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2" r:id="rId4"/>
  </p:sldMasterIdLst>
  <p:notesMasterIdLst>
    <p:notesMasterId r:id="rId27"/>
  </p:notesMasterIdLst>
  <p:handoutMasterIdLst>
    <p:handoutMasterId r:id="rId28"/>
  </p:handoutMasterIdLst>
  <p:sldIdLst>
    <p:sldId id="336" r:id="rId5"/>
    <p:sldId id="330" r:id="rId6"/>
    <p:sldId id="332" r:id="rId7"/>
    <p:sldId id="337" r:id="rId8"/>
    <p:sldId id="340" r:id="rId9"/>
    <p:sldId id="339" r:id="rId10"/>
    <p:sldId id="341" r:id="rId11"/>
    <p:sldId id="348" r:id="rId12"/>
    <p:sldId id="334" r:id="rId13"/>
    <p:sldId id="342" r:id="rId14"/>
    <p:sldId id="343" r:id="rId15"/>
    <p:sldId id="344" r:id="rId16"/>
    <p:sldId id="345" r:id="rId17"/>
    <p:sldId id="346" r:id="rId18"/>
    <p:sldId id="347" r:id="rId19"/>
    <p:sldId id="335" r:id="rId20"/>
    <p:sldId id="350" r:id="rId21"/>
    <p:sldId id="351" r:id="rId22"/>
    <p:sldId id="352" r:id="rId23"/>
    <p:sldId id="353" r:id="rId24"/>
    <p:sldId id="274" r:id="rId25"/>
    <p:sldId id="275" r:id="rId26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F1590AA-02B3-4ADE-F57B-86D5AB206163}" name="Jarrod Renfro" initials="JR" userId="Jarrod Renfro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Leon Katsnelson" initials="LK" lastIdx="21" clrIdx="4">
    <p:extLst>
      <p:ext uri="{19B8F6BF-5375-455C-9EA6-DF929625EA0E}">
        <p15:presenceInfo xmlns:p15="http://schemas.microsoft.com/office/powerpoint/2012/main" userId="S::leon@ca.ibm.com::68697268-d1ba-4c91-8538-7f4d439d4f70" providerId="AD"/>
      </p:ext>
    </p:extLst>
  </p:cmAuthor>
  <p:cmAuthor id="6" name="YAN LUO" initials="YL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4F8"/>
    <a:srgbClr val="0948CB"/>
    <a:srgbClr val="0B49CB"/>
    <a:srgbClr val="1C7DDB"/>
    <a:srgbClr val="121619"/>
    <a:srgbClr val="F2F2F2"/>
    <a:srgbClr val="145579"/>
    <a:srgbClr val="3A6483"/>
    <a:srgbClr val="204E79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89"/>
    <p:restoredTop sz="85169"/>
  </p:normalViewPr>
  <p:slideViewPr>
    <p:cSldViewPr snapToGrid="0" snapToObjects="1">
      <p:cViewPr varScale="1">
        <p:scale>
          <a:sx n="82" d="100"/>
          <a:sy n="82" d="100"/>
        </p:scale>
        <p:origin x="1142" y="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Comparation</a:t>
            </a:r>
            <a:r>
              <a:rPr lang="en-US" baseline="0"/>
              <a:t> RMSE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335590857137864"/>
          <c:y val="0.19513212795549373"/>
          <c:w val="0.89664409142862134"/>
          <c:h val="0.7204994542580647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Hoja1!$B$7:$B$10</c:f>
              <c:strCache>
                <c:ptCount val="4"/>
                <c:pt idx="0">
                  <c:v>NMF</c:v>
                </c:pt>
                <c:pt idx="1">
                  <c:v>KNN</c:v>
                </c:pt>
                <c:pt idx="2">
                  <c:v>NN</c:v>
                </c:pt>
                <c:pt idx="3">
                  <c:v>embeddings</c:v>
                </c:pt>
              </c:strCache>
            </c:strRef>
          </c:cat>
          <c:val>
            <c:numRef>
              <c:f>Hoja1!$C$7:$C$10</c:f>
              <c:numCache>
                <c:formatCode>General</c:formatCode>
                <c:ptCount val="4"/>
                <c:pt idx="0">
                  <c:v>1.2934000000000001</c:v>
                </c:pt>
                <c:pt idx="1">
                  <c:v>0.97829999999999995</c:v>
                </c:pt>
                <c:pt idx="2">
                  <c:v>7.1800000000000003E-2</c:v>
                </c:pt>
                <c:pt idx="3">
                  <c:v>0.6623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33-46AF-9F31-867FAF77FF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5148144"/>
        <c:axId val="975151504"/>
      </c:barChart>
      <c:catAx>
        <c:axId val="97514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151504"/>
        <c:crosses val="autoZero"/>
        <c:auto val="1"/>
        <c:lblAlgn val="ctr"/>
        <c:lblOffset val="100"/>
        <c:noMultiLvlLbl val="0"/>
      </c:catAx>
      <c:valAx>
        <c:axId val="97515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148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number of recommended courses per user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Hoja1!$B$4:$B$6</c:f>
              <c:strCache>
                <c:ptCount val="3"/>
                <c:pt idx="0">
                  <c:v>content-based</c:v>
                </c:pt>
                <c:pt idx="1">
                  <c:v>profile-based</c:v>
                </c:pt>
                <c:pt idx="2">
                  <c:v>clustering-based</c:v>
                </c:pt>
              </c:strCache>
            </c:strRef>
          </c:cat>
          <c:val>
            <c:numRef>
              <c:f>Hoja1!$C$4:$C$6</c:f>
              <c:numCache>
                <c:formatCode>General</c:formatCode>
                <c:ptCount val="3"/>
                <c:pt idx="0">
                  <c:v>1</c:v>
                </c:pt>
                <c:pt idx="1">
                  <c:v>61.81</c:v>
                </c:pt>
                <c:pt idx="2">
                  <c:v>9.4019999999999992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BA-46D4-9307-41BFFE10C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6898672"/>
        <c:axId val="1256883312"/>
      </c:barChart>
      <c:catAx>
        <c:axId val="1256898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6883312"/>
        <c:crosses val="autoZero"/>
        <c:auto val="1"/>
        <c:lblAlgn val="ctr"/>
        <c:lblOffset val="100"/>
        <c:noMultiLvlLbl val="0"/>
      </c:catAx>
      <c:valAx>
        <c:axId val="1256883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6898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167474-952B-AC43-BEC3-541C80E3FD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DC1C6-1287-2C4A-84C8-98EFD82F9A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1DFE-DEC1-F84C-B64B-0BC4AFB87332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322D0-710C-764D-ADE9-C566FF3B05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2AE0-FDA0-1248-8D07-A5244E897E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1E733-BECA-E944-9B7F-321864631F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15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2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15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39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0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D383-EB92-5540-96BB-199B7760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FED7B-4DA5-4346-B7E2-D18782430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5F2C-52A9-3047-A473-9FFC0515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041C9-0677-664D-B2BB-69B0A6A7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34EA4-D670-2C41-9EF4-392023D2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4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DB93-A58E-714C-BD6E-76F1D21AE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83819-F149-7645-A0DD-B53DD9D84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B065F-A67E-EF4E-A12F-EB30F584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E9D5F-8CC5-8740-9426-35E9D812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1DE0B-93CB-5C41-B581-C00D0F9F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E525-4063-4C4F-8334-FBA02DB6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4EC97-9D34-BE48-9367-02F3BA148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B8E19-FEF2-7A4B-8575-5AFEB134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A4E28-3138-784C-8CBB-8586D8EE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07D0F-3645-6B43-9AD7-76219957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3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3CE8-FC8A-B648-971E-6DC96997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34958-58AE-3F4E-8C00-440B25A93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72462-6007-A64A-86E6-F5ED46C8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379FD-EE00-8243-9FA5-BC4C116F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2C754-6A4A-424A-B972-C341147C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5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8FC9-14F0-064F-BEB7-9DA0B5822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65333-3885-5246-9997-584B94433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3D495-0AB7-4245-BD03-FEF725EE8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3532B-22A8-4948-8614-690AB67F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5A5D6-868E-4849-A5DA-84702CED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82E35-43FC-E946-AA84-7E00546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4121-1457-7D45-BFFD-BECD6649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09A76-C125-0945-BCD8-FF2A0498A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142CC-BC3F-664E-A6C2-3854B8D4E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A8D54-9ED9-E345-B69E-FF5D485B1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B295F-F3C2-5646-A5F3-194FE6EFE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16157-5FC9-E841-A6FC-14EBCFDE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4E072-D5B7-D647-82C0-40BEAE85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73D6E-2A82-7344-BB8C-513E6DA4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0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B4CE-9E7B-564C-A6C3-DCABF996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8A31D-92A5-DF47-9C3A-9F9C1CF8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7EADA-8BC4-974C-BBA1-7390F15F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EC0A8-C281-FF40-A774-EAF6089B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8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27EBC-C9EC-5844-B3BF-5151B2F7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664BF-C7CE-DC46-9D6D-A9335EE9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AAD4E-B732-E349-8793-C20A3D6B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2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A651-FEEA-2140-82D8-9C06A36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DAEA-C881-354D-A17E-2A95857F0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148C2-62EB-B446-BB7C-69F5E4806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4D069-D155-9141-9045-DB419047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EE34C-EABB-6848-A341-7CA0C293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04AAD-C125-DD44-8102-9F288208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5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611A-FFDF-C848-A433-C5B125C4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C0E97-AC3D-784B-96B7-0D18B5A35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37986-0214-C348-AB5F-D54BF2881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860A9-8610-9347-BAE7-F23CCA13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49D7C-BCAA-DE44-AE89-5178DA8D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319C3-A65D-764B-BD49-57D0082A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1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5B246-E282-3742-BD72-B1BCDC5A6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4772" y="6025573"/>
            <a:ext cx="27432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1C7DDB"/>
                </a:solidFill>
                <a:latin typeface="Abadi" panose="020B0604020104020204" pitchFamily="34" charset="0"/>
              </a:defRPr>
            </a:lvl1pPr>
          </a:lstStyle>
          <a:p>
            <a:fld id="{A190C97C-0095-2443-AC12-FA4CBA4ACD4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1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ulisac04/final-project-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BCBB462-34C3-D144-9620-F611A0964A6F}"/>
              </a:ext>
            </a:extLst>
          </p:cNvPr>
          <p:cNvGrpSpPr/>
          <p:nvPr/>
        </p:nvGrpSpPr>
        <p:grpSpPr>
          <a:xfrm>
            <a:off x="5871412" y="3082011"/>
            <a:ext cx="6118575" cy="2838753"/>
            <a:chOff x="5136802" y="3703860"/>
            <a:chExt cx="6118575" cy="283875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22F046B-F6EE-4E47-8C57-F6A6A097D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6802" y="3703860"/>
              <a:ext cx="4612478" cy="283875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84E1D9B-0FCE-1D41-A7A6-A153308B8FAB}"/>
                </a:ext>
              </a:extLst>
            </p:cNvPr>
            <p:cNvCxnSpPr>
              <a:cxnSpLocks/>
            </p:cNvCxnSpPr>
            <p:nvPr/>
          </p:nvCxnSpPr>
          <p:spPr>
            <a:xfrm>
              <a:off x="9872146" y="5166220"/>
              <a:ext cx="8858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B6D164AC-71BC-794A-89DA-C74C9525C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57954" y="4527982"/>
              <a:ext cx="497423" cy="51457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B08AF69-4D62-3045-9FEF-6800D771C946}"/>
              </a:ext>
            </a:extLst>
          </p:cNvPr>
          <p:cNvSpPr txBox="1"/>
          <p:nvPr/>
        </p:nvSpPr>
        <p:spPr>
          <a:xfrm>
            <a:off x="1175084" y="1014680"/>
            <a:ext cx="10241280" cy="1323439"/>
          </a:xfrm>
          <a:prstGeom prst="rect">
            <a:avLst/>
          </a:prstGeom>
          <a:solidFill>
            <a:schemeClr val="bg1">
              <a:alpha val="86117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badi" panose="020B0604020104020204" pitchFamily="34" charset="0"/>
              </a:rPr>
              <a:t>Build a Personalized Online Course Recommender System with Machine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217B24-331B-5040-859E-22982B3A88DA}"/>
              </a:ext>
            </a:extLst>
          </p:cNvPr>
          <p:cNvSpPr txBox="1"/>
          <p:nvPr/>
        </p:nvSpPr>
        <p:spPr>
          <a:xfrm>
            <a:off x="1251284" y="4166431"/>
            <a:ext cx="25146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badi"/>
                <a:ea typeface="SF Pro" pitchFamily="2" charset="0"/>
                <a:cs typeface="SF Pro" pitchFamily="2" charset="0"/>
              </a:rPr>
              <a:t>Isaac Ramirez</a:t>
            </a:r>
          </a:p>
          <a:p>
            <a:r>
              <a:rPr lang="en-US" sz="2400" dirty="0">
                <a:latin typeface="Abadi" panose="020B0604020104020204" pitchFamily="34" charset="0"/>
                <a:ea typeface="SF Pro" pitchFamily="2" charset="0"/>
                <a:cs typeface="SF Pro" pitchFamily="2" charset="0"/>
              </a:rPr>
              <a:t>05-24-2024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6D5268-B673-A742-9436-8948B1C5875A}"/>
              </a:ext>
            </a:extLst>
          </p:cNvPr>
          <p:cNvCxnSpPr>
            <a:cxnSpLocks/>
          </p:cNvCxnSpPr>
          <p:nvPr/>
        </p:nvCxnSpPr>
        <p:spPr>
          <a:xfrm>
            <a:off x="10606756" y="5517217"/>
            <a:ext cx="885808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22C788-5750-B448-9946-A3353F7249B8}"/>
              </a:ext>
            </a:extLst>
          </p:cNvPr>
          <p:cNvCxnSpPr>
            <a:cxnSpLocks/>
          </p:cNvCxnSpPr>
          <p:nvPr/>
        </p:nvCxnSpPr>
        <p:spPr>
          <a:xfrm>
            <a:off x="10606756" y="5035201"/>
            <a:ext cx="885808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0B8BB15B-3863-C146-97D8-D3D09F989A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92564" y="5406189"/>
            <a:ext cx="497423" cy="5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8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content-based recommender system using user profile and course genres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D5024D-F637-E049-86BB-470819C786C7}"/>
              </a:ext>
            </a:extLst>
          </p:cNvPr>
          <p:cNvCxnSpPr>
            <a:cxnSpLocks/>
          </p:cNvCxnSpPr>
          <p:nvPr/>
        </p:nvCxnSpPr>
        <p:spPr>
          <a:xfrm>
            <a:off x="2593892" y="3818716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CE873DD-5A17-E74A-A176-37DC05AB7D67}"/>
              </a:ext>
            </a:extLst>
          </p:cNvPr>
          <p:cNvSpPr/>
          <p:nvPr/>
        </p:nvSpPr>
        <p:spPr>
          <a:xfrm>
            <a:off x="5273040" y="3544396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 models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10ED2F6-D532-7142-97BA-904FB755E4F3}"/>
              </a:ext>
            </a:extLst>
          </p:cNvPr>
          <p:cNvSpPr/>
          <p:nvPr/>
        </p:nvSpPr>
        <p:spPr>
          <a:xfrm>
            <a:off x="947972" y="3544396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66C45B-081E-7045-A932-30AF89330AF5}"/>
              </a:ext>
            </a:extLst>
          </p:cNvPr>
          <p:cNvSpPr/>
          <p:nvPr/>
        </p:nvSpPr>
        <p:spPr>
          <a:xfrm>
            <a:off x="3013083" y="3481832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A4056F-CC3B-0F4C-9145-808F40D57DA0}"/>
              </a:ext>
            </a:extLst>
          </p:cNvPr>
          <p:cNvCxnSpPr>
            <a:cxnSpLocks/>
          </p:cNvCxnSpPr>
          <p:nvPr/>
        </p:nvCxnSpPr>
        <p:spPr>
          <a:xfrm>
            <a:off x="4853849" y="3910698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0C5FB1C-FC31-DE41-BE2C-756D9E1C96BD}"/>
              </a:ext>
            </a:extLst>
          </p:cNvPr>
          <p:cNvSpPr/>
          <p:nvPr/>
        </p:nvSpPr>
        <p:spPr>
          <a:xfrm>
            <a:off x="7338151" y="3301258"/>
            <a:ext cx="1840766" cy="854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Validate and compare performance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065D5E-FB7B-B946-BDC3-DFBD3A4E0C15}"/>
              </a:ext>
            </a:extLst>
          </p:cNvPr>
          <p:cNvCxnSpPr>
            <a:cxnSpLocks/>
          </p:cNvCxnSpPr>
          <p:nvPr/>
        </p:nvCxnSpPr>
        <p:spPr>
          <a:xfrm>
            <a:off x="6918960" y="381710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7ACCDB-22AE-FF45-AD32-20FC32228338}"/>
              </a:ext>
            </a:extLst>
          </p:cNvPr>
          <p:cNvSpPr/>
          <p:nvPr/>
        </p:nvSpPr>
        <p:spPr>
          <a:xfrm>
            <a:off x="9598107" y="3544396"/>
            <a:ext cx="2065112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Recommendations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BB56A3-DC21-3A42-ABDF-B42DEB3A6E53}"/>
              </a:ext>
            </a:extLst>
          </p:cNvPr>
          <p:cNvCxnSpPr>
            <a:cxnSpLocks/>
          </p:cNvCxnSpPr>
          <p:nvPr/>
        </p:nvCxnSpPr>
        <p:spPr>
          <a:xfrm>
            <a:off x="9178916" y="3818716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8E6D9D6-9470-00B2-9627-8828149C3384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258534" y="4155602"/>
            <a:ext cx="3723" cy="67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CD60F31-5806-04A4-A607-05A44B7BFE48}"/>
              </a:ext>
            </a:extLst>
          </p:cNvPr>
          <p:cNvCxnSpPr>
            <a:cxnSpLocks/>
          </p:cNvCxnSpPr>
          <p:nvPr/>
        </p:nvCxnSpPr>
        <p:spPr>
          <a:xfrm flipH="1">
            <a:off x="6324600" y="4829371"/>
            <a:ext cx="1933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93F4517-33F1-E334-C486-59A99481DF77}"/>
              </a:ext>
            </a:extLst>
          </p:cNvPr>
          <p:cNvCxnSpPr>
            <a:cxnSpLocks/>
          </p:cNvCxnSpPr>
          <p:nvPr/>
        </p:nvCxnSpPr>
        <p:spPr>
          <a:xfrm flipV="1">
            <a:off x="6324600" y="4155602"/>
            <a:ext cx="0" cy="67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5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Evaluation results of course similarity 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6633594" y="2481129"/>
            <a:ext cx="4720206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6F37DFD-7ED9-224E-935C-3ADCC0C2BB0A}"/>
              </a:ext>
            </a:extLst>
          </p:cNvPr>
          <p:cNvSpPr txBox="1">
            <a:spLocks/>
          </p:cNvSpPr>
          <p:nvPr/>
        </p:nvSpPr>
        <p:spPr>
          <a:xfrm>
            <a:off x="933834" y="2481129"/>
            <a:ext cx="4720206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9473915-7B23-534C-B831-D860C539F3D3}"/>
              </a:ext>
            </a:extLst>
          </p:cNvPr>
          <p:cNvSpPr txBox="1">
            <a:spLocks/>
          </p:cNvSpPr>
          <p:nvPr/>
        </p:nvSpPr>
        <p:spPr>
          <a:xfrm>
            <a:off x="6878701" y="1690688"/>
            <a:ext cx="3367578" cy="520667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1C7DDB"/>
                </a:solidFill>
                <a:latin typeface="Abadi"/>
              </a:rPr>
              <a:t>Top 10 course most recommend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EFC0AE7-CFF9-FF94-EE58-605082462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063" y="2772459"/>
            <a:ext cx="1965451" cy="3429086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196182-C35A-48BB-4615-70C3B4F803C7}"/>
              </a:ext>
            </a:extLst>
          </p:cNvPr>
          <p:cNvSpPr txBox="1">
            <a:spLocks/>
          </p:cNvSpPr>
          <p:nvPr/>
        </p:nvSpPr>
        <p:spPr>
          <a:xfrm>
            <a:off x="1446316" y="3000084"/>
            <a:ext cx="3367578" cy="520667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1C7DDB"/>
                </a:solidFill>
                <a:latin typeface="Abadi"/>
              </a:rPr>
              <a:t>1 Courses per User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829E2C8-CF40-AB2F-8CC7-0EC490043710}"/>
              </a:ext>
            </a:extLst>
          </p:cNvPr>
          <p:cNvSpPr txBox="1">
            <a:spLocks/>
          </p:cNvSpPr>
          <p:nvPr/>
        </p:nvSpPr>
        <p:spPr>
          <a:xfrm>
            <a:off x="1001947" y="1700984"/>
            <a:ext cx="4652093" cy="520667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On average, how many new/unseen courses have been recommended per user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4823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content-based recommender system using course similarity</a:t>
            </a:r>
          </a:p>
        </p:txBody>
      </p:sp>
      <p:cxnSp>
        <p:nvCxnSpPr>
          <p:cNvPr id="25" name="Straight Arrow Connector 4">
            <a:extLst>
              <a:ext uri="{FF2B5EF4-FFF2-40B4-BE49-F238E27FC236}">
                <a16:creationId xmlns:a16="http://schemas.microsoft.com/office/drawing/2014/main" id="{86837599-A8FF-38A7-FB3F-DFAEFB58A638}"/>
              </a:ext>
            </a:extLst>
          </p:cNvPr>
          <p:cNvCxnSpPr>
            <a:cxnSpLocks/>
          </p:cNvCxnSpPr>
          <p:nvPr/>
        </p:nvCxnSpPr>
        <p:spPr>
          <a:xfrm>
            <a:off x="2593892" y="3818716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">
            <a:extLst>
              <a:ext uri="{FF2B5EF4-FFF2-40B4-BE49-F238E27FC236}">
                <a16:creationId xmlns:a16="http://schemas.microsoft.com/office/drawing/2014/main" id="{C4D62181-8E06-D319-4C94-DF3ADBCF0416}"/>
              </a:ext>
            </a:extLst>
          </p:cNvPr>
          <p:cNvSpPr/>
          <p:nvPr/>
        </p:nvSpPr>
        <p:spPr>
          <a:xfrm>
            <a:off x="5273040" y="3544396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 models</a:t>
            </a:r>
          </a:p>
        </p:txBody>
      </p:sp>
      <p:sp>
        <p:nvSpPr>
          <p:cNvPr id="27" name="Rounded Rectangle 8">
            <a:extLst>
              <a:ext uri="{FF2B5EF4-FFF2-40B4-BE49-F238E27FC236}">
                <a16:creationId xmlns:a16="http://schemas.microsoft.com/office/drawing/2014/main" id="{650F6F70-40A2-24FC-DFA5-A99EFAEB104E}"/>
              </a:ext>
            </a:extLst>
          </p:cNvPr>
          <p:cNvSpPr/>
          <p:nvPr/>
        </p:nvSpPr>
        <p:spPr>
          <a:xfrm>
            <a:off x="947972" y="3544396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DAE0A4BD-BA70-B199-B316-7A8533DE30A2}"/>
              </a:ext>
            </a:extLst>
          </p:cNvPr>
          <p:cNvSpPr/>
          <p:nvPr/>
        </p:nvSpPr>
        <p:spPr>
          <a:xfrm>
            <a:off x="3013083" y="3481832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DBA</a:t>
            </a:r>
          </a:p>
        </p:txBody>
      </p:sp>
      <p:cxnSp>
        <p:nvCxnSpPr>
          <p:cNvPr id="29" name="Straight Arrow Connector 11">
            <a:extLst>
              <a:ext uri="{FF2B5EF4-FFF2-40B4-BE49-F238E27FC236}">
                <a16:creationId xmlns:a16="http://schemas.microsoft.com/office/drawing/2014/main" id="{A6A05F0D-47BC-EAFC-F80E-8150D96BBBD6}"/>
              </a:ext>
            </a:extLst>
          </p:cNvPr>
          <p:cNvCxnSpPr>
            <a:cxnSpLocks/>
          </p:cNvCxnSpPr>
          <p:nvPr/>
        </p:nvCxnSpPr>
        <p:spPr>
          <a:xfrm>
            <a:off x="4853849" y="3910698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2">
            <a:extLst>
              <a:ext uri="{FF2B5EF4-FFF2-40B4-BE49-F238E27FC236}">
                <a16:creationId xmlns:a16="http://schemas.microsoft.com/office/drawing/2014/main" id="{C54437C2-7240-D8A4-2812-92BC181003CD}"/>
              </a:ext>
            </a:extLst>
          </p:cNvPr>
          <p:cNvSpPr/>
          <p:nvPr/>
        </p:nvSpPr>
        <p:spPr>
          <a:xfrm>
            <a:off x="7338151" y="3301258"/>
            <a:ext cx="1840766" cy="854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Validate and compare performance</a:t>
            </a:r>
          </a:p>
        </p:txBody>
      </p:sp>
      <p:cxnSp>
        <p:nvCxnSpPr>
          <p:cNvPr id="31" name="Straight Arrow Connector 13">
            <a:extLst>
              <a:ext uri="{FF2B5EF4-FFF2-40B4-BE49-F238E27FC236}">
                <a16:creationId xmlns:a16="http://schemas.microsoft.com/office/drawing/2014/main" id="{D3DFF339-C5AB-C4D7-0A9E-167E9845A78C}"/>
              </a:ext>
            </a:extLst>
          </p:cNvPr>
          <p:cNvCxnSpPr>
            <a:cxnSpLocks/>
          </p:cNvCxnSpPr>
          <p:nvPr/>
        </p:nvCxnSpPr>
        <p:spPr>
          <a:xfrm>
            <a:off x="6918960" y="3817104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14">
            <a:extLst>
              <a:ext uri="{FF2B5EF4-FFF2-40B4-BE49-F238E27FC236}">
                <a16:creationId xmlns:a16="http://schemas.microsoft.com/office/drawing/2014/main" id="{1CD8E31C-22FE-479C-9DBB-2ED0B2DFE0F0}"/>
              </a:ext>
            </a:extLst>
          </p:cNvPr>
          <p:cNvSpPr/>
          <p:nvPr/>
        </p:nvSpPr>
        <p:spPr>
          <a:xfrm>
            <a:off x="9598107" y="3544396"/>
            <a:ext cx="2065112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Recommendations</a:t>
            </a:r>
          </a:p>
        </p:txBody>
      </p:sp>
      <p:cxnSp>
        <p:nvCxnSpPr>
          <p:cNvPr id="33" name="Straight Arrow Connector 15">
            <a:extLst>
              <a:ext uri="{FF2B5EF4-FFF2-40B4-BE49-F238E27FC236}">
                <a16:creationId xmlns:a16="http://schemas.microsoft.com/office/drawing/2014/main" id="{FA3F8AF1-C73A-B011-9852-365260754C6D}"/>
              </a:ext>
            </a:extLst>
          </p:cNvPr>
          <p:cNvCxnSpPr>
            <a:cxnSpLocks/>
          </p:cNvCxnSpPr>
          <p:nvPr/>
        </p:nvCxnSpPr>
        <p:spPr>
          <a:xfrm>
            <a:off x="9178916" y="3818716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33C5EFDA-6AFF-B5A5-C04C-105EC7DA737E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8258534" y="4155602"/>
            <a:ext cx="3723" cy="67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30E3617B-5AF8-CBB3-17CB-8CD706FEA4C3}"/>
              </a:ext>
            </a:extLst>
          </p:cNvPr>
          <p:cNvCxnSpPr>
            <a:cxnSpLocks/>
          </p:cNvCxnSpPr>
          <p:nvPr/>
        </p:nvCxnSpPr>
        <p:spPr>
          <a:xfrm flipH="1">
            <a:off x="6324600" y="4829371"/>
            <a:ext cx="1933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91CFBC6D-912F-3E98-7B80-AEBC5A8BC4E2}"/>
              </a:ext>
            </a:extLst>
          </p:cNvPr>
          <p:cNvCxnSpPr>
            <a:cxnSpLocks/>
          </p:cNvCxnSpPr>
          <p:nvPr/>
        </p:nvCxnSpPr>
        <p:spPr>
          <a:xfrm flipV="1">
            <a:off x="6324600" y="4155602"/>
            <a:ext cx="0" cy="67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156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Evaluation results of user profile-based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6633594" y="2481129"/>
            <a:ext cx="4720206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6F37DFD-7ED9-224E-935C-3ADCC0C2BB0A}"/>
              </a:ext>
            </a:extLst>
          </p:cNvPr>
          <p:cNvSpPr txBox="1">
            <a:spLocks/>
          </p:cNvSpPr>
          <p:nvPr/>
        </p:nvSpPr>
        <p:spPr>
          <a:xfrm>
            <a:off x="933834" y="2481129"/>
            <a:ext cx="4720206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0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61.81 courses per User </a:t>
            </a:r>
            <a:endParaRPr lang="en-US" sz="2400" dirty="0"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B673C7F-903C-CCD3-4564-6A4040E43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420" y="2825645"/>
            <a:ext cx="2526005" cy="3273496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5A0610-3C7A-1F5B-B6C1-D9BA9F59BAB0}"/>
              </a:ext>
            </a:extLst>
          </p:cNvPr>
          <p:cNvSpPr txBox="1">
            <a:spLocks/>
          </p:cNvSpPr>
          <p:nvPr/>
        </p:nvSpPr>
        <p:spPr>
          <a:xfrm>
            <a:off x="1001947" y="1700984"/>
            <a:ext cx="4652093" cy="520667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On average, how many new/unseen courses have been recommended per user</a:t>
            </a:r>
            <a:endParaRPr lang="en-US" sz="2400" dirty="0">
              <a:cs typeface="Calibri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CA8952D-7E69-4158-CFF7-1A8B0505BAFD}"/>
              </a:ext>
            </a:extLst>
          </p:cNvPr>
          <p:cNvSpPr txBox="1">
            <a:spLocks/>
          </p:cNvSpPr>
          <p:nvPr/>
        </p:nvSpPr>
        <p:spPr>
          <a:xfrm>
            <a:off x="6878701" y="1690688"/>
            <a:ext cx="3367578" cy="520667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1C7DDB"/>
                </a:solidFill>
                <a:latin typeface="Abadi"/>
              </a:rPr>
              <a:t>Top 10 course most recommend</a:t>
            </a:r>
          </a:p>
        </p:txBody>
      </p:sp>
    </p:spTree>
    <p:extLst>
      <p:ext uri="{BB962C8B-B14F-4D97-AF65-F5344CB8AC3E}">
        <p14:creationId xmlns:p14="http://schemas.microsoft.com/office/powerpoint/2010/main" val="3676389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clustering-based recommender system</a:t>
            </a:r>
          </a:p>
        </p:txBody>
      </p:sp>
      <p:cxnSp>
        <p:nvCxnSpPr>
          <p:cNvPr id="25" name="Straight Arrow Connector 4">
            <a:extLst>
              <a:ext uri="{FF2B5EF4-FFF2-40B4-BE49-F238E27FC236}">
                <a16:creationId xmlns:a16="http://schemas.microsoft.com/office/drawing/2014/main" id="{AC3640FD-E309-D72B-4B33-9DDD56084DDD}"/>
              </a:ext>
            </a:extLst>
          </p:cNvPr>
          <p:cNvCxnSpPr>
            <a:cxnSpLocks/>
          </p:cNvCxnSpPr>
          <p:nvPr/>
        </p:nvCxnSpPr>
        <p:spPr>
          <a:xfrm>
            <a:off x="2484120" y="3818718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">
            <a:extLst>
              <a:ext uri="{FF2B5EF4-FFF2-40B4-BE49-F238E27FC236}">
                <a16:creationId xmlns:a16="http://schemas.microsoft.com/office/drawing/2014/main" id="{597E5E6E-CCFA-E701-C156-F516BD0516E0}"/>
              </a:ext>
            </a:extLst>
          </p:cNvPr>
          <p:cNvSpPr/>
          <p:nvPr/>
        </p:nvSpPr>
        <p:spPr>
          <a:xfrm>
            <a:off x="5163268" y="3544398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 models</a:t>
            </a:r>
          </a:p>
        </p:txBody>
      </p:sp>
      <p:sp>
        <p:nvSpPr>
          <p:cNvPr id="27" name="Rounded Rectangle 8">
            <a:extLst>
              <a:ext uri="{FF2B5EF4-FFF2-40B4-BE49-F238E27FC236}">
                <a16:creationId xmlns:a16="http://schemas.microsoft.com/office/drawing/2014/main" id="{19D0A841-8EB9-9527-ECBA-64C41CA59048}"/>
              </a:ext>
            </a:extLst>
          </p:cNvPr>
          <p:cNvSpPr/>
          <p:nvPr/>
        </p:nvSpPr>
        <p:spPr>
          <a:xfrm>
            <a:off x="838200" y="3544398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5AD0B436-CD26-77D7-8C09-0FAF510BBB50}"/>
              </a:ext>
            </a:extLst>
          </p:cNvPr>
          <p:cNvSpPr/>
          <p:nvPr/>
        </p:nvSpPr>
        <p:spPr>
          <a:xfrm>
            <a:off x="2903311" y="3481834"/>
            <a:ext cx="1840766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DBA</a:t>
            </a:r>
          </a:p>
        </p:txBody>
      </p:sp>
      <p:cxnSp>
        <p:nvCxnSpPr>
          <p:cNvPr id="29" name="Straight Arrow Connector 11">
            <a:extLst>
              <a:ext uri="{FF2B5EF4-FFF2-40B4-BE49-F238E27FC236}">
                <a16:creationId xmlns:a16="http://schemas.microsoft.com/office/drawing/2014/main" id="{3E4E4B73-7F17-B95D-BE74-ECD0B45A0E7F}"/>
              </a:ext>
            </a:extLst>
          </p:cNvPr>
          <p:cNvCxnSpPr>
            <a:cxnSpLocks/>
          </p:cNvCxnSpPr>
          <p:nvPr/>
        </p:nvCxnSpPr>
        <p:spPr>
          <a:xfrm>
            <a:off x="4744077" y="3910700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2">
            <a:extLst>
              <a:ext uri="{FF2B5EF4-FFF2-40B4-BE49-F238E27FC236}">
                <a16:creationId xmlns:a16="http://schemas.microsoft.com/office/drawing/2014/main" id="{A7F1DC3C-0E40-54E8-C125-45B570960289}"/>
              </a:ext>
            </a:extLst>
          </p:cNvPr>
          <p:cNvSpPr/>
          <p:nvPr/>
        </p:nvSpPr>
        <p:spPr>
          <a:xfrm>
            <a:off x="7228379" y="3301260"/>
            <a:ext cx="1840766" cy="8543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Validate and compare performance</a:t>
            </a:r>
          </a:p>
        </p:txBody>
      </p:sp>
      <p:cxnSp>
        <p:nvCxnSpPr>
          <p:cNvPr id="31" name="Straight Arrow Connector 13">
            <a:extLst>
              <a:ext uri="{FF2B5EF4-FFF2-40B4-BE49-F238E27FC236}">
                <a16:creationId xmlns:a16="http://schemas.microsoft.com/office/drawing/2014/main" id="{95E06A90-F853-3DBA-5A3D-EAF469CECF8D}"/>
              </a:ext>
            </a:extLst>
          </p:cNvPr>
          <p:cNvCxnSpPr>
            <a:cxnSpLocks/>
          </p:cNvCxnSpPr>
          <p:nvPr/>
        </p:nvCxnSpPr>
        <p:spPr>
          <a:xfrm>
            <a:off x="6809188" y="3817106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14">
            <a:extLst>
              <a:ext uri="{FF2B5EF4-FFF2-40B4-BE49-F238E27FC236}">
                <a16:creationId xmlns:a16="http://schemas.microsoft.com/office/drawing/2014/main" id="{BA17C681-262A-3737-E34C-3074C3C16917}"/>
              </a:ext>
            </a:extLst>
          </p:cNvPr>
          <p:cNvSpPr/>
          <p:nvPr/>
        </p:nvSpPr>
        <p:spPr>
          <a:xfrm>
            <a:off x="9488335" y="3544398"/>
            <a:ext cx="2065112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Recommendations</a:t>
            </a:r>
          </a:p>
        </p:txBody>
      </p:sp>
      <p:cxnSp>
        <p:nvCxnSpPr>
          <p:cNvPr id="33" name="Straight Arrow Connector 15">
            <a:extLst>
              <a:ext uri="{FF2B5EF4-FFF2-40B4-BE49-F238E27FC236}">
                <a16:creationId xmlns:a16="http://schemas.microsoft.com/office/drawing/2014/main" id="{81208CA0-6B51-E374-0A10-019E981EDE58}"/>
              </a:ext>
            </a:extLst>
          </p:cNvPr>
          <p:cNvCxnSpPr>
            <a:cxnSpLocks/>
          </p:cNvCxnSpPr>
          <p:nvPr/>
        </p:nvCxnSpPr>
        <p:spPr>
          <a:xfrm>
            <a:off x="9069144" y="3818718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99E4F6E6-A8A0-EF50-BEB1-13846E52AFBD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8148762" y="4155604"/>
            <a:ext cx="3723" cy="67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5C27AA8-4AEF-1ED5-247C-8A50AE7FC19C}"/>
              </a:ext>
            </a:extLst>
          </p:cNvPr>
          <p:cNvCxnSpPr>
            <a:cxnSpLocks/>
          </p:cNvCxnSpPr>
          <p:nvPr/>
        </p:nvCxnSpPr>
        <p:spPr>
          <a:xfrm flipH="1">
            <a:off x="6214828" y="4829373"/>
            <a:ext cx="1933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7FF5B5A5-CF39-DF01-F6FD-D04DA11E008A}"/>
              </a:ext>
            </a:extLst>
          </p:cNvPr>
          <p:cNvCxnSpPr>
            <a:cxnSpLocks/>
          </p:cNvCxnSpPr>
          <p:nvPr/>
        </p:nvCxnSpPr>
        <p:spPr>
          <a:xfrm flipV="1">
            <a:off x="6214828" y="4155604"/>
            <a:ext cx="0" cy="67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581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Evaluation results of clustering-based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6633594" y="2481129"/>
            <a:ext cx="4720206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6F37DFD-7ED9-224E-935C-3ADCC0C2BB0A}"/>
              </a:ext>
            </a:extLst>
          </p:cNvPr>
          <p:cNvSpPr txBox="1">
            <a:spLocks/>
          </p:cNvSpPr>
          <p:nvPr/>
        </p:nvSpPr>
        <p:spPr>
          <a:xfrm>
            <a:off x="933834" y="2481129"/>
            <a:ext cx="4720206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9.40 courses per User </a:t>
            </a:r>
            <a:endParaRPr lang="en-US" sz="2400" dirty="0">
              <a:cs typeface="Calibri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AA8C8B4B-6987-7B3F-38A8-A5A51945A880}"/>
              </a:ext>
            </a:extLst>
          </p:cNvPr>
          <p:cNvSpPr txBox="1">
            <a:spLocks/>
          </p:cNvSpPr>
          <p:nvPr/>
        </p:nvSpPr>
        <p:spPr>
          <a:xfrm>
            <a:off x="1001947" y="1700984"/>
            <a:ext cx="4652093" cy="520667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On average, how many new/unseen courses have been recommended per user</a:t>
            </a:r>
            <a:endParaRPr lang="en-US" sz="2400" dirty="0">
              <a:cs typeface="Calibri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21B4DBA-75E4-7B00-7CCA-CE277BF11C06}"/>
              </a:ext>
            </a:extLst>
          </p:cNvPr>
          <p:cNvSpPr txBox="1">
            <a:spLocks/>
          </p:cNvSpPr>
          <p:nvPr/>
        </p:nvSpPr>
        <p:spPr>
          <a:xfrm>
            <a:off x="6878701" y="1690688"/>
            <a:ext cx="3367578" cy="520667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1C7DDB"/>
                </a:solidFill>
                <a:latin typeface="Abadi"/>
              </a:rPr>
              <a:t>Top 10 course most recommend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020B9B2-AC3F-4367-955D-86C46F24E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771" y="2724379"/>
            <a:ext cx="2041364" cy="357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97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FF7BC5-E183-2F4D-BC8D-2C69A220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Collaborative-filtering Recommender System using Supervised Learning</a:t>
            </a:r>
            <a:endParaRPr lang="en-US" dirty="0"/>
          </a:p>
        </p:txBody>
      </p:sp>
      <p:pic>
        <p:nvPicPr>
          <p:cNvPr id="43" name="Picture 2" descr="Support-vector machine - Wikipedia">
            <a:extLst>
              <a:ext uri="{FF2B5EF4-FFF2-40B4-BE49-F238E27FC236}">
                <a16:creationId xmlns:a16="http://schemas.microsoft.com/office/drawing/2014/main" id="{CA660427-DE61-394E-804E-5C0107163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071" y="5432400"/>
            <a:ext cx="1470757" cy="14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572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NMF 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rgbClr val="1C7DDB"/>
              </a:solidFill>
              <a:latin typeface="Abad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D5024D-F637-E049-86BB-470819C786C7}"/>
              </a:ext>
            </a:extLst>
          </p:cNvPr>
          <p:cNvCxnSpPr>
            <a:cxnSpLocks/>
          </p:cNvCxnSpPr>
          <p:nvPr/>
        </p:nvCxnSpPr>
        <p:spPr>
          <a:xfrm>
            <a:off x="2803487" y="2501775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CE873DD-5A17-E74A-A176-37DC05AB7D67}"/>
              </a:ext>
            </a:extLst>
          </p:cNvPr>
          <p:cNvSpPr/>
          <p:nvPr/>
        </p:nvSpPr>
        <p:spPr>
          <a:xfrm>
            <a:off x="3222678" y="2203891"/>
            <a:ext cx="2372464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surprise library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10ED2F6-D532-7142-97BA-904FB755E4F3}"/>
              </a:ext>
            </a:extLst>
          </p:cNvPr>
          <p:cNvSpPr/>
          <p:nvPr/>
        </p:nvSpPr>
        <p:spPr>
          <a:xfrm>
            <a:off x="1157567" y="2207623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A4056F-CC3B-0F4C-9145-808F40D57DA0}"/>
              </a:ext>
            </a:extLst>
          </p:cNvPr>
          <p:cNvCxnSpPr>
            <a:cxnSpLocks/>
          </p:cNvCxnSpPr>
          <p:nvPr/>
        </p:nvCxnSpPr>
        <p:spPr>
          <a:xfrm>
            <a:off x="5595142" y="2582187"/>
            <a:ext cx="51832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065D5E-FB7B-B946-BDC3-DFBD3A4E0C15}"/>
              </a:ext>
            </a:extLst>
          </p:cNvPr>
          <p:cNvCxnSpPr>
            <a:cxnSpLocks/>
          </p:cNvCxnSpPr>
          <p:nvPr/>
        </p:nvCxnSpPr>
        <p:spPr>
          <a:xfrm>
            <a:off x="9918441" y="2756263"/>
            <a:ext cx="0" cy="67273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BA253FD1-37F4-8700-447D-B0D9C3753441}"/>
              </a:ext>
            </a:extLst>
          </p:cNvPr>
          <p:cNvSpPr/>
          <p:nvPr/>
        </p:nvSpPr>
        <p:spPr>
          <a:xfrm>
            <a:off x="6079909" y="2203891"/>
            <a:ext cx="2372464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«data»</a:t>
            </a:r>
          </a:p>
        </p:txBody>
      </p:sp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7328ABB5-703D-257A-7149-4DC3ED8FB254}"/>
              </a:ext>
            </a:extLst>
          </p:cNvPr>
          <p:cNvSpPr/>
          <p:nvPr/>
        </p:nvSpPr>
        <p:spPr>
          <a:xfrm>
            <a:off x="8871564" y="2207623"/>
            <a:ext cx="2372464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Split data</a:t>
            </a:r>
          </a:p>
        </p:txBody>
      </p:sp>
      <p:sp>
        <p:nvSpPr>
          <p:cNvPr id="11" name="Rounded Rectangle 2">
            <a:extLst>
              <a:ext uri="{FF2B5EF4-FFF2-40B4-BE49-F238E27FC236}">
                <a16:creationId xmlns:a16="http://schemas.microsoft.com/office/drawing/2014/main" id="{94D977C6-B773-E1B1-1FF1-2CA012729E34}"/>
              </a:ext>
            </a:extLst>
          </p:cNvPr>
          <p:cNvSpPr/>
          <p:nvPr/>
        </p:nvSpPr>
        <p:spPr>
          <a:xfrm>
            <a:off x="5194663" y="3425404"/>
            <a:ext cx="2372464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 NMF model</a:t>
            </a:r>
          </a:p>
        </p:txBody>
      </p:sp>
      <p:sp>
        <p:nvSpPr>
          <p:cNvPr id="20" name="Rounded Rectangle 2">
            <a:extLst>
              <a:ext uri="{FF2B5EF4-FFF2-40B4-BE49-F238E27FC236}">
                <a16:creationId xmlns:a16="http://schemas.microsoft.com/office/drawing/2014/main" id="{1C5C2A90-3129-4847-50C0-5AED522F56EE}"/>
              </a:ext>
            </a:extLst>
          </p:cNvPr>
          <p:cNvSpPr/>
          <p:nvPr/>
        </p:nvSpPr>
        <p:spPr>
          <a:xfrm>
            <a:off x="2107316" y="3425404"/>
            <a:ext cx="2372464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Predicts</a:t>
            </a:r>
          </a:p>
        </p:txBody>
      </p:sp>
      <p:cxnSp>
        <p:nvCxnSpPr>
          <p:cNvPr id="21" name="Straight Arrow Connector 11">
            <a:extLst>
              <a:ext uri="{FF2B5EF4-FFF2-40B4-BE49-F238E27FC236}">
                <a16:creationId xmlns:a16="http://schemas.microsoft.com/office/drawing/2014/main" id="{EC4C2340-B216-D8E2-0119-4A7193352011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8447320" y="2481943"/>
            <a:ext cx="424244" cy="1408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1">
            <a:extLst>
              <a:ext uri="{FF2B5EF4-FFF2-40B4-BE49-F238E27FC236}">
                <a16:creationId xmlns:a16="http://schemas.microsoft.com/office/drawing/2014/main" id="{6ABF8A40-4E02-480B-69BC-936CAAB33B17}"/>
              </a:ext>
            </a:extLst>
          </p:cNvPr>
          <p:cNvCxnSpPr>
            <a:cxnSpLocks/>
            <a:stCxn id="11" idx="1"/>
            <a:endCxn id="20" idx="3"/>
          </p:cNvCxnSpPr>
          <p:nvPr/>
        </p:nvCxnSpPr>
        <p:spPr>
          <a:xfrm flipH="1">
            <a:off x="4479780" y="3699724"/>
            <a:ext cx="71488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2">
            <a:extLst>
              <a:ext uri="{FF2B5EF4-FFF2-40B4-BE49-F238E27FC236}">
                <a16:creationId xmlns:a16="http://schemas.microsoft.com/office/drawing/2014/main" id="{E1FB5F41-2CAE-9502-F512-E7E503993D79}"/>
              </a:ext>
            </a:extLst>
          </p:cNvPr>
          <p:cNvSpPr/>
          <p:nvPr/>
        </p:nvSpPr>
        <p:spPr>
          <a:xfrm>
            <a:off x="8350898" y="3411408"/>
            <a:ext cx="2920019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calculate hyperparameters</a:t>
            </a:r>
          </a:p>
        </p:txBody>
      </p:sp>
      <p:cxnSp>
        <p:nvCxnSpPr>
          <p:cNvPr id="32" name="Straight Arrow Connector 11">
            <a:extLst>
              <a:ext uri="{FF2B5EF4-FFF2-40B4-BE49-F238E27FC236}">
                <a16:creationId xmlns:a16="http://schemas.microsoft.com/office/drawing/2014/main" id="{22202DBF-3FF3-A36C-02F8-530986FE871F}"/>
              </a:ext>
            </a:extLst>
          </p:cNvPr>
          <p:cNvCxnSpPr>
            <a:cxnSpLocks/>
            <a:stCxn id="31" idx="1"/>
            <a:endCxn id="11" idx="3"/>
          </p:cNvCxnSpPr>
          <p:nvPr/>
        </p:nvCxnSpPr>
        <p:spPr>
          <a:xfrm flipH="1">
            <a:off x="7567127" y="3685728"/>
            <a:ext cx="783771" cy="139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261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KNN 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000" dirty="0">
              <a:solidFill>
                <a:srgbClr val="1C7DDB"/>
              </a:solidFill>
              <a:latin typeface="Abadi"/>
            </a:endParaRPr>
          </a:p>
        </p:txBody>
      </p:sp>
      <p:cxnSp>
        <p:nvCxnSpPr>
          <p:cNvPr id="2" name="Straight Arrow Connector 4">
            <a:extLst>
              <a:ext uri="{FF2B5EF4-FFF2-40B4-BE49-F238E27FC236}">
                <a16:creationId xmlns:a16="http://schemas.microsoft.com/office/drawing/2014/main" id="{2693991D-1916-5CC7-51CF-2789F1252FD6}"/>
              </a:ext>
            </a:extLst>
          </p:cNvPr>
          <p:cNvCxnSpPr>
            <a:cxnSpLocks/>
          </p:cNvCxnSpPr>
          <p:nvPr/>
        </p:nvCxnSpPr>
        <p:spPr>
          <a:xfrm>
            <a:off x="2803487" y="2501775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6E01D7D4-7A1A-BD58-F312-07093FB47724}"/>
              </a:ext>
            </a:extLst>
          </p:cNvPr>
          <p:cNvSpPr/>
          <p:nvPr/>
        </p:nvSpPr>
        <p:spPr>
          <a:xfrm>
            <a:off x="3222678" y="2203891"/>
            <a:ext cx="2372464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surprise library</a:t>
            </a:r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97F09F95-0135-8B7B-0558-1BBAAA30158F}"/>
              </a:ext>
            </a:extLst>
          </p:cNvPr>
          <p:cNvSpPr/>
          <p:nvPr/>
        </p:nvSpPr>
        <p:spPr>
          <a:xfrm>
            <a:off x="1157567" y="2207623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data</a:t>
            </a:r>
          </a:p>
        </p:txBody>
      </p:sp>
      <p:cxnSp>
        <p:nvCxnSpPr>
          <p:cNvPr id="11" name="Straight Arrow Connector 11">
            <a:extLst>
              <a:ext uri="{FF2B5EF4-FFF2-40B4-BE49-F238E27FC236}">
                <a16:creationId xmlns:a16="http://schemas.microsoft.com/office/drawing/2014/main" id="{2CE4DC6F-5EEF-3462-2FD3-C3B643853598}"/>
              </a:ext>
            </a:extLst>
          </p:cNvPr>
          <p:cNvCxnSpPr>
            <a:cxnSpLocks/>
          </p:cNvCxnSpPr>
          <p:nvPr/>
        </p:nvCxnSpPr>
        <p:spPr>
          <a:xfrm>
            <a:off x="5595142" y="2582187"/>
            <a:ext cx="51832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3">
            <a:extLst>
              <a:ext uri="{FF2B5EF4-FFF2-40B4-BE49-F238E27FC236}">
                <a16:creationId xmlns:a16="http://schemas.microsoft.com/office/drawing/2014/main" id="{B378B3F3-4A44-7009-2248-00AFD2C52090}"/>
              </a:ext>
            </a:extLst>
          </p:cNvPr>
          <p:cNvCxnSpPr>
            <a:cxnSpLocks/>
          </p:cNvCxnSpPr>
          <p:nvPr/>
        </p:nvCxnSpPr>
        <p:spPr>
          <a:xfrm>
            <a:off x="9918441" y="2756263"/>
            <a:ext cx="0" cy="67273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2">
            <a:extLst>
              <a:ext uri="{FF2B5EF4-FFF2-40B4-BE49-F238E27FC236}">
                <a16:creationId xmlns:a16="http://schemas.microsoft.com/office/drawing/2014/main" id="{1BE1144A-AF6F-45DD-E138-A34BB0E31F6C}"/>
              </a:ext>
            </a:extLst>
          </p:cNvPr>
          <p:cNvSpPr/>
          <p:nvPr/>
        </p:nvSpPr>
        <p:spPr>
          <a:xfrm>
            <a:off x="6079909" y="2203891"/>
            <a:ext cx="2372464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«data»</a:t>
            </a:r>
          </a:p>
        </p:txBody>
      </p:sp>
      <p:sp>
        <p:nvSpPr>
          <p:cNvPr id="19" name="Rounded Rectangle 2">
            <a:extLst>
              <a:ext uri="{FF2B5EF4-FFF2-40B4-BE49-F238E27FC236}">
                <a16:creationId xmlns:a16="http://schemas.microsoft.com/office/drawing/2014/main" id="{F57EA96E-3A8C-FBE7-18DC-7D8892CBF4A9}"/>
              </a:ext>
            </a:extLst>
          </p:cNvPr>
          <p:cNvSpPr/>
          <p:nvPr/>
        </p:nvSpPr>
        <p:spPr>
          <a:xfrm>
            <a:off x="8871564" y="2207623"/>
            <a:ext cx="2372464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Split data</a:t>
            </a:r>
          </a:p>
        </p:txBody>
      </p:sp>
      <p:sp>
        <p:nvSpPr>
          <p:cNvPr id="20" name="Rounded Rectangle 2">
            <a:extLst>
              <a:ext uri="{FF2B5EF4-FFF2-40B4-BE49-F238E27FC236}">
                <a16:creationId xmlns:a16="http://schemas.microsoft.com/office/drawing/2014/main" id="{C23F6295-2F98-3012-70C8-EB0AB447DA8F}"/>
              </a:ext>
            </a:extLst>
          </p:cNvPr>
          <p:cNvSpPr/>
          <p:nvPr/>
        </p:nvSpPr>
        <p:spPr>
          <a:xfrm>
            <a:off x="5895336" y="3429000"/>
            <a:ext cx="2452789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 train datasets</a:t>
            </a:r>
          </a:p>
        </p:txBody>
      </p:sp>
      <p:cxnSp>
        <p:nvCxnSpPr>
          <p:cNvPr id="21" name="Straight Arrow Connector 11">
            <a:extLst>
              <a:ext uri="{FF2B5EF4-FFF2-40B4-BE49-F238E27FC236}">
                <a16:creationId xmlns:a16="http://schemas.microsoft.com/office/drawing/2014/main" id="{9A819522-3BC4-36C4-C6F5-FA001661F62F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8447320" y="2481943"/>
            <a:ext cx="424244" cy="1408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11">
            <a:extLst>
              <a:ext uri="{FF2B5EF4-FFF2-40B4-BE49-F238E27FC236}">
                <a16:creationId xmlns:a16="http://schemas.microsoft.com/office/drawing/2014/main" id="{4838E253-6B41-F8E4-EE8A-B1DA1AB18CCF}"/>
              </a:ext>
            </a:extLst>
          </p:cNvPr>
          <p:cNvCxnSpPr>
            <a:cxnSpLocks/>
            <a:stCxn id="23" idx="1"/>
            <a:endCxn id="20" idx="3"/>
          </p:cNvCxnSpPr>
          <p:nvPr/>
        </p:nvCxnSpPr>
        <p:spPr>
          <a:xfrm flipH="1">
            <a:off x="8348125" y="3703320"/>
            <a:ext cx="52343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">
            <a:extLst>
              <a:ext uri="{FF2B5EF4-FFF2-40B4-BE49-F238E27FC236}">
                <a16:creationId xmlns:a16="http://schemas.microsoft.com/office/drawing/2014/main" id="{A3C7FEE0-B17D-C448-7233-60DD217A1EFD}"/>
              </a:ext>
            </a:extLst>
          </p:cNvPr>
          <p:cNvSpPr/>
          <p:nvPr/>
        </p:nvSpPr>
        <p:spPr>
          <a:xfrm>
            <a:off x="8871564" y="3429000"/>
            <a:ext cx="2372464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 KNN model</a:t>
            </a:r>
          </a:p>
        </p:txBody>
      </p:sp>
      <p:sp>
        <p:nvSpPr>
          <p:cNvPr id="25" name="Rounded Rectangle 2">
            <a:extLst>
              <a:ext uri="{FF2B5EF4-FFF2-40B4-BE49-F238E27FC236}">
                <a16:creationId xmlns:a16="http://schemas.microsoft.com/office/drawing/2014/main" id="{8A72DE88-FE99-93E8-E9F2-4B0DC817BC70}"/>
              </a:ext>
            </a:extLst>
          </p:cNvPr>
          <p:cNvSpPr/>
          <p:nvPr/>
        </p:nvSpPr>
        <p:spPr>
          <a:xfrm>
            <a:off x="2694590" y="3429000"/>
            <a:ext cx="2452789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Fit model(50 epoch)</a:t>
            </a:r>
          </a:p>
        </p:txBody>
      </p:sp>
      <p:cxnSp>
        <p:nvCxnSpPr>
          <p:cNvPr id="27" name="Straight Arrow Connector 11">
            <a:extLst>
              <a:ext uri="{FF2B5EF4-FFF2-40B4-BE49-F238E27FC236}">
                <a16:creationId xmlns:a16="http://schemas.microsoft.com/office/drawing/2014/main" id="{5E96D7A8-AAE7-B18D-7F55-F151A75CEC26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5147379" y="3703320"/>
            <a:ext cx="74795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939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Neural Network Embedding 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cs typeface="Calibri"/>
            </a:endParaRPr>
          </a:p>
        </p:txBody>
      </p:sp>
      <p:cxnSp>
        <p:nvCxnSpPr>
          <p:cNvPr id="2" name="Straight Arrow Connector 4">
            <a:extLst>
              <a:ext uri="{FF2B5EF4-FFF2-40B4-BE49-F238E27FC236}">
                <a16:creationId xmlns:a16="http://schemas.microsoft.com/office/drawing/2014/main" id="{AC2C72F6-5C75-1BCD-D7A5-A2FB09A8CE29}"/>
              </a:ext>
            </a:extLst>
          </p:cNvPr>
          <p:cNvCxnSpPr>
            <a:cxnSpLocks/>
          </p:cNvCxnSpPr>
          <p:nvPr/>
        </p:nvCxnSpPr>
        <p:spPr>
          <a:xfrm>
            <a:off x="2598214" y="2881938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9F7C2145-2E2D-9BF4-B0E3-EABAFF2D0C81}"/>
              </a:ext>
            </a:extLst>
          </p:cNvPr>
          <p:cNvSpPr/>
          <p:nvPr/>
        </p:nvSpPr>
        <p:spPr>
          <a:xfrm>
            <a:off x="3017405" y="2584054"/>
            <a:ext cx="2372464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surprise library</a:t>
            </a:r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61A1B329-783E-8FD6-5FDB-F901C86103E5}"/>
              </a:ext>
            </a:extLst>
          </p:cNvPr>
          <p:cNvSpPr/>
          <p:nvPr/>
        </p:nvSpPr>
        <p:spPr>
          <a:xfrm>
            <a:off x="952294" y="2587786"/>
            <a:ext cx="1645920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data</a:t>
            </a:r>
          </a:p>
        </p:txBody>
      </p:sp>
      <p:cxnSp>
        <p:nvCxnSpPr>
          <p:cNvPr id="11" name="Straight Arrow Connector 11">
            <a:extLst>
              <a:ext uri="{FF2B5EF4-FFF2-40B4-BE49-F238E27FC236}">
                <a16:creationId xmlns:a16="http://schemas.microsoft.com/office/drawing/2014/main" id="{4F736E87-8E28-0361-BA5D-D85098344C04}"/>
              </a:ext>
            </a:extLst>
          </p:cNvPr>
          <p:cNvCxnSpPr>
            <a:cxnSpLocks/>
          </p:cNvCxnSpPr>
          <p:nvPr/>
        </p:nvCxnSpPr>
        <p:spPr>
          <a:xfrm>
            <a:off x="5389869" y="2962350"/>
            <a:ext cx="51832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3">
            <a:extLst>
              <a:ext uri="{FF2B5EF4-FFF2-40B4-BE49-F238E27FC236}">
                <a16:creationId xmlns:a16="http://schemas.microsoft.com/office/drawing/2014/main" id="{F5FB613F-07E5-DAA0-B5C2-9A08763F8986}"/>
              </a:ext>
            </a:extLst>
          </p:cNvPr>
          <p:cNvCxnSpPr>
            <a:cxnSpLocks/>
          </p:cNvCxnSpPr>
          <p:nvPr/>
        </p:nvCxnSpPr>
        <p:spPr>
          <a:xfrm>
            <a:off x="9713168" y="3136426"/>
            <a:ext cx="0" cy="67273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2">
            <a:extLst>
              <a:ext uri="{FF2B5EF4-FFF2-40B4-BE49-F238E27FC236}">
                <a16:creationId xmlns:a16="http://schemas.microsoft.com/office/drawing/2014/main" id="{4713B594-330C-B867-1CCB-9A068ABA7B9A}"/>
              </a:ext>
            </a:extLst>
          </p:cNvPr>
          <p:cNvSpPr/>
          <p:nvPr/>
        </p:nvSpPr>
        <p:spPr>
          <a:xfrm>
            <a:off x="5874636" y="2584054"/>
            <a:ext cx="2372464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«data»</a:t>
            </a:r>
          </a:p>
        </p:txBody>
      </p:sp>
      <p:sp>
        <p:nvSpPr>
          <p:cNvPr id="19" name="Rounded Rectangle 2">
            <a:extLst>
              <a:ext uri="{FF2B5EF4-FFF2-40B4-BE49-F238E27FC236}">
                <a16:creationId xmlns:a16="http://schemas.microsoft.com/office/drawing/2014/main" id="{B5AF9155-521F-6A3D-950D-8C682018636B}"/>
              </a:ext>
            </a:extLst>
          </p:cNvPr>
          <p:cNvSpPr/>
          <p:nvPr/>
        </p:nvSpPr>
        <p:spPr>
          <a:xfrm>
            <a:off x="8666291" y="2587786"/>
            <a:ext cx="2372464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Model NN</a:t>
            </a:r>
          </a:p>
        </p:txBody>
      </p:sp>
      <p:sp>
        <p:nvSpPr>
          <p:cNvPr id="20" name="Rounded Rectangle 2">
            <a:extLst>
              <a:ext uri="{FF2B5EF4-FFF2-40B4-BE49-F238E27FC236}">
                <a16:creationId xmlns:a16="http://schemas.microsoft.com/office/drawing/2014/main" id="{7B9262E7-2DBB-CE9D-1DD7-2457FA89ACB8}"/>
              </a:ext>
            </a:extLst>
          </p:cNvPr>
          <p:cNvSpPr/>
          <p:nvPr/>
        </p:nvSpPr>
        <p:spPr>
          <a:xfrm>
            <a:off x="5874636" y="3809163"/>
            <a:ext cx="2372464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Predicts</a:t>
            </a:r>
          </a:p>
        </p:txBody>
      </p:sp>
      <p:cxnSp>
        <p:nvCxnSpPr>
          <p:cNvPr id="21" name="Straight Arrow Connector 11">
            <a:extLst>
              <a:ext uri="{FF2B5EF4-FFF2-40B4-BE49-F238E27FC236}">
                <a16:creationId xmlns:a16="http://schemas.microsoft.com/office/drawing/2014/main" id="{B1FD60F3-78AA-83FA-4756-5D9E8AD57C0D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8242047" y="2862106"/>
            <a:ext cx="424244" cy="1408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11">
            <a:extLst>
              <a:ext uri="{FF2B5EF4-FFF2-40B4-BE49-F238E27FC236}">
                <a16:creationId xmlns:a16="http://schemas.microsoft.com/office/drawing/2014/main" id="{5FB40C7A-9ECC-E424-7905-28A4DA38DA3D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8247100" y="4083483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">
            <a:extLst>
              <a:ext uri="{FF2B5EF4-FFF2-40B4-BE49-F238E27FC236}">
                <a16:creationId xmlns:a16="http://schemas.microsoft.com/office/drawing/2014/main" id="{3E862393-1CB2-A2D4-6254-60179A320456}"/>
              </a:ext>
            </a:extLst>
          </p:cNvPr>
          <p:cNvSpPr/>
          <p:nvPr/>
        </p:nvSpPr>
        <p:spPr>
          <a:xfrm>
            <a:off x="8666291" y="3809163"/>
            <a:ext cx="2372464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 labels</a:t>
            </a:r>
          </a:p>
        </p:txBody>
      </p:sp>
    </p:spTree>
    <p:extLst>
      <p:ext uri="{BB962C8B-B14F-4D97-AF65-F5344CB8AC3E}">
        <p14:creationId xmlns:p14="http://schemas.microsoft.com/office/powerpoint/2010/main" val="218100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03FD9-22AB-4833-9FE0-E1E67C9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fld id="{5075537C-CA84-1446-933C-8E9D027F920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EF1473-3ADD-43F1-A495-57AAB7FD902F}"/>
              </a:ext>
            </a:extLst>
          </p:cNvPr>
          <p:cNvSpPr txBox="1">
            <a:spLocks/>
          </p:cNvSpPr>
          <p:nvPr/>
        </p:nvSpPr>
        <p:spPr>
          <a:xfrm>
            <a:off x="958697" y="2113240"/>
            <a:ext cx="10515600" cy="332082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Introduction and Background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Exploratory Data Analysis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Content-based Recommender System using Unsupervised Learning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Collaborative-filtering based Recommender System using Supervised learning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Conclusion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Appendix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CA66F18-AF00-434A-AB3C-61097BEAE5FA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sz="4300" dirty="0">
                <a:solidFill>
                  <a:srgbClr val="0B49CB"/>
                </a:solidFill>
                <a:latin typeface="Abadi"/>
              </a:rPr>
              <a:t>Outline</a:t>
            </a:r>
            <a:endParaRPr lang="en-US" dirty="0">
              <a:solidFill>
                <a:srgbClr val="0B49CB"/>
              </a:solidFill>
              <a:latin typeface="Abadi"/>
            </a:endParaRPr>
          </a:p>
        </p:txBody>
      </p:sp>
    </p:spTree>
    <p:extLst>
      <p:ext uri="{BB962C8B-B14F-4D97-AF65-F5344CB8AC3E}">
        <p14:creationId xmlns:p14="http://schemas.microsoft.com/office/powerpoint/2010/main" val="724038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Compare the performance of collaborative-filtering models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70058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ECC826D5-0C6E-E5AD-262E-7BE9334DFB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2283519"/>
              </p:ext>
            </p:extLst>
          </p:nvPr>
        </p:nvGraphicFramePr>
        <p:xfrm>
          <a:off x="6337398" y="3111759"/>
          <a:ext cx="4575810" cy="2739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059F9C3A-35DD-F77C-1687-E2AFA2235D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861487"/>
              </p:ext>
            </p:extLst>
          </p:nvPr>
        </p:nvGraphicFramePr>
        <p:xfrm>
          <a:off x="1308626" y="3180883"/>
          <a:ext cx="4575810" cy="2735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30130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56319-AADE-D741-AA33-1311B7CA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21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70011" y="1875054"/>
            <a:ext cx="5903913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The model that has the best performance is neural networks. Point 2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The algorithm based on user profiles recommends more courses Point 4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98079A-48C6-4E10-8AB1-B940BD1E42DF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Conclusions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5D5A-386D-C541-9D42-BBDEA822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70011" y="185952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  <a:hlinkClick r:id="rId4"/>
              </a:rPr>
              <a:t>https://github.com/ulisac04/final-project-ML </a:t>
            </a:r>
            <a:endParaRPr lang="en-US" sz="2000" dirty="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F8A56C-5EE1-4DBF-842D-C2A130AA680E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Appendix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03FD9-22AB-4833-9FE0-E1E67C9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CA66F18-AF00-434A-AB3C-61097BEAE5FA}"/>
              </a:ext>
            </a:extLst>
          </p:cNvPr>
          <p:cNvSpPr txBox="1">
            <a:spLocks/>
          </p:cNvSpPr>
          <p:nvPr/>
        </p:nvSpPr>
        <p:spPr>
          <a:xfrm>
            <a:off x="828068" y="538650"/>
            <a:ext cx="10530114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Introduction</a:t>
            </a:r>
            <a:endParaRPr lang="en-US" dirty="0">
              <a:solidFill>
                <a:srgbClr val="0B49CB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999A1B-8752-489F-A63B-EA2F60186B52}"/>
              </a:ext>
            </a:extLst>
          </p:cNvPr>
          <p:cNvSpPr txBox="1">
            <a:spLocks/>
          </p:cNvSpPr>
          <p:nvPr/>
        </p:nvSpPr>
        <p:spPr>
          <a:xfrm>
            <a:off x="958696" y="2521403"/>
            <a:ext cx="10530113" cy="1898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Create a recommendation system for a course platform</a:t>
            </a:r>
          </a:p>
        </p:txBody>
      </p:sp>
    </p:spTree>
    <p:extLst>
      <p:ext uri="{BB962C8B-B14F-4D97-AF65-F5344CB8AC3E}">
        <p14:creationId xmlns:p14="http://schemas.microsoft.com/office/powerpoint/2010/main" val="256006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FF7BC5-E183-2F4D-BC8D-2C69A220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Exploratory Data Analysis</a:t>
            </a:r>
            <a:endParaRPr lang="en-US" dirty="0"/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693C86CF-B31B-4549-BA68-C5C2DB474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33055" y="5553777"/>
            <a:ext cx="1028790" cy="102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3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Course counts per genre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2B5957-084C-DE6E-9030-6156C4FB2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650" y="650966"/>
            <a:ext cx="7115907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Course enrollment distribution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95F147-572A-50B4-DEBE-B76513987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63913"/>
            <a:ext cx="7214616" cy="530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0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0040"/>
            <a:ext cx="6692827" cy="38926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20 most popular courses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A2EA19-61C3-53AD-3FBC-1BC6D0360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149" y="320040"/>
            <a:ext cx="3464157" cy="598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9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4789ABF-FA55-F9CB-AA03-0628960F08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43" b="8087"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6" y="5746071"/>
            <a:ext cx="7015499" cy="852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Word cloud of course titles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7605056" y="5746071"/>
            <a:ext cx="4114801" cy="852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900" dirty="0"/>
              <a:t>I can see this platform prioritizing data science and everything related.</a:t>
            </a:r>
          </a:p>
        </p:txBody>
      </p:sp>
    </p:spTree>
    <p:extLst>
      <p:ext uri="{BB962C8B-B14F-4D97-AF65-F5344CB8AC3E}">
        <p14:creationId xmlns:p14="http://schemas.microsoft.com/office/powerpoint/2010/main" val="126893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FF7BC5-E183-2F4D-BC8D-2C69A220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Content-based Recommender System using Unsupervised Learning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E5A2644-0171-6540-A231-9FCA3C81BFE2}"/>
              </a:ext>
            </a:extLst>
          </p:cNvPr>
          <p:cNvGrpSpPr/>
          <p:nvPr/>
        </p:nvGrpSpPr>
        <p:grpSpPr>
          <a:xfrm>
            <a:off x="10108253" y="4562475"/>
            <a:ext cx="1777449" cy="1936444"/>
            <a:chOff x="6518030" y="1903899"/>
            <a:chExt cx="1777449" cy="19364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41B8904-28C2-BB44-8166-C42C96ED6936}"/>
                </a:ext>
              </a:extLst>
            </p:cNvPr>
            <p:cNvGrpSpPr/>
            <p:nvPr/>
          </p:nvGrpSpPr>
          <p:grpSpPr>
            <a:xfrm>
              <a:off x="6580009" y="2268106"/>
              <a:ext cx="1530912" cy="1268847"/>
              <a:chOff x="6371670" y="1861616"/>
              <a:chExt cx="1530912" cy="1268847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636D0BA-2B52-A240-B7B8-0256F4E2A394}"/>
                  </a:ext>
                </a:extLst>
              </p:cNvPr>
              <p:cNvGrpSpPr/>
              <p:nvPr/>
            </p:nvGrpSpPr>
            <p:grpSpPr>
              <a:xfrm>
                <a:off x="6371670" y="2318149"/>
                <a:ext cx="812314" cy="812314"/>
                <a:chOff x="1306239" y="1551525"/>
                <a:chExt cx="2116181" cy="2116182"/>
              </a:xfrm>
              <a:noFill/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4F59816-7FAC-974F-A8D7-19B047D553D1}"/>
                    </a:ext>
                  </a:extLst>
                </p:cNvPr>
                <p:cNvSpPr/>
                <p:nvPr/>
              </p:nvSpPr>
              <p:spPr>
                <a:xfrm>
                  <a:off x="1306239" y="1551525"/>
                  <a:ext cx="2116181" cy="2116182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DC838075-FE41-3C47-B7F8-7CD30B06125D}"/>
                    </a:ext>
                  </a:extLst>
                </p:cNvPr>
                <p:cNvSpPr/>
                <p:nvPr/>
              </p:nvSpPr>
              <p:spPr>
                <a:xfrm>
                  <a:off x="2213298" y="2505733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E57CEC24-7385-FC49-A319-AB8C2130A10A}"/>
                    </a:ext>
                  </a:extLst>
                </p:cNvPr>
                <p:cNvSpPr/>
                <p:nvPr/>
              </p:nvSpPr>
              <p:spPr>
                <a:xfrm>
                  <a:off x="2505921" y="275701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BC96BD4-7E7A-8445-86C6-6BF36139BBEF}"/>
                    </a:ext>
                  </a:extLst>
                </p:cNvPr>
                <p:cNvSpPr/>
                <p:nvPr/>
              </p:nvSpPr>
              <p:spPr>
                <a:xfrm>
                  <a:off x="2260449" y="1912727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72FE188-017A-B643-9B83-F2A767174EFF}"/>
                    </a:ext>
                  </a:extLst>
                </p:cNvPr>
                <p:cNvSpPr/>
                <p:nvPr/>
              </p:nvSpPr>
              <p:spPr>
                <a:xfrm>
                  <a:off x="1796755" y="2744815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2A566CA9-49EE-AB41-83BE-DE726A76CE6A}"/>
                    </a:ext>
                  </a:extLst>
                </p:cNvPr>
                <p:cNvSpPr/>
                <p:nvPr/>
              </p:nvSpPr>
              <p:spPr>
                <a:xfrm>
                  <a:off x="2542075" y="312761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F5C28428-062D-E14C-82E6-DA94F7EF31AB}"/>
                    </a:ext>
                  </a:extLst>
                </p:cNvPr>
                <p:cNvSpPr/>
                <p:nvPr/>
              </p:nvSpPr>
              <p:spPr>
                <a:xfrm>
                  <a:off x="3074398" y="260267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769CEB11-DD69-474E-BBAE-8C10177D3C3F}"/>
                    </a:ext>
                  </a:extLst>
                </p:cNvPr>
                <p:cNvSpPr/>
                <p:nvPr/>
              </p:nvSpPr>
              <p:spPr>
                <a:xfrm>
                  <a:off x="2846933" y="2941322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0E68BDB6-C52E-DD4A-B920-6CBEF8EE3F5F}"/>
                    </a:ext>
                  </a:extLst>
                </p:cNvPr>
                <p:cNvSpPr/>
                <p:nvPr/>
              </p:nvSpPr>
              <p:spPr>
                <a:xfrm>
                  <a:off x="2480245" y="2335703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E6BE7FA6-4444-D940-BE86-2E836B237A97}"/>
                    </a:ext>
                  </a:extLst>
                </p:cNvPr>
                <p:cNvSpPr/>
                <p:nvPr/>
              </p:nvSpPr>
              <p:spPr>
                <a:xfrm>
                  <a:off x="1360431" y="2433164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53476B79-2F43-EC40-8768-FE48D7B6AA2E}"/>
                    </a:ext>
                  </a:extLst>
                </p:cNvPr>
                <p:cNvSpPr/>
                <p:nvPr/>
              </p:nvSpPr>
              <p:spPr>
                <a:xfrm>
                  <a:off x="2004522" y="3103028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79D4550-5CE1-9E49-9733-CBA34FE0DD54}"/>
                  </a:ext>
                </a:extLst>
              </p:cNvPr>
              <p:cNvGrpSpPr/>
              <p:nvPr/>
            </p:nvGrpSpPr>
            <p:grpSpPr>
              <a:xfrm>
                <a:off x="7090268" y="1861616"/>
                <a:ext cx="812314" cy="812314"/>
                <a:chOff x="1306241" y="1551525"/>
                <a:chExt cx="2116182" cy="2116182"/>
              </a:xfrm>
              <a:noFill/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EDBC5E1-AEE7-2A4C-9CCE-D6FE884FE831}"/>
                    </a:ext>
                  </a:extLst>
                </p:cNvPr>
                <p:cNvSpPr/>
                <p:nvPr/>
              </p:nvSpPr>
              <p:spPr>
                <a:xfrm>
                  <a:off x="1306241" y="1551525"/>
                  <a:ext cx="2116182" cy="2116182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DE73D3B-6172-AD4A-8114-5DA3984DA6B8}"/>
                    </a:ext>
                  </a:extLst>
                </p:cNvPr>
                <p:cNvSpPr/>
                <p:nvPr/>
              </p:nvSpPr>
              <p:spPr>
                <a:xfrm>
                  <a:off x="2213298" y="2505733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F962E44D-FBA1-D543-B29E-3BD27B00E509}"/>
                    </a:ext>
                  </a:extLst>
                </p:cNvPr>
                <p:cNvSpPr/>
                <p:nvPr/>
              </p:nvSpPr>
              <p:spPr>
                <a:xfrm>
                  <a:off x="2505921" y="275701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B6257EEC-3C03-0546-9ACD-4DCDB1819397}"/>
                    </a:ext>
                  </a:extLst>
                </p:cNvPr>
                <p:cNvSpPr/>
                <p:nvPr/>
              </p:nvSpPr>
              <p:spPr>
                <a:xfrm>
                  <a:off x="2260449" y="1912727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C8325B40-CC4B-6445-8AA8-D6AA369D34A4}"/>
                    </a:ext>
                  </a:extLst>
                </p:cNvPr>
                <p:cNvSpPr/>
                <p:nvPr/>
              </p:nvSpPr>
              <p:spPr>
                <a:xfrm>
                  <a:off x="1796755" y="2744815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30369C21-DFFB-4B46-A1A5-A3B9B2BD5D3D}"/>
                    </a:ext>
                  </a:extLst>
                </p:cNvPr>
                <p:cNvSpPr/>
                <p:nvPr/>
              </p:nvSpPr>
              <p:spPr>
                <a:xfrm>
                  <a:off x="2542075" y="312761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4155E267-602E-DA43-8ADA-80A77E2F6BAA}"/>
                    </a:ext>
                  </a:extLst>
                </p:cNvPr>
                <p:cNvSpPr/>
                <p:nvPr/>
              </p:nvSpPr>
              <p:spPr>
                <a:xfrm>
                  <a:off x="3074398" y="260267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21EFCDA0-8E24-3F4E-9729-B109832A37F5}"/>
                    </a:ext>
                  </a:extLst>
                </p:cNvPr>
                <p:cNvSpPr/>
                <p:nvPr/>
              </p:nvSpPr>
              <p:spPr>
                <a:xfrm>
                  <a:off x="2846933" y="2941322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D01B9D4C-4986-CE4F-AAC2-0B2B3DE03C87}"/>
                    </a:ext>
                  </a:extLst>
                </p:cNvPr>
                <p:cNvSpPr/>
                <p:nvPr/>
              </p:nvSpPr>
              <p:spPr>
                <a:xfrm>
                  <a:off x="2480245" y="2335703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63D505A4-48AE-AC40-87FA-FC0E50F6B75A}"/>
                    </a:ext>
                  </a:extLst>
                </p:cNvPr>
                <p:cNvSpPr/>
                <p:nvPr/>
              </p:nvSpPr>
              <p:spPr>
                <a:xfrm>
                  <a:off x="1360431" y="2433164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F6A3959-23EF-B243-97DE-A3CBF9EE4626}"/>
                    </a:ext>
                  </a:extLst>
                </p:cNvPr>
                <p:cNvSpPr/>
                <p:nvPr/>
              </p:nvSpPr>
              <p:spPr>
                <a:xfrm>
                  <a:off x="2004522" y="3103028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6FFD52-F70F-854D-8DC1-D1F09F5ACAD2}"/>
                </a:ext>
              </a:extLst>
            </p:cNvPr>
            <p:cNvSpPr txBox="1"/>
            <p:nvPr/>
          </p:nvSpPr>
          <p:spPr>
            <a:xfrm>
              <a:off x="6518030" y="3471011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Cluster1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858FD9-B27C-0C44-8B7A-44D908A27760}"/>
                </a:ext>
              </a:extLst>
            </p:cNvPr>
            <p:cNvSpPr txBox="1"/>
            <p:nvPr/>
          </p:nvSpPr>
          <p:spPr>
            <a:xfrm>
              <a:off x="7222749" y="1903899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Cluster2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853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2" ma:contentTypeDescription="Create a new document." ma:contentTypeScope="" ma:versionID="5271f8e20090c87afed7729ac71f61b2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cf12c133eb44377ebd94fdb7db4757b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purl.org/dc/dcmitype/"/>
    <ds:schemaRef ds:uri="http://schemas.microsoft.com/office/2006/metadata/properties"/>
    <ds:schemaRef ds:uri="f80a141d-92ca-4d3d-9308-f7e7b1d44ce8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155be751-a274-42e8-93fb-f39d3b9bccc8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D840426-F08D-42AC-9846-A20E4AB85A26}">
  <ds:schemaRefs>
    <ds:schemaRef ds:uri="155be751-a274-42e8-93fb-f39d3b9bccc8"/>
    <ds:schemaRef ds:uri="f80a141d-92ca-4d3d-9308-f7e7b1d44c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2810</TotalTime>
  <Words>366</Words>
  <Application>Microsoft Office PowerPoint</Application>
  <PresentationFormat>Panorámica</PresentationFormat>
  <Paragraphs>101</Paragraphs>
  <Slides>22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Abadi</vt:lpstr>
      <vt:lpstr>Arial</vt:lpstr>
      <vt:lpstr>Calibri</vt:lpstr>
      <vt:lpstr>Custom Design</vt:lpstr>
      <vt:lpstr>Presentación de PowerPoint</vt:lpstr>
      <vt:lpstr>Presentación de PowerPoint</vt:lpstr>
      <vt:lpstr>Presentación de PowerPoint</vt:lpstr>
      <vt:lpstr>Exploratory Data Analysis</vt:lpstr>
      <vt:lpstr>Course counts per genre</vt:lpstr>
      <vt:lpstr>Course enrollment distribution</vt:lpstr>
      <vt:lpstr>20 most popular courses</vt:lpstr>
      <vt:lpstr>Word cloud of course titles</vt:lpstr>
      <vt:lpstr>Content-based Recommender System using Unsupervised Learning</vt:lpstr>
      <vt:lpstr>Flowchart of content-based recommender system using user profile and course genres</vt:lpstr>
      <vt:lpstr>Evaluation results of course similarity based recommender system</vt:lpstr>
      <vt:lpstr>Flowchart of content-based recommender system using course similarity</vt:lpstr>
      <vt:lpstr>Evaluation results of user profile-based recommender system</vt:lpstr>
      <vt:lpstr>Flowchart of clustering-based recommender system</vt:lpstr>
      <vt:lpstr>Evaluation results of clustering-based recommender system</vt:lpstr>
      <vt:lpstr>Collaborative-filtering Recommender System using Supervised Learning</vt:lpstr>
      <vt:lpstr>Flowchart of NMF based recommender system</vt:lpstr>
      <vt:lpstr>Flowchart of KNN based recommender system</vt:lpstr>
      <vt:lpstr>Flowchart of Neural Network Embedding based recommender system</vt:lpstr>
      <vt:lpstr>Compare the performance of collaborative-filtering models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Isaac Ramirez</cp:lastModifiedBy>
  <cp:revision>478</cp:revision>
  <dcterms:created xsi:type="dcterms:W3CDTF">2021-04-29T18:58:34Z</dcterms:created>
  <dcterms:modified xsi:type="dcterms:W3CDTF">2024-05-25T03:00:41Z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</Properties>
</file>