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1abd3a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1e1abd3a8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2be8e1e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e2be8e1e3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1abd3a8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1e1abd3a8b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e1abd3a8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1e1abd3a8b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2be8e1e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e2be8e1e3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2be8e1e3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e2be8e1e3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e2be8e1e3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1e2be8e1e3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2be8e1e3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1e2be8e1e3_4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2be8e1e3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1e2be8e1e3_4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e2be8e1e3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1e2be8e1e3_4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e1abd3a8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1e1abd3a8b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e1abd3a8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1e1abd3a8b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e2be8e1e3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1e2be8e1e3_8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e2be8e1e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1e2be8e1e3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e3a0964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1e3a0964b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e3a0964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1e3a0964b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e2be8e1e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1e2be8e1e3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e3a0964b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1e3a0964bf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e2be8e1e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1e2be8e1e3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e3a0964b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1e3a0964bf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e3a0964b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1e3a0964bf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e3a0964b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1e3a0964bf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1abd3a8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1e1abd3a8b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e3a0964b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1e3a0964bf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e2be8e1e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1e2be8e1e3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e2be8e1e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1e2be8e1e3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e2be8e1e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1e2be8e1e3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2be8e1e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1e2be8e1e3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2be8e1e3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e2be8e1e3_6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1abd3a8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1e1abd3a8b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1abd3a8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1e1abd3a8b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1abd3a8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1e1abd3a8b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2be8e1e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e2be8e1e3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7.png"/><Relationship Id="rId13" Type="http://schemas.openxmlformats.org/officeDocument/2006/relationships/image" Target="../media/image1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hyperlink" Target="http://milprogramadores.unsa.edu.ar/" TargetMode="External"/><Relationship Id="rId5" Type="http://schemas.openxmlformats.org/officeDocument/2006/relationships/hyperlink" Target="https://t.me/milprogramadoressaltenios" TargetMode="External"/><Relationship Id="rId6" Type="http://schemas.openxmlformats.org/officeDocument/2006/relationships/hyperlink" Target="http://ayudamilprogramadore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-35382" y="2288"/>
            <a:ext cx="9144003" cy="5138928"/>
            <a:chOff x="-1" y="0"/>
            <a:chExt cx="12192004" cy="6851904"/>
          </a:xfrm>
        </p:grpSpPr>
        <p:pic>
          <p:nvPicPr>
            <p:cNvPr id="61" name="Google Shape;6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7" cy="509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5099304"/>
              <a:ext cx="12192004" cy="175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4"/>
          <p:cNvSpPr txBox="1"/>
          <p:nvPr/>
        </p:nvSpPr>
        <p:spPr>
          <a:xfrm>
            <a:off x="2355975" y="558938"/>
            <a:ext cx="407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Módulo</a:t>
            </a:r>
            <a:r>
              <a:rPr b="1" lang="es-419" sz="2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endParaRPr b="1" sz="2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ArrayList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850" y="1353150"/>
            <a:ext cx="7986450" cy="21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973850" y="1042450"/>
            <a:ext cx="833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Anteriormente vimos que podemos utilizar arrays o ArrayList para proporcionar en forma de lista. Sin embargo a veces los datos se proporcionarán en forma de tabla (MATRIZ)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973850" y="1042450"/>
            <a:ext cx="8332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Arreglo bidimensional: Es una colección de un número fijo de elementos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dispuestos en filas y columnas (es decir, en dos dimensiones), donde todos los elementos son del mismo tipo.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Una sintaxis para declarar una matriz bidimensional 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tipoDato [ ] [ ] identificador;</a:t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general para instanciar un objeto de una matriz es: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nombreMatriz = new tipoDato [TamF] [TamC];</a:t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973850" y="1042450"/>
            <a:ext cx="8332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double [ ] [ ] matriz = new double [5] [5];</a:t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La matriz es creada con el valor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predeterminado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de 0.0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5">
            <a:alphaModFix/>
          </a:blip>
          <a:srcRect b="0" l="0" r="1748" t="0"/>
          <a:stretch/>
        </p:blipFill>
        <p:spPr>
          <a:xfrm>
            <a:off x="4954975" y="2421600"/>
            <a:ext cx="3006125" cy="202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973850" y="1042450"/>
            <a:ext cx="8332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accedemos a un elemento de la Matriz?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Para acceder a un elemento de la matriz necesitamos dos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índices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Uno para la posición de la fila y otro para la posición de la columna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matriz [indiceF] [indiceC]</a:t>
            </a:r>
            <a:endParaRPr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indiceF indica la posición de la fila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indiceC indica la posición de la Columna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973850" y="1042450"/>
            <a:ext cx="83322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matriz [5] [3] = 12.3;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Roboto"/>
                <a:ea typeface="Roboto"/>
                <a:cs typeface="Roboto"/>
                <a:sym typeface="Roboto"/>
              </a:rPr>
              <a:t>almacena 12.3 en la fila 5 columna 3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401" y="2335350"/>
            <a:ext cx="3759550" cy="25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8"/>
          <p:cNvSpPr txBox="1"/>
          <p:nvPr/>
        </p:nvSpPr>
        <p:spPr>
          <a:xfrm>
            <a:off x="6383850" y="3467875"/>
            <a:ext cx="73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>
            <a:off x="4118575" y="2748300"/>
            <a:ext cx="3304500" cy="182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973850" y="1042450"/>
            <a:ext cx="8332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Cómo Recorrer una Matriz en Java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Podemos recorrer una matriz de varias formas. En cualquier caso, al ser un recorrido de dos dimensiones, necesitaremos dos índices: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Por filas y Columnas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Por columnas y filas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880575" y="1029125"/>
            <a:ext cx="8332200" cy="4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filas y columnas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RecorrerMatrizPorFilasYColumnas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int[][] matriz = new int[50][100]; 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Matriz de números enteros que supondremos llena.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				   // 50 filas y 100 columnas.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i = 0; i &lt; 50; i++)	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 primer índice recorre las filas.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for (int j = 0; j &lt; 100; j++){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 segundo índice recorre las columnas.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Procesamos cada elemento de la matriz.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System.out.println(matriz[i][j]);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987177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 Bidimensionales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880575" y="1042450"/>
            <a:ext cx="8332200" cy="4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columnas y filas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RecorrerMatrizPorColumnasYFilas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int[][] matriz = new int[50][100]; 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Matriz de números enteros que supondremos llena.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				   // 50 filas y 100 columnas.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i = 0; i &lt; 100; i++)	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 primer índice recorre las columnas.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for (int j = 0; j &lt; 50; j++){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 segundo índice recorre las filas.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Procesamos cada elemento de la matriz.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System.out.println(matriz[j][i]);	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¡Índices cambiados de orden!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973850" y="894275"/>
            <a:ext cx="8075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Una de las operaciones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comunes con arrays es la ordenación. Un algoritmo de ordenación clasifica un conjunto de datos de forma ascendente o descendente.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 u="sng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b="1" lang="es-419" sz="2000" u="sng">
                <a:latin typeface="Roboto"/>
                <a:ea typeface="Roboto"/>
                <a:cs typeface="Roboto"/>
                <a:sym typeface="Roboto"/>
              </a:rPr>
              <a:t> iterativos</a:t>
            </a:r>
            <a:endParaRPr b="1" sz="2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Estos métodos son simples de entender y de programar ya que son  iterativos, simples ciclos y sentencias que hacen que el vector pueda ser ordenado.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Selección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Inserción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Burbuja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-908823" y="2335457"/>
            <a:ext cx="981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Arreglos. Vectores.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 Metodos de ordenamiento.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Búsquedas.</a:t>
            </a:r>
            <a:endParaRPr b="1"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-978798" y="1229807"/>
            <a:ext cx="9818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MÓDULO 1</a:t>
            </a:r>
            <a:endParaRPr sz="3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3622500" y="2082650"/>
            <a:ext cx="5521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973850" y="894275"/>
            <a:ext cx="807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5">
            <a:alphaModFix/>
          </a:blip>
          <a:srcRect b="0" l="0" r="32650" t="0"/>
          <a:stretch/>
        </p:blipFill>
        <p:spPr>
          <a:xfrm>
            <a:off x="1906421" y="1280125"/>
            <a:ext cx="2050950" cy="31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7325" y="1401000"/>
            <a:ext cx="1859450" cy="27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6083550" y="3428675"/>
            <a:ext cx="301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array ordenado con </a:t>
            </a:r>
            <a:r>
              <a:rPr lang="es-419"/>
              <a:t>algún</a:t>
            </a:r>
            <a:r>
              <a:rPr lang="es-419"/>
              <a:t> </a:t>
            </a:r>
            <a:r>
              <a:rPr lang="es-419"/>
              <a:t>método de ordenamiento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480650" y="1181825"/>
            <a:ext cx="618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480650" y="1751225"/>
            <a:ext cx="66873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Es </a:t>
            </a: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el algoritmo de ordenamiento para un vector de n números.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Su funcionamiento es el siguiente: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1.Buscar el mínimo elemento de la lista.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2.Intercambiar con el primer elemento.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3.Buscar el mínimo del resto de la lista.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4.Intercambiar el segundo.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5.Y así sucesivamente.</a:t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1404450" y="1181825"/>
            <a:ext cx="618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SELECCIÓN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1480650" y="1181825"/>
            <a:ext cx="618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1480650" y="1181825"/>
            <a:ext cx="61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SELECCIÓN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 rotWithShape="1">
          <a:blip r:embed="rId5">
            <a:alphaModFix/>
          </a:blip>
          <a:srcRect b="0" l="0" r="0" t="22534"/>
          <a:stretch/>
        </p:blipFill>
        <p:spPr>
          <a:xfrm>
            <a:off x="912725" y="1823900"/>
            <a:ext cx="2449225" cy="8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3425" y="1853587"/>
            <a:ext cx="2137150" cy="7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3374" y="1861649"/>
            <a:ext cx="2003450" cy="79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1025" y="2728275"/>
            <a:ext cx="2029550" cy="8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8650" y="2746261"/>
            <a:ext cx="2137150" cy="86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01688" y="2805538"/>
            <a:ext cx="2003291" cy="7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41800" y="3642050"/>
            <a:ext cx="2130846" cy="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14150" y="3647625"/>
            <a:ext cx="2182575" cy="9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43375" y="3856600"/>
            <a:ext cx="2003450" cy="106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/>
          <p:nvPr/>
        </p:nvSpPr>
        <p:spPr>
          <a:xfrm>
            <a:off x="3309200" y="2206125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5694925" y="2206125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3346350" y="3107138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5724088" y="3107150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3346350" y="3958688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5694913" y="4008175"/>
            <a:ext cx="1941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1480650" y="1181825"/>
            <a:ext cx="61827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SELECCIÓN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Seleccion(int[]vector){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i, j, k, p, auxiliar, limit = vector.length-1;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for(k = 0; k &lt; limit; k++){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 = k;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for(i = k+1; i &lt; = limit; i++){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if(vector[i] &lt; vector[p]) p = i;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if(p != k){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auxiliar = vector[p];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vector [p] = vector[k];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vector[k] = auxiliar;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1480650" y="1181825"/>
            <a:ext cx="6182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INSERCIÓN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5">
            <a:alphaModFix/>
          </a:blip>
          <a:srcRect b="4240" l="61315" r="0" t="22391"/>
          <a:stretch/>
        </p:blipFill>
        <p:spPr>
          <a:xfrm>
            <a:off x="5444975" y="1181825"/>
            <a:ext cx="2444825" cy="34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7"/>
          <p:cNvSpPr txBox="1"/>
          <p:nvPr/>
        </p:nvSpPr>
        <p:spPr>
          <a:xfrm>
            <a:off x="1495488" y="1794100"/>
            <a:ext cx="3257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Es una manera muy natural de ordenar para un ser humano, y puede usarse fácilmente para ordenar un mazo de cartas numeradas en forma arbitraria.</a:t>
            </a:r>
            <a:endParaRPr b="1"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" name="Google Shape;3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1480650" y="1181825"/>
            <a:ext cx="61827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INSERCIÓN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Insercion (int[] vector)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(int i=1; i &lt; vector.length; i++)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int aux = vector[i];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int j;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for (j=i-1; j &gt; =0 &amp;&amp; vector[j] &gt; aux; j--){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vector[j+1] = vector[j];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vector[j+1] = aux;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1480650" y="1181825"/>
            <a:ext cx="618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BURBUJA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Es un sencillo algoritmo de ordenamiento. Funciona revisando cada elemento de la lista que va a ser ordenada con el siguiente, intercambiandolos de 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si 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están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en orden equivocado. Es necesario revisar varias veces la lista hasta que no se necesiten 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1" lang="es-419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intercambios.</a:t>
            </a:r>
            <a:endParaRPr b="1"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1480650" y="1181825"/>
            <a:ext cx="61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BURBUJA</a:t>
            </a:r>
            <a:endParaRPr/>
          </a:p>
        </p:txBody>
      </p:sp>
      <p:pic>
        <p:nvPicPr>
          <p:cNvPr id="353" name="Google Shape;35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329" y="1643525"/>
            <a:ext cx="6959540" cy="3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ordenamiento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1480650" y="1181825"/>
            <a:ext cx="61827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BURBUJA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burbuja(int[]vector){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temp;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for(int i=1;i &lt; vector.length;i++){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(int j=0 ; j &lt; vector.length- 1; j++){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(vector[j] &gt; vector[j+1]){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temp = vector[j];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vector[j] = vector[j+1];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vector[j+1] = temp;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2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búsqueda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1113125" y="1157300"/>
            <a:ext cx="43278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METODO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 BUSQUEDA SECUENCIAL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utiliza</a:t>
            </a: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 un ciclo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para recorrer todo el vector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hasta encontrar el elemento 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buscado.</a:t>
            </a:r>
            <a:endParaRPr b="1" sz="18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42"/>
          <p:cNvPicPr preferRelativeResize="0"/>
          <p:nvPr/>
        </p:nvPicPr>
        <p:blipFill rotWithShape="1">
          <a:blip r:embed="rId5">
            <a:alphaModFix/>
          </a:blip>
          <a:srcRect b="0" l="-3060" r="3059" t="13141"/>
          <a:stretch/>
        </p:blipFill>
        <p:spPr>
          <a:xfrm>
            <a:off x="4306875" y="1488975"/>
            <a:ext cx="4327875" cy="31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043277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043275" y="894275"/>
            <a:ext cx="7424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Java proporciona una estructura de almacenamiento denominada array que permite almacenar muchos objetos de la misma clase e identificarlos con el mismo nombre.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10137" l="-1080" r="1080" t="10597"/>
          <a:stretch/>
        </p:blipFill>
        <p:spPr>
          <a:xfrm>
            <a:off x="2014513" y="2361300"/>
            <a:ext cx="5114975" cy="25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0" name="Google Shape;3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3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búsqueda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3"/>
          <p:cNvSpPr txBox="1"/>
          <p:nvPr/>
        </p:nvSpPr>
        <p:spPr>
          <a:xfrm>
            <a:off x="1213700" y="1142925"/>
            <a:ext cx="84876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BUSQUEDA SECUENCIAL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 int busquedaSecuencial(int []arreglo,int dato){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posicion = -1;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for(int i = 0; i &lt; arreglo.length; i++){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//recorremos todo el array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if(arreglo[i] == dato){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//comparamos el elemento en el arreglo con el buscado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posicion = i;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//Si es verdadero guardamos la posicion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break;</a:t>
            </a:r>
            <a:r>
              <a:rPr lang="es-419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//Para el ciclo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 posicion;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0" name="Google Shape;3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4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búsqueda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1213700" y="1142925"/>
            <a:ext cx="84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BÚSQUEDA BINARIA (CON ARRAY ORDENADO)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44"/>
          <p:cNvPicPr preferRelativeResize="0"/>
          <p:nvPr/>
        </p:nvPicPr>
        <p:blipFill rotWithShape="1">
          <a:blip r:embed="rId5">
            <a:alphaModFix/>
          </a:blip>
          <a:srcRect b="3717" l="6160" r="4169" t="3336"/>
          <a:stretch/>
        </p:blipFill>
        <p:spPr>
          <a:xfrm>
            <a:off x="2426300" y="1625275"/>
            <a:ext cx="4032408" cy="31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5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5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búsqueda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5"/>
          <p:cNvSpPr txBox="1"/>
          <p:nvPr/>
        </p:nvSpPr>
        <p:spPr>
          <a:xfrm>
            <a:off x="1213700" y="1142925"/>
            <a:ext cx="8487600" cy="4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 </a:t>
            </a: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BÚSQUEDA</a:t>
            </a:r>
            <a:r>
              <a:rPr b="1"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BINARIA (CON ARRAY ORDENADO)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busquedaBin( int [] arreglo, int dato)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inicio = 0;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fin = arreglo.length - 1;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pos;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(inicio &lt;= fin)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pos = (inicio+fin) / 2;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 arreglo[pos] == dato 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pos;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else if ( arreglo[pos] &lt; dato 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inicio = pos+1;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 else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fin = pos-1;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 -1;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285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 txBox="1"/>
          <p:nvPr/>
        </p:nvSpPr>
        <p:spPr>
          <a:xfrm>
            <a:off x="401594" y="2562966"/>
            <a:ext cx="61722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WEB: </a:t>
            </a:r>
            <a:r>
              <a:rPr lang="es-419" sz="2000" u="sng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http://milprogramadores.unsa.edu.ar/</a:t>
            </a:r>
            <a:endParaRPr sz="20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CANAL TELEGRAM: </a:t>
            </a:r>
            <a:r>
              <a:rPr lang="es-419" sz="2000" u="sng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https://t.me/milprogramadoressaltenios</a:t>
            </a:r>
            <a:endParaRPr sz="20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CENTRO DE AYUDA: </a:t>
            </a:r>
            <a:r>
              <a:rPr lang="es-419" sz="2000" u="sng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http://ayudamilprogramadores.com/</a:t>
            </a:r>
            <a:endParaRPr sz="20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6741" y="1266188"/>
            <a:ext cx="5031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Gracias.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043277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043275" y="894275"/>
            <a:ext cx="74241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La declaración de un array tiene la siguiente sintaxis: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Por ejemplo, un array de números enteros se puede declarar de dos formas: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           int [ ] numeros;       o      int numeros[ 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9406" y="1563925"/>
            <a:ext cx="4505192" cy="11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213" y="589750"/>
            <a:ext cx="6243574" cy="36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043277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Arrays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043275" y="894275"/>
            <a:ext cx="7424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 array también se puede inicializar indicando la lista de valores que va a almacenar: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String [ ] diasLaborables = { “Lunes”, “Martes”, “</a:t>
            </a:r>
            <a:r>
              <a:rPr lang="es-419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Miércoles</a:t>
            </a:r>
            <a:r>
              <a:rPr lang="es-419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”, “Jueves” , “Viernes” } ;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int [ ] enteros = {0,1,2,3,4,5,6,7,8,9,10};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El array </a:t>
            </a:r>
            <a:r>
              <a:rPr lang="es-419" sz="2000">
                <a:latin typeface="Montserrat"/>
                <a:ea typeface="Montserrat"/>
                <a:cs typeface="Montserrat"/>
                <a:sym typeface="Montserrat"/>
              </a:rPr>
              <a:t>diasLaborables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almacena 5 objetos de tipo String con los nombres de los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días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laborables de la semana. El array de </a:t>
            </a:r>
            <a:r>
              <a:rPr lang="es-419" sz="2000">
                <a:latin typeface="Montserrat"/>
                <a:ea typeface="Montserrat"/>
                <a:cs typeface="Montserrat"/>
                <a:sym typeface="Montserrat"/>
              </a:rPr>
              <a:t>enteros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almacena 11 números enteros con valores de 0 a 10.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ArrayList en Java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973850" y="1042450"/>
            <a:ext cx="8332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lang="es-419" sz="2000"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es un array redimensionable. Puede almacenar un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indefinido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de elementos.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 de un </a:t>
            </a:r>
            <a:r>
              <a:rPr lang="es-419" sz="2000"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tiene la siguiente sintaxis: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ArrayList &lt;tipo-o-clase&gt; identificador - lista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Roboto"/>
                <a:ea typeface="Roboto"/>
                <a:cs typeface="Roboto"/>
                <a:sym typeface="Roboto"/>
              </a:rPr>
              <a:t>Por ejemplo , el ArrayList palabras del tipo String se inicializa: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s-419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 palabras = new ArrayList &lt;String&gt; ();</a:t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 de ArrayList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438" y="1078493"/>
            <a:ext cx="7405284" cy="3465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 rot="-5400000">
            <a:off x="-186335" y="4283798"/>
            <a:ext cx="115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419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89" y="0"/>
            <a:ext cx="1254211" cy="89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662" y="0"/>
            <a:ext cx="825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 rot="-5400000">
            <a:off x="-378759" y="3920806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973852" y="263363"/>
            <a:ext cx="9818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Roboto"/>
                <a:ea typeface="Roboto"/>
                <a:cs typeface="Roboto"/>
                <a:sym typeface="Roboto"/>
              </a:rPr>
              <a:t>Métodos de ArrayList</a:t>
            </a:r>
            <a:endParaRPr sz="3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813" y="1046668"/>
            <a:ext cx="8035786" cy="338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