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Mono Medium"/>
      <p:regular r:id="rId26"/>
      <p:bold r:id="rId27"/>
      <p:italic r:id="rId28"/>
      <p:boldItalic r:id="rId29"/>
    </p:embeddedFont>
    <p:embeddedFont>
      <p:font typeface="Roboto"/>
      <p:regular r:id="rId30"/>
      <p:bold r:id="rId31"/>
      <p:italic r:id="rId32"/>
      <p:boldItalic r:id="rId33"/>
    </p:embeddedFont>
    <p:embeddedFont>
      <p:font typeface="Roboto Medium"/>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Medium-regular.fntdata"/><Relationship Id="rId25" Type="http://schemas.openxmlformats.org/officeDocument/2006/relationships/font" Target="fonts/RobotoBlack-boldItalic.fntdata"/><Relationship Id="rId28" Type="http://schemas.openxmlformats.org/officeDocument/2006/relationships/font" Target="fonts/RobotoMonoMedium-italic.fntdata"/><Relationship Id="rId27" Type="http://schemas.openxmlformats.org/officeDocument/2006/relationships/font" Target="fonts/RobotoMon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edium-bold.fntdata"/><Relationship Id="rId12" Type="http://schemas.openxmlformats.org/officeDocument/2006/relationships/slide" Target="slides/slide7.xml"/><Relationship Id="rId34" Type="http://schemas.openxmlformats.org/officeDocument/2006/relationships/font" Target="fonts/RobotoMedium-regular.fntdata"/><Relationship Id="rId15" Type="http://schemas.openxmlformats.org/officeDocument/2006/relationships/slide" Target="slides/slide10.xml"/><Relationship Id="rId37" Type="http://schemas.openxmlformats.org/officeDocument/2006/relationships/font" Target="fonts/RobotoMedium-boldItalic.fntdata"/><Relationship Id="rId14" Type="http://schemas.openxmlformats.org/officeDocument/2006/relationships/slide" Target="slides/slide9.xml"/><Relationship Id="rId36" Type="http://schemas.openxmlformats.org/officeDocument/2006/relationships/font" Target="fonts/RobotoMedium-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fc15444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g13fc154447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3bd9c5b6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43bd9c5b6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3bd9c5b6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143bd9c5b62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72d38c98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372d38c98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2d38c98f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1372d38c98f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72d38c98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372d38c98f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3bd9c5b6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143bd9c5b6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72d38c98f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1372d38c98f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72d38c98f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372d38c98f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fc154447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fc154447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fc154447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g13fc154447a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72d38c98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1372d38c98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72d38c98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1372d38c98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72d38c98f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1372d38c98f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72d38c98f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372d38c98f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72d38c98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1372d38c98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72d38c98f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372d38c98f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3bd9c5b6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43bd9c5b6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0" y="0"/>
            <a:ext cx="9144006" cy="5143503"/>
          </a:xfrm>
          <a:prstGeom prst="rect">
            <a:avLst/>
          </a:prstGeom>
          <a:noFill/>
          <a:ln>
            <a:noFill/>
          </a:ln>
        </p:spPr>
      </p:pic>
      <p:sp>
        <p:nvSpPr>
          <p:cNvPr id="61" name="Google Shape;61;p14"/>
          <p:cNvSpPr txBox="1"/>
          <p:nvPr/>
        </p:nvSpPr>
        <p:spPr>
          <a:xfrm>
            <a:off x="841925" y="757025"/>
            <a:ext cx="4301700" cy="26238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1100"/>
              <a:buFont typeface="Arial"/>
              <a:buNone/>
            </a:pPr>
            <a:r>
              <a:rPr b="1" lang="es-419" sz="3000">
                <a:solidFill>
                  <a:schemeClr val="lt1"/>
                </a:solidFill>
                <a:latin typeface="Roboto"/>
                <a:ea typeface="Roboto"/>
                <a:cs typeface="Roboto"/>
                <a:sym typeface="Roboto"/>
              </a:rPr>
              <a:t>- MÓDULO  </a:t>
            </a:r>
            <a:r>
              <a:rPr b="1" lang="es-419" sz="4000">
                <a:solidFill>
                  <a:schemeClr val="lt1"/>
                </a:solidFill>
                <a:latin typeface="Roboto"/>
                <a:ea typeface="Roboto"/>
                <a:cs typeface="Roboto"/>
                <a:sym typeface="Roboto"/>
              </a:rPr>
              <a:t>2 </a:t>
            </a:r>
            <a:r>
              <a:rPr b="1" lang="es-419" sz="3000">
                <a:solidFill>
                  <a:schemeClr val="lt1"/>
                </a:solidFill>
                <a:latin typeface="Roboto"/>
                <a:ea typeface="Roboto"/>
                <a:cs typeface="Roboto"/>
                <a:sym typeface="Roboto"/>
              </a:rPr>
              <a:t>-</a:t>
            </a:r>
            <a:endParaRPr b="1" sz="3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sz="1800" u="sng">
              <a:solidFill>
                <a:schemeClr val="lt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419" sz="1800">
                <a:solidFill>
                  <a:schemeClr val="lt1"/>
                </a:solidFill>
                <a:latin typeface="Roboto"/>
                <a:ea typeface="Roboto"/>
                <a:cs typeface="Roboto"/>
                <a:sym typeface="Roboto"/>
              </a:rPr>
              <a:t>Tipos de datos</a:t>
            </a:r>
            <a:r>
              <a:rPr lang="es-419" sz="1800">
                <a:solidFill>
                  <a:schemeClr val="lt1"/>
                </a:solidFill>
                <a:latin typeface="Roboto"/>
                <a:ea typeface="Roboto"/>
                <a:cs typeface="Roboto"/>
                <a:sym typeface="Roboto"/>
              </a:rPr>
              <a:t> </a:t>
            </a:r>
            <a:r>
              <a:rPr lang="es-419" sz="1600">
                <a:solidFill>
                  <a:schemeClr val="lt1"/>
                </a:solidFill>
                <a:latin typeface="Roboto"/>
                <a:ea typeface="Roboto"/>
                <a:cs typeface="Roboto"/>
                <a:sym typeface="Roboto"/>
              </a:rPr>
              <a:t>(int, float, str, bool).</a:t>
            </a:r>
            <a:r>
              <a:rPr lang="es-419" sz="1800">
                <a:solidFill>
                  <a:schemeClr val="lt1"/>
                </a:solidFill>
                <a:latin typeface="Roboto"/>
                <a:ea typeface="Roboto"/>
                <a:cs typeface="Roboto"/>
                <a:sym typeface="Roboto"/>
              </a:rPr>
              <a:t> </a:t>
            </a:r>
            <a:endParaRPr sz="1800">
              <a:solidFill>
                <a:schemeClr val="lt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s-419" sz="1800">
                <a:solidFill>
                  <a:schemeClr val="lt1"/>
                </a:solidFill>
                <a:latin typeface="Roboto"/>
                <a:ea typeface="Roboto"/>
                <a:cs typeface="Roboto"/>
                <a:sym typeface="Roboto"/>
              </a:rPr>
              <a:t>Variables y constantes.</a:t>
            </a:r>
            <a:endParaRPr b="1" sz="1800">
              <a:solidFill>
                <a:schemeClr val="lt1"/>
              </a:solidFill>
              <a:latin typeface="Roboto"/>
              <a:ea typeface="Roboto"/>
              <a:cs typeface="Roboto"/>
              <a:sym typeface="Roboto"/>
            </a:endParaRPr>
          </a:p>
          <a:p>
            <a:pPr indent="0" lvl="0" marL="0" rtl="0" algn="l">
              <a:lnSpc>
                <a:spcPct val="115000"/>
              </a:lnSpc>
              <a:spcBef>
                <a:spcPts val="1000"/>
              </a:spcBef>
              <a:spcAft>
                <a:spcPts val="1000"/>
              </a:spcAft>
              <a:buClr>
                <a:schemeClr val="dk1"/>
              </a:buClr>
              <a:buSzPts val="1100"/>
              <a:buFont typeface="Arial"/>
              <a:buNone/>
            </a:pPr>
            <a:r>
              <a:rPr b="1" lang="es-419" sz="1800">
                <a:solidFill>
                  <a:schemeClr val="lt1"/>
                </a:solidFill>
                <a:latin typeface="Roboto"/>
                <a:ea typeface="Roboto"/>
                <a:cs typeface="Roboto"/>
                <a:sym typeface="Roboto"/>
              </a:rPr>
              <a:t>Escritura y lectura de datos </a:t>
            </a:r>
            <a:r>
              <a:rPr lang="es-419" sz="1600">
                <a:solidFill>
                  <a:schemeClr val="lt1"/>
                </a:solidFill>
                <a:latin typeface="Roboto"/>
                <a:ea typeface="Roboto"/>
                <a:cs typeface="Roboto"/>
                <a:sym typeface="Roboto"/>
              </a:rPr>
              <a:t>(mostrar y solicitar datos), conversiones de datos.</a:t>
            </a:r>
            <a:r>
              <a:rPr lang="es-419" sz="1600">
                <a:solidFill>
                  <a:schemeClr val="dk1"/>
                </a:solidFill>
                <a:latin typeface="Roboto"/>
                <a:ea typeface="Roboto"/>
                <a:cs typeface="Roboto"/>
                <a:sym typeface="Roboto"/>
              </a:rPr>
              <a:t> </a:t>
            </a:r>
            <a:endParaRPr sz="1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71" name="Google Shape;171;p2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72" name="Google Shape;172;p23"/>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73" name="Google Shape;173;p23"/>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74" name="Google Shape;174;p2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75" name="Google Shape;175;p23"/>
          <p:cNvSpPr txBox="1"/>
          <p:nvPr/>
        </p:nvSpPr>
        <p:spPr>
          <a:xfrm>
            <a:off x="1360525" y="1092350"/>
            <a:ext cx="62475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a:latin typeface="Roboto"/>
                <a:ea typeface="Roboto"/>
                <a:cs typeface="Roboto"/>
                <a:sym typeface="Roboto"/>
              </a:rPr>
              <a:t>Para solucionar el error </a:t>
            </a:r>
            <a:r>
              <a:rPr b="1" lang="es-419">
                <a:latin typeface="Roboto"/>
                <a:ea typeface="Roboto"/>
                <a:cs typeface="Roboto"/>
                <a:sym typeface="Roboto"/>
              </a:rPr>
              <a:t>TypeError: can only concatenate str (not "int") to str.</a:t>
            </a:r>
            <a:endParaRPr b="1">
              <a:latin typeface="Roboto"/>
              <a:ea typeface="Roboto"/>
              <a:cs typeface="Roboto"/>
              <a:sym typeface="Roboto"/>
            </a:endParaRPr>
          </a:p>
          <a:p>
            <a:pPr indent="0" lvl="0" marL="0" rtl="0" algn="just">
              <a:lnSpc>
                <a:spcPct val="115000"/>
              </a:lnSpc>
              <a:spcBef>
                <a:spcPts val="0"/>
              </a:spcBef>
              <a:spcAft>
                <a:spcPts val="0"/>
              </a:spcAft>
              <a:buNone/>
            </a:pPr>
            <a:r>
              <a:rPr lang="es-419">
                <a:latin typeface="Roboto"/>
                <a:ea typeface="Roboto"/>
                <a:cs typeface="Roboto"/>
                <a:sym typeface="Roboto"/>
              </a:rPr>
              <a:t>La </a:t>
            </a:r>
            <a:r>
              <a:rPr lang="es-419">
                <a:latin typeface="Roboto"/>
                <a:ea typeface="Roboto"/>
                <a:cs typeface="Roboto"/>
                <a:sym typeface="Roboto"/>
              </a:rPr>
              <a:t>solución</a:t>
            </a:r>
            <a:r>
              <a:rPr lang="es-419">
                <a:latin typeface="Roboto"/>
                <a:ea typeface="Roboto"/>
                <a:cs typeface="Roboto"/>
                <a:sym typeface="Roboto"/>
              </a:rPr>
              <a:t> es </a:t>
            </a:r>
            <a:r>
              <a:rPr lang="es-419">
                <a:latin typeface="Roboto"/>
                <a:ea typeface="Roboto"/>
                <a:cs typeface="Roboto"/>
                <a:sym typeface="Roboto"/>
              </a:rPr>
              <a:t>fácil</a:t>
            </a:r>
            <a:r>
              <a:rPr lang="es-419">
                <a:latin typeface="Roboto"/>
                <a:ea typeface="Roboto"/>
                <a:cs typeface="Roboto"/>
                <a:sym typeface="Roboto"/>
              </a:rPr>
              <a:t> usaremos la </a:t>
            </a:r>
            <a:r>
              <a:rPr lang="es-419">
                <a:latin typeface="Roboto"/>
                <a:ea typeface="Roboto"/>
                <a:cs typeface="Roboto"/>
                <a:sym typeface="Roboto"/>
              </a:rPr>
              <a:t>función</a:t>
            </a:r>
            <a:r>
              <a:rPr lang="es-419">
                <a:latin typeface="Roboto"/>
                <a:ea typeface="Roboto"/>
                <a:cs typeface="Roboto"/>
                <a:sym typeface="Roboto"/>
              </a:rPr>
              <a:t> </a:t>
            </a:r>
            <a:r>
              <a:rPr b="1" lang="es-419">
                <a:latin typeface="Roboto"/>
                <a:ea typeface="Roboto"/>
                <a:cs typeface="Roboto"/>
                <a:sym typeface="Roboto"/>
              </a:rPr>
              <a:t>str()</a:t>
            </a:r>
            <a:r>
              <a:rPr lang="es-419">
                <a:latin typeface="Roboto"/>
                <a:ea typeface="Roboto"/>
                <a:cs typeface="Roboto"/>
                <a:sym typeface="Roboto"/>
              </a:rPr>
              <a:t> para poder convertir un tipo</a:t>
            </a:r>
            <a:endParaRPr>
              <a:latin typeface="Roboto"/>
              <a:ea typeface="Roboto"/>
              <a:cs typeface="Roboto"/>
              <a:sym typeface="Roboto"/>
            </a:endParaRPr>
          </a:p>
          <a:p>
            <a:pPr indent="0" lvl="0" marL="0" rtl="0" algn="just">
              <a:lnSpc>
                <a:spcPct val="115000"/>
              </a:lnSpc>
              <a:spcBef>
                <a:spcPts val="0"/>
              </a:spcBef>
              <a:spcAft>
                <a:spcPts val="0"/>
              </a:spcAft>
              <a:buNone/>
            </a:pPr>
            <a:r>
              <a:rPr lang="es-419">
                <a:latin typeface="Roboto"/>
                <a:ea typeface="Roboto"/>
                <a:cs typeface="Roboto"/>
                <a:sym typeface="Roboto"/>
              </a:rPr>
              <a:t>de </a:t>
            </a:r>
            <a:r>
              <a:rPr lang="es-419">
                <a:latin typeface="Roboto"/>
                <a:ea typeface="Roboto"/>
                <a:cs typeface="Roboto"/>
                <a:sym typeface="Roboto"/>
              </a:rPr>
              <a:t>datos</a:t>
            </a:r>
            <a:r>
              <a:rPr lang="es-419">
                <a:latin typeface="Roboto"/>
                <a:ea typeface="Roboto"/>
                <a:cs typeface="Roboto"/>
                <a:sym typeface="Roboto"/>
              </a:rPr>
              <a:t> que no </a:t>
            </a:r>
            <a:r>
              <a:rPr lang="es-419">
                <a:latin typeface="Roboto"/>
                <a:ea typeface="Roboto"/>
                <a:cs typeface="Roboto"/>
                <a:sym typeface="Roboto"/>
              </a:rPr>
              <a:t>sea cadena</a:t>
            </a:r>
            <a:r>
              <a:rPr lang="es-419">
                <a:latin typeface="Roboto"/>
                <a:ea typeface="Roboto"/>
                <a:cs typeface="Roboto"/>
                <a:sym typeface="Roboto"/>
              </a:rPr>
              <a:t>. A esta conversión se la llama  </a:t>
            </a:r>
            <a:r>
              <a:rPr b="1" lang="es-419">
                <a:latin typeface="Roboto"/>
                <a:ea typeface="Roboto"/>
                <a:cs typeface="Roboto"/>
                <a:sym typeface="Roboto"/>
              </a:rPr>
              <a:t>cast</a:t>
            </a:r>
            <a:r>
              <a:rPr lang="es-419">
                <a:latin typeface="Roboto"/>
                <a:ea typeface="Roboto"/>
                <a:cs typeface="Roboto"/>
                <a:sym typeface="Roboto"/>
              </a:rPr>
              <a:t> o </a:t>
            </a:r>
            <a:r>
              <a:rPr b="1" lang="es-419">
                <a:latin typeface="Roboto"/>
                <a:ea typeface="Roboto"/>
                <a:cs typeface="Roboto"/>
                <a:sym typeface="Roboto"/>
              </a:rPr>
              <a:t>casting, </a:t>
            </a:r>
            <a:r>
              <a:rPr lang="es-419">
                <a:latin typeface="Roboto"/>
                <a:ea typeface="Roboto"/>
                <a:cs typeface="Roboto"/>
                <a:sym typeface="Roboto"/>
              </a:rPr>
              <a:t>es decir convertir un tipo de dato a otro.</a:t>
            </a:r>
            <a:endParaRPr>
              <a:latin typeface="Roboto"/>
              <a:ea typeface="Roboto"/>
              <a:cs typeface="Roboto"/>
              <a:sym typeface="Roboto"/>
            </a:endParaRPr>
          </a:p>
        </p:txBody>
      </p:sp>
      <p:pic>
        <p:nvPicPr>
          <p:cNvPr id="176" name="Google Shape;176;p23"/>
          <p:cNvPicPr preferRelativeResize="0"/>
          <p:nvPr/>
        </p:nvPicPr>
        <p:blipFill>
          <a:blip r:embed="rId5">
            <a:alphaModFix/>
          </a:blip>
          <a:stretch>
            <a:fillRect/>
          </a:stretch>
        </p:blipFill>
        <p:spPr>
          <a:xfrm>
            <a:off x="1457700" y="2327438"/>
            <a:ext cx="5936122" cy="2458500"/>
          </a:xfrm>
          <a:prstGeom prst="rect">
            <a:avLst/>
          </a:prstGeom>
          <a:noFill/>
          <a:ln>
            <a:noFill/>
          </a:ln>
        </p:spPr>
      </p:pic>
      <p:sp>
        <p:nvSpPr>
          <p:cNvPr id="177" name="Google Shape;177;p23"/>
          <p:cNvSpPr txBox="1"/>
          <p:nvPr/>
        </p:nvSpPr>
        <p:spPr>
          <a:xfrm>
            <a:off x="1386950"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Concatenación de str</a:t>
            </a:r>
            <a:endParaRPr sz="3000">
              <a:solidFill>
                <a:schemeClr val="dk1"/>
              </a:solidFill>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83" name="Google Shape;183;p24"/>
          <p:cNvSpPr txBox="1"/>
          <p:nvPr/>
        </p:nvSpPr>
        <p:spPr>
          <a:xfrm>
            <a:off x="1260250" y="394775"/>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f-Strings en Python</a:t>
            </a:r>
            <a:endParaRPr i="0" sz="1900" u="none" cap="none" strike="noStrike">
              <a:solidFill>
                <a:schemeClr val="dk1"/>
              </a:solidFill>
              <a:latin typeface="Roboto"/>
              <a:ea typeface="Roboto"/>
              <a:cs typeface="Roboto"/>
              <a:sym typeface="Roboto"/>
            </a:endParaRPr>
          </a:p>
        </p:txBody>
      </p:sp>
      <p:sp>
        <p:nvSpPr>
          <p:cNvPr id="184" name="Google Shape;184;p2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85" name="Google Shape;185;p24"/>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86" name="Google Shape;186;p24"/>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87" name="Google Shape;187;p2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88" name="Google Shape;188;p24"/>
          <p:cNvSpPr txBox="1"/>
          <p:nvPr/>
        </p:nvSpPr>
        <p:spPr>
          <a:xfrm>
            <a:off x="1260250" y="924350"/>
            <a:ext cx="6302700" cy="245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1300">
                <a:latin typeface="Roboto"/>
                <a:ea typeface="Roboto"/>
                <a:cs typeface="Roboto"/>
                <a:sym typeface="Roboto"/>
              </a:rPr>
              <a:t>En Python, una cadena de texto normalmente se escribe entre </a:t>
            </a:r>
            <a:r>
              <a:rPr b="1" lang="es-419" sz="1300">
                <a:latin typeface="Roboto"/>
                <a:ea typeface="Roboto"/>
                <a:cs typeface="Roboto"/>
                <a:sym typeface="Roboto"/>
              </a:rPr>
              <a:t>comillas dobles ("") o comillas simples ('')</a:t>
            </a:r>
            <a:r>
              <a:rPr lang="es-419" sz="1300">
                <a:latin typeface="Roboto"/>
                <a:ea typeface="Roboto"/>
                <a:cs typeface="Roboto"/>
                <a:sym typeface="Roboto"/>
              </a:rPr>
              <a:t>. Para crear </a:t>
            </a:r>
            <a:r>
              <a:rPr b="1" lang="es-419" sz="1300">
                <a:latin typeface="Roboto"/>
                <a:ea typeface="Roboto"/>
                <a:cs typeface="Roboto"/>
                <a:sym typeface="Roboto"/>
              </a:rPr>
              <a:t>f-strings,</a:t>
            </a:r>
            <a:r>
              <a:rPr lang="es-419" sz="1300">
                <a:latin typeface="Roboto"/>
                <a:ea typeface="Roboto"/>
                <a:cs typeface="Roboto"/>
                <a:sym typeface="Roboto"/>
              </a:rPr>
              <a:t> solo tienes que agregar la letra </a:t>
            </a:r>
            <a:r>
              <a:rPr b="1" lang="es-419" sz="1300">
                <a:latin typeface="Roboto"/>
                <a:ea typeface="Roboto"/>
                <a:cs typeface="Roboto"/>
                <a:sym typeface="Roboto"/>
              </a:rPr>
              <a:t>f o F</a:t>
            </a:r>
            <a:r>
              <a:rPr lang="es-419" sz="1300">
                <a:latin typeface="Roboto"/>
                <a:ea typeface="Roboto"/>
                <a:cs typeface="Roboto"/>
                <a:sym typeface="Roboto"/>
              </a:rPr>
              <a:t> mayúscula antes de las comillas.</a:t>
            </a:r>
            <a:endParaRPr sz="1300">
              <a:latin typeface="Roboto"/>
              <a:ea typeface="Roboto"/>
              <a:cs typeface="Roboto"/>
              <a:sym typeface="Roboto"/>
            </a:endParaRPr>
          </a:p>
          <a:p>
            <a:pPr indent="0" lvl="0" marL="0" rtl="0" algn="just">
              <a:lnSpc>
                <a:spcPct val="115000"/>
              </a:lnSpc>
              <a:spcBef>
                <a:spcPts val="0"/>
              </a:spcBef>
              <a:spcAft>
                <a:spcPts val="0"/>
              </a:spcAft>
              <a:buNone/>
            </a:pPr>
            <a:r>
              <a:rPr b="1" lang="es-419" sz="1300">
                <a:latin typeface="Roboto"/>
                <a:ea typeface="Roboto"/>
                <a:cs typeface="Roboto"/>
                <a:sym typeface="Roboto"/>
              </a:rPr>
              <a:t>Por ejemplo, "esto" es una cadena de texto normal y f"esto" es una f-string.</a:t>
            </a:r>
            <a:endParaRPr b="1" sz="1300">
              <a:latin typeface="Roboto"/>
              <a:ea typeface="Roboto"/>
              <a:cs typeface="Roboto"/>
              <a:sym typeface="Roboto"/>
            </a:endParaRPr>
          </a:p>
          <a:p>
            <a:pPr indent="0" lvl="0" marL="0" rtl="0" algn="just">
              <a:lnSpc>
                <a:spcPct val="115000"/>
              </a:lnSpc>
              <a:spcBef>
                <a:spcPts val="0"/>
              </a:spcBef>
              <a:spcAft>
                <a:spcPts val="0"/>
              </a:spcAft>
              <a:buNone/>
            </a:pPr>
            <a:r>
              <a:rPr lang="es-419" sz="1300">
                <a:latin typeface="Roboto"/>
                <a:ea typeface="Roboto"/>
                <a:cs typeface="Roboto"/>
                <a:sym typeface="Roboto"/>
              </a:rPr>
              <a:t>Cómo</a:t>
            </a:r>
            <a:r>
              <a:rPr lang="es-419" sz="1300">
                <a:latin typeface="Roboto"/>
                <a:ea typeface="Roboto"/>
                <a:cs typeface="Roboto"/>
                <a:sym typeface="Roboto"/>
              </a:rPr>
              <a:t> imprimir variables usando f-strings en Python Si quieres mostrar variables utilizando </a:t>
            </a:r>
            <a:r>
              <a:rPr b="1" lang="es-419" sz="1300">
                <a:latin typeface="Roboto"/>
                <a:ea typeface="Roboto"/>
                <a:cs typeface="Roboto"/>
                <a:sym typeface="Roboto"/>
              </a:rPr>
              <a:t>f-strings</a:t>
            </a:r>
            <a:r>
              <a:rPr lang="es-419" sz="1300">
                <a:latin typeface="Roboto"/>
                <a:ea typeface="Roboto"/>
                <a:cs typeface="Roboto"/>
                <a:sym typeface="Roboto"/>
              </a:rPr>
              <a:t>, solo tienes especificar el nombre de las variables entre llaves </a:t>
            </a:r>
            <a:r>
              <a:rPr b="1" lang="es-419" sz="1300">
                <a:latin typeface="Roboto"/>
                <a:ea typeface="Roboto"/>
                <a:cs typeface="Roboto"/>
                <a:sym typeface="Roboto"/>
              </a:rPr>
              <a:t>{}</a:t>
            </a:r>
            <a:r>
              <a:rPr lang="es-419" sz="1300">
                <a:latin typeface="Roboto"/>
                <a:ea typeface="Roboto"/>
                <a:cs typeface="Roboto"/>
                <a:sym typeface="Roboto"/>
              </a:rPr>
              <a:t>. Y al ejecutar tu código, todos los nombres de las variables serán </a:t>
            </a:r>
            <a:r>
              <a:rPr lang="es-419" sz="1300">
                <a:latin typeface="Roboto"/>
                <a:ea typeface="Roboto"/>
                <a:cs typeface="Roboto"/>
                <a:sym typeface="Roboto"/>
              </a:rPr>
              <a:t>reemplazados</a:t>
            </a:r>
            <a:r>
              <a:rPr lang="es-419" sz="1300">
                <a:latin typeface="Roboto"/>
                <a:ea typeface="Roboto"/>
                <a:cs typeface="Roboto"/>
                <a:sym typeface="Roboto"/>
              </a:rPr>
              <a:t> con sus respectivos valores.</a:t>
            </a:r>
            <a:endParaRPr sz="1300">
              <a:latin typeface="Roboto"/>
              <a:ea typeface="Roboto"/>
              <a:cs typeface="Roboto"/>
              <a:sym typeface="Roboto"/>
            </a:endParaRPr>
          </a:p>
          <a:p>
            <a:pPr indent="0" lvl="0" marL="0" rtl="0" algn="just">
              <a:lnSpc>
                <a:spcPct val="115000"/>
              </a:lnSpc>
              <a:spcBef>
                <a:spcPts val="0"/>
              </a:spcBef>
              <a:spcAft>
                <a:spcPts val="0"/>
              </a:spcAft>
              <a:buNone/>
            </a:pPr>
            <a:r>
              <a:rPr lang="es-419" sz="1300">
                <a:latin typeface="Roboto"/>
                <a:ea typeface="Roboto"/>
                <a:cs typeface="Roboto"/>
                <a:sym typeface="Roboto"/>
              </a:rPr>
              <a:t>En caso de tener </a:t>
            </a:r>
            <a:r>
              <a:rPr lang="es-419" sz="1300">
                <a:latin typeface="Roboto"/>
                <a:ea typeface="Roboto"/>
                <a:cs typeface="Roboto"/>
                <a:sym typeface="Roboto"/>
              </a:rPr>
              <a:t>múltiples</a:t>
            </a:r>
            <a:r>
              <a:rPr lang="es-419" sz="1300">
                <a:latin typeface="Roboto"/>
                <a:ea typeface="Roboto"/>
                <a:cs typeface="Roboto"/>
                <a:sym typeface="Roboto"/>
              </a:rPr>
              <a:t> variables en tu cadena de texto, cada variable necesita llaves propias </a:t>
            </a:r>
            <a:r>
              <a:rPr b="1" lang="es-419" sz="1300">
                <a:latin typeface="Roboto"/>
                <a:ea typeface="Roboto"/>
                <a:cs typeface="Roboto"/>
                <a:sym typeface="Roboto"/>
              </a:rPr>
              <a:t>{}</a:t>
            </a:r>
            <a:endParaRPr b="1" sz="1300">
              <a:latin typeface="Roboto"/>
              <a:ea typeface="Roboto"/>
              <a:cs typeface="Roboto"/>
              <a:sym typeface="Roboto"/>
            </a:endParaRPr>
          </a:p>
        </p:txBody>
      </p:sp>
      <p:pic>
        <p:nvPicPr>
          <p:cNvPr id="189" name="Google Shape;189;p24"/>
          <p:cNvPicPr preferRelativeResize="0"/>
          <p:nvPr/>
        </p:nvPicPr>
        <p:blipFill>
          <a:blip r:embed="rId5">
            <a:alphaModFix/>
          </a:blip>
          <a:stretch>
            <a:fillRect/>
          </a:stretch>
        </p:blipFill>
        <p:spPr>
          <a:xfrm>
            <a:off x="2945062" y="3246400"/>
            <a:ext cx="4533900" cy="552450"/>
          </a:xfrm>
          <a:prstGeom prst="rect">
            <a:avLst/>
          </a:prstGeom>
          <a:noFill/>
          <a:ln>
            <a:noFill/>
          </a:ln>
        </p:spPr>
      </p:pic>
      <p:pic>
        <p:nvPicPr>
          <p:cNvPr id="190" name="Google Shape;190;p24"/>
          <p:cNvPicPr preferRelativeResize="0"/>
          <p:nvPr/>
        </p:nvPicPr>
        <p:blipFill>
          <a:blip r:embed="rId6">
            <a:alphaModFix/>
          </a:blip>
          <a:stretch>
            <a:fillRect/>
          </a:stretch>
        </p:blipFill>
        <p:spPr>
          <a:xfrm>
            <a:off x="2945050" y="3869225"/>
            <a:ext cx="3880950" cy="1026625"/>
          </a:xfrm>
          <a:prstGeom prst="rect">
            <a:avLst/>
          </a:prstGeom>
          <a:noFill/>
          <a:ln>
            <a:noFill/>
          </a:ln>
        </p:spPr>
      </p:pic>
      <p:sp>
        <p:nvSpPr>
          <p:cNvPr id="191" name="Google Shape;191;p24"/>
          <p:cNvSpPr/>
          <p:nvPr/>
        </p:nvSpPr>
        <p:spPr>
          <a:xfrm>
            <a:off x="1347825" y="4073425"/>
            <a:ext cx="1461900" cy="515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97" name="Google Shape;197;p2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98" name="Google Shape;198;p25"/>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99" name="Google Shape;199;p25"/>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00" name="Google Shape;200;p2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01" name="Google Shape;201;p25"/>
          <p:cNvSpPr txBox="1"/>
          <p:nvPr/>
        </p:nvSpPr>
        <p:spPr>
          <a:xfrm>
            <a:off x="1386950" y="1127800"/>
            <a:ext cx="6284400" cy="248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s-419" sz="1300">
                <a:latin typeface="Roboto"/>
                <a:ea typeface="Roboto"/>
                <a:cs typeface="Roboto"/>
                <a:sym typeface="Roboto"/>
              </a:rPr>
              <a:t>La lectura de datos consiste ya no en guardar datos manualmente en las variables, sino que las variables </a:t>
            </a:r>
            <a:r>
              <a:rPr lang="es-419" sz="1300">
                <a:latin typeface="Roboto"/>
                <a:ea typeface="Roboto"/>
                <a:cs typeface="Roboto"/>
                <a:sym typeface="Roboto"/>
              </a:rPr>
              <a:t>guardan</a:t>
            </a:r>
            <a:r>
              <a:rPr lang="es-419" sz="1300">
                <a:latin typeface="Roboto"/>
                <a:ea typeface="Roboto"/>
                <a:cs typeface="Roboto"/>
                <a:sym typeface="Roboto"/>
              </a:rPr>
              <a:t> datos o valores diferentes solicitados a un usuario. Usuario es la persona </a:t>
            </a:r>
            <a:r>
              <a:rPr lang="es-419" sz="1300">
                <a:latin typeface="Roboto"/>
                <a:ea typeface="Roboto"/>
                <a:cs typeface="Roboto"/>
                <a:sym typeface="Roboto"/>
              </a:rPr>
              <a:t>que</a:t>
            </a:r>
            <a:r>
              <a:rPr lang="es-419" sz="1300">
                <a:latin typeface="Roboto"/>
                <a:ea typeface="Roboto"/>
                <a:cs typeface="Roboto"/>
                <a:sym typeface="Roboto"/>
              </a:rPr>
              <a:t> usa una App, una Web, o programa y nos brinda los datos que necesitamos. La lectura de datos hace que nuestro programa sea </a:t>
            </a:r>
            <a:r>
              <a:rPr lang="es-419" sz="1300">
                <a:latin typeface="Roboto"/>
                <a:ea typeface="Roboto"/>
                <a:cs typeface="Roboto"/>
                <a:sym typeface="Roboto"/>
              </a:rPr>
              <a:t>más</a:t>
            </a:r>
            <a:r>
              <a:rPr lang="es-419" sz="1300">
                <a:latin typeface="Roboto"/>
                <a:ea typeface="Roboto"/>
                <a:cs typeface="Roboto"/>
                <a:sym typeface="Roboto"/>
              </a:rPr>
              <a:t> </a:t>
            </a:r>
            <a:r>
              <a:rPr lang="es-419" sz="1300">
                <a:latin typeface="Roboto"/>
                <a:ea typeface="Roboto"/>
                <a:cs typeface="Roboto"/>
                <a:sym typeface="Roboto"/>
              </a:rPr>
              <a:t>dinámico</a:t>
            </a:r>
            <a:r>
              <a:rPr lang="es-419" sz="1300">
                <a:latin typeface="Roboto"/>
                <a:ea typeface="Roboto"/>
                <a:cs typeface="Roboto"/>
                <a:sym typeface="Roboto"/>
              </a:rPr>
              <a:t> ya que los usuario piensan </a:t>
            </a:r>
            <a:r>
              <a:rPr lang="es-419" sz="1300">
                <a:latin typeface="Roboto"/>
                <a:ea typeface="Roboto"/>
                <a:cs typeface="Roboto"/>
                <a:sym typeface="Roboto"/>
              </a:rPr>
              <a:t>diferente</a:t>
            </a:r>
            <a:r>
              <a:rPr lang="es-419" sz="1300">
                <a:latin typeface="Roboto"/>
                <a:ea typeface="Roboto"/>
                <a:cs typeface="Roboto"/>
                <a:sym typeface="Roboto"/>
              </a:rPr>
              <a:t> e ingresan datos diferente en nuestra variables.</a:t>
            </a:r>
            <a:endParaRPr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t/>
            </a:r>
            <a:endParaRPr b="1"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b="1" lang="es-419" sz="1300">
                <a:latin typeface="Roboto"/>
                <a:ea typeface="Roboto"/>
                <a:cs typeface="Roboto"/>
                <a:sym typeface="Roboto"/>
              </a:rPr>
              <a:t>Para la lectura de datos ingresados por consola </a:t>
            </a:r>
            <a:r>
              <a:rPr b="1" lang="es-419" sz="1300">
                <a:latin typeface="Roboto"/>
                <a:ea typeface="Roboto"/>
                <a:cs typeface="Roboto"/>
                <a:sym typeface="Roboto"/>
              </a:rPr>
              <a:t>usaremos</a:t>
            </a:r>
            <a:r>
              <a:rPr b="1" lang="es-419" sz="1300">
                <a:latin typeface="Roboto"/>
                <a:ea typeface="Roboto"/>
                <a:cs typeface="Roboto"/>
                <a:sym typeface="Roboto"/>
              </a:rPr>
              <a:t> input()</a:t>
            </a:r>
            <a:endParaRPr b="1"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marR="0" rtl="0" algn="just">
              <a:lnSpc>
                <a:spcPct val="115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sp>
        <p:nvSpPr>
          <p:cNvPr id="202" name="Google Shape;202;p25"/>
          <p:cNvSpPr/>
          <p:nvPr/>
        </p:nvSpPr>
        <p:spPr>
          <a:xfrm>
            <a:off x="7153388" y="3203000"/>
            <a:ext cx="1326000" cy="107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Roboto Mono"/>
                <a:ea typeface="Roboto Mono"/>
                <a:cs typeface="Roboto Mono"/>
                <a:sym typeface="Roboto Mono"/>
              </a:rPr>
              <a:t>variable</a:t>
            </a:r>
            <a:endParaRPr b="1">
              <a:latin typeface="Roboto Mono"/>
              <a:ea typeface="Roboto Mono"/>
              <a:cs typeface="Roboto Mono"/>
              <a:sym typeface="Roboto Mono"/>
            </a:endParaRPr>
          </a:p>
        </p:txBody>
      </p:sp>
      <p:sp>
        <p:nvSpPr>
          <p:cNvPr id="203" name="Google Shape;203;p25"/>
          <p:cNvSpPr/>
          <p:nvPr/>
        </p:nvSpPr>
        <p:spPr>
          <a:xfrm>
            <a:off x="1457700" y="3356475"/>
            <a:ext cx="1825800" cy="11466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Roboto Mono"/>
                <a:ea typeface="Roboto Mono"/>
                <a:cs typeface="Roboto Mono"/>
                <a:sym typeface="Roboto Mono"/>
              </a:rPr>
              <a:t>INGRESA EL VALOR</a:t>
            </a:r>
            <a:endParaRPr b="1">
              <a:latin typeface="Roboto Mono"/>
              <a:ea typeface="Roboto Mono"/>
              <a:cs typeface="Roboto Mono"/>
              <a:sym typeface="Roboto Mono"/>
            </a:endParaRPr>
          </a:p>
        </p:txBody>
      </p:sp>
      <p:pic>
        <p:nvPicPr>
          <p:cNvPr id="204" name="Google Shape;204;p25"/>
          <p:cNvPicPr preferRelativeResize="0"/>
          <p:nvPr/>
        </p:nvPicPr>
        <p:blipFill>
          <a:blip r:embed="rId5">
            <a:alphaModFix/>
          </a:blip>
          <a:stretch>
            <a:fillRect/>
          </a:stretch>
        </p:blipFill>
        <p:spPr>
          <a:xfrm>
            <a:off x="3392963" y="3202987"/>
            <a:ext cx="2092725" cy="1713000"/>
          </a:xfrm>
          <a:prstGeom prst="rect">
            <a:avLst/>
          </a:prstGeom>
          <a:noFill/>
          <a:ln>
            <a:noFill/>
          </a:ln>
        </p:spPr>
      </p:pic>
      <p:sp>
        <p:nvSpPr>
          <p:cNvPr id="205" name="Google Shape;205;p25"/>
          <p:cNvSpPr/>
          <p:nvPr/>
        </p:nvSpPr>
        <p:spPr>
          <a:xfrm>
            <a:off x="5414425" y="3215966"/>
            <a:ext cx="1461900" cy="12384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Roboto Mono"/>
                <a:ea typeface="Roboto Mono"/>
                <a:cs typeface="Roboto Mono"/>
                <a:sym typeface="Roboto Mono"/>
              </a:rPr>
              <a:t>CAPTURAR Y GUARDAR</a:t>
            </a:r>
            <a:endParaRPr b="1">
              <a:latin typeface="Roboto Mono"/>
              <a:ea typeface="Roboto Mono"/>
              <a:cs typeface="Roboto Mono"/>
              <a:sym typeface="Roboto Mono"/>
            </a:endParaRPr>
          </a:p>
        </p:txBody>
      </p:sp>
      <p:sp>
        <p:nvSpPr>
          <p:cNvPr id="206" name="Google Shape;206;p25"/>
          <p:cNvSpPr/>
          <p:nvPr/>
        </p:nvSpPr>
        <p:spPr>
          <a:xfrm>
            <a:off x="5414425" y="4585825"/>
            <a:ext cx="1461900" cy="207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200">
                <a:latin typeface="Roboto Mono"/>
                <a:ea typeface="Roboto Mono"/>
                <a:cs typeface="Roboto Mono"/>
                <a:sym typeface="Roboto Mono"/>
              </a:rPr>
              <a:t>LECTURA</a:t>
            </a:r>
            <a:endParaRPr b="1" sz="1200">
              <a:latin typeface="Roboto Mono"/>
              <a:ea typeface="Roboto Mono"/>
              <a:cs typeface="Roboto Mono"/>
              <a:sym typeface="Roboto Mono"/>
            </a:endParaRPr>
          </a:p>
        </p:txBody>
      </p:sp>
      <p:sp>
        <p:nvSpPr>
          <p:cNvPr id="207" name="Google Shape;207;p25"/>
          <p:cNvSpPr txBox="1"/>
          <p:nvPr/>
        </p:nvSpPr>
        <p:spPr>
          <a:xfrm>
            <a:off x="1386950"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Lectura de Datos</a:t>
            </a:r>
            <a:endParaRPr sz="3000">
              <a:solidFill>
                <a:schemeClr val="dk1"/>
              </a:solidFill>
              <a:latin typeface="Roboto Black"/>
              <a:ea typeface="Roboto Black"/>
              <a:cs typeface="Roboto Black"/>
              <a:sym typeface="Robo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213" name="Google Shape;213;p2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14" name="Google Shape;214;p26"/>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15" name="Google Shape;215;p26"/>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16" name="Google Shape;216;p2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pic>
        <p:nvPicPr>
          <p:cNvPr id="217" name="Google Shape;217;p26"/>
          <p:cNvPicPr preferRelativeResize="0"/>
          <p:nvPr/>
        </p:nvPicPr>
        <p:blipFill>
          <a:blip r:embed="rId5">
            <a:alphaModFix/>
          </a:blip>
          <a:stretch>
            <a:fillRect/>
          </a:stretch>
        </p:blipFill>
        <p:spPr>
          <a:xfrm>
            <a:off x="1457701" y="1353650"/>
            <a:ext cx="4245150" cy="2746825"/>
          </a:xfrm>
          <a:prstGeom prst="rect">
            <a:avLst/>
          </a:prstGeom>
          <a:noFill/>
          <a:ln>
            <a:noFill/>
          </a:ln>
        </p:spPr>
      </p:pic>
      <p:sp>
        <p:nvSpPr>
          <p:cNvPr id="218" name="Google Shape;218;p26"/>
          <p:cNvSpPr txBox="1"/>
          <p:nvPr/>
        </p:nvSpPr>
        <p:spPr>
          <a:xfrm>
            <a:off x="1386950" y="561350"/>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Ejemplo de lectura de Datos</a:t>
            </a:r>
            <a:endParaRPr sz="2700">
              <a:solidFill>
                <a:schemeClr val="dk1"/>
              </a:solidFill>
              <a:latin typeface="Roboto Black"/>
              <a:ea typeface="Roboto Black"/>
              <a:cs typeface="Roboto Black"/>
              <a:sym typeface="Roboto Black"/>
            </a:endParaRPr>
          </a:p>
        </p:txBody>
      </p:sp>
      <p:pic>
        <p:nvPicPr>
          <p:cNvPr id="219" name="Google Shape;219;p26"/>
          <p:cNvPicPr preferRelativeResize="0"/>
          <p:nvPr/>
        </p:nvPicPr>
        <p:blipFill rotWithShape="1">
          <a:blip r:embed="rId6">
            <a:alphaModFix/>
          </a:blip>
          <a:srcRect b="15581" l="13498" r="10496" t="8413"/>
          <a:stretch/>
        </p:blipFill>
        <p:spPr>
          <a:xfrm flipH="1">
            <a:off x="5261376" y="2333225"/>
            <a:ext cx="2539749" cy="2819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225" name="Google Shape;225;p2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26" name="Google Shape;226;p27"/>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27" name="Google Shape;227;p27"/>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28" name="Google Shape;228;p2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29" name="Google Shape;229;p27"/>
          <p:cNvSpPr txBox="1"/>
          <p:nvPr/>
        </p:nvSpPr>
        <p:spPr>
          <a:xfrm>
            <a:off x="1457700" y="1088700"/>
            <a:ext cx="6096900" cy="2813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lang="es-419">
                <a:latin typeface="Roboto"/>
                <a:ea typeface="Roboto"/>
                <a:cs typeface="Roboto"/>
                <a:sym typeface="Roboto"/>
              </a:rPr>
              <a:t>Tener en Cuenta que todo lo que se solicita al usuario es de tipo str es un texto. Por lo cual si quieres la edad de una persona </a:t>
            </a:r>
            <a:r>
              <a:rPr lang="es-419">
                <a:latin typeface="Roboto"/>
                <a:ea typeface="Roboto"/>
                <a:cs typeface="Roboto"/>
                <a:sym typeface="Roboto"/>
              </a:rPr>
              <a:t>tendría</a:t>
            </a:r>
            <a:r>
              <a:rPr lang="es-419">
                <a:latin typeface="Roboto"/>
                <a:ea typeface="Roboto"/>
                <a:cs typeface="Roboto"/>
                <a:sym typeface="Roboto"/>
              </a:rPr>
              <a:t> que ser un int lo cual nos </a:t>
            </a:r>
            <a:r>
              <a:rPr lang="es-419">
                <a:latin typeface="Roboto"/>
                <a:ea typeface="Roboto"/>
                <a:cs typeface="Roboto"/>
                <a:sym typeface="Roboto"/>
              </a:rPr>
              <a:t>llevaría</a:t>
            </a:r>
            <a:r>
              <a:rPr lang="es-419">
                <a:latin typeface="Roboto"/>
                <a:ea typeface="Roboto"/>
                <a:cs typeface="Roboto"/>
                <a:sym typeface="Roboto"/>
              </a:rPr>
              <a:t> a un casting o conversiones de tipos de datos.</a:t>
            </a:r>
            <a:endParaRPr>
              <a:latin typeface="Roboto"/>
              <a:ea typeface="Roboto"/>
              <a:cs typeface="Roboto"/>
              <a:sym typeface="Roboto"/>
            </a:endParaRPr>
          </a:p>
          <a:p>
            <a:pPr indent="0" lvl="0" marL="0" marR="0" rtl="0" algn="just">
              <a:lnSpc>
                <a:spcPct val="115000"/>
              </a:lnSpc>
              <a:spcBef>
                <a:spcPts val="0"/>
              </a:spcBef>
              <a:spcAft>
                <a:spcPts val="0"/>
              </a:spcAft>
              <a:buClr>
                <a:srgbClr val="000000"/>
              </a:buClr>
              <a:buSzPts val="1400"/>
              <a:buFont typeface="Arial"/>
              <a:buNone/>
            </a:pPr>
            <a:r>
              <a:t/>
            </a:r>
            <a:endParaRPr>
              <a:latin typeface="Roboto"/>
              <a:ea typeface="Roboto"/>
              <a:cs typeface="Roboto"/>
              <a:sym typeface="Roboto"/>
            </a:endParaRPr>
          </a:p>
          <a:p>
            <a:pPr indent="0" lvl="0" marL="0" marR="0" rtl="0" algn="just">
              <a:lnSpc>
                <a:spcPct val="115000"/>
              </a:lnSpc>
              <a:spcBef>
                <a:spcPts val="0"/>
              </a:spcBef>
              <a:spcAft>
                <a:spcPts val="0"/>
              </a:spcAft>
              <a:buClr>
                <a:srgbClr val="000000"/>
              </a:buClr>
              <a:buSzPts val="1400"/>
              <a:buFont typeface="Arial"/>
              <a:buNone/>
            </a:pPr>
            <a:r>
              <a:rPr lang="es-419">
                <a:latin typeface="Roboto"/>
                <a:ea typeface="Roboto"/>
                <a:cs typeface="Roboto"/>
                <a:sym typeface="Roboto"/>
              </a:rPr>
              <a:t>Para</a:t>
            </a:r>
            <a:r>
              <a:rPr lang="es-419">
                <a:latin typeface="Roboto"/>
                <a:ea typeface="Roboto"/>
                <a:cs typeface="Roboto"/>
                <a:sym typeface="Roboto"/>
              </a:rPr>
              <a:t> convertir la entrada de datos debemos </a:t>
            </a:r>
            <a:r>
              <a:rPr b="1" lang="es-419">
                <a:latin typeface="Roboto"/>
                <a:ea typeface="Roboto"/>
                <a:cs typeface="Roboto"/>
                <a:sym typeface="Roboto"/>
              </a:rPr>
              <a:t>usar int (entrada) o float (entrada) o bool (entrada) la entrada son los input</a:t>
            </a:r>
            <a:r>
              <a:rPr lang="es-419">
                <a:latin typeface="Roboto"/>
                <a:ea typeface="Roboto"/>
                <a:cs typeface="Roboto"/>
                <a:sym typeface="Roboto"/>
              </a:rPr>
              <a:t> que </a:t>
            </a:r>
            <a:r>
              <a:rPr lang="es-419">
                <a:latin typeface="Roboto"/>
                <a:ea typeface="Roboto"/>
                <a:cs typeface="Roboto"/>
                <a:sym typeface="Roboto"/>
              </a:rPr>
              <a:t>pedíamos</a:t>
            </a:r>
            <a:r>
              <a:rPr lang="es-419">
                <a:latin typeface="Roboto"/>
                <a:ea typeface="Roboto"/>
                <a:cs typeface="Roboto"/>
                <a:sym typeface="Roboto"/>
              </a:rPr>
              <a:t> en el ejemplo anterior. Los tipos de entrada que sean de tipo str no es necesario convertirlos.</a:t>
            </a:r>
            <a:endParaRPr>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pic>
        <p:nvPicPr>
          <p:cNvPr id="230" name="Google Shape;230;p27"/>
          <p:cNvPicPr preferRelativeResize="0"/>
          <p:nvPr/>
        </p:nvPicPr>
        <p:blipFill rotWithShape="1">
          <a:blip r:embed="rId5">
            <a:alphaModFix/>
          </a:blip>
          <a:srcRect b="12972" l="0" r="0" t="12087"/>
          <a:stretch/>
        </p:blipFill>
        <p:spPr>
          <a:xfrm rot="5400000">
            <a:off x="6572961" y="3547336"/>
            <a:ext cx="1035150" cy="775726"/>
          </a:xfrm>
          <a:prstGeom prst="rect">
            <a:avLst/>
          </a:prstGeom>
          <a:noFill/>
          <a:ln>
            <a:noFill/>
          </a:ln>
        </p:spPr>
      </p:pic>
      <p:sp>
        <p:nvSpPr>
          <p:cNvPr id="231" name="Google Shape;231;p27"/>
          <p:cNvSpPr txBox="1"/>
          <p:nvPr/>
        </p:nvSpPr>
        <p:spPr>
          <a:xfrm>
            <a:off x="1386950" y="561350"/>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Lectura de Datos + Conversiones</a:t>
            </a:r>
            <a:endParaRPr sz="2700">
              <a:solidFill>
                <a:schemeClr val="dk1"/>
              </a:solidFill>
              <a:latin typeface="Roboto Black"/>
              <a:ea typeface="Roboto Black"/>
              <a:cs typeface="Roboto Black"/>
              <a:sym typeface="Roboto Black"/>
            </a:endParaRPr>
          </a:p>
        </p:txBody>
      </p:sp>
      <p:sp>
        <p:nvSpPr>
          <p:cNvPr id="232" name="Google Shape;232;p27"/>
          <p:cNvSpPr/>
          <p:nvPr/>
        </p:nvSpPr>
        <p:spPr>
          <a:xfrm>
            <a:off x="7554596" y="3286662"/>
            <a:ext cx="1261200" cy="1024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300">
                <a:latin typeface="Roboto Mono"/>
                <a:ea typeface="Roboto Mono"/>
                <a:cs typeface="Roboto Mono"/>
                <a:sym typeface="Roboto Mono"/>
              </a:rPr>
              <a:t>variable</a:t>
            </a:r>
            <a:endParaRPr b="1" sz="1300">
              <a:latin typeface="Roboto Mono"/>
              <a:ea typeface="Roboto Mono"/>
              <a:cs typeface="Roboto Mono"/>
              <a:sym typeface="Roboto Mono"/>
            </a:endParaRPr>
          </a:p>
        </p:txBody>
      </p:sp>
      <p:sp>
        <p:nvSpPr>
          <p:cNvPr id="233" name="Google Shape;233;p27"/>
          <p:cNvSpPr/>
          <p:nvPr/>
        </p:nvSpPr>
        <p:spPr>
          <a:xfrm>
            <a:off x="1457700" y="3432641"/>
            <a:ext cx="1736700" cy="10905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300">
                <a:latin typeface="Roboto Mono"/>
                <a:ea typeface="Roboto Mono"/>
                <a:cs typeface="Roboto Mono"/>
                <a:sym typeface="Roboto Mono"/>
              </a:rPr>
              <a:t>INGRESA EL VALOR</a:t>
            </a:r>
            <a:endParaRPr b="1" sz="1300">
              <a:latin typeface="Roboto Mono"/>
              <a:ea typeface="Roboto Mono"/>
              <a:cs typeface="Roboto Mono"/>
              <a:sym typeface="Roboto Mono"/>
            </a:endParaRPr>
          </a:p>
        </p:txBody>
      </p:sp>
      <p:pic>
        <p:nvPicPr>
          <p:cNvPr id="234" name="Google Shape;234;p27"/>
          <p:cNvPicPr preferRelativeResize="0"/>
          <p:nvPr/>
        </p:nvPicPr>
        <p:blipFill>
          <a:blip r:embed="rId6">
            <a:alphaModFix/>
          </a:blip>
          <a:stretch>
            <a:fillRect/>
          </a:stretch>
        </p:blipFill>
        <p:spPr>
          <a:xfrm>
            <a:off x="3298431" y="3286651"/>
            <a:ext cx="1990502" cy="1629325"/>
          </a:xfrm>
          <a:prstGeom prst="rect">
            <a:avLst/>
          </a:prstGeom>
          <a:noFill/>
          <a:ln>
            <a:noFill/>
          </a:ln>
        </p:spPr>
      </p:pic>
      <p:sp>
        <p:nvSpPr>
          <p:cNvPr id="235" name="Google Shape;235;p27"/>
          <p:cNvSpPr/>
          <p:nvPr/>
        </p:nvSpPr>
        <p:spPr>
          <a:xfrm>
            <a:off x="5221151" y="3298995"/>
            <a:ext cx="1390500" cy="11778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300">
                <a:latin typeface="Roboto Mono"/>
                <a:ea typeface="Roboto Mono"/>
                <a:cs typeface="Roboto Mono"/>
                <a:sym typeface="Roboto Mono"/>
              </a:rPr>
              <a:t>CAPTURAR Y GUARDAR</a:t>
            </a:r>
            <a:endParaRPr b="1" sz="1300">
              <a:latin typeface="Roboto Mono"/>
              <a:ea typeface="Roboto Mono"/>
              <a:cs typeface="Roboto Mono"/>
              <a:sym typeface="Roboto Mono"/>
            </a:endParaRPr>
          </a:p>
        </p:txBody>
      </p:sp>
      <p:sp>
        <p:nvSpPr>
          <p:cNvPr id="236" name="Google Shape;236;p27"/>
          <p:cNvSpPr/>
          <p:nvPr/>
        </p:nvSpPr>
        <p:spPr>
          <a:xfrm>
            <a:off x="5221151" y="4601941"/>
            <a:ext cx="1390500" cy="197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200">
                <a:latin typeface="Roboto Mono"/>
                <a:ea typeface="Roboto Mono"/>
                <a:cs typeface="Roboto Mono"/>
                <a:sym typeface="Roboto Mono"/>
              </a:rPr>
              <a:t>LECTURA</a:t>
            </a:r>
            <a:endParaRPr b="1" sz="12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pic>
        <p:nvPicPr>
          <p:cNvPr id="242" name="Google Shape;242;p28"/>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43" name="Google Shape;243;p28"/>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44" name="Google Shape;244;p2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45" name="Google Shape;245;p28"/>
          <p:cNvSpPr txBox="1"/>
          <p:nvPr/>
        </p:nvSpPr>
        <p:spPr>
          <a:xfrm>
            <a:off x="1380450" y="1071613"/>
            <a:ext cx="63831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lang="es-419">
                <a:latin typeface="Roboto"/>
                <a:ea typeface="Roboto"/>
                <a:cs typeface="Roboto"/>
                <a:sym typeface="Roboto"/>
              </a:rPr>
              <a:t>Las variables float tiene muchos dígitos en la parte decimal, por lo cual si quieres que aparezcan con 2 o 3 dígitos luego de la coma puedes usar </a:t>
            </a:r>
            <a:r>
              <a:rPr b="1" lang="es-419">
                <a:latin typeface="Roboto"/>
                <a:ea typeface="Roboto"/>
                <a:cs typeface="Roboto"/>
                <a:sym typeface="Roboto"/>
              </a:rPr>
              <a:t>f"{variable: .cantidadDeDecimalesf}"</a:t>
            </a:r>
            <a:r>
              <a:rPr lang="es-419">
                <a:latin typeface="Roboto"/>
                <a:ea typeface="Roboto"/>
                <a:cs typeface="Roboto"/>
                <a:sym typeface="Roboto"/>
              </a:rPr>
              <a:t> o round </a:t>
            </a:r>
            <a:r>
              <a:rPr b="1" lang="es-419">
                <a:latin typeface="Roboto"/>
                <a:ea typeface="Roboto"/>
                <a:cs typeface="Roboto"/>
                <a:sym typeface="Roboto"/>
              </a:rPr>
              <a:t>(variable,cantidadDeDecimales)</a:t>
            </a:r>
            <a:endParaRPr b="1">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pic>
        <p:nvPicPr>
          <p:cNvPr id="246" name="Google Shape;246;p28"/>
          <p:cNvPicPr preferRelativeResize="0"/>
          <p:nvPr/>
        </p:nvPicPr>
        <p:blipFill>
          <a:blip r:embed="rId5">
            <a:alphaModFix/>
          </a:blip>
          <a:stretch>
            <a:fillRect/>
          </a:stretch>
        </p:blipFill>
        <p:spPr>
          <a:xfrm>
            <a:off x="1457700" y="2333725"/>
            <a:ext cx="5325625" cy="2316250"/>
          </a:xfrm>
          <a:prstGeom prst="rect">
            <a:avLst/>
          </a:prstGeom>
          <a:noFill/>
          <a:ln>
            <a:noFill/>
          </a:ln>
        </p:spPr>
      </p:pic>
      <p:sp>
        <p:nvSpPr>
          <p:cNvPr id="247" name="Google Shape;247;p28"/>
          <p:cNvSpPr txBox="1"/>
          <p:nvPr/>
        </p:nvSpPr>
        <p:spPr>
          <a:xfrm>
            <a:off x="1386950" y="561350"/>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Lectura de Datos + Conversiones</a:t>
            </a:r>
            <a:endParaRPr sz="2700">
              <a:solidFill>
                <a:schemeClr val="dk1"/>
              </a:solidFill>
              <a:latin typeface="Roboto Black"/>
              <a:ea typeface="Roboto Black"/>
              <a:cs typeface="Roboto Black"/>
              <a:sym typeface="Roboto Black"/>
            </a:endParaRPr>
          </a:p>
        </p:txBody>
      </p:sp>
      <p:pic>
        <p:nvPicPr>
          <p:cNvPr id="248" name="Google Shape;248;p28"/>
          <p:cNvPicPr preferRelativeResize="0"/>
          <p:nvPr/>
        </p:nvPicPr>
        <p:blipFill>
          <a:blip r:embed="rId6">
            <a:alphaModFix/>
          </a:blip>
          <a:stretch>
            <a:fillRect/>
          </a:stretch>
        </p:blipFill>
        <p:spPr>
          <a:xfrm>
            <a:off x="6308400" y="1938975"/>
            <a:ext cx="2885376" cy="3204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254" name="Google Shape;254;p2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55" name="Google Shape;255;p29"/>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56" name="Google Shape;256;p29"/>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57" name="Google Shape;257;p2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pic>
        <p:nvPicPr>
          <p:cNvPr id="258" name="Google Shape;258;p29"/>
          <p:cNvPicPr preferRelativeResize="0"/>
          <p:nvPr/>
        </p:nvPicPr>
        <p:blipFill>
          <a:blip r:embed="rId5">
            <a:alphaModFix/>
          </a:blip>
          <a:stretch>
            <a:fillRect/>
          </a:stretch>
        </p:blipFill>
        <p:spPr>
          <a:xfrm>
            <a:off x="1457700" y="1280100"/>
            <a:ext cx="3818245" cy="3094350"/>
          </a:xfrm>
          <a:prstGeom prst="rect">
            <a:avLst/>
          </a:prstGeom>
          <a:noFill/>
          <a:ln>
            <a:noFill/>
          </a:ln>
        </p:spPr>
      </p:pic>
      <p:pic>
        <p:nvPicPr>
          <p:cNvPr id="259" name="Google Shape;259;p29"/>
          <p:cNvPicPr preferRelativeResize="0"/>
          <p:nvPr/>
        </p:nvPicPr>
        <p:blipFill>
          <a:blip r:embed="rId6">
            <a:alphaModFix/>
          </a:blip>
          <a:stretch>
            <a:fillRect/>
          </a:stretch>
        </p:blipFill>
        <p:spPr>
          <a:xfrm>
            <a:off x="5387577" y="2065756"/>
            <a:ext cx="2737643" cy="2308693"/>
          </a:xfrm>
          <a:prstGeom prst="rect">
            <a:avLst/>
          </a:prstGeom>
          <a:noFill/>
          <a:ln>
            <a:noFill/>
          </a:ln>
        </p:spPr>
      </p:pic>
      <p:sp>
        <p:nvSpPr>
          <p:cNvPr id="260" name="Google Shape;260;p29"/>
          <p:cNvSpPr txBox="1"/>
          <p:nvPr/>
        </p:nvSpPr>
        <p:spPr>
          <a:xfrm>
            <a:off x="1386950" y="561350"/>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Lectura de Conversiones</a:t>
            </a:r>
            <a:endParaRPr sz="2700">
              <a:solidFill>
                <a:schemeClr val="dk1"/>
              </a:solidFill>
              <a:latin typeface="Roboto Black"/>
              <a:ea typeface="Roboto Black"/>
              <a:cs typeface="Roboto Black"/>
              <a:sym typeface="Robo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266" name="Google Shape;266;p3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67" name="Google Shape;267;p30"/>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68" name="Google Shape;268;p30"/>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269" name="Google Shape;269;p3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70" name="Google Shape;270;p30"/>
          <p:cNvSpPr txBox="1"/>
          <p:nvPr/>
        </p:nvSpPr>
        <p:spPr>
          <a:xfrm>
            <a:off x="1386950" y="1085875"/>
            <a:ext cx="6211800" cy="1856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lang="es-419" sz="1200">
                <a:solidFill>
                  <a:schemeClr val="dk1"/>
                </a:solidFill>
                <a:highlight>
                  <a:srgbClr val="FFFFFF"/>
                </a:highlight>
                <a:latin typeface="Roboto"/>
                <a:ea typeface="Roboto"/>
                <a:cs typeface="Roboto"/>
                <a:sym typeface="Roboto"/>
              </a:rPr>
              <a:t>Los comentarios en Python, al igual que sucede en otros lenguajes de programación, sirven para explicar a las personas que puedan leer el programa en el futuro, qué es lo que hace el programa, así como explicar algunas partes del código. Estos comentarios son ignorados por las computadoras cuando ejecutan el código. Escribir comentarios en </a:t>
            </a:r>
            <a:r>
              <a:rPr lang="es-419" sz="1200">
                <a:solidFill>
                  <a:schemeClr val="dk1"/>
                </a:solidFill>
                <a:highlight>
                  <a:srgbClr val="FFFFFF"/>
                </a:highlight>
                <a:latin typeface="Roboto"/>
                <a:ea typeface="Roboto"/>
                <a:cs typeface="Roboto"/>
                <a:sym typeface="Roboto"/>
              </a:rPr>
              <a:t>Python</a:t>
            </a:r>
            <a:r>
              <a:rPr lang="es-419" sz="1200">
                <a:solidFill>
                  <a:schemeClr val="dk1"/>
                </a:solidFill>
                <a:highlight>
                  <a:srgbClr val="FFFFFF"/>
                </a:highlight>
                <a:latin typeface="Roboto"/>
                <a:ea typeface="Roboto"/>
                <a:cs typeface="Roboto"/>
                <a:sym typeface="Roboto"/>
              </a:rPr>
              <a:t>, aunque requiere un esfuerzo, es una buena práctica y compensará con creces ese esfuerzo en el futuro.</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4000"/>
              </a:spcAft>
              <a:buNone/>
            </a:pPr>
            <a:r>
              <a:rPr lang="es-419" sz="1200">
                <a:solidFill>
                  <a:schemeClr val="dk1"/>
                </a:solidFill>
                <a:highlight>
                  <a:srgbClr val="FFFFFF"/>
                </a:highlight>
                <a:latin typeface="Roboto"/>
                <a:ea typeface="Roboto"/>
                <a:cs typeface="Roboto"/>
                <a:sym typeface="Roboto"/>
              </a:rPr>
              <a:t>En </a:t>
            </a:r>
            <a:r>
              <a:rPr lang="es-419" sz="1200">
                <a:solidFill>
                  <a:schemeClr val="dk1"/>
                </a:solidFill>
                <a:highlight>
                  <a:srgbClr val="FFFFFF"/>
                </a:highlight>
                <a:latin typeface="Roboto"/>
                <a:ea typeface="Roboto"/>
                <a:cs typeface="Roboto"/>
                <a:sym typeface="Roboto"/>
              </a:rPr>
              <a:t>Python</a:t>
            </a:r>
            <a:r>
              <a:rPr lang="es-419" sz="1200">
                <a:solidFill>
                  <a:schemeClr val="dk1"/>
                </a:solidFill>
                <a:highlight>
                  <a:srgbClr val="FFFFFF"/>
                </a:highlight>
                <a:latin typeface="Roboto"/>
                <a:ea typeface="Roboto"/>
                <a:cs typeface="Roboto"/>
                <a:sym typeface="Roboto"/>
              </a:rPr>
              <a:t> los comentarios se pueden poner de dos formas: Escribiendo el </a:t>
            </a:r>
            <a:r>
              <a:rPr b="1" lang="es-419" sz="1200">
                <a:solidFill>
                  <a:schemeClr val="dk1"/>
                </a:solidFill>
                <a:highlight>
                  <a:srgbClr val="FFFFFF"/>
                </a:highlight>
                <a:latin typeface="Roboto"/>
                <a:ea typeface="Roboto"/>
                <a:cs typeface="Roboto"/>
                <a:sym typeface="Roboto"/>
              </a:rPr>
              <a:t>símbolo # </a:t>
            </a:r>
            <a:r>
              <a:rPr lang="es-419" sz="1200">
                <a:solidFill>
                  <a:schemeClr val="dk1"/>
                </a:solidFill>
                <a:highlight>
                  <a:srgbClr val="FFFFFF"/>
                </a:highlight>
                <a:latin typeface="Roboto"/>
                <a:ea typeface="Roboto"/>
                <a:cs typeface="Roboto"/>
                <a:sym typeface="Roboto"/>
              </a:rPr>
              <a:t>delante de la línea de texto donde está el comentario.</a:t>
            </a:r>
            <a:endParaRPr sz="1200">
              <a:solidFill>
                <a:schemeClr val="dk1"/>
              </a:solidFill>
              <a:highlight>
                <a:srgbClr val="FFFFFF"/>
              </a:highlight>
              <a:latin typeface="Roboto"/>
              <a:ea typeface="Roboto"/>
              <a:cs typeface="Roboto"/>
              <a:sym typeface="Roboto"/>
            </a:endParaRPr>
          </a:p>
        </p:txBody>
      </p:sp>
      <p:pic>
        <p:nvPicPr>
          <p:cNvPr id="271" name="Google Shape;271;p30"/>
          <p:cNvPicPr preferRelativeResize="0"/>
          <p:nvPr/>
        </p:nvPicPr>
        <p:blipFill>
          <a:blip r:embed="rId5">
            <a:alphaModFix/>
          </a:blip>
          <a:stretch>
            <a:fillRect/>
          </a:stretch>
        </p:blipFill>
        <p:spPr>
          <a:xfrm>
            <a:off x="1457700" y="3573850"/>
            <a:ext cx="6141050" cy="1224560"/>
          </a:xfrm>
          <a:prstGeom prst="rect">
            <a:avLst/>
          </a:prstGeom>
          <a:noFill/>
          <a:ln>
            <a:noFill/>
          </a:ln>
        </p:spPr>
      </p:pic>
      <p:sp>
        <p:nvSpPr>
          <p:cNvPr id="272" name="Google Shape;272;p30"/>
          <p:cNvSpPr txBox="1"/>
          <p:nvPr/>
        </p:nvSpPr>
        <p:spPr>
          <a:xfrm>
            <a:off x="1386950" y="561350"/>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Comentarios en Python</a:t>
            </a:r>
            <a:endParaRPr sz="2700">
              <a:solidFill>
                <a:schemeClr val="dk1"/>
              </a:solidFill>
              <a:latin typeface="Roboto Black"/>
              <a:ea typeface="Roboto Black"/>
              <a:cs typeface="Roboto Black"/>
              <a:sym typeface="Roboto Black"/>
            </a:endParaRPr>
          </a:p>
        </p:txBody>
      </p:sp>
      <p:sp>
        <p:nvSpPr>
          <p:cNvPr id="273" name="Google Shape;273;p30"/>
          <p:cNvSpPr txBox="1"/>
          <p:nvPr/>
        </p:nvSpPr>
        <p:spPr>
          <a:xfrm>
            <a:off x="1386950" y="2932925"/>
            <a:ext cx="5437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4000"/>
              </a:spcAft>
              <a:buNone/>
            </a:pPr>
            <a:r>
              <a:rPr b="1" lang="es-419" sz="1300">
                <a:solidFill>
                  <a:srgbClr val="28A74B"/>
                </a:solidFill>
                <a:highlight>
                  <a:schemeClr val="lt1"/>
                </a:highlight>
                <a:latin typeface="Roboto"/>
                <a:ea typeface="Roboto"/>
                <a:cs typeface="Roboto"/>
                <a:sym typeface="Roboto"/>
              </a:rPr>
              <a:t>Escribiendo triple comilla doble (""") al principio y al final del comentario </a:t>
            </a:r>
            <a:r>
              <a:rPr b="1" lang="es-419" sz="1300">
                <a:solidFill>
                  <a:srgbClr val="28A74B"/>
                </a:solidFill>
                <a:highlight>
                  <a:schemeClr val="lt1"/>
                </a:highlight>
                <a:latin typeface="Roboto"/>
                <a:ea typeface="Roboto"/>
                <a:cs typeface="Roboto"/>
                <a:sym typeface="Roboto"/>
              </a:rPr>
              <a:t>(que puede ocupar más de una línea).</a:t>
            </a:r>
            <a:endParaRPr sz="1500">
              <a:solidFill>
                <a:srgbClr val="28A74B"/>
              </a:solidFill>
            </a:endParaRPr>
          </a:p>
        </p:txBody>
      </p:sp>
      <p:pic>
        <p:nvPicPr>
          <p:cNvPr id="274" name="Google Shape;274;p30"/>
          <p:cNvPicPr preferRelativeResize="0"/>
          <p:nvPr/>
        </p:nvPicPr>
        <p:blipFill rotWithShape="1">
          <a:blip r:embed="rId6">
            <a:alphaModFix/>
          </a:blip>
          <a:srcRect b="15581" l="13498" r="10496" t="8413"/>
          <a:stretch/>
        </p:blipFill>
        <p:spPr>
          <a:xfrm flipH="1">
            <a:off x="6211150" y="2209476"/>
            <a:ext cx="1857555" cy="206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80" name="Google Shape;280;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81" name="Google Shape;281;p31"/>
          <p:cNvPicPr preferRelativeResize="0"/>
          <p:nvPr/>
        </p:nvPicPr>
        <p:blipFill rotWithShape="1">
          <a:blip r:embed="rId3">
            <a:alphaModFix/>
          </a:blip>
          <a:srcRect b="0" l="0" r="0" t="0"/>
          <a:stretch/>
        </p:blipFill>
        <p:spPr>
          <a:xfrm>
            <a:off x="-111846" y="-1450375"/>
            <a:ext cx="12189289" cy="6858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335306" y="493175"/>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Tipos de datos en python</a:t>
            </a:r>
            <a:endParaRPr i="0" sz="3000" u="none" cap="none" strike="noStrike">
              <a:solidFill>
                <a:schemeClr val="dk1"/>
              </a:solidFill>
              <a:latin typeface="Roboto Black"/>
              <a:ea typeface="Roboto Black"/>
              <a:cs typeface="Roboto Black"/>
              <a:sym typeface="Roboto Black"/>
            </a:endParaRPr>
          </a:p>
        </p:txBody>
      </p:sp>
      <p:sp>
        <p:nvSpPr>
          <p:cNvPr id="67" name="Google Shape;67;p1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68" name="Google Shape;68;p15"/>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69" name="Google Shape;69;p15"/>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2</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70" name="Google Shape;70;p1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71" name="Google Shape;71;p15"/>
          <p:cNvSpPr txBox="1"/>
          <p:nvPr/>
        </p:nvSpPr>
        <p:spPr>
          <a:xfrm>
            <a:off x="1335300" y="1102475"/>
            <a:ext cx="6357600" cy="3324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lang="es-419" sz="1200">
                <a:latin typeface="Roboto"/>
                <a:ea typeface="Roboto"/>
                <a:cs typeface="Roboto"/>
                <a:sym typeface="Roboto"/>
              </a:rPr>
              <a:t>TIPOS DE DATOS SIMPLE EN PYTHON</a:t>
            </a:r>
            <a:endParaRPr b="1"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419" sz="1200">
                <a:latin typeface="Roboto"/>
                <a:ea typeface="Roboto"/>
                <a:cs typeface="Roboto"/>
                <a:sym typeface="Roboto"/>
              </a:rPr>
              <a:t>Número Entero (int)</a:t>
            </a:r>
            <a:endParaRPr b="1"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Este tipo de dato se corresponde con números enteros, es decir, sin parte decimal.</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419" sz="1200">
                <a:latin typeface="Roboto"/>
                <a:ea typeface="Roboto"/>
                <a:cs typeface="Roboto"/>
                <a:sym typeface="Roboto"/>
              </a:rPr>
              <a:t>Número real (float)</a:t>
            </a:r>
            <a:endParaRPr b="1"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Este tipo de dato se corresponde con números reales con parte decimal. Cabe destacar que el separador decimal en Python es el punto (.) y no la coma (,).</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419" sz="1200">
                <a:latin typeface="Roboto"/>
                <a:ea typeface="Roboto"/>
                <a:cs typeface="Roboto"/>
                <a:sym typeface="Roboto"/>
              </a:rPr>
              <a:t>Booleano (bool)</a:t>
            </a:r>
            <a:endParaRPr b="1"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Este tipo de dato reconoce solamente dos valores: Verdadero (True) y Falso (False).</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La primera letra tiene que ir en mayúscula (True, False)</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419" sz="1200">
                <a:latin typeface="Roboto"/>
                <a:ea typeface="Roboto"/>
                <a:cs typeface="Roboto"/>
                <a:sym typeface="Roboto"/>
              </a:rPr>
              <a:t>Cadena de Texto (str)</a:t>
            </a:r>
            <a:endParaRPr b="1"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Este tipo de datos se corresponde con una cadena de caracteres o conjunto de caracteres.</a:t>
            </a:r>
            <a:endParaRPr sz="12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200">
                <a:latin typeface="Roboto"/>
                <a:ea typeface="Roboto"/>
                <a:cs typeface="Roboto"/>
                <a:sym typeface="Roboto"/>
              </a:rPr>
              <a:t>En </a:t>
            </a:r>
            <a:r>
              <a:rPr b="1" lang="es-419" sz="1200">
                <a:latin typeface="Roboto"/>
                <a:ea typeface="Roboto"/>
                <a:cs typeface="Roboto"/>
                <a:sym typeface="Roboto"/>
              </a:rPr>
              <a:t>python</a:t>
            </a:r>
            <a:r>
              <a:rPr lang="es-419" sz="1200">
                <a:latin typeface="Roboto"/>
                <a:ea typeface="Roboto"/>
                <a:cs typeface="Roboto"/>
                <a:sym typeface="Roboto"/>
              </a:rPr>
              <a:t> las </a:t>
            </a:r>
            <a:r>
              <a:rPr lang="es-419" sz="1200">
                <a:latin typeface="Roboto"/>
                <a:ea typeface="Roboto"/>
                <a:cs typeface="Roboto"/>
                <a:sym typeface="Roboto"/>
              </a:rPr>
              <a:t>cadenas</a:t>
            </a:r>
            <a:r>
              <a:rPr lang="es-419" sz="1200">
                <a:latin typeface="Roboto"/>
                <a:ea typeface="Roboto"/>
                <a:cs typeface="Roboto"/>
                <a:sym typeface="Roboto"/>
              </a:rPr>
              <a:t> se encierran en comillas simples o dobles. Este tipo de datos se corresponde con una cadena de caracteres o conjunto de caracteres.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1358406" y="616174"/>
            <a:ext cx="73635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2700">
                <a:solidFill>
                  <a:schemeClr val="dk1"/>
                </a:solidFill>
                <a:latin typeface="Roboto Black"/>
                <a:ea typeface="Roboto Black"/>
                <a:cs typeface="Roboto Black"/>
                <a:sym typeface="Roboto Black"/>
              </a:rPr>
              <a:t>&gt; Ejemplos de tipos de datos en Python</a:t>
            </a:r>
            <a:endParaRPr i="0" sz="2700" u="none" cap="none" strike="noStrike">
              <a:solidFill>
                <a:schemeClr val="dk1"/>
              </a:solidFill>
              <a:latin typeface="Roboto Black"/>
              <a:ea typeface="Roboto Black"/>
              <a:cs typeface="Roboto Black"/>
              <a:sym typeface="Roboto Black"/>
            </a:endParaRPr>
          </a:p>
        </p:txBody>
      </p:sp>
      <p:sp>
        <p:nvSpPr>
          <p:cNvPr id="77" name="Google Shape;77;p1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78" name="Google Shape;78;p16"/>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79" name="Google Shape;79;p16"/>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2</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80" name="Google Shape;80;p1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grpSp>
        <p:nvGrpSpPr>
          <p:cNvPr id="81" name="Google Shape;81;p16"/>
          <p:cNvGrpSpPr/>
          <p:nvPr/>
        </p:nvGrpSpPr>
        <p:grpSpPr>
          <a:xfrm>
            <a:off x="1338226" y="1450974"/>
            <a:ext cx="6467549" cy="2241550"/>
            <a:chOff x="1338226" y="1450974"/>
            <a:chExt cx="6467549" cy="2241550"/>
          </a:xfrm>
        </p:grpSpPr>
        <p:pic>
          <p:nvPicPr>
            <p:cNvPr id="82" name="Google Shape;82;p16"/>
            <p:cNvPicPr preferRelativeResize="0"/>
            <p:nvPr/>
          </p:nvPicPr>
          <p:blipFill>
            <a:blip r:embed="rId5">
              <a:alphaModFix/>
            </a:blip>
            <a:stretch>
              <a:fillRect/>
            </a:stretch>
          </p:blipFill>
          <p:spPr>
            <a:xfrm>
              <a:off x="1338226" y="1450974"/>
              <a:ext cx="6467549" cy="2241550"/>
            </a:xfrm>
            <a:prstGeom prst="rect">
              <a:avLst/>
            </a:prstGeom>
            <a:noFill/>
            <a:ln>
              <a:noFill/>
            </a:ln>
          </p:spPr>
        </p:pic>
        <p:sp>
          <p:nvSpPr>
            <p:cNvPr id="83" name="Google Shape;83;p16"/>
            <p:cNvSpPr/>
            <p:nvPr/>
          </p:nvSpPr>
          <p:spPr>
            <a:xfrm>
              <a:off x="4668100" y="2383575"/>
              <a:ext cx="495300" cy="31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89" name="Google Shape;89;p17"/>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a:t>
            </a:r>
            <a:r>
              <a:rPr lang="es-419" sz="3000">
                <a:solidFill>
                  <a:schemeClr val="dk1"/>
                </a:solidFill>
                <a:latin typeface="Roboto Black"/>
                <a:ea typeface="Roboto Black"/>
                <a:cs typeface="Roboto Black"/>
                <a:sym typeface="Roboto Black"/>
              </a:rPr>
              <a:t>VARIABLES</a:t>
            </a:r>
            <a:endParaRPr sz="3000">
              <a:solidFill>
                <a:schemeClr val="dk1"/>
              </a:solidFill>
              <a:latin typeface="Roboto Black"/>
              <a:ea typeface="Roboto Black"/>
              <a:cs typeface="Roboto Black"/>
              <a:sym typeface="Roboto Black"/>
            </a:endParaRPr>
          </a:p>
        </p:txBody>
      </p:sp>
      <p:sp>
        <p:nvSpPr>
          <p:cNvPr id="90" name="Google Shape;90;p1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91" name="Google Shape;91;p17"/>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92" name="Google Shape;92;p17"/>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2</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93" name="Google Shape;93;p1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94" name="Google Shape;94;p17"/>
          <p:cNvSpPr txBox="1"/>
          <p:nvPr/>
        </p:nvSpPr>
        <p:spPr>
          <a:xfrm>
            <a:off x="1365600" y="1153775"/>
            <a:ext cx="6887400" cy="188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s-419">
                <a:latin typeface="Roboto"/>
                <a:ea typeface="Roboto"/>
                <a:cs typeface="Roboto"/>
                <a:sym typeface="Roboto"/>
              </a:rPr>
              <a:t>Las</a:t>
            </a:r>
            <a:r>
              <a:rPr lang="es-419">
                <a:latin typeface="Roboto"/>
                <a:ea typeface="Roboto"/>
                <a:cs typeface="Roboto"/>
                <a:sym typeface="Roboto"/>
              </a:rPr>
              <a:t> variables se pueden entender como  contenedores en las que se guardan los datos, </a:t>
            </a:r>
            <a:r>
              <a:rPr b="1" lang="es-419">
                <a:latin typeface="Roboto"/>
                <a:ea typeface="Roboto"/>
                <a:cs typeface="Roboto"/>
                <a:sym typeface="Roboto"/>
              </a:rPr>
              <a:t>pero en Python las variables son "etiquetas" que permiten hacer referencia a los datos.</a:t>
            </a:r>
            <a:endParaRPr b="1">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lang="es-419">
                <a:latin typeface="Roboto"/>
                <a:ea typeface="Roboto"/>
                <a:cs typeface="Roboto"/>
                <a:sym typeface="Roboto"/>
              </a:rPr>
              <a:t>Solo podemos guardar un solo dato o valor en una variable.</a:t>
            </a:r>
            <a:endParaRPr>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lang="es-419">
                <a:latin typeface="Roboto"/>
                <a:ea typeface="Roboto"/>
                <a:cs typeface="Roboto"/>
                <a:sym typeface="Roboto"/>
              </a:rPr>
              <a:t>las variables pueden ir cambiando su valor a lo largo de la </a:t>
            </a:r>
            <a:r>
              <a:rPr lang="es-419">
                <a:latin typeface="Roboto"/>
                <a:ea typeface="Roboto"/>
                <a:cs typeface="Roboto"/>
                <a:sym typeface="Roboto"/>
              </a:rPr>
              <a:t>ejecución</a:t>
            </a:r>
            <a:r>
              <a:rPr lang="es-419">
                <a:latin typeface="Roboto"/>
                <a:ea typeface="Roboto"/>
                <a:cs typeface="Roboto"/>
                <a:sym typeface="Roboto"/>
              </a:rPr>
              <a:t> del programa.</a:t>
            </a:r>
            <a:endParaRPr>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lang="es-419">
                <a:latin typeface="Roboto"/>
                <a:ea typeface="Roboto"/>
                <a:cs typeface="Roboto"/>
                <a:sym typeface="Roboto"/>
              </a:rPr>
              <a:t>Para almacenar un dato o valor en una variable usamos el operador  </a:t>
            </a:r>
            <a:r>
              <a:rPr lang="es-419">
                <a:latin typeface="Roboto"/>
                <a:ea typeface="Roboto"/>
                <a:cs typeface="Roboto"/>
                <a:sym typeface="Roboto"/>
              </a:rPr>
              <a:t>asignación</a:t>
            </a:r>
            <a:r>
              <a:rPr lang="es-419">
                <a:latin typeface="Roboto"/>
                <a:ea typeface="Roboto"/>
                <a:cs typeface="Roboto"/>
                <a:sym typeface="Roboto"/>
              </a:rPr>
              <a:t> </a:t>
            </a:r>
            <a:r>
              <a:rPr b="1" lang="es-419">
                <a:latin typeface="Roboto"/>
                <a:ea typeface="Roboto"/>
                <a:cs typeface="Roboto"/>
                <a:sym typeface="Roboto"/>
              </a:rPr>
              <a:t>" = "</a:t>
            </a:r>
            <a:endParaRPr b="1">
              <a:latin typeface="Roboto"/>
              <a:ea typeface="Roboto"/>
              <a:cs typeface="Roboto"/>
              <a:sym typeface="Roboto"/>
            </a:endParaRPr>
          </a:p>
          <a:p>
            <a:pPr indent="0" lvl="0" marL="0" marR="0" rtl="0" algn="just">
              <a:lnSpc>
                <a:spcPct val="115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pic>
        <p:nvPicPr>
          <p:cNvPr id="95" name="Google Shape;95;p17"/>
          <p:cNvPicPr preferRelativeResize="0"/>
          <p:nvPr/>
        </p:nvPicPr>
        <p:blipFill rotWithShape="1">
          <a:blip r:embed="rId5">
            <a:alphaModFix/>
          </a:blip>
          <a:srcRect b="0" l="0" r="27017" t="0"/>
          <a:stretch/>
        </p:blipFill>
        <p:spPr>
          <a:xfrm>
            <a:off x="2858500" y="2986175"/>
            <a:ext cx="2452700" cy="1726825"/>
          </a:xfrm>
          <a:prstGeom prst="rect">
            <a:avLst/>
          </a:prstGeom>
          <a:noFill/>
          <a:ln>
            <a:noFill/>
          </a:ln>
        </p:spPr>
      </p:pic>
      <p:sp>
        <p:nvSpPr>
          <p:cNvPr id="96" name="Google Shape;96;p17"/>
          <p:cNvSpPr txBox="1"/>
          <p:nvPr/>
        </p:nvSpPr>
        <p:spPr>
          <a:xfrm>
            <a:off x="2920100" y="4149650"/>
            <a:ext cx="105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latin typeface="Roboto Mono Medium"/>
                <a:ea typeface="Roboto Mono Medium"/>
                <a:cs typeface="Roboto Mono Medium"/>
                <a:sym typeface="Roboto Mono Medium"/>
              </a:rPr>
              <a:t>variable</a:t>
            </a:r>
            <a:endParaRPr sz="1200">
              <a:latin typeface="Roboto Mono Medium"/>
              <a:ea typeface="Roboto Mono Medium"/>
              <a:cs typeface="Roboto Mono Medium"/>
              <a:sym typeface="Roboto Mono Medium"/>
            </a:endParaRPr>
          </a:p>
        </p:txBody>
      </p:sp>
      <p:sp>
        <p:nvSpPr>
          <p:cNvPr id="97" name="Google Shape;97;p17"/>
          <p:cNvSpPr txBox="1"/>
          <p:nvPr/>
        </p:nvSpPr>
        <p:spPr>
          <a:xfrm>
            <a:off x="4691850" y="4295375"/>
            <a:ext cx="69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latin typeface="Roboto Mono Medium"/>
                <a:ea typeface="Roboto Mono Medium"/>
                <a:cs typeface="Roboto Mono Medium"/>
                <a:sym typeface="Roboto Mono Medium"/>
              </a:rPr>
              <a:t>valor</a:t>
            </a:r>
            <a:endParaRPr sz="1200">
              <a:latin typeface="Roboto Mono Medium"/>
              <a:ea typeface="Roboto Mono Medium"/>
              <a:cs typeface="Roboto Mono Medium"/>
              <a:sym typeface="Roboto Mono Medium"/>
            </a:endParaRPr>
          </a:p>
        </p:txBody>
      </p:sp>
      <p:pic>
        <p:nvPicPr>
          <p:cNvPr id="98" name="Google Shape;98;p17"/>
          <p:cNvPicPr preferRelativeResize="0"/>
          <p:nvPr/>
        </p:nvPicPr>
        <p:blipFill>
          <a:blip r:embed="rId6">
            <a:alphaModFix/>
          </a:blip>
          <a:stretch>
            <a:fillRect/>
          </a:stretch>
        </p:blipFill>
        <p:spPr>
          <a:xfrm flipH="1">
            <a:off x="4691852" y="2000975"/>
            <a:ext cx="3367923" cy="373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0" l="0" r="27017" t="0"/>
          <a:stretch/>
        </p:blipFill>
        <p:spPr>
          <a:xfrm>
            <a:off x="5672175" y="2127848"/>
            <a:ext cx="1849577" cy="1302192"/>
          </a:xfrm>
          <a:prstGeom prst="rect">
            <a:avLst/>
          </a:prstGeom>
          <a:noFill/>
          <a:ln>
            <a:noFill/>
          </a:ln>
        </p:spPr>
      </p:pic>
      <p:sp>
        <p:nvSpPr>
          <p:cNvPr id="104" name="Google Shape;104;p18"/>
          <p:cNvSpPr txBox="1"/>
          <p:nvPr/>
        </p:nvSpPr>
        <p:spPr>
          <a:xfrm>
            <a:off x="5718628" y="3005220"/>
            <a:ext cx="79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900">
                <a:latin typeface="Roboto Mono Medium"/>
                <a:ea typeface="Roboto Mono Medium"/>
                <a:cs typeface="Roboto Mono Medium"/>
                <a:sym typeface="Roboto Mono Medium"/>
              </a:rPr>
              <a:t>variable</a:t>
            </a:r>
            <a:endParaRPr sz="900">
              <a:latin typeface="Roboto Mono Medium"/>
              <a:ea typeface="Roboto Mono Medium"/>
              <a:cs typeface="Roboto Mono Medium"/>
              <a:sym typeface="Roboto Mono Medium"/>
            </a:endParaRPr>
          </a:p>
        </p:txBody>
      </p:sp>
      <p:sp>
        <p:nvSpPr>
          <p:cNvPr id="105" name="Google Shape;105;p18"/>
          <p:cNvSpPr txBox="1"/>
          <p:nvPr/>
        </p:nvSpPr>
        <p:spPr>
          <a:xfrm>
            <a:off x="6981875" y="3142800"/>
            <a:ext cx="627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900">
                <a:latin typeface="Roboto Mono Medium"/>
                <a:ea typeface="Roboto Mono Medium"/>
                <a:cs typeface="Roboto Mono Medium"/>
                <a:sym typeface="Roboto Mono Medium"/>
              </a:rPr>
              <a:t>valor</a:t>
            </a:r>
            <a:endParaRPr sz="900">
              <a:latin typeface="Roboto Mono Medium"/>
              <a:ea typeface="Roboto Mono Medium"/>
              <a:cs typeface="Roboto Mono Medium"/>
              <a:sym typeface="Roboto Mono Medium"/>
            </a:endParaRPr>
          </a:p>
        </p:txBody>
      </p:sp>
      <p:pic>
        <p:nvPicPr>
          <p:cNvPr id="106" name="Google Shape;106;p18"/>
          <p:cNvPicPr preferRelativeResize="0"/>
          <p:nvPr/>
        </p:nvPicPr>
        <p:blipFill rotWithShape="1">
          <a:blip r:embed="rId4">
            <a:alphaModFix/>
          </a:blip>
          <a:srcRect b="14940" l="0" r="0" t="-14940"/>
          <a:stretch/>
        </p:blipFill>
        <p:spPr>
          <a:xfrm flipH="1">
            <a:off x="6981876" y="939413"/>
            <a:ext cx="2539749" cy="2819149"/>
          </a:xfrm>
          <a:prstGeom prst="rect">
            <a:avLst/>
          </a:prstGeom>
          <a:noFill/>
          <a:ln>
            <a:noFill/>
          </a:ln>
        </p:spPr>
      </p:pic>
      <p:sp>
        <p:nvSpPr>
          <p:cNvPr id="107" name="Google Shape;107;p18"/>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08" name="Google Shape;108;p1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09" name="Google Shape;109;p18"/>
          <p:cNvPicPr preferRelativeResize="0"/>
          <p:nvPr/>
        </p:nvPicPr>
        <p:blipFill rotWithShape="1">
          <a:blip r:embed="rId5">
            <a:alphaModFix/>
          </a:blip>
          <a:srcRect b="0" l="0" r="0" t="0"/>
          <a:stretch/>
        </p:blipFill>
        <p:spPr>
          <a:xfrm>
            <a:off x="0" y="0"/>
            <a:ext cx="953262" cy="5143502"/>
          </a:xfrm>
          <a:prstGeom prst="rect">
            <a:avLst/>
          </a:prstGeom>
          <a:noFill/>
          <a:ln>
            <a:noFill/>
          </a:ln>
        </p:spPr>
      </p:pic>
      <p:sp>
        <p:nvSpPr>
          <p:cNvPr id="110" name="Google Shape;110;p18"/>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11" name="Google Shape;111;p18"/>
          <p:cNvPicPr preferRelativeResize="0"/>
          <p:nvPr/>
        </p:nvPicPr>
        <p:blipFill rotWithShape="1">
          <a:blip r:embed="rId6">
            <a:alphaModFix/>
          </a:blip>
          <a:srcRect b="0" l="0" r="0" t="0"/>
          <a:stretch/>
        </p:blipFill>
        <p:spPr>
          <a:xfrm>
            <a:off x="7682157" y="98519"/>
            <a:ext cx="1461844" cy="925661"/>
          </a:xfrm>
          <a:prstGeom prst="rect">
            <a:avLst/>
          </a:prstGeom>
          <a:noFill/>
          <a:ln>
            <a:noFill/>
          </a:ln>
        </p:spPr>
      </p:pic>
      <p:pic>
        <p:nvPicPr>
          <p:cNvPr id="112" name="Google Shape;112;p18"/>
          <p:cNvPicPr preferRelativeResize="0"/>
          <p:nvPr/>
        </p:nvPicPr>
        <p:blipFill>
          <a:blip r:embed="rId7">
            <a:alphaModFix/>
          </a:blip>
          <a:stretch>
            <a:fillRect/>
          </a:stretch>
        </p:blipFill>
        <p:spPr>
          <a:xfrm>
            <a:off x="1926925" y="1384925"/>
            <a:ext cx="3538859" cy="2373625"/>
          </a:xfrm>
          <a:prstGeom prst="rect">
            <a:avLst/>
          </a:prstGeom>
          <a:noFill/>
          <a:ln>
            <a:noFill/>
          </a:ln>
        </p:spPr>
      </p:pic>
      <p:sp>
        <p:nvSpPr>
          <p:cNvPr id="113" name="Google Shape;113;p18"/>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b="1" lang="es-419" sz="3000">
                <a:solidFill>
                  <a:schemeClr val="dk1"/>
                </a:solidFill>
                <a:latin typeface="Roboto"/>
                <a:ea typeface="Roboto"/>
                <a:cs typeface="Roboto"/>
                <a:sym typeface="Roboto"/>
              </a:rPr>
              <a:t>&gt;&gt; Ejemplo de variables</a:t>
            </a:r>
            <a:endParaRPr b="1" sz="3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19" name="Google Shape;119;p1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20" name="Google Shape;120;p19"/>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21" name="Google Shape;121;p19"/>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2</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122" name="Google Shape;122;p1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23" name="Google Shape;123;p19"/>
          <p:cNvSpPr txBox="1"/>
          <p:nvPr/>
        </p:nvSpPr>
        <p:spPr>
          <a:xfrm>
            <a:off x="1365600" y="1077575"/>
            <a:ext cx="6412800" cy="1639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s-419">
                <a:latin typeface="Roboto"/>
                <a:ea typeface="Roboto"/>
                <a:cs typeface="Roboto"/>
                <a:sym typeface="Roboto"/>
              </a:rPr>
              <a:t>Las constantes son contenedores que guardan un dato o valor que no puede cambiar a lo largo del programa. En todos los lenguajes </a:t>
            </a:r>
            <a:r>
              <a:rPr lang="es-419">
                <a:latin typeface="Roboto"/>
                <a:ea typeface="Roboto"/>
                <a:cs typeface="Roboto"/>
                <a:sym typeface="Roboto"/>
              </a:rPr>
              <a:t>podrás</a:t>
            </a:r>
            <a:r>
              <a:rPr lang="es-419">
                <a:latin typeface="Roboto"/>
                <a:ea typeface="Roboto"/>
                <a:cs typeface="Roboto"/>
                <a:sym typeface="Roboto"/>
              </a:rPr>
              <a:t> ver el tema de constantes pero en</a:t>
            </a:r>
            <a:r>
              <a:rPr b="1" lang="es-419">
                <a:latin typeface="Roboto"/>
                <a:ea typeface="Roboto"/>
                <a:cs typeface="Roboto"/>
                <a:sym typeface="Roboto"/>
              </a:rPr>
              <a:t> python no hay constantes,así que sólo queda declarar una variable</a:t>
            </a:r>
            <a:r>
              <a:rPr lang="es-419">
                <a:latin typeface="Roboto"/>
                <a:ea typeface="Roboto"/>
                <a:cs typeface="Roboto"/>
                <a:sym typeface="Roboto"/>
              </a:rPr>
              <a:t> con un nombre característico en </a:t>
            </a:r>
            <a:r>
              <a:rPr lang="es-419">
                <a:latin typeface="Roboto"/>
                <a:ea typeface="Roboto"/>
                <a:cs typeface="Roboto"/>
                <a:sym typeface="Roboto"/>
              </a:rPr>
              <a:t>mayúscula</a:t>
            </a:r>
            <a:r>
              <a:rPr lang="es-419">
                <a:latin typeface="Roboto"/>
                <a:ea typeface="Roboto"/>
                <a:cs typeface="Roboto"/>
                <a:sym typeface="Roboto"/>
              </a:rPr>
              <a:t>, asignarle un valor y nunca modificarlo.</a:t>
            </a:r>
            <a:endParaRPr>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pic>
        <p:nvPicPr>
          <p:cNvPr id="124" name="Google Shape;124;p19"/>
          <p:cNvPicPr preferRelativeResize="0"/>
          <p:nvPr/>
        </p:nvPicPr>
        <p:blipFill>
          <a:blip r:embed="rId5">
            <a:alphaModFix/>
          </a:blip>
          <a:stretch>
            <a:fillRect/>
          </a:stretch>
        </p:blipFill>
        <p:spPr>
          <a:xfrm>
            <a:off x="1457700" y="2716775"/>
            <a:ext cx="5219100" cy="757800"/>
          </a:xfrm>
          <a:prstGeom prst="rect">
            <a:avLst/>
          </a:prstGeom>
          <a:noFill/>
          <a:ln>
            <a:noFill/>
          </a:ln>
        </p:spPr>
      </p:pic>
      <p:sp>
        <p:nvSpPr>
          <p:cNvPr id="125" name="Google Shape;125;p19"/>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CONSTANTES</a:t>
            </a:r>
            <a:endParaRPr sz="3000">
              <a:solidFill>
                <a:schemeClr val="dk1"/>
              </a:solidFill>
              <a:latin typeface="Roboto Black"/>
              <a:ea typeface="Roboto Black"/>
              <a:cs typeface="Roboto Black"/>
              <a:sym typeface="Roboto Black"/>
            </a:endParaRPr>
          </a:p>
        </p:txBody>
      </p:sp>
      <p:pic>
        <p:nvPicPr>
          <p:cNvPr id="126" name="Google Shape;126;p19"/>
          <p:cNvPicPr preferRelativeResize="0"/>
          <p:nvPr/>
        </p:nvPicPr>
        <p:blipFill>
          <a:blip r:embed="rId6">
            <a:alphaModFix/>
          </a:blip>
          <a:stretch>
            <a:fillRect/>
          </a:stretch>
        </p:blipFill>
        <p:spPr>
          <a:xfrm>
            <a:off x="5798850" y="2195400"/>
            <a:ext cx="2655873" cy="2948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32" name="Google Shape;132;p2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33" name="Google Shape;133;p20"/>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34" name="Google Shape;134;p20"/>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35" name="Google Shape;135;p2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36" name="Google Shape;136;p20"/>
          <p:cNvSpPr txBox="1"/>
          <p:nvPr/>
        </p:nvSpPr>
        <p:spPr>
          <a:xfrm>
            <a:off x="1365600" y="1139600"/>
            <a:ext cx="6170400" cy="248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s-419" sz="1300">
                <a:latin typeface="Roboto"/>
                <a:ea typeface="Roboto"/>
                <a:cs typeface="Roboto"/>
                <a:sym typeface="Roboto"/>
              </a:rPr>
              <a:t>Luego de aprender a crear tus primeras variables y cargarlas con datos. Lo primero que haremos es imprimirlas para ver si el contenido guardado es el deseado, al proceso de querer mostrar algo por consola lo llamamos </a:t>
            </a:r>
            <a:r>
              <a:rPr b="1" lang="es-419" sz="1300">
                <a:latin typeface="Roboto"/>
                <a:ea typeface="Roboto"/>
                <a:cs typeface="Roboto"/>
                <a:sym typeface="Roboto"/>
              </a:rPr>
              <a:t>escritura de datos.</a:t>
            </a:r>
            <a:endParaRPr b="1"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lang="es-419" sz="1300">
                <a:latin typeface="Roboto"/>
                <a:ea typeface="Roboto"/>
                <a:cs typeface="Roboto"/>
                <a:sym typeface="Roboto"/>
              </a:rPr>
              <a:t>Para la escritura de datos usaremos </a:t>
            </a:r>
            <a:r>
              <a:rPr b="1" lang="es-419" sz="1300">
                <a:latin typeface="Roboto"/>
                <a:ea typeface="Roboto"/>
                <a:cs typeface="Roboto"/>
                <a:sym typeface="Roboto"/>
              </a:rPr>
              <a:t>print()</a:t>
            </a:r>
            <a:endParaRPr b="1"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lang="es-419" sz="1300">
                <a:latin typeface="Roboto"/>
                <a:ea typeface="Roboto"/>
                <a:cs typeface="Roboto"/>
                <a:sym typeface="Roboto"/>
              </a:rPr>
              <a:t>Puedes imprimir cualquier tipo de dato, no es necesario que todos sean del mismo tipo de dato.</a:t>
            </a:r>
            <a:endParaRPr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0" lvl="0" marL="0" marR="0" rtl="0" algn="just">
              <a:lnSpc>
                <a:spcPct val="115000"/>
              </a:lnSpc>
              <a:spcBef>
                <a:spcPts val="0"/>
              </a:spcBef>
              <a:spcAft>
                <a:spcPts val="0"/>
              </a:spcAft>
              <a:buClr>
                <a:schemeClr val="dk1"/>
              </a:buClr>
              <a:buSzPts val="1100"/>
              <a:buFont typeface="Arial"/>
              <a:buNone/>
            </a:pPr>
            <a:r>
              <a:rPr i="1" lang="es-419">
                <a:solidFill>
                  <a:srgbClr val="28A74B"/>
                </a:solidFill>
                <a:latin typeface="Roboto Black"/>
                <a:ea typeface="Roboto Black"/>
                <a:cs typeface="Roboto Black"/>
                <a:sym typeface="Roboto Black"/>
              </a:rPr>
              <a:t>Importante: para mostrar </a:t>
            </a:r>
            <a:r>
              <a:rPr i="1" lang="es-419">
                <a:solidFill>
                  <a:srgbClr val="28A74B"/>
                </a:solidFill>
                <a:latin typeface="Roboto Black"/>
                <a:ea typeface="Roboto Black"/>
                <a:cs typeface="Roboto Black"/>
                <a:sym typeface="Roboto Black"/>
              </a:rPr>
              <a:t>más</a:t>
            </a:r>
            <a:r>
              <a:rPr i="1" lang="es-419">
                <a:solidFill>
                  <a:srgbClr val="28A74B"/>
                </a:solidFill>
                <a:latin typeface="Roboto Black"/>
                <a:ea typeface="Roboto Black"/>
                <a:cs typeface="Roboto Black"/>
                <a:sym typeface="Roboto Black"/>
              </a:rPr>
              <a:t> de un valor a la vez usaremos coma.</a:t>
            </a:r>
            <a:endParaRPr i="1">
              <a:solidFill>
                <a:srgbClr val="28A74B"/>
              </a:solidFill>
              <a:latin typeface="Roboto Black"/>
              <a:ea typeface="Roboto Black"/>
              <a:cs typeface="Roboto Black"/>
              <a:sym typeface="Roboto Black"/>
            </a:endParaRPr>
          </a:p>
          <a:p>
            <a:pPr indent="0" lvl="0" marL="0" marR="0" rtl="0" algn="just">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sp>
        <p:nvSpPr>
          <p:cNvPr id="137" name="Google Shape;137;p20"/>
          <p:cNvSpPr/>
          <p:nvPr/>
        </p:nvSpPr>
        <p:spPr>
          <a:xfrm>
            <a:off x="1457688" y="3686450"/>
            <a:ext cx="1326000" cy="107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Roboto Mono"/>
                <a:ea typeface="Roboto Mono"/>
                <a:cs typeface="Roboto Mono"/>
                <a:sym typeface="Roboto Mono"/>
              </a:rPr>
              <a:t>variable</a:t>
            </a:r>
            <a:endParaRPr b="1">
              <a:latin typeface="Roboto Mono"/>
              <a:ea typeface="Roboto Mono"/>
              <a:cs typeface="Roboto Mono"/>
              <a:sym typeface="Roboto Mono"/>
            </a:endParaRPr>
          </a:p>
        </p:txBody>
      </p:sp>
      <p:sp>
        <p:nvSpPr>
          <p:cNvPr id="138" name="Google Shape;138;p20"/>
          <p:cNvSpPr/>
          <p:nvPr/>
        </p:nvSpPr>
        <p:spPr>
          <a:xfrm>
            <a:off x="3067113" y="3852200"/>
            <a:ext cx="1461900" cy="4974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0"/>
          <p:cNvPicPr preferRelativeResize="0"/>
          <p:nvPr/>
        </p:nvPicPr>
        <p:blipFill>
          <a:blip r:embed="rId5">
            <a:alphaModFix/>
          </a:blip>
          <a:stretch>
            <a:fillRect/>
          </a:stretch>
        </p:blipFill>
        <p:spPr>
          <a:xfrm>
            <a:off x="4651150" y="3391700"/>
            <a:ext cx="1912775" cy="1565700"/>
          </a:xfrm>
          <a:prstGeom prst="rect">
            <a:avLst/>
          </a:prstGeom>
          <a:noFill/>
          <a:ln>
            <a:noFill/>
          </a:ln>
        </p:spPr>
      </p:pic>
      <p:sp>
        <p:nvSpPr>
          <p:cNvPr id="140" name="Google Shape;140;p20"/>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b="1" lang="es-419" sz="3000">
                <a:solidFill>
                  <a:schemeClr val="dk1"/>
                </a:solidFill>
                <a:latin typeface="Roboto"/>
                <a:ea typeface="Roboto"/>
                <a:cs typeface="Roboto"/>
                <a:sym typeface="Roboto"/>
              </a:rPr>
              <a:t>&gt; Escritura de Datos</a:t>
            </a:r>
            <a:endParaRPr b="1" sz="30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46" name="Google Shape;146;p2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47" name="Google Shape;147;p21"/>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48" name="Google Shape;148;p21"/>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49" name="Google Shape;149;p2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pic>
        <p:nvPicPr>
          <p:cNvPr id="150" name="Google Shape;150;p21"/>
          <p:cNvPicPr preferRelativeResize="0"/>
          <p:nvPr/>
        </p:nvPicPr>
        <p:blipFill>
          <a:blip r:embed="rId5">
            <a:alphaModFix/>
          </a:blip>
          <a:stretch>
            <a:fillRect/>
          </a:stretch>
        </p:blipFill>
        <p:spPr>
          <a:xfrm>
            <a:off x="1457700" y="1269250"/>
            <a:ext cx="4124874" cy="2396537"/>
          </a:xfrm>
          <a:prstGeom prst="rect">
            <a:avLst/>
          </a:prstGeom>
          <a:noFill/>
          <a:ln>
            <a:noFill/>
          </a:ln>
        </p:spPr>
      </p:pic>
      <p:pic>
        <p:nvPicPr>
          <p:cNvPr id="151" name="Google Shape;151;p21"/>
          <p:cNvPicPr preferRelativeResize="0"/>
          <p:nvPr/>
        </p:nvPicPr>
        <p:blipFill>
          <a:blip r:embed="rId6">
            <a:alphaModFix/>
          </a:blip>
          <a:stretch>
            <a:fillRect/>
          </a:stretch>
        </p:blipFill>
        <p:spPr>
          <a:xfrm>
            <a:off x="1457700" y="3716238"/>
            <a:ext cx="4124868" cy="1119386"/>
          </a:xfrm>
          <a:prstGeom prst="rect">
            <a:avLst/>
          </a:prstGeom>
          <a:noFill/>
          <a:ln>
            <a:noFill/>
          </a:ln>
        </p:spPr>
      </p:pic>
      <p:sp>
        <p:nvSpPr>
          <p:cNvPr id="152" name="Google Shape;152;p21"/>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Escritura de Datos</a:t>
            </a:r>
            <a:endParaRPr sz="3000">
              <a:solidFill>
                <a:schemeClr val="dk1"/>
              </a:solidFill>
              <a:latin typeface="Roboto Black"/>
              <a:ea typeface="Roboto Black"/>
              <a:cs typeface="Roboto Black"/>
              <a:sym typeface="Roboto Black"/>
            </a:endParaRPr>
          </a:p>
        </p:txBody>
      </p:sp>
      <p:pic>
        <p:nvPicPr>
          <p:cNvPr id="153" name="Google Shape;153;p21"/>
          <p:cNvPicPr preferRelativeResize="0"/>
          <p:nvPr/>
        </p:nvPicPr>
        <p:blipFill>
          <a:blip r:embed="rId7">
            <a:alphaModFix/>
          </a:blip>
          <a:stretch>
            <a:fillRect/>
          </a:stretch>
        </p:blipFill>
        <p:spPr>
          <a:xfrm>
            <a:off x="4507275" y="1269250"/>
            <a:ext cx="3399726" cy="37737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nvSpPr>
        <p:spPr>
          <a:xfrm>
            <a:off x="1457700" y="1475359"/>
            <a:ext cx="71649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t/>
            </a:r>
            <a:endParaRPr sz="900">
              <a:solidFill>
                <a:srgbClr val="7F7F7F"/>
              </a:solidFill>
              <a:latin typeface="Roboto"/>
              <a:ea typeface="Roboto"/>
              <a:cs typeface="Roboto"/>
              <a:sym typeface="Roboto"/>
            </a:endParaRPr>
          </a:p>
        </p:txBody>
      </p:sp>
      <p:sp>
        <p:nvSpPr>
          <p:cNvPr id="159" name="Google Shape;159;p2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60" name="Google Shape;160;p2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61" name="Google Shape;161;p22"/>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419" sz="1500">
                <a:solidFill>
                  <a:schemeClr val="lt2"/>
                </a:solidFill>
                <a:latin typeface="Roboto Black"/>
                <a:ea typeface="Roboto Black"/>
                <a:cs typeface="Roboto Black"/>
                <a:sym typeface="Roboto Black"/>
              </a:rPr>
              <a:t>módulo 2.</a:t>
            </a:r>
            <a:endParaRPr b="0" i="0" sz="1500" u="none" cap="none" strike="noStrike">
              <a:solidFill>
                <a:schemeClr val="lt2"/>
              </a:solidFill>
              <a:latin typeface="Roboto Black"/>
              <a:ea typeface="Roboto Black"/>
              <a:cs typeface="Roboto Black"/>
              <a:sym typeface="Roboto Black"/>
            </a:endParaRPr>
          </a:p>
        </p:txBody>
      </p:sp>
      <p:pic>
        <p:nvPicPr>
          <p:cNvPr id="162" name="Google Shape;162;p2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63" name="Google Shape;163;p22"/>
          <p:cNvSpPr txBox="1"/>
          <p:nvPr/>
        </p:nvSpPr>
        <p:spPr>
          <a:xfrm>
            <a:off x="1386956" y="1325763"/>
            <a:ext cx="3250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a:latin typeface="Roboto"/>
                <a:ea typeface="Roboto"/>
                <a:cs typeface="Roboto"/>
                <a:sym typeface="Roboto"/>
              </a:rPr>
              <a:t>Para</a:t>
            </a:r>
            <a:r>
              <a:rPr lang="es-419">
                <a:latin typeface="Roboto"/>
                <a:ea typeface="Roboto"/>
                <a:cs typeface="Roboto"/>
                <a:sym typeface="Roboto"/>
              </a:rPr>
              <a:t> concatenar variables o datos </a:t>
            </a:r>
            <a:r>
              <a:rPr lang="es-419">
                <a:latin typeface="Roboto"/>
                <a:ea typeface="Roboto"/>
                <a:cs typeface="Roboto"/>
                <a:sym typeface="Roboto"/>
              </a:rPr>
              <a:t>usaremos</a:t>
            </a:r>
            <a:r>
              <a:rPr lang="es-419">
                <a:latin typeface="Roboto"/>
                <a:ea typeface="Roboto"/>
                <a:cs typeface="Roboto"/>
                <a:sym typeface="Roboto"/>
              </a:rPr>
              <a:t> el operador </a:t>
            </a:r>
            <a:r>
              <a:rPr b="1" lang="es-419">
                <a:latin typeface="Roboto"/>
                <a:ea typeface="Roboto"/>
                <a:cs typeface="Roboto"/>
                <a:sym typeface="Roboto"/>
              </a:rPr>
              <a:t>“+” que representa una </a:t>
            </a:r>
            <a:r>
              <a:rPr b="1" lang="es-419">
                <a:latin typeface="Roboto"/>
                <a:ea typeface="Roboto"/>
                <a:cs typeface="Roboto"/>
                <a:sym typeface="Roboto"/>
              </a:rPr>
              <a:t>unión</a:t>
            </a:r>
            <a:r>
              <a:rPr b="1" lang="es-419">
                <a:latin typeface="Roboto"/>
                <a:ea typeface="Roboto"/>
                <a:cs typeface="Roboto"/>
                <a:sym typeface="Roboto"/>
              </a:rPr>
              <a:t>.</a:t>
            </a:r>
            <a:endParaRPr b="1">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s-419">
                <a:latin typeface="Roboto"/>
                <a:ea typeface="Roboto"/>
                <a:cs typeface="Roboto"/>
                <a:sym typeface="Roboto"/>
              </a:rPr>
              <a:t>Unir </a:t>
            </a:r>
            <a:r>
              <a:rPr b="1" lang="es-419">
                <a:latin typeface="Roboto"/>
                <a:ea typeface="Roboto"/>
                <a:cs typeface="Roboto"/>
                <a:sym typeface="Roboto"/>
              </a:rPr>
              <a:t>variables</a:t>
            </a:r>
            <a:r>
              <a:rPr b="1" lang="es-419">
                <a:latin typeface="Roboto"/>
                <a:ea typeface="Roboto"/>
                <a:cs typeface="Roboto"/>
                <a:sym typeface="Roboto"/>
              </a:rPr>
              <a:t> o datos de tipo str no generará problemas.</a:t>
            </a:r>
            <a:endParaRPr b="1">
              <a:latin typeface="Roboto"/>
              <a:ea typeface="Roboto"/>
              <a:cs typeface="Roboto"/>
              <a:sym typeface="Roboto"/>
            </a:endParaRPr>
          </a:p>
          <a:p>
            <a:pPr indent="0" lvl="0" marL="0" rtl="0" algn="l">
              <a:lnSpc>
                <a:spcPct val="115000"/>
              </a:lnSpc>
              <a:spcBef>
                <a:spcPts val="0"/>
              </a:spcBef>
              <a:spcAft>
                <a:spcPts val="0"/>
              </a:spcAft>
              <a:buNone/>
            </a:pPr>
            <a:r>
              <a:rPr b="1" lang="es-419">
                <a:latin typeface="Roboto"/>
                <a:ea typeface="Roboto"/>
                <a:cs typeface="Roboto"/>
                <a:sym typeface="Roboto"/>
              </a:rPr>
              <a:t>Pero intentar unir un str y un int nos </a:t>
            </a:r>
            <a:r>
              <a:rPr b="1" lang="es-419">
                <a:latin typeface="Roboto"/>
                <a:ea typeface="Roboto"/>
                <a:cs typeface="Roboto"/>
                <a:sym typeface="Roboto"/>
              </a:rPr>
              <a:t>dará</a:t>
            </a:r>
            <a:r>
              <a:rPr b="1" lang="es-419">
                <a:latin typeface="Roboto"/>
                <a:ea typeface="Roboto"/>
                <a:cs typeface="Roboto"/>
                <a:sym typeface="Roboto"/>
              </a:rPr>
              <a:t> un error.</a:t>
            </a:r>
            <a:r>
              <a:rPr lang="es-419">
                <a:latin typeface="Roboto"/>
                <a:ea typeface="Roboto"/>
                <a:cs typeface="Roboto"/>
                <a:sym typeface="Roboto"/>
              </a:rPr>
              <a:t> </a:t>
            </a:r>
            <a:r>
              <a:rPr lang="es-419">
                <a:latin typeface="Roboto"/>
                <a:ea typeface="Roboto"/>
                <a:cs typeface="Roboto"/>
                <a:sym typeface="Roboto"/>
              </a:rPr>
              <a:t>Esto </a:t>
            </a:r>
            <a:r>
              <a:rPr lang="es-419">
                <a:latin typeface="Roboto"/>
                <a:ea typeface="Roboto"/>
                <a:cs typeface="Roboto"/>
                <a:sym typeface="Roboto"/>
              </a:rPr>
              <a:t>también</a:t>
            </a:r>
            <a:r>
              <a:rPr lang="es-419">
                <a:latin typeface="Roboto"/>
                <a:ea typeface="Roboto"/>
                <a:cs typeface="Roboto"/>
                <a:sym typeface="Roboto"/>
              </a:rPr>
              <a:t> puede pasar con cualquier otro tipo de dato que no sea str.</a:t>
            </a:r>
            <a:endParaRPr>
              <a:latin typeface="Roboto"/>
              <a:ea typeface="Roboto"/>
              <a:cs typeface="Roboto"/>
              <a:sym typeface="Roboto"/>
            </a:endParaRPr>
          </a:p>
          <a:p>
            <a:pPr indent="0" lvl="0" marL="0" rtl="0" algn="l">
              <a:lnSpc>
                <a:spcPct val="115000"/>
              </a:lnSpc>
              <a:spcBef>
                <a:spcPts val="0"/>
              </a:spcBef>
              <a:spcAft>
                <a:spcPts val="0"/>
              </a:spcAft>
              <a:buNone/>
            </a:pPr>
            <a:r>
              <a:rPr lang="es-419">
                <a:latin typeface="Roboto"/>
                <a:ea typeface="Roboto"/>
                <a:cs typeface="Roboto"/>
                <a:sym typeface="Roboto"/>
              </a:rPr>
              <a:t>Veamos unos ejemplos:</a:t>
            </a:r>
            <a:endParaRPr>
              <a:latin typeface="Roboto"/>
              <a:ea typeface="Roboto"/>
              <a:cs typeface="Roboto"/>
              <a:sym typeface="Roboto"/>
            </a:endParaRPr>
          </a:p>
        </p:txBody>
      </p:sp>
      <p:pic>
        <p:nvPicPr>
          <p:cNvPr id="164" name="Google Shape;164;p22"/>
          <p:cNvPicPr preferRelativeResize="0"/>
          <p:nvPr/>
        </p:nvPicPr>
        <p:blipFill>
          <a:blip r:embed="rId5">
            <a:alphaModFix/>
          </a:blip>
          <a:stretch>
            <a:fillRect/>
          </a:stretch>
        </p:blipFill>
        <p:spPr>
          <a:xfrm>
            <a:off x="4662899" y="1475351"/>
            <a:ext cx="4156644" cy="2679375"/>
          </a:xfrm>
          <a:prstGeom prst="rect">
            <a:avLst/>
          </a:prstGeom>
          <a:noFill/>
          <a:ln>
            <a:noFill/>
          </a:ln>
        </p:spPr>
      </p:pic>
      <p:sp>
        <p:nvSpPr>
          <p:cNvPr id="165" name="Google Shape;165;p22"/>
          <p:cNvSpPr txBox="1"/>
          <p:nvPr/>
        </p:nvSpPr>
        <p:spPr>
          <a:xfrm>
            <a:off x="1386956" y="561349"/>
            <a:ext cx="7363500" cy="531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400"/>
              <a:buFont typeface="Arial"/>
              <a:buNone/>
            </a:pPr>
            <a:r>
              <a:rPr lang="es-419" sz="3000">
                <a:solidFill>
                  <a:schemeClr val="dk1"/>
                </a:solidFill>
                <a:latin typeface="Roboto Black"/>
                <a:ea typeface="Roboto Black"/>
                <a:cs typeface="Roboto Black"/>
                <a:sym typeface="Roboto Black"/>
              </a:rPr>
              <a:t>&gt; Concatenación de str</a:t>
            </a:r>
            <a:endParaRPr sz="3000">
              <a:solidFill>
                <a:schemeClr val="dk1"/>
              </a:solidFill>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