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Black"/>
      <p:bold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Roboto Medium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RobotoMedium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edium-italic.fntdata"/><Relationship Id="rId25" Type="http://schemas.openxmlformats.org/officeDocument/2006/relationships/font" Target="fonts/RobotoMedium-bold.fntdata"/><Relationship Id="rId27" Type="http://schemas.openxmlformats.org/officeDocument/2006/relationships/font" Target="fonts/Roboto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Black-boldItalic.fntdata"/><Relationship Id="rId18" Type="http://schemas.openxmlformats.org/officeDocument/2006/relationships/font" Target="fonts/RobotoBlack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fc15444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" name="Google Shape;58;g13fc154447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72db7bbc9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g1372db7bbc9_1_1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72d38c98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g1372d38c98f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fc154447a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3fc154447a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fc154447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" name="Google Shape;64;g13fc154447a_0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72db7bbc9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" name="Google Shape;76;g1372db7bbc9_1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72db7bbc9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g1372db7bbc9_1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72db7bbc9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g1372db7bbc9_1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72db7bbc9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g1372db7bbc9_1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72db7bbc9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g1372db7bbc9_1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72d38c98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g1372d38c98f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72db7bbc9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g1372db7bbc9_1_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26.png"/><Relationship Id="rId6" Type="http://schemas.openxmlformats.org/officeDocument/2006/relationships/image" Target="../media/image23.png"/><Relationship Id="rId7" Type="http://schemas.openxmlformats.org/officeDocument/2006/relationships/image" Target="../media/image27.png"/><Relationship Id="rId8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24.png"/><Relationship Id="rId6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8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9.png"/><Relationship Id="rId8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15.png"/><Relationship Id="rId6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6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841926" y="757024"/>
            <a:ext cx="5141700" cy="22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 MÓDULO  </a:t>
            </a:r>
            <a:r>
              <a:rPr b="1" lang="es-419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 </a:t>
            </a:r>
            <a:r>
              <a:rPr b="1" lang="es-419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Operadores de asignación.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Operadores aritméticos, </a:t>
            </a:r>
            <a:r>
              <a:rPr lang="es-419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relacionales y lógicos. 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Condiciones.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/>
        </p:nvSpPr>
        <p:spPr>
          <a:xfrm>
            <a:off x="1457700" y="1475359"/>
            <a:ext cx="716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6895070" y="4664676"/>
            <a:ext cx="20142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419" sz="9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 * 2022 / 3° Cohorte.</a:t>
            </a:r>
            <a:endParaRPr b="0" i="0" sz="900" u="none" cap="none" strike="noStrike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69" name="Google Shape;16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53262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3"/>
          <p:cNvSpPr txBox="1"/>
          <p:nvPr/>
        </p:nvSpPr>
        <p:spPr>
          <a:xfrm rot="-5400000">
            <a:off x="-752660" y="3592801"/>
            <a:ext cx="2458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rPr>
              <a:t>módulo </a:t>
            </a:r>
            <a:r>
              <a:rPr lang="es-419" sz="15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rPr>
              <a:t>2</a:t>
            </a:r>
            <a:r>
              <a:rPr b="0" i="0" lang="es-419" sz="1500" u="none" cap="none" strike="noStrike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rPr>
              <a:t>.</a:t>
            </a:r>
            <a:endParaRPr b="0" i="0" sz="1500" u="none" cap="none" strike="noStrike">
              <a:solidFill>
                <a:schemeClr val="lt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171" name="Google Shape;17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2157" y="98519"/>
            <a:ext cx="1461844" cy="925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9187" y="1575285"/>
            <a:ext cx="6334125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09187" y="3226410"/>
            <a:ext cx="300037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80284" y="1343991"/>
            <a:ext cx="5151500" cy="580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80284" y="3110980"/>
            <a:ext cx="1400175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3"/>
          <p:cNvSpPr txBox="1"/>
          <p:nvPr/>
        </p:nvSpPr>
        <p:spPr>
          <a:xfrm>
            <a:off x="1386956" y="637549"/>
            <a:ext cx="73635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2300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&gt;&gt; Ejemplo de </a:t>
            </a:r>
            <a:r>
              <a:rPr lang="es-419" sz="2300">
                <a:latin typeface="Roboto Black"/>
                <a:ea typeface="Roboto Black"/>
                <a:cs typeface="Roboto Black"/>
                <a:sym typeface="Roboto Black"/>
              </a:rPr>
              <a:t>actualización de variables</a:t>
            </a:r>
            <a:endParaRPr sz="2300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/>
        </p:nvSpPr>
        <p:spPr>
          <a:xfrm>
            <a:off x="4842450" y="2244625"/>
            <a:ext cx="2819100" cy="2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Luego de haber aprendido la </a:t>
            </a: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actualización</a:t>
            </a: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 de variables, ahora podremos entender mejor los operadores de </a:t>
            </a: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asignación</a:t>
            </a: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, los operadores de </a:t>
            </a: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asignación </a:t>
            </a: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son </a:t>
            </a:r>
            <a:r>
              <a:rPr b="1" lang="es-419" sz="1300">
                <a:latin typeface="Roboto"/>
                <a:ea typeface="Roboto"/>
                <a:cs typeface="Roboto"/>
                <a:sym typeface="Roboto"/>
              </a:rPr>
              <a:t>actualizaciones que realizamos a las variables pero de una manera </a:t>
            </a:r>
            <a:r>
              <a:rPr b="1" lang="es-419" sz="1300">
                <a:latin typeface="Roboto"/>
                <a:ea typeface="Roboto"/>
                <a:cs typeface="Roboto"/>
                <a:sym typeface="Roboto"/>
              </a:rPr>
              <a:t>más</a:t>
            </a:r>
            <a:r>
              <a:rPr b="1" lang="es-419" sz="1300">
                <a:latin typeface="Roboto"/>
                <a:ea typeface="Roboto"/>
                <a:cs typeface="Roboto"/>
                <a:sym typeface="Roboto"/>
              </a:rPr>
              <a:t> corta en cuanto a </a:t>
            </a:r>
            <a:r>
              <a:rPr b="1" lang="es-419" sz="1300">
                <a:latin typeface="Roboto"/>
                <a:ea typeface="Roboto"/>
                <a:cs typeface="Roboto"/>
                <a:sym typeface="Roboto"/>
              </a:rPr>
              <a:t>código</a:t>
            </a:r>
            <a:r>
              <a:rPr b="1" lang="es-419" sz="1300">
                <a:latin typeface="Roboto"/>
                <a:ea typeface="Roboto"/>
                <a:cs typeface="Roboto"/>
                <a:sym typeface="Roboto"/>
              </a:rPr>
              <a:t>.</a:t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6895070" y="4664676"/>
            <a:ext cx="20142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419" sz="9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 * 2022 / 3° Cohorte.</a:t>
            </a:r>
            <a:endParaRPr b="0" i="0" sz="900" u="none" cap="none" strike="noStrike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83" name="Google Shape;18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53262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4"/>
          <p:cNvSpPr txBox="1"/>
          <p:nvPr/>
        </p:nvSpPr>
        <p:spPr>
          <a:xfrm rot="-5400000">
            <a:off x="-752660" y="3592801"/>
            <a:ext cx="2458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rPr>
              <a:t>módulo </a:t>
            </a:r>
            <a:r>
              <a:rPr lang="es-419" sz="15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rPr>
              <a:t>2</a:t>
            </a:r>
            <a:r>
              <a:rPr b="0" i="0" lang="es-419" sz="1500" u="none" cap="none" strike="noStrike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rPr>
              <a:t>.</a:t>
            </a:r>
            <a:endParaRPr b="0" i="0" sz="1500" u="none" cap="none" strike="noStrike">
              <a:solidFill>
                <a:schemeClr val="lt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185" name="Google Shape;18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2157" y="98519"/>
            <a:ext cx="1461844" cy="925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5800" y="1238300"/>
            <a:ext cx="3336625" cy="348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4"/>
          <p:cNvSpPr txBox="1"/>
          <p:nvPr/>
        </p:nvSpPr>
        <p:spPr>
          <a:xfrm>
            <a:off x="1335306" y="493175"/>
            <a:ext cx="7363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3000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&gt; </a:t>
            </a:r>
            <a:r>
              <a:rPr lang="es-419" sz="3000">
                <a:latin typeface="Roboto Black"/>
                <a:ea typeface="Roboto Black"/>
                <a:cs typeface="Roboto Black"/>
                <a:sym typeface="Roboto Black"/>
              </a:rPr>
              <a:t>Operadores de asignación</a:t>
            </a:r>
            <a:endParaRPr i="0" sz="30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188" name="Google Shape;18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12214" y="869200"/>
            <a:ext cx="2920675" cy="3243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1846" y="-1450375"/>
            <a:ext cx="12189289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6895070" y="4664676"/>
            <a:ext cx="20142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419" sz="9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 * 2022 / 3° Cohorte.</a:t>
            </a:r>
            <a:endParaRPr b="0" i="0" sz="900" u="none" cap="none" strike="noStrike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53262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 rot="-5400000">
            <a:off x="-752660" y="3592801"/>
            <a:ext cx="2458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rPr>
              <a:t>módulo </a:t>
            </a:r>
            <a:r>
              <a:rPr lang="es-419" sz="15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rPr>
              <a:t>2</a:t>
            </a:r>
            <a:r>
              <a:rPr b="0" i="0" lang="es-419" sz="1500" u="none" cap="none" strike="noStrike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rPr>
              <a:t>.</a:t>
            </a:r>
            <a:endParaRPr b="0" i="0" sz="1500" u="none" cap="none" strike="noStrike">
              <a:solidFill>
                <a:schemeClr val="lt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2157" y="98519"/>
            <a:ext cx="1461844" cy="92566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1335306" y="493175"/>
            <a:ext cx="7363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3000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&gt; </a:t>
            </a:r>
            <a:r>
              <a:rPr lang="es-419" sz="3000">
                <a:latin typeface="Roboto Black"/>
                <a:ea typeface="Roboto Black"/>
                <a:cs typeface="Roboto Black"/>
                <a:sym typeface="Roboto Black"/>
              </a:rPr>
              <a:t>Operadores aritméticos</a:t>
            </a:r>
            <a:endParaRPr i="0" sz="30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000" y="1299325"/>
            <a:ext cx="3570573" cy="3963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36200" y="1727375"/>
            <a:ext cx="4559600" cy="30303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1335300" y="1032325"/>
            <a:ext cx="62367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Los operadores aritméticos comunes son</a:t>
            </a:r>
            <a:r>
              <a:rPr b="1" lang="es-419" sz="1300">
                <a:latin typeface="Roboto"/>
                <a:ea typeface="Roboto"/>
                <a:cs typeface="Roboto"/>
                <a:sym typeface="Roboto"/>
              </a:rPr>
              <a:t> + - * / % ** // y raíz cuadrada</a:t>
            </a: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 usando math con la función </a:t>
            </a:r>
            <a:r>
              <a:rPr b="1" lang="es-419" sz="1300">
                <a:latin typeface="Roboto"/>
                <a:ea typeface="Roboto"/>
                <a:cs typeface="Roboto"/>
                <a:sym typeface="Roboto"/>
              </a:rPr>
              <a:t>sqrt.</a:t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6895070" y="4664676"/>
            <a:ext cx="20142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419" sz="9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 * 2022 / 3° Cohorte.</a:t>
            </a:r>
            <a:endParaRPr b="0" i="0" sz="900" u="none" cap="none" strike="noStrike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53262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 rot="-5400000">
            <a:off x="-752660" y="3592801"/>
            <a:ext cx="2458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rPr>
              <a:t>módulo </a:t>
            </a:r>
            <a:r>
              <a:rPr lang="es-419" sz="15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rPr>
              <a:t>2</a:t>
            </a:r>
            <a:r>
              <a:rPr b="0" i="0" lang="es-419" sz="1500" u="none" cap="none" strike="noStrike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rPr>
              <a:t>.</a:t>
            </a:r>
            <a:endParaRPr b="0" i="0" sz="1500" u="none" cap="none" strike="noStrike">
              <a:solidFill>
                <a:schemeClr val="lt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2157" y="98519"/>
            <a:ext cx="1461844" cy="925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57700" y="1352199"/>
            <a:ext cx="2916516" cy="346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11" y="2463173"/>
            <a:ext cx="2665590" cy="2351997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1386956" y="637549"/>
            <a:ext cx="73635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2300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&gt;&gt; Ejemplo de </a:t>
            </a:r>
            <a:r>
              <a:rPr lang="es-419" sz="2300">
                <a:latin typeface="Roboto Black"/>
                <a:ea typeface="Roboto Black"/>
                <a:cs typeface="Roboto Black"/>
                <a:sym typeface="Roboto Black"/>
              </a:rPr>
              <a:t>uso de Operadores aritméticos</a:t>
            </a:r>
            <a:endParaRPr sz="2300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/>
        </p:nvSpPr>
        <p:spPr>
          <a:xfrm>
            <a:off x="1457700" y="1475359"/>
            <a:ext cx="716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895070" y="4664676"/>
            <a:ext cx="20142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419" sz="9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 * 2022 / 3° Cohorte.</a:t>
            </a:r>
            <a:endParaRPr b="0" i="0" sz="900" u="none" cap="none" strike="noStrike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53262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 rot="-5400000">
            <a:off x="-752660" y="3592801"/>
            <a:ext cx="2458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rPr>
              <a:t>módulo </a:t>
            </a:r>
            <a:r>
              <a:rPr lang="es-419" sz="15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rPr>
              <a:t>2</a:t>
            </a:r>
            <a:r>
              <a:rPr b="0" i="0" lang="es-419" sz="1500" u="none" cap="none" strike="noStrike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rPr>
              <a:t>.</a:t>
            </a:r>
            <a:endParaRPr b="0" i="0" sz="1500" u="none" cap="none" strike="noStrike">
              <a:solidFill>
                <a:schemeClr val="lt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2157" y="98519"/>
            <a:ext cx="1461844" cy="92566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1406800" y="1113750"/>
            <a:ext cx="4320600" cy="29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Una</a:t>
            </a: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condición</a:t>
            </a: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 es aquella que nos da como resultado </a:t>
            </a:r>
            <a:r>
              <a:rPr b="1" lang="es-419" sz="1300">
                <a:latin typeface="Roboto"/>
                <a:ea typeface="Roboto"/>
                <a:cs typeface="Roboto"/>
                <a:sym typeface="Roboto"/>
              </a:rPr>
              <a:t>True o False.</a:t>
            </a: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 Si la </a:t>
            </a: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condición</a:t>
            </a: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 es True entonces la afirmación es verdadera, </a:t>
            </a: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en cambio</a:t>
            </a: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 si nos devuelve False la condición no se cumple.</a:t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Para armar condiciones </a:t>
            </a:r>
            <a:r>
              <a:rPr b="1" lang="es-419" sz="1300">
                <a:latin typeface="Roboto"/>
                <a:ea typeface="Roboto"/>
                <a:cs typeface="Roboto"/>
                <a:sym typeface="Roboto"/>
              </a:rPr>
              <a:t>simples</a:t>
            </a: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 usamos </a:t>
            </a:r>
            <a:r>
              <a:rPr b="1" lang="es-419" sz="1300">
                <a:latin typeface="Roboto"/>
                <a:ea typeface="Roboto"/>
                <a:cs typeface="Roboto"/>
                <a:sym typeface="Roboto"/>
              </a:rPr>
              <a:t>operadores relacionales </a:t>
            </a: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y para armar condiciones un poco </a:t>
            </a: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más</a:t>
            </a: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 complejas usaremos los operadores relacionales y los </a:t>
            </a:r>
            <a:r>
              <a:rPr b="1" lang="es-419" sz="1300">
                <a:latin typeface="Roboto"/>
                <a:ea typeface="Roboto"/>
                <a:cs typeface="Roboto"/>
                <a:sym typeface="Roboto"/>
              </a:rPr>
              <a:t>operadores </a:t>
            </a:r>
            <a:r>
              <a:rPr b="1" lang="es-419" sz="1300">
                <a:latin typeface="Roboto"/>
                <a:ea typeface="Roboto"/>
                <a:cs typeface="Roboto"/>
                <a:sym typeface="Roboto"/>
              </a:rPr>
              <a:t>lógicos</a:t>
            </a:r>
            <a:r>
              <a:rPr b="1" lang="es-419" sz="1300">
                <a:latin typeface="Roboto"/>
                <a:ea typeface="Roboto"/>
                <a:cs typeface="Roboto"/>
                <a:sym typeface="Roboto"/>
              </a:rPr>
              <a:t> para unir </a:t>
            </a:r>
            <a:r>
              <a:rPr b="1" lang="es-419" sz="1300">
                <a:latin typeface="Roboto"/>
                <a:ea typeface="Roboto"/>
                <a:cs typeface="Roboto"/>
                <a:sym typeface="Roboto"/>
              </a:rPr>
              <a:t>más</a:t>
            </a:r>
            <a:r>
              <a:rPr b="1" lang="es-419" sz="1300">
                <a:latin typeface="Roboto"/>
                <a:ea typeface="Roboto"/>
                <a:cs typeface="Roboto"/>
                <a:sym typeface="Roboto"/>
              </a:rPr>
              <a:t> de una </a:t>
            </a:r>
            <a:r>
              <a:rPr b="1" lang="es-419" sz="1300">
                <a:latin typeface="Roboto"/>
                <a:ea typeface="Roboto"/>
                <a:cs typeface="Roboto"/>
                <a:sym typeface="Roboto"/>
              </a:rPr>
              <a:t>condición</a:t>
            </a:r>
            <a:r>
              <a:rPr b="1" lang="es-419" sz="1300">
                <a:latin typeface="Roboto"/>
                <a:ea typeface="Roboto"/>
                <a:cs typeface="Roboto"/>
                <a:sym typeface="Roboto"/>
              </a:rPr>
              <a:t>.</a:t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Ejemplo de algunas condiciones que podemos </a:t>
            </a: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probar</a:t>
            </a: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 en un print por el momento: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4888" y="1268697"/>
            <a:ext cx="1476375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71263" y="2821272"/>
            <a:ext cx="857250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1386956" y="561349"/>
            <a:ext cx="7363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-419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&gt;&gt; </a:t>
            </a:r>
            <a:r>
              <a:rPr b="1" lang="es-419" sz="3000">
                <a:latin typeface="Roboto"/>
                <a:ea typeface="Roboto"/>
                <a:cs typeface="Roboto"/>
                <a:sym typeface="Roboto"/>
              </a:rPr>
              <a:t>Condiciones</a:t>
            </a:r>
            <a:endParaRPr b="1" sz="3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1457700" y="1475359"/>
            <a:ext cx="716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6895070" y="4664676"/>
            <a:ext cx="20142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419" sz="9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 * 2022 / 3° Cohorte.</a:t>
            </a:r>
            <a:endParaRPr b="0" i="0" sz="900" u="none" cap="none" strike="noStrike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53262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 rot="-5400000">
            <a:off x="-752660" y="3592801"/>
            <a:ext cx="2458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rPr>
              <a:t>módulo </a:t>
            </a:r>
            <a:r>
              <a:rPr lang="es-419" sz="15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rPr>
              <a:t>2</a:t>
            </a:r>
            <a:r>
              <a:rPr b="0" i="0" lang="es-419" sz="1500" u="none" cap="none" strike="noStrike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rPr>
              <a:t>.</a:t>
            </a:r>
            <a:endParaRPr b="0" i="0" sz="1500" u="none" cap="none" strike="noStrike">
              <a:solidFill>
                <a:schemeClr val="lt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2157" y="98519"/>
            <a:ext cx="1461844" cy="92566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1335300" y="1108525"/>
            <a:ext cx="63393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Con los operadores relacionales podremos comparar al menos </a:t>
            </a:r>
            <a:r>
              <a:rPr b="1" lang="es-419" sz="1300">
                <a:latin typeface="Roboto"/>
                <a:ea typeface="Roboto"/>
                <a:cs typeface="Roboto"/>
                <a:sym typeface="Roboto"/>
              </a:rPr>
              <a:t>dos elementos,</a:t>
            </a: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dará</a:t>
            </a: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 un resultado final True o False. Nos permiten armar </a:t>
            </a: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condicionales</a:t>
            </a: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 simples. Los </a:t>
            </a: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elementos</a:t>
            </a: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 a comparar deben ser </a:t>
            </a:r>
            <a:r>
              <a:rPr b="1" lang="es-419" sz="1300">
                <a:latin typeface="Roboto"/>
                <a:ea typeface="Roboto"/>
                <a:cs typeface="Roboto"/>
                <a:sym typeface="Roboto"/>
              </a:rPr>
              <a:t>homogéneos</a:t>
            </a: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 o sea del mismo tipo.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9438" y="2020450"/>
            <a:ext cx="6205125" cy="230703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1335306" y="493175"/>
            <a:ext cx="7363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3000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&gt; </a:t>
            </a:r>
            <a:r>
              <a:rPr lang="es-419" sz="3000">
                <a:latin typeface="Roboto Black"/>
                <a:ea typeface="Roboto Black"/>
                <a:cs typeface="Roboto Black"/>
                <a:sym typeface="Roboto Black"/>
              </a:rPr>
              <a:t>Operadores relacionales</a:t>
            </a:r>
            <a:endParaRPr i="0" sz="30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/>
        </p:nvSpPr>
        <p:spPr>
          <a:xfrm>
            <a:off x="1457700" y="1475359"/>
            <a:ext cx="716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6895070" y="4664676"/>
            <a:ext cx="20142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419" sz="9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 * 2022 / 3° Cohorte.</a:t>
            </a:r>
            <a:endParaRPr b="0" i="0" sz="900" u="none" cap="none" strike="noStrike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53262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 rot="-5400000">
            <a:off x="-752660" y="3592801"/>
            <a:ext cx="2458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rPr>
              <a:t>módulo </a:t>
            </a:r>
            <a:r>
              <a:rPr lang="es-419" sz="15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rPr>
              <a:t>2</a:t>
            </a:r>
            <a:r>
              <a:rPr b="0" i="0" lang="es-419" sz="1500" u="none" cap="none" strike="noStrike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rPr>
              <a:t>.</a:t>
            </a:r>
            <a:endParaRPr b="0" i="0" sz="1500" u="none" cap="none" strike="noStrike">
              <a:solidFill>
                <a:schemeClr val="lt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2157" y="98519"/>
            <a:ext cx="1461844" cy="925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 rotWithShape="1">
          <a:blip r:embed="rId5">
            <a:alphaModFix/>
          </a:blip>
          <a:srcRect b="0" l="2152" r="0" t="0"/>
          <a:stretch/>
        </p:blipFill>
        <p:spPr>
          <a:xfrm>
            <a:off x="1457700" y="1320025"/>
            <a:ext cx="5327900" cy="321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01754" y="2057522"/>
            <a:ext cx="1134100" cy="17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1386956" y="637549"/>
            <a:ext cx="73635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2300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&gt;&gt; Ejemplo de </a:t>
            </a:r>
            <a:r>
              <a:rPr lang="es-419" sz="2300">
                <a:latin typeface="Roboto Black"/>
                <a:ea typeface="Roboto Black"/>
                <a:cs typeface="Roboto Black"/>
                <a:sym typeface="Roboto Black"/>
              </a:rPr>
              <a:t>uso de Operadores relacionales</a:t>
            </a:r>
            <a:endParaRPr sz="2300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/>
        </p:nvSpPr>
        <p:spPr>
          <a:xfrm>
            <a:off x="1457700" y="1475359"/>
            <a:ext cx="716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6895070" y="4664676"/>
            <a:ext cx="20142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419" sz="9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 * 2022 / 3° Cohorte.</a:t>
            </a:r>
            <a:endParaRPr b="0" i="0" sz="900" u="none" cap="none" strike="noStrike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53262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 rot="-5400000">
            <a:off x="-752660" y="3592801"/>
            <a:ext cx="2458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rPr>
              <a:t>módulo </a:t>
            </a:r>
            <a:r>
              <a:rPr lang="es-419" sz="15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rPr>
              <a:t>2</a:t>
            </a:r>
            <a:r>
              <a:rPr b="0" i="0" lang="es-419" sz="1500" u="none" cap="none" strike="noStrike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rPr>
              <a:t>.</a:t>
            </a:r>
            <a:endParaRPr b="0" i="0" sz="1500" u="none" cap="none" strike="noStrike">
              <a:solidFill>
                <a:schemeClr val="lt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2157" y="98519"/>
            <a:ext cx="1461844" cy="92566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/>
        </p:nvSpPr>
        <p:spPr>
          <a:xfrm>
            <a:off x="1335300" y="1108525"/>
            <a:ext cx="61560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Nos permiten </a:t>
            </a:r>
            <a:r>
              <a:rPr b="1" lang="es-419" sz="1300">
                <a:latin typeface="Roboto"/>
                <a:ea typeface="Roboto"/>
                <a:cs typeface="Roboto"/>
                <a:sym typeface="Roboto"/>
              </a:rPr>
              <a:t>unir </a:t>
            </a:r>
            <a:r>
              <a:rPr b="1" lang="es-419" sz="1300">
                <a:latin typeface="Roboto"/>
                <a:ea typeface="Roboto"/>
                <a:cs typeface="Roboto"/>
                <a:sym typeface="Roboto"/>
              </a:rPr>
              <a:t>más</a:t>
            </a:r>
            <a:r>
              <a:rPr b="1" lang="es-419" sz="1300">
                <a:latin typeface="Roboto"/>
                <a:ea typeface="Roboto"/>
                <a:cs typeface="Roboto"/>
                <a:sym typeface="Roboto"/>
              </a:rPr>
              <a:t> de una </a:t>
            </a:r>
            <a:r>
              <a:rPr b="1" lang="es-419" sz="1300">
                <a:latin typeface="Roboto"/>
                <a:ea typeface="Roboto"/>
                <a:cs typeface="Roboto"/>
                <a:sym typeface="Roboto"/>
              </a:rPr>
              <a:t>condición</a:t>
            </a:r>
            <a:r>
              <a:rPr b="1" lang="es-419" sz="1300">
                <a:latin typeface="Roboto"/>
                <a:ea typeface="Roboto"/>
                <a:cs typeface="Roboto"/>
                <a:sym typeface="Roboto"/>
              </a:rPr>
              <a:t> en una sola </a:t>
            </a:r>
            <a:r>
              <a:rPr b="1" lang="es-419" sz="1300">
                <a:latin typeface="Roboto"/>
                <a:ea typeface="Roboto"/>
                <a:cs typeface="Roboto"/>
                <a:sym typeface="Roboto"/>
              </a:rPr>
              <a:t>condición</a:t>
            </a:r>
            <a:r>
              <a:rPr b="1" lang="es-419" sz="13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s-419" sz="1300">
                <a:latin typeface="Roboto"/>
                <a:ea typeface="Roboto"/>
                <a:cs typeface="Roboto"/>
                <a:sym typeface="Roboto"/>
              </a:rPr>
              <a:t>más</a:t>
            </a:r>
            <a:r>
              <a:rPr b="1" lang="es-419" sz="1300">
                <a:latin typeface="Roboto"/>
                <a:ea typeface="Roboto"/>
                <a:cs typeface="Roboto"/>
                <a:sym typeface="Roboto"/>
              </a:rPr>
              <a:t> grande</a:t>
            </a: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, por lo cual las condiciones ya no son simples sino un poco </a:t>
            </a: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más</a:t>
            </a: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 complejas.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7688" y="1796663"/>
            <a:ext cx="5991225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/>
        </p:nvSpPr>
        <p:spPr>
          <a:xfrm>
            <a:off x="1335306" y="493175"/>
            <a:ext cx="7363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3000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&gt; </a:t>
            </a:r>
            <a:r>
              <a:rPr lang="es-419" sz="3000">
                <a:latin typeface="Roboto Black"/>
                <a:ea typeface="Roboto Black"/>
                <a:cs typeface="Roboto Black"/>
                <a:sym typeface="Roboto Black"/>
              </a:rPr>
              <a:t>Operadores lógicos</a:t>
            </a:r>
            <a:endParaRPr i="0" sz="30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/>
        </p:nvSpPr>
        <p:spPr>
          <a:xfrm>
            <a:off x="1457700" y="1475359"/>
            <a:ext cx="716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6895070" y="4664676"/>
            <a:ext cx="20142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419" sz="9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 * 2022 / 3° Cohorte.</a:t>
            </a:r>
            <a:endParaRPr b="0" i="0" sz="900" u="none" cap="none" strike="noStrike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53262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/>
        </p:nvSpPr>
        <p:spPr>
          <a:xfrm rot="-5400000">
            <a:off x="-752660" y="3592801"/>
            <a:ext cx="2458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rPr>
              <a:t>módulo </a:t>
            </a:r>
            <a:r>
              <a:rPr lang="es-419" sz="15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rPr>
              <a:t>2</a:t>
            </a:r>
            <a:r>
              <a:rPr b="0" i="0" lang="es-419" sz="1500" u="none" cap="none" strike="noStrike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rPr>
              <a:t>.</a:t>
            </a:r>
            <a:endParaRPr b="0" i="0" sz="1500" u="none" cap="none" strike="noStrike">
              <a:solidFill>
                <a:schemeClr val="lt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2157" y="98519"/>
            <a:ext cx="1461844" cy="925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5288" y="1071610"/>
            <a:ext cx="2143125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18050" y="1071600"/>
            <a:ext cx="2014200" cy="2191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76275" y="1071610"/>
            <a:ext cx="1967712" cy="2203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81163" y="3386187"/>
            <a:ext cx="2302300" cy="148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84813" y="3664987"/>
            <a:ext cx="953250" cy="9287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 txBox="1"/>
          <p:nvPr/>
        </p:nvSpPr>
        <p:spPr>
          <a:xfrm>
            <a:off x="1335306" y="493175"/>
            <a:ext cx="73635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2600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&gt; </a:t>
            </a:r>
            <a:r>
              <a:rPr lang="es-419" sz="2600">
                <a:latin typeface="Roboto Black"/>
                <a:ea typeface="Roboto Black"/>
                <a:cs typeface="Roboto Black"/>
                <a:sym typeface="Roboto Black"/>
              </a:rPr>
              <a:t>TABLA de verdad: Operadores Lógicos</a:t>
            </a:r>
            <a:endParaRPr i="0" sz="26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94975" y="2454075"/>
            <a:ext cx="2881300" cy="319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/>
        </p:nvSpPr>
        <p:spPr>
          <a:xfrm>
            <a:off x="1457700" y="1475359"/>
            <a:ext cx="716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6895070" y="4664676"/>
            <a:ext cx="20142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419" sz="9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 * 2022 / 3° Cohorte.</a:t>
            </a:r>
            <a:endParaRPr b="0" i="0" sz="900" u="none" cap="none" strike="noStrike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56" name="Google Shape;15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53262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 txBox="1"/>
          <p:nvPr/>
        </p:nvSpPr>
        <p:spPr>
          <a:xfrm rot="-5400000">
            <a:off x="-752660" y="3592801"/>
            <a:ext cx="2458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rPr>
              <a:t>módulo </a:t>
            </a:r>
            <a:r>
              <a:rPr lang="es-419" sz="15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rPr>
              <a:t>2</a:t>
            </a:r>
            <a:r>
              <a:rPr b="0" i="0" lang="es-419" sz="1500" u="none" cap="none" strike="noStrike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rPr>
              <a:t>.</a:t>
            </a:r>
            <a:endParaRPr b="0" i="0" sz="1500" u="none" cap="none" strike="noStrike">
              <a:solidFill>
                <a:schemeClr val="lt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158" name="Google Shape;15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2157" y="98519"/>
            <a:ext cx="1461844" cy="92566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 txBox="1"/>
          <p:nvPr/>
        </p:nvSpPr>
        <p:spPr>
          <a:xfrm>
            <a:off x="1335300" y="1108525"/>
            <a:ext cx="64515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Actualizar una variable consiste en utilizar el valor de la variable y </a:t>
            </a:r>
            <a:r>
              <a:rPr b="1" lang="es-419">
                <a:latin typeface="Roboto"/>
                <a:ea typeface="Roboto"/>
                <a:cs typeface="Roboto"/>
                <a:sym typeface="Roboto"/>
              </a:rPr>
              <a:t>aumentar</a:t>
            </a:r>
            <a:r>
              <a:rPr b="1" lang="es-419">
                <a:latin typeface="Roboto"/>
                <a:ea typeface="Roboto"/>
                <a:cs typeface="Roboto"/>
                <a:sym typeface="Roboto"/>
              </a:rPr>
              <a:t>, restar, multiplicar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 o realizar cualquier 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operación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 y guardar el resultado obtenido sobre la misma variable. La 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actualización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 se utiliza mucho en el tema de contadores y acumuladores que veremos 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más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 adelante.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-419">
                <a:latin typeface="Roboto"/>
                <a:ea typeface="Roboto"/>
                <a:cs typeface="Roboto"/>
                <a:sym typeface="Roboto"/>
              </a:rPr>
              <a:t>Ejemplo de </a:t>
            </a:r>
            <a:r>
              <a:rPr b="1" lang="es-419">
                <a:latin typeface="Roboto"/>
                <a:ea typeface="Roboto"/>
                <a:cs typeface="Roboto"/>
                <a:sym typeface="Roboto"/>
              </a:rPr>
              <a:t>actualización: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3737" y="2513538"/>
            <a:ext cx="4876800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0837" y="2679863"/>
            <a:ext cx="4178450" cy="52617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 txBox="1"/>
          <p:nvPr/>
        </p:nvSpPr>
        <p:spPr>
          <a:xfrm>
            <a:off x="1335306" y="493175"/>
            <a:ext cx="7363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3000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&gt; </a:t>
            </a:r>
            <a:r>
              <a:rPr lang="es-419" sz="3000">
                <a:latin typeface="Roboto Black"/>
                <a:ea typeface="Roboto Black"/>
                <a:cs typeface="Roboto Black"/>
                <a:sym typeface="Roboto Black"/>
              </a:rPr>
              <a:t>Actualizar variables</a:t>
            </a:r>
            <a:endParaRPr i="0" sz="30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