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.fntdata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fc1544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13fc154447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3db314e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143db314e63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fc154447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fc154447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fc154447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13fc154447a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72e5c1c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1372e5c1c13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72e5c1c1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1372e5c1c13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72e5c1c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1372e5c1c13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72e5c1c1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1372e5c1c13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72e5c1c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1372e5c1c13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72e5c1c1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1372e5c1c13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72e5c1c1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1372e5c1c13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6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841913" y="757031"/>
            <a:ext cx="47898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MÓDULO  </a:t>
            </a:r>
            <a:r>
              <a:rPr b="1" lang="es-419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b="1" lang="es-419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1" sz="21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Estructuras de control</a:t>
            </a:r>
            <a:r>
              <a:rPr lang="es-419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Selectivas / simples.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Dobles y múltiples if-else  elif.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1457700" y="1475359"/>
            <a:ext cx="71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1335300" y="977975"/>
            <a:ext cx="66231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200">
                <a:solidFill>
                  <a:srgbClr val="14141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utiliza la indentación para delimitar la estructura permitiendo establecer bloques de código. No existen comandos para finalizar las líneas ni llaves con las que delimitar el código. </a:t>
            </a:r>
            <a:r>
              <a:rPr b="1" lang="es-419" sz="1200">
                <a:solidFill>
                  <a:srgbClr val="14141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 únicos delimitadores existentes son los dos puntos ( : ) y la indentación del código.</a:t>
            </a:r>
            <a:endParaRPr b="1" sz="1200">
              <a:solidFill>
                <a:srgbClr val="14141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4141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 sz="1200">
                <a:solidFill>
                  <a:srgbClr val="14141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es-419" sz="1200">
                <a:solidFill>
                  <a:srgbClr val="14141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indentación</a:t>
            </a:r>
            <a:r>
              <a:rPr b="1" lang="es-419" sz="1200">
                <a:solidFill>
                  <a:srgbClr val="14141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 un </a:t>
            </a:r>
            <a:r>
              <a:rPr b="1" lang="es-419" sz="1200">
                <a:solidFill>
                  <a:srgbClr val="14141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espacio</a:t>
            </a:r>
            <a:r>
              <a:rPr b="1" lang="es-419" sz="1200">
                <a:solidFill>
                  <a:srgbClr val="14141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 blanco o sangrado con lo que se indicaría el inicio del bloque, </a:t>
            </a:r>
            <a:r>
              <a:rPr lang="es-419" sz="1200">
                <a:solidFill>
                  <a:srgbClr val="14141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 en las posteriores líneas no </a:t>
            </a:r>
            <a:r>
              <a:rPr lang="es-419" sz="1200">
                <a:solidFill>
                  <a:srgbClr val="14141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introdujeramos</a:t>
            </a:r>
            <a:r>
              <a:rPr lang="es-419" sz="1200">
                <a:solidFill>
                  <a:srgbClr val="14141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 sangrado, </a:t>
            </a:r>
            <a:r>
              <a:rPr lang="es-419" sz="1200">
                <a:solidFill>
                  <a:srgbClr val="14141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significa</a:t>
            </a:r>
            <a:r>
              <a:rPr lang="es-419" sz="1200">
                <a:solidFill>
                  <a:srgbClr val="14141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 final de dicho bloque de código, con lo cual para finalizar un bloque de código, </a:t>
            </a:r>
            <a:r>
              <a:rPr lang="es-419" sz="1200">
                <a:solidFill>
                  <a:srgbClr val="14141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sólo</a:t>
            </a:r>
            <a:r>
              <a:rPr lang="es-419" sz="1200">
                <a:solidFill>
                  <a:srgbClr val="14141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tenemos que dejar de introducir el sangrado, no tenemos que usar ninguna llave ni símbolo. </a:t>
            </a:r>
            <a:endParaRPr sz="1200">
              <a:solidFill>
                <a:srgbClr val="14141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4141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 sz="1100">
                <a:solidFill>
                  <a:srgbClr val="141414"/>
                </a:solidFill>
                <a:highlight>
                  <a:srgbClr val="28A74B"/>
                </a:highlight>
                <a:latin typeface="Roboto Mono"/>
                <a:ea typeface="Roboto Mono"/>
                <a:cs typeface="Roboto Mono"/>
                <a:sym typeface="Roboto Mono"/>
              </a:rPr>
              <a:t>Esta regla se aplica para las estructuras de control IF - IF ELSE - IL ELIF</a:t>
            </a:r>
            <a:endParaRPr b="1" sz="1100">
              <a:solidFill>
                <a:srgbClr val="141414"/>
              </a:solidFill>
              <a:highlight>
                <a:srgbClr val="28A74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3651" y="3513263"/>
            <a:ext cx="3114300" cy="159969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6047975" y="3817338"/>
            <a:ext cx="885300" cy="408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7004325" y="3836688"/>
            <a:ext cx="163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 sz="1200">
                <a:solidFill>
                  <a:srgbClr val="14141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bloque de </a:t>
            </a:r>
            <a:r>
              <a:rPr b="1" lang="es-419" sz="1200">
                <a:solidFill>
                  <a:srgbClr val="14141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código</a:t>
            </a:r>
            <a:endParaRPr b="1" sz="1200">
              <a:solidFill>
                <a:srgbClr val="14141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23"/>
          <p:cNvSpPr/>
          <p:nvPr/>
        </p:nvSpPr>
        <p:spPr>
          <a:xfrm rot="5400000">
            <a:off x="3447550" y="4097163"/>
            <a:ext cx="300000" cy="367800"/>
          </a:xfrm>
          <a:prstGeom prst="rightBrace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1386950" y="4010163"/>
            <a:ext cx="125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-419" sz="1200">
                <a:solidFill>
                  <a:srgbClr val="14141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indentación</a:t>
            </a:r>
            <a:endParaRPr b="1" sz="1200">
              <a:solidFill>
                <a:srgbClr val="14141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3"/>
          <p:cNvSpPr/>
          <p:nvPr/>
        </p:nvSpPr>
        <p:spPr>
          <a:xfrm rot="10800000">
            <a:off x="2588775" y="4021563"/>
            <a:ext cx="768000" cy="346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1335306" y="493175"/>
            <a:ext cx="736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27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</a:t>
            </a:r>
            <a:r>
              <a:rPr lang="es-419" sz="2700">
                <a:latin typeface="Roboto Black"/>
                <a:ea typeface="Roboto Black"/>
                <a:cs typeface="Roboto Black"/>
                <a:sym typeface="Roboto Black"/>
              </a:rPr>
              <a:t> Indentación en la estructura de control</a:t>
            </a:r>
            <a:endParaRPr i="0" sz="27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1846" y="-1450375"/>
            <a:ext cx="1218928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457700" y="1475359"/>
            <a:ext cx="71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335300" y="1835700"/>
            <a:ext cx="43191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600">
                <a:latin typeface="Roboto"/>
                <a:ea typeface="Roboto"/>
                <a:cs typeface="Roboto"/>
                <a:sym typeface="Roboto"/>
              </a:rPr>
              <a:t>En un programa siempre hay que tomar </a:t>
            </a:r>
            <a:r>
              <a:rPr lang="es-419" sz="1600">
                <a:latin typeface="Roboto"/>
                <a:ea typeface="Roboto"/>
                <a:cs typeface="Roboto"/>
                <a:sym typeface="Roboto"/>
              </a:rPr>
              <a:t>decisiones, por</a:t>
            </a:r>
            <a:r>
              <a:rPr lang="es-419" sz="1600">
                <a:latin typeface="Roboto"/>
                <a:ea typeface="Roboto"/>
                <a:cs typeface="Roboto"/>
                <a:sym typeface="Roboto"/>
              </a:rPr>
              <a:t> lo general usaremos una estructura que nos permita armar caminos de acuerdo a una condición.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600">
                <a:latin typeface="Roboto"/>
                <a:ea typeface="Roboto"/>
                <a:cs typeface="Roboto"/>
                <a:sym typeface="Roboto"/>
              </a:rPr>
              <a:t>Siempre en un cambio hay que realizar acciones ya sea una o las que deseemos.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335306" y="493174"/>
            <a:ext cx="73635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30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 </a:t>
            </a:r>
            <a:r>
              <a:rPr lang="es-419" sz="3000">
                <a:latin typeface="Roboto Black"/>
                <a:ea typeface="Roboto Black"/>
                <a:cs typeface="Roboto Black"/>
                <a:sym typeface="Roboto Black"/>
              </a:rPr>
              <a:t>Estructuras selectivas 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3000">
                <a:latin typeface="Roboto Black"/>
                <a:ea typeface="Roboto Black"/>
                <a:cs typeface="Roboto Black"/>
                <a:sym typeface="Roboto Black"/>
              </a:rPr>
              <a:t>o condicionales</a:t>
            </a:r>
            <a:endParaRPr i="0" sz="3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53701" y="943523"/>
            <a:ext cx="3118548" cy="34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384700" y="1135925"/>
            <a:ext cx="5597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latin typeface="Roboto"/>
                <a:ea typeface="Roboto"/>
                <a:cs typeface="Roboto"/>
                <a:sym typeface="Roboto"/>
              </a:rPr>
              <a:t>Consta de crear una condición: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si la condición es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se entra en el camino y se ejecutan las acciones. En caso que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sea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la condición no se ejecuta nada.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6238" y="2143475"/>
            <a:ext cx="5597687" cy="25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8726" y="2327452"/>
            <a:ext cx="1965475" cy="77827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335306" y="493175"/>
            <a:ext cx="7363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30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 </a:t>
            </a:r>
            <a:r>
              <a:rPr lang="es-419" sz="3000">
                <a:latin typeface="Roboto Black"/>
                <a:ea typeface="Roboto Black"/>
                <a:cs typeface="Roboto Black"/>
                <a:sym typeface="Roboto Black"/>
              </a:rPr>
              <a:t>Estructuras selectiva simple if</a:t>
            </a:r>
            <a:endParaRPr i="0" sz="3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1457700" y="1475359"/>
            <a:ext cx="71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100" y="1318185"/>
            <a:ext cx="36195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9700" y="1795247"/>
            <a:ext cx="39243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9100" y="3385925"/>
            <a:ext cx="3820600" cy="138599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335306" y="493175"/>
            <a:ext cx="7363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30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 </a:t>
            </a:r>
            <a:r>
              <a:rPr lang="es-419" sz="3000">
                <a:latin typeface="Roboto Black"/>
                <a:ea typeface="Roboto Black"/>
                <a:cs typeface="Roboto Black"/>
                <a:sym typeface="Roboto Black"/>
              </a:rPr>
              <a:t>Estructuras selectiva simple if</a:t>
            </a:r>
            <a:endParaRPr i="0" sz="3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1457700" y="1475359"/>
            <a:ext cx="71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335300" y="1108525"/>
            <a:ext cx="6514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Es una estructura selectiva doble donde si la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condición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es true se entra por el camino y se ejecutan sus acciones.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Pero si la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condición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 es False se crea otro camino contrario a la condición donde podremos ejecutar acciones diferentes.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5">
            <a:alphaModFix/>
          </a:blip>
          <a:srcRect b="0" l="596" r="0" t="0"/>
          <a:stretch/>
        </p:blipFill>
        <p:spPr>
          <a:xfrm>
            <a:off x="1335312" y="2088675"/>
            <a:ext cx="5602911" cy="28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5075" y="2513550"/>
            <a:ext cx="2014200" cy="89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1335306" y="493175"/>
            <a:ext cx="7363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30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 </a:t>
            </a:r>
            <a:r>
              <a:rPr lang="es-419" sz="3000">
                <a:latin typeface="Roboto Black"/>
                <a:ea typeface="Roboto Black"/>
                <a:cs typeface="Roboto Black"/>
                <a:sym typeface="Roboto Black"/>
              </a:rPr>
              <a:t>Estructuras selectiva simple if</a:t>
            </a:r>
            <a:endParaRPr i="0" sz="3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1457700" y="1475359"/>
            <a:ext cx="71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626" y="1273426"/>
            <a:ext cx="3114300" cy="1599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5251" y="1273421"/>
            <a:ext cx="39052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0110" y="2994875"/>
            <a:ext cx="3561821" cy="1745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5250" y="3275875"/>
            <a:ext cx="41338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1107381" y="650025"/>
            <a:ext cx="7363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22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</a:t>
            </a:r>
            <a:r>
              <a:rPr lang="es-419" sz="2200">
                <a:latin typeface="Roboto Black"/>
                <a:ea typeface="Roboto Black"/>
                <a:cs typeface="Roboto Black"/>
                <a:sym typeface="Roboto Black"/>
              </a:rPr>
              <a:t>&gt; Ejemplo de estructuras selectiva simple if else:</a:t>
            </a:r>
            <a:endParaRPr i="0" sz="22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1457700" y="1475359"/>
            <a:ext cx="71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1335300" y="1108525"/>
            <a:ext cx="5215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Se trata de una estructura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selectiva múltiple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o una estructura de if anidados donde podremos armar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más de dos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caminos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Y dentro de un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if o else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se pueden poner otro if.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2925" y="2028913"/>
            <a:ext cx="5215847" cy="311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8438" y="2028913"/>
            <a:ext cx="231457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1335306" y="493175"/>
            <a:ext cx="7363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30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 </a:t>
            </a:r>
            <a:r>
              <a:rPr lang="es-419" sz="3000">
                <a:latin typeface="Roboto Black"/>
                <a:ea typeface="Roboto Black"/>
                <a:cs typeface="Roboto Black"/>
                <a:sym typeface="Roboto Black"/>
              </a:rPr>
              <a:t>Estructura if elif</a:t>
            </a:r>
            <a:endParaRPr i="0" sz="3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1457700" y="1475359"/>
            <a:ext cx="71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1510" y="1233459"/>
            <a:ext cx="4160246" cy="3155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8849" y="1233460"/>
            <a:ext cx="3209973" cy="31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1335306" y="493175"/>
            <a:ext cx="7363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30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&gt;&gt; Ejemplo de </a:t>
            </a:r>
            <a:r>
              <a:rPr lang="es-419" sz="3000">
                <a:latin typeface="Roboto Black"/>
                <a:ea typeface="Roboto Black"/>
                <a:cs typeface="Roboto Black"/>
                <a:sym typeface="Roboto Black"/>
              </a:rPr>
              <a:t>Estructura if elif</a:t>
            </a:r>
            <a:endParaRPr i="0" sz="3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1457700" y="1475359"/>
            <a:ext cx="71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6895070" y="4664676"/>
            <a:ext cx="2014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* 2022 / 3° Cohorte.</a:t>
            </a:r>
            <a:endParaRPr b="0" i="0" sz="9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32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 rot="-5400000">
            <a:off x="-752660" y="3592801"/>
            <a:ext cx="245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módulo </a:t>
            </a:r>
            <a:r>
              <a:rPr lang="es-419" sz="15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b="0" i="0" lang="es-419" sz="1500" u="none" cap="none" strike="noStrik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b="0" i="0" sz="1500" u="none" cap="none" strike="noStrike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157" y="98519"/>
            <a:ext cx="1461844" cy="92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3796" y="1683260"/>
            <a:ext cx="3109800" cy="307363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1335306" y="493175"/>
            <a:ext cx="7363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30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&gt;&gt; Ejemplo de </a:t>
            </a:r>
            <a:r>
              <a:rPr lang="es-419" sz="3000">
                <a:latin typeface="Roboto Black"/>
                <a:ea typeface="Roboto Black"/>
                <a:cs typeface="Roboto Black"/>
                <a:sym typeface="Roboto Black"/>
              </a:rPr>
              <a:t>Estructura if elif</a:t>
            </a:r>
            <a:endParaRPr i="0" sz="3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38242" y="1166295"/>
            <a:ext cx="3428527" cy="380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