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9144000" cy="5143500"/>
  <p:embeddedFontLst>
    <p:embeddedFont>
      <p:font typeface="Calibri" panose="020F0502020204030204"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Black" panose="02000000000000000000" pitchFamily="2" charset="0"/>
      <p:bold r:id="rId45"/>
    </p:embeddedFont>
    <p:embeddedFont>
      <p:font typeface="Roboto Medium" panose="02000000000000000000" pitchFamily="2" charset="0"/>
      <p:regular r:id="rId46"/>
    </p:embeddedFont>
  </p:embeddedFontLst>
  <p:defaultTextStyle>
    <a:defPPr marR="0" lvl="0" algn="l">
      <a:lnSpc>
        <a:spcPct val="100000"/>
      </a:lnSpc>
      <a:spcBef>
        <a:spcPts val="0"/>
      </a:spcBef>
      <a:spcAft>
        <a:spcPts val="0"/>
      </a:spcAft>
      <a:defRPr lang="es-AR"/>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Title slide" type="title" userDrawn="1">
  <p:cSld name="TITLE">
    <p:spTree>
      <p:nvGrpSpPr>
        <p:cNvPr id="1" name=""/>
        <p:cNvGrpSpPr/>
        <p:nvPr/>
      </p:nvGrpSpPr>
      <p:grpSpPr bwMode="auto">
        <a:xfrm>
          <a:off x="0" y="0"/>
          <a:ext cx="0" cy="0"/>
          <a:chOff x="0" y="0"/>
          <a:chExt cx="0" cy="0"/>
        </a:xfrm>
      </p:grpSpPr>
      <p:sp>
        <p:nvSpPr>
          <p:cNvPr id="10" name="Google Shape;10;p2"/>
          <p:cNvSpPr txBox="1">
            <a:spLocks noGrp="1"/>
          </p:cNvSpPr>
          <p:nvPr>
            <p:ph type="ctrTitle"/>
          </p:nvPr>
        </p:nvSpPr>
        <p:spPr bwMode="auto">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pPr>
              <a:defRPr/>
            </a:pPr>
            <a:endParaRPr/>
          </a:p>
        </p:txBody>
      </p:sp>
      <p:sp>
        <p:nvSpPr>
          <p:cNvPr id="11" name="Google Shape;11;p2"/>
          <p:cNvSpPr txBox="1">
            <a:spLocks noGrp="1"/>
          </p:cNvSpPr>
          <p:nvPr>
            <p:ph type="subTitle" idx="1"/>
          </p:nvPr>
        </p:nvSpPr>
        <p:spPr bwMode="auto">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
        <p:nvSpPr>
          <p:cNvPr id="12" name="Google Shape;12;p2"/>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matchingName="Caption" userDrawn="1">
  <p:cSld name="CAPTION_ONLY">
    <p:spTree>
      <p:nvGrpSpPr>
        <p:cNvPr id="1" name=""/>
        <p:cNvGrpSpPr/>
        <p:nvPr/>
      </p:nvGrpSpPr>
      <p:grpSpPr bwMode="auto">
        <a:xfrm>
          <a:off x="0" y="0"/>
          <a:ext cx="0" cy="0"/>
          <a:chOff x="0" y="0"/>
          <a:chExt cx="0" cy="0"/>
        </a:xfrm>
      </p:grpSpPr>
      <p:sp>
        <p:nvSpPr>
          <p:cNvPr id="48" name="Google Shape;48;p11"/>
          <p:cNvSpPr txBox="1">
            <a:spLocks noGrp="1"/>
          </p:cNvSpPr>
          <p:nvPr>
            <p:ph type="body" idx="1"/>
          </p:nvPr>
        </p:nvSpPr>
        <p:spPr bwMode="auto">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pPr>
              <a:defRPr/>
            </a:pPr>
            <a:endParaRPr/>
          </a:p>
        </p:txBody>
      </p:sp>
      <p:sp>
        <p:nvSpPr>
          <p:cNvPr id="49" name="Google Shape;49;p11"/>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matchingName="Big number" userDrawn="1">
  <p:cSld name="BIG_NUMBER">
    <p:spTree>
      <p:nvGrpSpPr>
        <p:cNvPr id="1" name=""/>
        <p:cNvGrpSpPr/>
        <p:nvPr/>
      </p:nvGrpSpPr>
      <p:grpSpPr bwMode="auto">
        <a:xfrm>
          <a:off x="0" y="0"/>
          <a:ext cx="0" cy="0"/>
          <a:chOff x="0" y="0"/>
          <a:chExt cx="0" cy="0"/>
        </a:xfrm>
      </p:grpSpPr>
      <p:sp>
        <p:nvSpPr>
          <p:cNvPr id="51" name="Google Shape;51;p12"/>
          <p:cNvSpPr txBox="1">
            <a:spLocks noGrp="1"/>
          </p:cNvSpPr>
          <p:nvPr>
            <p:ph type="title" hasCustomPrompt="1"/>
          </p:nvPr>
        </p:nvSpPr>
        <p:spPr bwMode="auto">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pPr>
              <a:defRPr/>
            </a:pPr>
            <a:r>
              <a:t>xx%</a:t>
            </a:r>
          </a:p>
        </p:txBody>
      </p:sp>
      <p:sp>
        <p:nvSpPr>
          <p:cNvPr id="52" name="Google Shape;52;p12"/>
          <p:cNvSpPr txBox="1">
            <a:spLocks noGrp="1"/>
          </p:cNvSpPr>
          <p:nvPr>
            <p:ph type="body" idx="1"/>
          </p:nvPr>
        </p:nvSpPr>
        <p:spPr bwMode="auto">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4999"/>
              </a:lnSpc>
              <a:spcBef>
                <a:spcPts val="0"/>
              </a:spcBef>
              <a:spcAft>
                <a:spcPts val="0"/>
              </a:spcAft>
              <a:buSzPts val="1800"/>
              <a:buChar char="●"/>
              <a:defRPr/>
            </a:lvl1pPr>
            <a:lvl2pPr marL="914400" lvl="1" indent="-317500" algn="ctr">
              <a:lnSpc>
                <a:spcPct val="114999"/>
              </a:lnSpc>
              <a:spcBef>
                <a:spcPts val="0"/>
              </a:spcBef>
              <a:spcAft>
                <a:spcPts val="0"/>
              </a:spcAft>
              <a:buSzPts val="1400"/>
              <a:buChar char="○"/>
              <a:defRPr/>
            </a:lvl2pPr>
            <a:lvl3pPr marL="1371600" lvl="2" indent="-317500" algn="ctr">
              <a:lnSpc>
                <a:spcPct val="114999"/>
              </a:lnSpc>
              <a:spcBef>
                <a:spcPts val="0"/>
              </a:spcBef>
              <a:spcAft>
                <a:spcPts val="0"/>
              </a:spcAft>
              <a:buSzPts val="1400"/>
              <a:buChar char="■"/>
              <a:defRPr/>
            </a:lvl3pPr>
            <a:lvl4pPr marL="1828800" lvl="3" indent="-317500" algn="ctr">
              <a:lnSpc>
                <a:spcPct val="114999"/>
              </a:lnSpc>
              <a:spcBef>
                <a:spcPts val="0"/>
              </a:spcBef>
              <a:spcAft>
                <a:spcPts val="0"/>
              </a:spcAft>
              <a:buSzPts val="1400"/>
              <a:buChar char="●"/>
              <a:defRPr/>
            </a:lvl4pPr>
            <a:lvl5pPr marL="2286000" lvl="4" indent="-317500" algn="ctr">
              <a:lnSpc>
                <a:spcPct val="114999"/>
              </a:lnSpc>
              <a:spcBef>
                <a:spcPts val="0"/>
              </a:spcBef>
              <a:spcAft>
                <a:spcPts val="0"/>
              </a:spcAft>
              <a:buSzPts val="1400"/>
              <a:buChar char="○"/>
              <a:defRPr/>
            </a:lvl5pPr>
            <a:lvl6pPr marL="2743200" lvl="5" indent="-317500" algn="ctr">
              <a:lnSpc>
                <a:spcPct val="114999"/>
              </a:lnSpc>
              <a:spcBef>
                <a:spcPts val="0"/>
              </a:spcBef>
              <a:spcAft>
                <a:spcPts val="0"/>
              </a:spcAft>
              <a:buSzPts val="1400"/>
              <a:buChar char="■"/>
              <a:defRPr/>
            </a:lvl6pPr>
            <a:lvl7pPr marL="3200400" lvl="6" indent="-317500" algn="ctr">
              <a:lnSpc>
                <a:spcPct val="114999"/>
              </a:lnSpc>
              <a:spcBef>
                <a:spcPts val="0"/>
              </a:spcBef>
              <a:spcAft>
                <a:spcPts val="0"/>
              </a:spcAft>
              <a:buSzPts val="1400"/>
              <a:buChar char="●"/>
              <a:defRPr/>
            </a:lvl7pPr>
            <a:lvl8pPr marL="3657600" lvl="7" indent="-317500" algn="ctr">
              <a:lnSpc>
                <a:spcPct val="114999"/>
              </a:lnSpc>
              <a:spcBef>
                <a:spcPts val="0"/>
              </a:spcBef>
              <a:spcAft>
                <a:spcPts val="0"/>
              </a:spcAft>
              <a:buSzPts val="1400"/>
              <a:buChar char="○"/>
              <a:defRPr/>
            </a:lvl8pPr>
            <a:lvl9pPr marL="4114800" lvl="8" indent="-317500" algn="ctr">
              <a:lnSpc>
                <a:spcPct val="114999"/>
              </a:lnSpc>
              <a:spcBef>
                <a:spcPts val="0"/>
              </a:spcBef>
              <a:spcAft>
                <a:spcPts val="0"/>
              </a:spcAft>
              <a:buSzPts val="1400"/>
              <a:buChar char="■"/>
              <a:defRPr/>
            </a:lvl9pPr>
          </a:lstStyle>
          <a:p>
            <a:pPr>
              <a:defRPr/>
            </a:pPr>
            <a:endParaRPr/>
          </a:p>
        </p:txBody>
      </p:sp>
      <p:sp>
        <p:nvSpPr>
          <p:cNvPr id="53" name="Google Shape;53;p12"/>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matchingName="Blank" type="blank" userDrawn="1">
  <p:cSld name="BLANK">
    <p:spTree>
      <p:nvGrpSpPr>
        <p:cNvPr id="1" name=""/>
        <p:cNvGrpSpPr/>
        <p:nvPr/>
      </p:nvGrpSpPr>
      <p:grpSpPr bwMode="auto">
        <a:xfrm>
          <a:off x="0" y="0"/>
          <a:ext cx="0" cy="0"/>
          <a:chOff x="0" y="0"/>
          <a:chExt cx="0" cy="0"/>
        </a:xfrm>
      </p:grpSpPr>
      <p:sp>
        <p:nvSpPr>
          <p:cNvPr id="55" name="Google Shape;55;p13"/>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Título y objetos" type="obj" userDrawn="1">
  <p:cSld name="OBJECT">
    <p:spTree>
      <p:nvGrpSpPr>
        <p:cNvPr id="1" name=""/>
        <p:cNvGrpSpPr/>
        <p:nvPr/>
      </p:nvGrpSpPr>
      <p:grpSpPr bwMode="auto">
        <a:xfrm>
          <a:off x="0" y="0"/>
          <a:ext cx="0" cy="0"/>
          <a:chOff x="0" y="0"/>
          <a:chExt cx="0" cy="0"/>
        </a:xfrm>
      </p:grpSpPr>
      <p:sp>
        <p:nvSpPr>
          <p:cNvPr id="14" name="Google Shape;14;p3"/>
          <p:cNvSpPr txBox="1">
            <a:spLocks noGrp="1"/>
          </p:cNvSpPr>
          <p:nvPr>
            <p:ph type="title"/>
          </p:nvPr>
        </p:nvSpPr>
        <p:spPr bwMode="auto">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pPr>
              <a:defRPr/>
            </a:pPr>
            <a:endParaRPr/>
          </a:p>
        </p:txBody>
      </p:sp>
      <p:sp>
        <p:nvSpPr>
          <p:cNvPr id="15" name="Google Shape;15;p3"/>
          <p:cNvSpPr txBox="1">
            <a:spLocks noGrp="1"/>
          </p:cNvSpPr>
          <p:nvPr>
            <p:ph type="body" idx="1"/>
          </p:nvPr>
        </p:nvSpPr>
        <p:spPr bwMode="auto">
          <a:xfrm>
            <a:off x="628650" y="1369218"/>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pPr>
              <a:defRPr/>
            </a:pPr>
            <a:endParaRPr/>
          </a:p>
        </p:txBody>
      </p:sp>
      <p:sp>
        <p:nvSpPr>
          <p:cNvPr id="16" name="Google Shape;16;p3"/>
          <p:cNvSpPr txBox="1">
            <a:spLocks noGrp="1"/>
          </p:cNvSpPr>
          <p:nvPr>
            <p:ph type="dt" idx="10"/>
          </p:nvPr>
        </p:nvSpPr>
        <p:spPr bwMode="auto">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9pPr>
          </a:lstStyle>
          <a:p>
            <a:pPr>
              <a:defRPr/>
            </a:pPr>
            <a:endParaRPr/>
          </a:p>
        </p:txBody>
      </p:sp>
      <p:sp>
        <p:nvSpPr>
          <p:cNvPr id="17" name="Google Shape;17;p3"/>
          <p:cNvSpPr txBox="1">
            <a:spLocks noGrp="1"/>
          </p:cNvSpPr>
          <p:nvPr>
            <p:ph type="ftr" idx="11"/>
          </p:nvPr>
        </p:nvSpPr>
        <p:spPr bwMode="auto">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defRPr>
            </a:lvl9pPr>
          </a:lstStyle>
          <a:p>
            <a:pPr>
              <a:defRPr/>
            </a:pPr>
            <a:endParaRPr/>
          </a:p>
        </p:txBody>
      </p:sp>
      <p:sp>
        <p:nvSpPr>
          <p:cNvPr id="18" name="Google Shape;18;p3"/>
          <p:cNvSpPr txBox="1">
            <a:spLocks noGrp="1"/>
          </p:cNvSpPr>
          <p:nvPr>
            <p:ph type="sldNum" idx="12"/>
          </p:nvPr>
        </p:nvSpPr>
        <p:spPr bwMode="auto">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Section header" type="secHead" userDrawn="1">
  <p:cSld name="SECTION_HEADER">
    <p:spTree>
      <p:nvGrpSpPr>
        <p:cNvPr id="1" name=""/>
        <p:cNvGrpSpPr/>
        <p:nvPr/>
      </p:nvGrpSpPr>
      <p:grpSpPr bwMode="auto">
        <a:xfrm>
          <a:off x="0" y="0"/>
          <a:ext cx="0" cy="0"/>
          <a:chOff x="0" y="0"/>
          <a:chExt cx="0" cy="0"/>
        </a:xfrm>
      </p:grpSpPr>
      <p:sp>
        <p:nvSpPr>
          <p:cNvPr id="20" name="Google Shape;20;p4"/>
          <p:cNvSpPr txBox="1">
            <a:spLocks noGrp="1"/>
          </p:cNvSpPr>
          <p:nvPr>
            <p:ph type="title"/>
          </p:nvPr>
        </p:nvSpPr>
        <p:spPr bwMode="auto">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pPr>
              <a:defRPr/>
            </a:pPr>
            <a:endParaRPr/>
          </a:p>
        </p:txBody>
      </p:sp>
      <p:sp>
        <p:nvSpPr>
          <p:cNvPr id="21" name="Google Shape;21;p4"/>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Title and body" type="tx" userDrawn="1">
  <p:cSld name="TITLE_AND_BODY">
    <p:spTree>
      <p:nvGrpSpPr>
        <p:cNvPr id="1" name=""/>
        <p:cNvGrpSpPr/>
        <p:nvPr/>
      </p:nvGrpSpPr>
      <p:grpSpPr bwMode="auto">
        <a:xfrm>
          <a:off x="0" y="0"/>
          <a:ext cx="0" cy="0"/>
          <a:chOff x="0" y="0"/>
          <a:chExt cx="0" cy="0"/>
        </a:xfrm>
      </p:grpSpPr>
      <p:sp>
        <p:nvSpPr>
          <p:cNvPr id="23" name="Google Shape;23;p5"/>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pPr>
              <a:defRPr/>
            </a:pPr>
            <a:endParaRPr/>
          </a:p>
        </p:txBody>
      </p:sp>
      <p:sp>
        <p:nvSpPr>
          <p:cNvPr id="24" name="Google Shape;24;p5"/>
          <p:cNvSpPr txBox="1">
            <a:spLocks noGrp="1"/>
          </p:cNvSpPr>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4999"/>
              </a:lnSpc>
              <a:spcBef>
                <a:spcPts val="0"/>
              </a:spcBef>
              <a:spcAft>
                <a:spcPts val="0"/>
              </a:spcAft>
              <a:buSzPts val="1800"/>
              <a:buChar char="●"/>
              <a:defRPr/>
            </a:lvl1pPr>
            <a:lvl2pPr marL="914400" lvl="1" indent="-317500" algn="l">
              <a:lnSpc>
                <a:spcPct val="114999"/>
              </a:lnSpc>
              <a:spcBef>
                <a:spcPts val="0"/>
              </a:spcBef>
              <a:spcAft>
                <a:spcPts val="0"/>
              </a:spcAft>
              <a:buSzPts val="1400"/>
              <a:buChar char="○"/>
              <a:defRPr/>
            </a:lvl2pPr>
            <a:lvl3pPr marL="1371600" lvl="2" indent="-317500" algn="l">
              <a:lnSpc>
                <a:spcPct val="114999"/>
              </a:lnSpc>
              <a:spcBef>
                <a:spcPts val="0"/>
              </a:spcBef>
              <a:spcAft>
                <a:spcPts val="0"/>
              </a:spcAft>
              <a:buSzPts val="1400"/>
              <a:buChar char="■"/>
              <a:defRPr/>
            </a:lvl3pPr>
            <a:lvl4pPr marL="1828800" lvl="3" indent="-317500" algn="l">
              <a:lnSpc>
                <a:spcPct val="114999"/>
              </a:lnSpc>
              <a:spcBef>
                <a:spcPts val="0"/>
              </a:spcBef>
              <a:spcAft>
                <a:spcPts val="0"/>
              </a:spcAft>
              <a:buSzPts val="1400"/>
              <a:buChar char="●"/>
              <a:defRPr/>
            </a:lvl4pPr>
            <a:lvl5pPr marL="2286000" lvl="4" indent="-317500" algn="l">
              <a:lnSpc>
                <a:spcPct val="114999"/>
              </a:lnSpc>
              <a:spcBef>
                <a:spcPts val="0"/>
              </a:spcBef>
              <a:spcAft>
                <a:spcPts val="0"/>
              </a:spcAft>
              <a:buSzPts val="1400"/>
              <a:buChar char="○"/>
              <a:defRPr/>
            </a:lvl5pPr>
            <a:lvl6pPr marL="2743200" lvl="5" indent="-317500" algn="l">
              <a:lnSpc>
                <a:spcPct val="114999"/>
              </a:lnSpc>
              <a:spcBef>
                <a:spcPts val="0"/>
              </a:spcBef>
              <a:spcAft>
                <a:spcPts val="0"/>
              </a:spcAft>
              <a:buSzPts val="1400"/>
              <a:buChar char="■"/>
              <a:defRPr/>
            </a:lvl6pPr>
            <a:lvl7pPr marL="3200400" lvl="6" indent="-317500" algn="l">
              <a:lnSpc>
                <a:spcPct val="114999"/>
              </a:lnSpc>
              <a:spcBef>
                <a:spcPts val="0"/>
              </a:spcBef>
              <a:spcAft>
                <a:spcPts val="0"/>
              </a:spcAft>
              <a:buSzPts val="1400"/>
              <a:buChar char="●"/>
              <a:defRPr/>
            </a:lvl7pPr>
            <a:lvl8pPr marL="3657600" lvl="7" indent="-317500" algn="l">
              <a:lnSpc>
                <a:spcPct val="114999"/>
              </a:lnSpc>
              <a:spcBef>
                <a:spcPts val="0"/>
              </a:spcBef>
              <a:spcAft>
                <a:spcPts val="0"/>
              </a:spcAft>
              <a:buSzPts val="1400"/>
              <a:buChar char="○"/>
              <a:defRPr/>
            </a:lvl8pPr>
            <a:lvl9pPr marL="4114800" lvl="8" indent="-317500" algn="l">
              <a:lnSpc>
                <a:spcPct val="114999"/>
              </a:lnSpc>
              <a:spcBef>
                <a:spcPts val="0"/>
              </a:spcBef>
              <a:spcAft>
                <a:spcPts val="0"/>
              </a:spcAft>
              <a:buSzPts val="1400"/>
              <a:buChar char="■"/>
              <a:defRPr/>
            </a:lvl9pPr>
          </a:lstStyle>
          <a:p>
            <a:pPr>
              <a:defRPr/>
            </a:pPr>
            <a:endParaRPr/>
          </a:p>
        </p:txBody>
      </p:sp>
      <p:sp>
        <p:nvSpPr>
          <p:cNvPr id="25" name="Google Shape;25;p5"/>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Title and two columns" type="twoColTx" userDrawn="1">
  <p:cSld name="TITLE_AND_TWO_COLUMNS">
    <p:spTree>
      <p:nvGrpSpPr>
        <p:cNvPr id="1" name=""/>
        <p:cNvGrpSpPr/>
        <p:nvPr/>
      </p:nvGrpSpPr>
      <p:grpSpPr bwMode="auto">
        <a:xfrm>
          <a:off x="0" y="0"/>
          <a:ext cx="0" cy="0"/>
          <a:chOff x="0" y="0"/>
          <a:chExt cx="0" cy="0"/>
        </a:xfrm>
      </p:grpSpPr>
      <p:sp>
        <p:nvSpPr>
          <p:cNvPr id="27" name="Google Shape;27;p6"/>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pPr>
              <a:defRPr/>
            </a:pPr>
            <a:endParaRPr/>
          </a:p>
        </p:txBody>
      </p:sp>
      <p:sp>
        <p:nvSpPr>
          <p:cNvPr id="28" name="Google Shape;28;p6"/>
          <p:cNvSpPr txBox="1">
            <a:spLocks noGrp="1"/>
          </p:cNvSpPr>
          <p:nvPr>
            <p:ph type="body" idx="1"/>
          </p:nvPr>
        </p:nvSpPr>
        <p:spPr bwMode="auto">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4999"/>
              </a:lnSpc>
              <a:spcBef>
                <a:spcPts val="0"/>
              </a:spcBef>
              <a:spcAft>
                <a:spcPts val="0"/>
              </a:spcAft>
              <a:buSzPts val="1400"/>
              <a:buChar char="●"/>
              <a:defRPr sz="1400"/>
            </a:lvl1pPr>
            <a:lvl2pPr marL="914400" lvl="1" indent="-304800" algn="l">
              <a:lnSpc>
                <a:spcPct val="114999"/>
              </a:lnSpc>
              <a:spcBef>
                <a:spcPts val="0"/>
              </a:spcBef>
              <a:spcAft>
                <a:spcPts val="0"/>
              </a:spcAft>
              <a:buSzPts val="1200"/>
              <a:buChar char="○"/>
              <a:defRPr sz="1200"/>
            </a:lvl2pPr>
            <a:lvl3pPr marL="1371600" lvl="2" indent="-304800" algn="l">
              <a:lnSpc>
                <a:spcPct val="114999"/>
              </a:lnSpc>
              <a:spcBef>
                <a:spcPts val="0"/>
              </a:spcBef>
              <a:spcAft>
                <a:spcPts val="0"/>
              </a:spcAft>
              <a:buSzPts val="1200"/>
              <a:buChar char="■"/>
              <a:defRPr sz="1200"/>
            </a:lvl3pPr>
            <a:lvl4pPr marL="1828800" lvl="3" indent="-304800" algn="l">
              <a:lnSpc>
                <a:spcPct val="114999"/>
              </a:lnSpc>
              <a:spcBef>
                <a:spcPts val="0"/>
              </a:spcBef>
              <a:spcAft>
                <a:spcPts val="0"/>
              </a:spcAft>
              <a:buSzPts val="1200"/>
              <a:buChar char="●"/>
              <a:defRPr sz="1200"/>
            </a:lvl4pPr>
            <a:lvl5pPr marL="2286000" lvl="4" indent="-304800" algn="l">
              <a:lnSpc>
                <a:spcPct val="114999"/>
              </a:lnSpc>
              <a:spcBef>
                <a:spcPts val="0"/>
              </a:spcBef>
              <a:spcAft>
                <a:spcPts val="0"/>
              </a:spcAft>
              <a:buSzPts val="1200"/>
              <a:buChar char="○"/>
              <a:defRPr sz="1200"/>
            </a:lvl5pPr>
            <a:lvl6pPr marL="2743200" lvl="5" indent="-304800" algn="l">
              <a:lnSpc>
                <a:spcPct val="114999"/>
              </a:lnSpc>
              <a:spcBef>
                <a:spcPts val="0"/>
              </a:spcBef>
              <a:spcAft>
                <a:spcPts val="0"/>
              </a:spcAft>
              <a:buSzPts val="1200"/>
              <a:buChar char="■"/>
              <a:defRPr sz="1200"/>
            </a:lvl6pPr>
            <a:lvl7pPr marL="3200400" lvl="6" indent="-304800" algn="l">
              <a:lnSpc>
                <a:spcPct val="114999"/>
              </a:lnSpc>
              <a:spcBef>
                <a:spcPts val="0"/>
              </a:spcBef>
              <a:spcAft>
                <a:spcPts val="0"/>
              </a:spcAft>
              <a:buSzPts val="1200"/>
              <a:buChar char="●"/>
              <a:defRPr sz="1200"/>
            </a:lvl7pPr>
            <a:lvl8pPr marL="3657600" lvl="7" indent="-304800" algn="l">
              <a:lnSpc>
                <a:spcPct val="114999"/>
              </a:lnSpc>
              <a:spcBef>
                <a:spcPts val="0"/>
              </a:spcBef>
              <a:spcAft>
                <a:spcPts val="0"/>
              </a:spcAft>
              <a:buSzPts val="1200"/>
              <a:buChar char="○"/>
              <a:defRPr sz="1200"/>
            </a:lvl8pPr>
            <a:lvl9pPr marL="4114800" lvl="8" indent="-304800" algn="l">
              <a:lnSpc>
                <a:spcPct val="114999"/>
              </a:lnSpc>
              <a:spcBef>
                <a:spcPts val="0"/>
              </a:spcBef>
              <a:spcAft>
                <a:spcPts val="0"/>
              </a:spcAft>
              <a:buSzPts val="1200"/>
              <a:buChar char="■"/>
              <a:defRPr sz="1200"/>
            </a:lvl9pPr>
          </a:lstStyle>
          <a:p>
            <a:pPr>
              <a:defRPr/>
            </a:pPr>
            <a:endParaRPr/>
          </a:p>
        </p:txBody>
      </p:sp>
      <p:sp>
        <p:nvSpPr>
          <p:cNvPr id="29" name="Google Shape;29;p6"/>
          <p:cNvSpPr txBox="1">
            <a:spLocks noGrp="1"/>
          </p:cNvSpPr>
          <p:nvPr>
            <p:ph type="body" idx="2"/>
          </p:nvPr>
        </p:nvSpPr>
        <p:spPr bwMode="auto">
          <a:xfrm>
            <a:off x="4832399"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4999"/>
              </a:lnSpc>
              <a:spcBef>
                <a:spcPts val="0"/>
              </a:spcBef>
              <a:spcAft>
                <a:spcPts val="0"/>
              </a:spcAft>
              <a:buSzPts val="1400"/>
              <a:buChar char="●"/>
              <a:defRPr sz="1400"/>
            </a:lvl1pPr>
            <a:lvl2pPr marL="914400" lvl="1" indent="-304800" algn="l">
              <a:lnSpc>
                <a:spcPct val="114999"/>
              </a:lnSpc>
              <a:spcBef>
                <a:spcPts val="0"/>
              </a:spcBef>
              <a:spcAft>
                <a:spcPts val="0"/>
              </a:spcAft>
              <a:buSzPts val="1200"/>
              <a:buChar char="○"/>
              <a:defRPr sz="1200"/>
            </a:lvl2pPr>
            <a:lvl3pPr marL="1371600" lvl="2" indent="-304800" algn="l">
              <a:lnSpc>
                <a:spcPct val="114999"/>
              </a:lnSpc>
              <a:spcBef>
                <a:spcPts val="0"/>
              </a:spcBef>
              <a:spcAft>
                <a:spcPts val="0"/>
              </a:spcAft>
              <a:buSzPts val="1200"/>
              <a:buChar char="■"/>
              <a:defRPr sz="1200"/>
            </a:lvl3pPr>
            <a:lvl4pPr marL="1828800" lvl="3" indent="-304800" algn="l">
              <a:lnSpc>
                <a:spcPct val="114999"/>
              </a:lnSpc>
              <a:spcBef>
                <a:spcPts val="0"/>
              </a:spcBef>
              <a:spcAft>
                <a:spcPts val="0"/>
              </a:spcAft>
              <a:buSzPts val="1200"/>
              <a:buChar char="●"/>
              <a:defRPr sz="1200"/>
            </a:lvl4pPr>
            <a:lvl5pPr marL="2286000" lvl="4" indent="-304800" algn="l">
              <a:lnSpc>
                <a:spcPct val="114999"/>
              </a:lnSpc>
              <a:spcBef>
                <a:spcPts val="0"/>
              </a:spcBef>
              <a:spcAft>
                <a:spcPts val="0"/>
              </a:spcAft>
              <a:buSzPts val="1200"/>
              <a:buChar char="○"/>
              <a:defRPr sz="1200"/>
            </a:lvl5pPr>
            <a:lvl6pPr marL="2743200" lvl="5" indent="-304800" algn="l">
              <a:lnSpc>
                <a:spcPct val="114999"/>
              </a:lnSpc>
              <a:spcBef>
                <a:spcPts val="0"/>
              </a:spcBef>
              <a:spcAft>
                <a:spcPts val="0"/>
              </a:spcAft>
              <a:buSzPts val="1200"/>
              <a:buChar char="■"/>
              <a:defRPr sz="1200"/>
            </a:lvl6pPr>
            <a:lvl7pPr marL="3200400" lvl="6" indent="-304800" algn="l">
              <a:lnSpc>
                <a:spcPct val="114999"/>
              </a:lnSpc>
              <a:spcBef>
                <a:spcPts val="0"/>
              </a:spcBef>
              <a:spcAft>
                <a:spcPts val="0"/>
              </a:spcAft>
              <a:buSzPts val="1200"/>
              <a:buChar char="●"/>
              <a:defRPr sz="1200"/>
            </a:lvl7pPr>
            <a:lvl8pPr marL="3657600" lvl="7" indent="-304800" algn="l">
              <a:lnSpc>
                <a:spcPct val="114999"/>
              </a:lnSpc>
              <a:spcBef>
                <a:spcPts val="0"/>
              </a:spcBef>
              <a:spcAft>
                <a:spcPts val="0"/>
              </a:spcAft>
              <a:buSzPts val="1200"/>
              <a:buChar char="○"/>
              <a:defRPr sz="1200"/>
            </a:lvl8pPr>
            <a:lvl9pPr marL="4114800" lvl="8" indent="-304800" algn="l">
              <a:lnSpc>
                <a:spcPct val="114999"/>
              </a:lnSpc>
              <a:spcBef>
                <a:spcPts val="0"/>
              </a:spcBef>
              <a:spcAft>
                <a:spcPts val="0"/>
              </a:spcAft>
              <a:buSzPts val="1200"/>
              <a:buChar char="■"/>
              <a:defRPr sz="1200"/>
            </a:lvl9pPr>
          </a:lstStyle>
          <a:p>
            <a:pPr>
              <a:defRPr/>
            </a:pPr>
            <a:endParaRPr/>
          </a:p>
        </p:txBody>
      </p:sp>
      <p:sp>
        <p:nvSpPr>
          <p:cNvPr id="30" name="Google Shape;30;p6"/>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32" name="Google Shape;32;p7"/>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pPr>
              <a:defRPr/>
            </a:pPr>
            <a:endParaRPr/>
          </a:p>
        </p:txBody>
      </p:sp>
      <p:sp>
        <p:nvSpPr>
          <p:cNvPr id="33" name="Google Shape;33;p7"/>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matchingName="One column text" userDrawn="1">
  <p:cSld name="ONE_COLUMN_TEXT">
    <p:spTree>
      <p:nvGrpSpPr>
        <p:cNvPr id="1" name=""/>
        <p:cNvGrpSpPr/>
        <p:nvPr/>
      </p:nvGrpSpPr>
      <p:grpSpPr bwMode="auto">
        <a:xfrm>
          <a:off x="0" y="0"/>
          <a:ext cx="0" cy="0"/>
          <a:chOff x="0" y="0"/>
          <a:chExt cx="0" cy="0"/>
        </a:xfrm>
      </p:grpSpPr>
      <p:sp>
        <p:nvSpPr>
          <p:cNvPr id="35" name="Google Shape;35;p8"/>
          <p:cNvSpPr txBox="1">
            <a:spLocks noGrp="1"/>
          </p:cNvSpPr>
          <p:nvPr>
            <p:ph type="title"/>
          </p:nvPr>
        </p:nvSpPr>
        <p:spPr bwMode="auto">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pPr>
              <a:defRPr/>
            </a:pPr>
            <a:endParaRPr/>
          </a:p>
        </p:txBody>
      </p:sp>
      <p:sp>
        <p:nvSpPr>
          <p:cNvPr id="36" name="Google Shape;36;p8"/>
          <p:cNvSpPr txBox="1">
            <a:spLocks noGrp="1"/>
          </p:cNvSpPr>
          <p:nvPr>
            <p:ph type="body" idx="1"/>
          </p:nvPr>
        </p:nvSpPr>
        <p:spPr bwMode="auto">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4999"/>
              </a:lnSpc>
              <a:spcBef>
                <a:spcPts val="0"/>
              </a:spcBef>
              <a:spcAft>
                <a:spcPts val="0"/>
              </a:spcAft>
              <a:buSzPts val="1200"/>
              <a:buChar char="●"/>
              <a:defRPr sz="1200"/>
            </a:lvl1pPr>
            <a:lvl2pPr marL="914400" lvl="1" indent="-304800" algn="l">
              <a:lnSpc>
                <a:spcPct val="114999"/>
              </a:lnSpc>
              <a:spcBef>
                <a:spcPts val="0"/>
              </a:spcBef>
              <a:spcAft>
                <a:spcPts val="0"/>
              </a:spcAft>
              <a:buSzPts val="1200"/>
              <a:buChar char="○"/>
              <a:defRPr sz="1200"/>
            </a:lvl2pPr>
            <a:lvl3pPr marL="1371600" lvl="2" indent="-304800" algn="l">
              <a:lnSpc>
                <a:spcPct val="114999"/>
              </a:lnSpc>
              <a:spcBef>
                <a:spcPts val="0"/>
              </a:spcBef>
              <a:spcAft>
                <a:spcPts val="0"/>
              </a:spcAft>
              <a:buSzPts val="1200"/>
              <a:buChar char="■"/>
              <a:defRPr sz="1200"/>
            </a:lvl3pPr>
            <a:lvl4pPr marL="1828800" lvl="3" indent="-304800" algn="l">
              <a:lnSpc>
                <a:spcPct val="114999"/>
              </a:lnSpc>
              <a:spcBef>
                <a:spcPts val="0"/>
              </a:spcBef>
              <a:spcAft>
                <a:spcPts val="0"/>
              </a:spcAft>
              <a:buSzPts val="1200"/>
              <a:buChar char="●"/>
              <a:defRPr sz="1200"/>
            </a:lvl4pPr>
            <a:lvl5pPr marL="2286000" lvl="4" indent="-304800" algn="l">
              <a:lnSpc>
                <a:spcPct val="114999"/>
              </a:lnSpc>
              <a:spcBef>
                <a:spcPts val="0"/>
              </a:spcBef>
              <a:spcAft>
                <a:spcPts val="0"/>
              </a:spcAft>
              <a:buSzPts val="1200"/>
              <a:buChar char="○"/>
              <a:defRPr sz="1200"/>
            </a:lvl5pPr>
            <a:lvl6pPr marL="2743200" lvl="5" indent="-304800" algn="l">
              <a:lnSpc>
                <a:spcPct val="114999"/>
              </a:lnSpc>
              <a:spcBef>
                <a:spcPts val="0"/>
              </a:spcBef>
              <a:spcAft>
                <a:spcPts val="0"/>
              </a:spcAft>
              <a:buSzPts val="1200"/>
              <a:buChar char="■"/>
              <a:defRPr sz="1200"/>
            </a:lvl6pPr>
            <a:lvl7pPr marL="3200400" lvl="6" indent="-304800" algn="l">
              <a:lnSpc>
                <a:spcPct val="114999"/>
              </a:lnSpc>
              <a:spcBef>
                <a:spcPts val="0"/>
              </a:spcBef>
              <a:spcAft>
                <a:spcPts val="0"/>
              </a:spcAft>
              <a:buSzPts val="1200"/>
              <a:buChar char="●"/>
              <a:defRPr sz="1200"/>
            </a:lvl7pPr>
            <a:lvl8pPr marL="3657600" lvl="7" indent="-304800" algn="l">
              <a:lnSpc>
                <a:spcPct val="114999"/>
              </a:lnSpc>
              <a:spcBef>
                <a:spcPts val="0"/>
              </a:spcBef>
              <a:spcAft>
                <a:spcPts val="0"/>
              </a:spcAft>
              <a:buSzPts val="1200"/>
              <a:buChar char="○"/>
              <a:defRPr sz="1200"/>
            </a:lvl8pPr>
            <a:lvl9pPr marL="4114800" lvl="8" indent="-304800" algn="l">
              <a:lnSpc>
                <a:spcPct val="114999"/>
              </a:lnSpc>
              <a:spcBef>
                <a:spcPts val="0"/>
              </a:spcBef>
              <a:spcAft>
                <a:spcPts val="0"/>
              </a:spcAft>
              <a:buSzPts val="1200"/>
              <a:buChar char="■"/>
              <a:defRPr sz="1200"/>
            </a:lvl9pPr>
          </a:lstStyle>
          <a:p>
            <a:pPr>
              <a:defRPr/>
            </a:pPr>
            <a:endParaRPr/>
          </a:p>
        </p:txBody>
      </p:sp>
      <p:sp>
        <p:nvSpPr>
          <p:cNvPr id="37" name="Google Shape;37;p8"/>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matchingName="Main point" userDrawn="1">
  <p:cSld name="MAIN_POINT">
    <p:spTree>
      <p:nvGrpSpPr>
        <p:cNvPr id="1" name=""/>
        <p:cNvGrpSpPr/>
        <p:nvPr/>
      </p:nvGrpSpPr>
      <p:grpSpPr bwMode="auto">
        <a:xfrm>
          <a:off x="0" y="0"/>
          <a:ext cx="0" cy="0"/>
          <a:chOff x="0" y="0"/>
          <a:chExt cx="0" cy="0"/>
        </a:xfrm>
      </p:grpSpPr>
      <p:sp>
        <p:nvSpPr>
          <p:cNvPr id="39" name="Google Shape;39;p9"/>
          <p:cNvSpPr txBox="1">
            <a:spLocks noGrp="1"/>
          </p:cNvSpPr>
          <p:nvPr>
            <p:ph type="title"/>
          </p:nvPr>
        </p:nvSpPr>
        <p:spPr bwMode="auto">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pPr>
              <a:defRPr/>
            </a:pPr>
            <a:endParaRPr/>
          </a:p>
        </p:txBody>
      </p:sp>
      <p:sp>
        <p:nvSpPr>
          <p:cNvPr id="40" name="Google Shape;40;p9"/>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matchingName="Section title and description" userDrawn="1">
  <p:cSld name="SECTION_TITLE_AND_DESCRIPTION">
    <p:spTree>
      <p:nvGrpSpPr>
        <p:cNvPr id="1" name=""/>
        <p:cNvGrpSpPr/>
        <p:nvPr/>
      </p:nvGrpSpPr>
      <p:grpSpPr bwMode="auto">
        <a:xfrm>
          <a:off x="0" y="0"/>
          <a:ext cx="0" cy="0"/>
          <a:chOff x="0" y="0"/>
          <a:chExt cx="0" cy="0"/>
        </a:xfrm>
      </p:grpSpPr>
      <p:sp>
        <p:nvSpPr>
          <p:cNvPr id="42" name="Google Shape;42;p10"/>
          <p:cNvSpPr/>
          <p:nvPr/>
        </p:nvSpPr>
        <p:spPr bwMode="auto">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43" name="Google Shape;43;p10"/>
          <p:cNvSpPr txBox="1">
            <a:spLocks noGrp="1"/>
          </p:cNvSpPr>
          <p:nvPr>
            <p:ph type="title"/>
          </p:nvPr>
        </p:nvSpPr>
        <p:spPr bwMode="auto">
          <a:xfrm>
            <a:off x="265500" y="1233175"/>
            <a:ext cx="4045199"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pPr>
              <a:defRPr/>
            </a:pPr>
            <a:endParaRPr/>
          </a:p>
        </p:txBody>
      </p:sp>
      <p:sp>
        <p:nvSpPr>
          <p:cNvPr id="44" name="Google Shape;44;p10"/>
          <p:cNvSpPr txBox="1">
            <a:spLocks noGrp="1"/>
          </p:cNvSpPr>
          <p:nvPr>
            <p:ph type="subTitle" idx="1"/>
          </p:nvPr>
        </p:nvSpPr>
        <p:spPr bwMode="auto">
          <a:xfrm>
            <a:off x="265500" y="2803075"/>
            <a:ext cx="4045199" cy="1235099"/>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45" name="Google Shape;45;p10"/>
          <p:cNvSpPr txBox="1">
            <a:spLocks noGrp="1"/>
          </p:cNvSpPr>
          <p:nvPr>
            <p:ph type="body" idx="2"/>
          </p:nvPr>
        </p:nvSpPr>
        <p:spPr bwMode="auto">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4999"/>
              </a:lnSpc>
              <a:spcBef>
                <a:spcPts val="0"/>
              </a:spcBef>
              <a:spcAft>
                <a:spcPts val="0"/>
              </a:spcAft>
              <a:buSzPts val="1800"/>
              <a:buChar char="●"/>
              <a:defRPr/>
            </a:lvl1pPr>
            <a:lvl2pPr marL="914400" lvl="1" indent="-317500" algn="l">
              <a:lnSpc>
                <a:spcPct val="114999"/>
              </a:lnSpc>
              <a:spcBef>
                <a:spcPts val="0"/>
              </a:spcBef>
              <a:spcAft>
                <a:spcPts val="0"/>
              </a:spcAft>
              <a:buSzPts val="1400"/>
              <a:buChar char="○"/>
              <a:defRPr/>
            </a:lvl2pPr>
            <a:lvl3pPr marL="1371600" lvl="2" indent="-317500" algn="l">
              <a:lnSpc>
                <a:spcPct val="114999"/>
              </a:lnSpc>
              <a:spcBef>
                <a:spcPts val="0"/>
              </a:spcBef>
              <a:spcAft>
                <a:spcPts val="0"/>
              </a:spcAft>
              <a:buSzPts val="1400"/>
              <a:buChar char="■"/>
              <a:defRPr/>
            </a:lvl3pPr>
            <a:lvl4pPr marL="1828800" lvl="3" indent="-317500" algn="l">
              <a:lnSpc>
                <a:spcPct val="114999"/>
              </a:lnSpc>
              <a:spcBef>
                <a:spcPts val="0"/>
              </a:spcBef>
              <a:spcAft>
                <a:spcPts val="0"/>
              </a:spcAft>
              <a:buSzPts val="1400"/>
              <a:buChar char="●"/>
              <a:defRPr/>
            </a:lvl4pPr>
            <a:lvl5pPr marL="2286000" lvl="4" indent="-317500" algn="l">
              <a:lnSpc>
                <a:spcPct val="114999"/>
              </a:lnSpc>
              <a:spcBef>
                <a:spcPts val="0"/>
              </a:spcBef>
              <a:spcAft>
                <a:spcPts val="0"/>
              </a:spcAft>
              <a:buSzPts val="1400"/>
              <a:buChar char="○"/>
              <a:defRPr/>
            </a:lvl5pPr>
            <a:lvl6pPr marL="2743200" lvl="5" indent="-317500" algn="l">
              <a:lnSpc>
                <a:spcPct val="114999"/>
              </a:lnSpc>
              <a:spcBef>
                <a:spcPts val="0"/>
              </a:spcBef>
              <a:spcAft>
                <a:spcPts val="0"/>
              </a:spcAft>
              <a:buSzPts val="1400"/>
              <a:buChar char="■"/>
              <a:defRPr/>
            </a:lvl6pPr>
            <a:lvl7pPr marL="3200400" lvl="6" indent="-317500" algn="l">
              <a:lnSpc>
                <a:spcPct val="114999"/>
              </a:lnSpc>
              <a:spcBef>
                <a:spcPts val="0"/>
              </a:spcBef>
              <a:spcAft>
                <a:spcPts val="0"/>
              </a:spcAft>
              <a:buSzPts val="1400"/>
              <a:buChar char="●"/>
              <a:defRPr/>
            </a:lvl7pPr>
            <a:lvl8pPr marL="3657600" lvl="7" indent="-317500" algn="l">
              <a:lnSpc>
                <a:spcPct val="114999"/>
              </a:lnSpc>
              <a:spcBef>
                <a:spcPts val="0"/>
              </a:spcBef>
              <a:spcAft>
                <a:spcPts val="0"/>
              </a:spcAft>
              <a:buSzPts val="1400"/>
              <a:buChar char="○"/>
              <a:defRPr/>
            </a:lvl8pPr>
            <a:lvl9pPr marL="4114800" lvl="8" indent="-317500" algn="l">
              <a:lnSpc>
                <a:spcPct val="114999"/>
              </a:lnSpc>
              <a:spcBef>
                <a:spcPts val="0"/>
              </a:spcBef>
              <a:spcAft>
                <a:spcPts val="0"/>
              </a:spcAft>
              <a:buSzPts val="1400"/>
              <a:buChar char="■"/>
              <a:defRPr/>
            </a:lvl9pPr>
          </a:lstStyle>
          <a:p>
            <a:pPr>
              <a:defRPr/>
            </a:pPr>
            <a:endParaRPr/>
          </a:p>
        </p:txBody>
      </p:sp>
      <p:sp>
        <p:nvSpPr>
          <p:cNvPr id="46" name="Google Shape;46;p10"/>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
        <p:cNvGrpSpPr/>
        <p:nvPr/>
      </p:nvGrpSpPr>
      <p:grpSpPr bwMode="auto">
        <a:xfrm>
          <a:off x="0" y="0"/>
          <a:ext cx="0" cy="0"/>
          <a:chOff x="0" y="0"/>
          <a:chExt cx="0" cy="0"/>
        </a:xfrm>
      </p:grpSpPr>
      <p:sp>
        <p:nvSpPr>
          <p:cNvPr id="6" name="Google Shape;6;p1"/>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1pPr>
            <a:lvl2pPr marR="0" lvl="1"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2pPr>
            <a:lvl3pPr marR="0" lvl="2"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3pPr>
            <a:lvl4pPr marR="0" lvl="3"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4pPr>
            <a:lvl5pPr marR="0" lvl="4"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5pPr>
            <a:lvl6pPr marR="0" lvl="5"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6pPr>
            <a:lvl7pPr marR="0" lvl="6"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7pPr>
            <a:lvl8pPr marR="0" lvl="7"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8pPr>
            <a:lvl9pPr marR="0" lvl="8"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9pPr>
          </a:lstStyle>
          <a:p>
            <a:pPr>
              <a:defRPr/>
            </a:pPr>
            <a:endParaRPr/>
          </a:p>
        </p:txBody>
      </p:sp>
      <p:sp>
        <p:nvSpPr>
          <p:cNvPr id="7" name="Google Shape;7;p1"/>
          <p:cNvSpPr txBox="1">
            <a:spLocks noGrp="1"/>
          </p:cNvSpPr>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a:lnSpc>
                <a:spcPct val="114999"/>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defRPr>
            </a:lvl1pPr>
            <a:lvl2pPr marL="914400" marR="0" lvl="1" indent="-317500" algn="l">
              <a:lnSpc>
                <a:spcPct val="114999"/>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defRPr>
            </a:lvl2pPr>
            <a:lvl3pPr marL="1371600" marR="0" lvl="2" indent="-317500" algn="l">
              <a:lnSpc>
                <a:spcPct val="114999"/>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defRPr>
            </a:lvl3pPr>
            <a:lvl4pPr marL="1828800" marR="0" lvl="3" indent="-317500" algn="l">
              <a:lnSpc>
                <a:spcPct val="114999"/>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defRPr>
            </a:lvl4pPr>
            <a:lvl5pPr marL="2286000" marR="0" lvl="4" indent="-317500" algn="l">
              <a:lnSpc>
                <a:spcPct val="114999"/>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defRPr>
            </a:lvl5pPr>
            <a:lvl6pPr marL="2743200" marR="0" lvl="5" indent="-317500" algn="l">
              <a:lnSpc>
                <a:spcPct val="114999"/>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defRPr>
            </a:lvl6pPr>
            <a:lvl7pPr marL="3200400" marR="0" lvl="6" indent="-317500" algn="l">
              <a:lnSpc>
                <a:spcPct val="114999"/>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defRPr>
            </a:lvl7pPr>
            <a:lvl8pPr marL="3657600" marR="0" lvl="7" indent="-317500" algn="l">
              <a:lnSpc>
                <a:spcPct val="114999"/>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defRPr>
            </a:lvl8pPr>
            <a:lvl9pPr marL="4114800" marR="0" lvl="8" indent="-317500" algn="l">
              <a:lnSpc>
                <a:spcPct val="114999"/>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defRPr>
            </a:lvl9pPr>
          </a:lstStyle>
          <a:p>
            <a:pPr>
              <a:defRPr/>
            </a:pPr>
            <a:endParaRPr/>
          </a:p>
        </p:txBody>
      </p:sp>
      <p:sp>
        <p:nvSpPr>
          <p:cNvPr id="8" name="Google Shape;8;p1"/>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defRPr>
            </a:lvl9pPr>
          </a:lstStyle>
          <a:p>
            <a:pPr marL="0" lvl="0" indent="0" algn="r">
              <a:spcBef>
                <a:spcPts val="0"/>
              </a:spcBef>
              <a:spcAft>
                <a:spcPts val="0"/>
              </a:spcAft>
              <a:buNone/>
              <a:defRPr/>
            </a:pPr>
            <a:fld id="{00000000-1234-1234-1234-123412341234}" type="slidenum">
              <a:rP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ocs.python.org/es/3/glossary.html#term-immutabl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0" name="Google Shape;60;p14"/>
          <p:cNvPicPr/>
          <p:nvPr/>
        </p:nvPicPr>
        <p:blipFill>
          <a:blip r:embed="rId2">
            <a:alphaModFix/>
          </a:blip>
          <a:srcRect/>
          <a:stretch/>
        </p:blipFill>
        <p:spPr bwMode="auto">
          <a:xfrm>
            <a:off x="0" y="0"/>
            <a:ext cx="9144006" cy="5143503"/>
          </a:xfrm>
          <a:prstGeom prst="rect">
            <a:avLst/>
          </a:prstGeom>
          <a:noFill/>
          <a:ln>
            <a:noFill/>
          </a:ln>
        </p:spPr>
      </p:pic>
      <p:sp>
        <p:nvSpPr>
          <p:cNvPr id="61" name="Google Shape;61;p14"/>
          <p:cNvSpPr txBox="1"/>
          <p:nvPr/>
        </p:nvSpPr>
        <p:spPr bwMode="auto">
          <a:xfrm>
            <a:off x="856062" y="707505"/>
            <a:ext cx="4790160" cy="3330473"/>
          </a:xfrm>
          <a:prstGeom prst="rect">
            <a:avLst/>
          </a:prstGeom>
          <a:noFill/>
          <a:ln>
            <a:noFill/>
          </a:ln>
        </p:spPr>
        <p:txBody>
          <a:bodyPr spcFirstLastPara="1" wrap="square" lIns="68575" tIns="68575" rIns="68575" bIns="68575" anchor="t" anchorCtr="0">
            <a:spAutoFit/>
          </a:bodyPr>
          <a:lstStyle/>
          <a:p>
            <a:pPr marL="0" marR="0" lvl="0" indent="0" algn="l">
              <a:lnSpc>
                <a:spcPct val="100000"/>
              </a:lnSpc>
              <a:spcBef>
                <a:spcPts val="0"/>
              </a:spcBef>
              <a:spcAft>
                <a:spcPts val="0"/>
              </a:spcAft>
              <a:buClr>
                <a:srgbClr val="000000"/>
              </a:buClr>
              <a:buSzPts val="2100"/>
              <a:buFont typeface="Arial"/>
              <a:buNone/>
              <a:defRPr/>
            </a:pPr>
            <a:r>
              <a:rPr sz="3600" b="1" i="0" u="sng" strike="noStrike" cap="none">
                <a:solidFill>
                  <a:schemeClr val="lt1"/>
                </a:solidFill>
                <a:latin typeface="Roboto"/>
                <a:ea typeface="Roboto"/>
                <a:cs typeface="Roboto"/>
              </a:rPr>
              <a:t>MÓDULO 3</a:t>
            </a:r>
            <a:endParaRPr sz="2100" b="1" i="0" u="sng" strike="noStrike" cap="none">
              <a:solidFill>
                <a:schemeClr val="lt1"/>
              </a:solidFill>
              <a:latin typeface="Roboto"/>
              <a:ea typeface="Roboto"/>
              <a:cs typeface="Roboto"/>
            </a:endParaRPr>
          </a:p>
          <a:p>
            <a:pPr marL="0" marR="0" lvl="0" indent="0" algn="l">
              <a:lnSpc>
                <a:spcPct val="100000"/>
              </a:lnSpc>
              <a:spcBef>
                <a:spcPts val="0"/>
              </a:spcBef>
              <a:spcAft>
                <a:spcPts val="0"/>
              </a:spcAft>
              <a:buClr>
                <a:srgbClr val="000000"/>
              </a:buClr>
              <a:buSzPts val="1800"/>
              <a:buFont typeface="Arial"/>
              <a:buNone/>
              <a:defRPr/>
            </a:pPr>
            <a:endParaRPr sz="1800" b="1" i="0" u="sng" strike="noStrike" cap="none">
              <a:solidFill>
                <a:schemeClr val="lt1"/>
              </a:solidFill>
              <a:latin typeface="Roboto"/>
              <a:ea typeface="Roboto"/>
              <a:cs typeface="Roboto"/>
            </a:endParaRPr>
          </a:p>
          <a:p>
            <a:pPr marL="0" marR="0" lvl="0" indent="0" algn="just">
              <a:lnSpc>
                <a:spcPct val="114999"/>
              </a:lnSpc>
              <a:spcBef>
                <a:spcPts val="0"/>
              </a:spcBef>
              <a:spcAft>
                <a:spcPts val="0"/>
              </a:spcAft>
              <a:buClr>
                <a:schemeClr val="dk1"/>
              </a:buClr>
              <a:buSzPts val="1100"/>
              <a:buFont typeface="Arial"/>
              <a:buNone/>
              <a:defRPr/>
            </a:pPr>
            <a:r>
              <a:rPr sz="2000" b="0" i="0" u="none" strike="noStrike" cap="none">
                <a:solidFill>
                  <a:schemeClr val="lt1"/>
                </a:solidFill>
                <a:latin typeface="Roboto"/>
                <a:ea typeface="Roboto"/>
                <a:cs typeface="Roboto"/>
              </a:rPr>
              <a:t>Tipos de datos complejos(listas, tuplas, diccionarios, conjunto).</a:t>
            </a:r>
            <a:endParaRPr sz="2000">
              <a:solidFill>
                <a:schemeClr val="lt1"/>
              </a:solidFill>
              <a:latin typeface="Roboto"/>
              <a:ea typeface="Roboto"/>
              <a:cs typeface="Roboto"/>
            </a:endParaRPr>
          </a:p>
          <a:p>
            <a:pPr marL="0" marR="0" lvl="0" indent="0" algn="just">
              <a:lnSpc>
                <a:spcPct val="114999"/>
              </a:lnSpc>
              <a:spcBef>
                <a:spcPts val="0"/>
              </a:spcBef>
              <a:spcAft>
                <a:spcPts val="0"/>
              </a:spcAft>
              <a:buClr>
                <a:schemeClr val="dk1"/>
              </a:buClr>
              <a:buSzPts val="1100"/>
              <a:buFont typeface="Arial"/>
              <a:buNone/>
              <a:defRPr/>
            </a:pPr>
            <a:endParaRPr sz="1800">
              <a:solidFill>
                <a:schemeClr val="lt1"/>
              </a:solidFill>
              <a:latin typeface="Roboto"/>
              <a:ea typeface="Roboto"/>
              <a:cs typeface="Roboto"/>
            </a:endParaRPr>
          </a:p>
          <a:p>
            <a:pPr marL="0" marR="0" lvl="0" indent="0" algn="just">
              <a:lnSpc>
                <a:spcPct val="114999"/>
              </a:lnSpc>
              <a:spcBef>
                <a:spcPts val="0"/>
              </a:spcBef>
              <a:spcAft>
                <a:spcPts val="0"/>
              </a:spcAft>
              <a:buClr>
                <a:schemeClr val="dk1"/>
              </a:buClr>
              <a:buSzPts val="1100"/>
              <a:buFont typeface="Arial"/>
              <a:buNone/>
              <a:defRPr/>
            </a:pPr>
            <a:r>
              <a:rPr lang="es-AR" sz="2000" b="0" i="0" u="none" strike="noStrike" cap="none" spc="0">
                <a:solidFill>
                  <a:schemeClr val="lt1"/>
                </a:solidFill>
                <a:latin typeface="Roboto"/>
                <a:ea typeface="Roboto"/>
                <a:cs typeface="Roboto"/>
              </a:rPr>
              <a:t>Métodos de listas</a:t>
            </a:r>
            <a:endParaRPr sz="1800">
              <a:solidFill>
                <a:schemeClr val="lt1"/>
              </a:solidFill>
              <a:latin typeface="Roboto"/>
              <a:ea typeface="Roboto"/>
              <a:cs typeface="Roboto"/>
            </a:endParaRPr>
          </a:p>
          <a:p>
            <a:pPr marL="0" marR="0" lvl="0" indent="0" algn="just">
              <a:lnSpc>
                <a:spcPct val="114999"/>
              </a:lnSpc>
              <a:spcBef>
                <a:spcPts val="0"/>
              </a:spcBef>
              <a:spcAft>
                <a:spcPts val="0"/>
              </a:spcAft>
              <a:buClr>
                <a:schemeClr val="dk1"/>
              </a:buClr>
              <a:buSzPts val="1100"/>
              <a:buFont typeface="Arial"/>
              <a:buNone/>
              <a:defRPr/>
            </a:pPr>
            <a:endParaRPr sz="1800">
              <a:solidFill>
                <a:schemeClr val="lt1"/>
              </a:solidFill>
              <a:latin typeface="Roboto"/>
              <a:ea typeface="Roboto"/>
              <a:cs typeface="Roboto"/>
            </a:endParaRPr>
          </a:p>
          <a:p>
            <a:pPr marL="0" marR="0" lvl="0" indent="0" algn="just">
              <a:lnSpc>
                <a:spcPct val="114999"/>
              </a:lnSpc>
              <a:spcBef>
                <a:spcPts val="0"/>
              </a:spcBef>
              <a:spcAft>
                <a:spcPts val="0"/>
              </a:spcAft>
              <a:buClr>
                <a:schemeClr val="dk1"/>
              </a:buClr>
              <a:buSzPts val="1100"/>
              <a:buFont typeface="Arial"/>
              <a:buNone/>
              <a:defRPr/>
            </a:pPr>
            <a:r>
              <a:rPr sz="2000" b="0" i="0" u="none" strike="noStrike" cap="none">
                <a:solidFill>
                  <a:schemeClr val="lt1"/>
                </a:solidFill>
                <a:latin typeface="Roboto"/>
                <a:ea typeface="Roboto"/>
                <a:cs typeface="Roboto"/>
              </a:rPr>
              <a:t>Manejo de cadenas de caracteres. </a:t>
            </a:r>
          </a:p>
          <a:p>
            <a:pPr marL="0" marR="0" lvl="0" indent="0" algn="just">
              <a:lnSpc>
                <a:spcPct val="114999"/>
              </a:lnSpc>
              <a:spcBef>
                <a:spcPts val="1000"/>
              </a:spcBef>
              <a:spcAft>
                <a:spcPts val="1000"/>
              </a:spcAft>
              <a:buClr>
                <a:schemeClr val="dk1"/>
              </a:buClr>
              <a:buSzPts val="1100"/>
              <a:buFont typeface="Arial"/>
              <a:buNone/>
              <a:defRPr/>
            </a:pPr>
            <a:endParaRPr sz="1200" b="0" i="0" u="none" strike="noStrike" cap="none">
              <a:solidFill>
                <a:schemeClr val="dk1"/>
              </a:solidFill>
              <a:highlight>
                <a:schemeClr val="lt1"/>
              </a:highlight>
              <a:latin typeface="Arial"/>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3" name="Google Shape;163;p23"/>
          <p:cNvSpPr txBox="1"/>
          <p:nvPr/>
        </p:nvSpPr>
        <p:spPr bwMode="auto">
          <a:xfrm>
            <a:off x="7036570" y="4764151"/>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164" name="Google Shape;164;p23"/>
          <p:cNvPicPr/>
          <p:nvPr/>
        </p:nvPicPr>
        <p:blipFill>
          <a:blip r:embed="rId2">
            <a:alphaModFix/>
          </a:blip>
          <a:srcRect/>
          <a:stretch/>
        </p:blipFill>
        <p:spPr bwMode="auto">
          <a:xfrm>
            <a:off x="0" y="0"/>
            <a:ext cx="953260" cy="5143500"/>
          </a:xfrm>
          <a:prstGeom prst="rect">
            <a:avLst/>
          </a:prstGeom>
          <a:noFill/>
          <a:ln>
            <a:noFill/>
          </a:ln>
        </p:spPr>
      </p:pic>
      <p:sp>
        <p:nvSpPr>
          <p:cNvPr id="165" name="Google Shape;165;p23"/>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166" name="Google Shape;166;p23"/>
          <p:cNvPicPr/>
          <p:nvPr/>
        </p:nvPicPr>
        <p:blipFill>
          <a:blip r:embed="rId3">
            <a:alphaModFix/>
          </a:blip>
          <a:srcRect/>
          <a:stretch/>
        </p:blipFill>
        <p:spPr bwMode="auto">
          <a:xfrm>
            <a:off x="7682157" y="98519"/>
            <a:ext cx="1461844" cy="925661"/>
          </a:xfrm>
          <a:prstGeom prst="rect">
            <a:avLst/>
          </a:prstGeom>
          <a:noFill/>
          <a:ln>
            <a:noFill/>
          </a:ln>
        </p:spPr>
      </p:pic>
      <p:sp>
        <p:nvSpPr>
          <p:cNvPr id="167" name="Google Shape;167;p23"/>
          <p:cNvSpPr/>
          <p:nvPr/>
        </p:nvSpPr>
        <p:spPr bwMode="auto">
          <a:xfrm>
            <a:off x="1064910" y="4961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Listas (List) - for</a:t>
            </a:r>
            <a:endParaRPr sz="2900" b="0" i="0" u="none" strike="noStrike" cap="none">
              <a:solidFill>
                <a:srgbClr val="000000"/>
              </a:solidFill>
              <a:latin typeface="Roboto"/>
              <a:ea typeface="Roboto"/>
              <a:cs typeface="Roboto"/>
            </a:endParaRPr>
          </a:p>
        </p:txBody>
      </p:sp>
      <p:sp>
        <p:nvSpPr>
          <p:cNvPr id="168" name="Google Shape;168;p23"/>
          <p:cNvSpPr/>
          <p:nvPr/>
        </p:nvSpPr>
        <p:spPr bwMode="auto">
          <a:xfrm>
            <a:off x="2150153" y="1173853"/>
            <a:ext cx="5482800" cy="594000"/>
          </a:xfrm>
          <a:prstGeom prst="rect">
            <a:avLst/>
          </a:prstGeom>
          <a:noFill/>
          <a:ln>
            <a:noFill/>
          </a:ln>
        </p:spPr>
        <p:txBody>
          <a:bodyPr spcFirstLastPara="1" wrap="square" lIns="91425" tIns="91425" rIns="91425" bIns="91425" anchor="t" anchorCtr="0">
            <a:noAutofit/>
          </a:bodyPr>
          <a:lstStyle/>
          <a:p>
            <a:pPr marL="0" marR="0" lvl="0" indent="0" algn="ctr">
              <a:lnSpc>
                <a:spcPct val="150000"/>
              </a:lnSpc>
              <a:spcBef>
                <a:spcPts val="0"/>
              </a:spcBef>
              <a:spcAft>
                <a:spcPts val="0"/>
              </a:spcAft>
              <a:buClr>
                <a:srgbClr val="000000"/>
              </a:buClr>
              <a:buSzPts val="1800"/>
              <a:buFont typeface="Arial"/>
              <a:buNone/>
              <a:defRPr/>
            </a:pPr>
            <a:r>
              <a:rPr sz="1800">
                <a:solidFill>
                  <a:srgbClr val="09885A"/>
                </a:solidFill>
                <a:latin typeface="Courier New"/>
                <a:ea typeface="Courier New"/>
                <a:cs typeface="Courier New"/>
              </a:rPr>
              <a:t>lista=</a:t>
            </a:r>
            <a:r>
              <a:rPr sz="1800" b="0" i="0" u="none" strike="noStrike" cap="none">
                <a:solidFill>
                  <a:srgbClr val="09885A"/>
                </a:solidFill>
                <a:latin typeface="Courier New"/>
                <a:ea typeface="Courier New"/>
                <a:cs typeface="Courier New"/>
              </a:rPr>
              <a:t>[</a:t>
            </a:r>
            <a:r>
              <a:rPr sz="1800" b="0" i="0" u="none" strike="noStrike" cap="none">
                <a:solidFill>
                  <a:srgbClr val="1F497D"/>
                </a:solidFill>
                <a:latin typeface="Courier New"/>
                <a:ea typeface="Courier New"/>
                <a:cs typeface="Courier New"/>
              </a:rPr>
              <a:t>“Hola”</a:t>
            </a:r>
            <a:r>
              <a:rPr sz="1800" b="0" i="0" u="none" strike="noStrike" cap="none">
                <a:solidFill>
                  <a:srgbClr val="09885A"/>
                </a:solidFill>
                <a:latin typeface="Courier New"/>
                <a:ea typeface="Courier New"/>
                <a:cs typeface="Courier New"/>
              </a:rPr>
              <a:t>, </a:t>
            </a:r>
            <a:r>
              <a:rPr sz="1800" b="0" i="0" u="none" strike="noStrike" cap="none">
                <a:solidFill>
                  <a:srgbClr val="000000"/>
                </a:solidFill>
                <a:latin typeface="Courier New"/>
                <a:ea typeface="Courier New"/>
                <a:cs typeface="Courier New"/>
              </a:rPr>
              <a:t>12</a:t>
            </a:r>
            <a:r>
              <a:rPr sz="1800" b="0" i="0" u="none" strike="noStrike" cap="none">
                <a:solidFill>
                  <a:srgbClr val="09885A"/>
                </a:solidFill>
                <a:latin typeface="Courier New"/>
                <a:ea typeface="Courier New"/>
                <a:cs typeface="Courier New"/>
              </a:rPr>
              <a:t>, </a:t>
            </a:r>
            <a:r>
              <a:rPr sz="1800" b="0" i="0" u="none" strike="noStrike" cap="none">
                <a:solidFill>
                  <a:srgbClr val="FF0000"/>
                </a:solidFill>
                <a:latin typeface="Courier New"/>
                <a:ea typeface="Courier New"/>
                <a:cs typeface="Courier New"/>
              </a:rPr>
              <a:t>5.0</a:t>
            </a:r>
            <a:r>
              <a:rPr sz="1800" b="0" i="0" u="none" strike="noStrike" cap="none">
                <a:solidFill>
                  <a:srgbClr val="09885A"/>
                </a:solidFill>
                <a:latin typeface="Courier New"/>
                <a:ea typeface="Courier New"/>
                <a:cs typeface="Courier New"/>
              </a:rPr>
              <a:t>, </a:t>
            </a:r>
            <a:r>
              <a:rPr sz="1800" b="0" i="0" u="none" strike="noStrike" cap="none">
                <a:solidFill>
                  <a:srgbClr val="F1C232"/>
                </a:solidFill>
                <a:latin typeface="Courier New"/>
                <a:ea typeface="Courier New"/>
                <a:cs typeface="Courier New"/>
              </a:rPr>
              <a:t>True</a:t>
            </a:r>
            <a:r>
              <a:rPr sz="1800" b="0" i="0" u="none" strike="noStrike" cap="none">
                <a:solidFill>
                  <a:srgbClr val="09885A"/>
                </a:solidFill>
                <a:latin typeface="Courier New"/>
                <a:ea typeface="Courier New"/>
                <a:cs typeface="Courier New"/>
              </a:rPr>
              <a:t>, </a:t>
            </a:r>
            <a:r>
              <a:rPr sz="1800" b="0" i="0" u="none" strike="noStrike" cap="none">
                <a:solidFill>
                  <a:srgbClr val="FF00FF"/>
                </a:solidFill>
                <a:latin typeface="Courier New"/>
                <a:ea typeface="Courier New"/>
                <a:cs typeface="Courier New"/>
              </a:rPr>
              <a:t>False</a:t>
            </a:r>
            <a:r>
              <a:rPr sz="1800" b="0" i="0" u="none" strike="noStrike" cap="none">
                <a:solidFill>
                  <a:srgbClr val="09885A"/>
                </a:solidFill>
                <a:latin typeface="Courier New"/>
                <a:ea typeface="Courier New"/>
                <a:cs typeface="Courier New"/>
              </a:rPr>
              <a:t>]</a:t>
            </a:r>
            <a:endParaRPr sz="1800" b="0" i="0" u="none" strike="noStrike" cap="none">
              <a:solidFill>
                <a:srgbClr val="000000"/>
              </a:solidFill>
              <a:latin typeface="Arial"/>
              <a:ea typeface="Arial"/>
              <a:cs typeface="Arial"/>
            </a:endParaRPr>
          </a:p>
        </p:txBody>
      </p:sp>
      <p:sp>
        <p:nvSpPr>
          <p:cNvPr id="169" name="Google Shape;169;p23"/>
          <p:cNvSpPr/>
          <p:nvPr/>
        </p:nvSpPr>
        <p:spPr bwMode="auto">
          <a:xfrm>
            <a:off x="1185299" y="1700550"/>
            <a:ext cx="3244800" cy="3063600"/>
          </a:xfrm>
          <a:prstGeom prst="rect">
            <a:avLst/>
          </a:prstGeom>
          <a:noFill/>
          <a:ln>
            <a:noFill/>
          </a:ln>
        </p:spPr>
        <p:txBody>
          <a:bodyPr spcFirstLastPara="1" wrap="square" lIns="91425" tIns="91425" rIns="91425" bIns="91425" anchor="t" anchorCtr="0">
            <a:noAutofit/>
          </a:bodyPr>
          <a:lstStyle/>
          <a:p>
            <a:pPr marL="0" marR="0" lvl="0" indent="0" algn="l">
              <a:lnSpc>
                <a:spcPct val="150000"/>
              </a:lnSpc>
              <a:spcBef>
                <a:spcPts val="0"/>
              </a:spcBef>
              <a:spcAft>
                <a:spcPts val="0"/>
              </a:spcAft>
              <a:buClr>
                <a:srgbClr val="000000"/>
              </a:buClr>
              <a:buSzPts val="1800"/>
              <a:buFont typeface="Arial"/>
              <a:buNone/>
              <a:defRPr/>
            </a:pPr>
            <a:r>
              <a:rPr sz="1600">
                <a:solidFill>
                  <a:srgbClr val="E055DB"/>
                </a:solidFill>
                <a:latin typeface="Courier New"/>
                <a:ea typeface="Courier New"/>
                <a:cs typeface="Courier New"/>
              </a:rPr>
              <a:t>for </a:t>
            </a:r>
            <a:r>
              <a:rPr sz="1600">
                <a:solidFill>
                  <a:schemeClr val="dk1"/>
                </a:solidFill>
                <a:latin typeface="Courier New"/>
                <a:ea typeface="Courier New"/>
                <a:cs typeface="Courier New"/>
              </a:rPr>
              <a:t>elemento </a:t>
            </a:r>
            <a:r>
              <a:rPr sz="1600">
                <a:solidFill>
                  <a:schemeClr val="accent1">
                    <a:lumMod val="75000"/>
                  </a:schemeClr>
                </a:solidFill>
                <a:latin typeface="Courier New"/>
                <a:ea typeface="Courier New"/>
                <a:cs typeface="Courier New"/>
              </a:rPr>
              <a:t>in </a:t>
            </a:r>
            <a:r>
              <a:rPr sz="1600">
                <a:solidFill>
                  <a:schemeClr val="dk1"/>
                </a:solidFill>
                <a:latin typeface="Courier New"/>
                <a:ea typeface="Courier New"/>
                <a:cs typeface="Courier New"/>
              </a:rPr>
              <a:t>lista</a:t>
            </a:r>
            <a:r>
              <a:rPr sz="1600">
                <a:solidFill>
                  <a:srgbClr val="09885A"/>
                </a:solidFill>
                <a:latin typeface="Courier New"/>
                <a:ea typeface="Courier New"/>
                <a:cs typeface="Courier New"/>
              </a:rPr>
              <a:t>:</a:t>
            </a:r>
          </a:p>
          <a:p>
            <a:pPr marL="0" marR="0" lvl="0" indent="0" algn="l">
              <a:lnSpc>
                <a:spcPct val="150000"/>
              </a:lnSpc>
              <a:spcBef>
                <a:spcPts val="0"/>
              </a:spcBef>
              <a:spcAft>
                <a:spcPts val="0"/>
              </a:spcAft>
              <a:buClr>
                <a:srgbClr val="000000"/>
              </a:buClr>
              <a:buSzPts val="1800"/>
              <a:buFont typeface="Arial"/>
              <a:buNone/>
              <a:defRPr/>
            </a:pPr>
            <a:r>
              <a:rPr sz="1600">
                <a:solidFill>
                  <a:srgbClr val="09885A"/>
                </a:solidFill>
                <a:latin typeface="Courier New"/>
                <a:ea typeface="Courier New"/>
                <a:cs typeface="Courier New"/>
              </a:rPr>
              <a:t>	</a:t>
            </a:r>
            <a:r>
              <a:rPr sz="1600">
                <a:solidFill>
                  <a:schemeClr val="accent6">
                    <a:lumMod val="50000"/>
                  </a:schemeClr>
                </a:solidFill>
                <a:latin typeface="Courier New"/>
                <a:ea typeface="Courier New"/>
                <a:cs typeface="Courier New"/>
              </a:rPr>
              <a:t>print</a:t>
            </a:r>
            <a:r>
              <a:rPr sz="1600">
                <a:solidFill>
                  <a:srgbClr val="09885A"/>
                </a:solidFill>
                <a:latin typeface="Courier New"/>
                <a:ea typeface="Courier New"/>
                <a:cs typeface="Courier New"/>
              </a:rPr>
              <a:t>(</a:t>
            </a:r>
            <a:r>
              <a:rPr sz="1600">
                <a:solidFill>
                  <a:schemeClr val="dk1"/>
                </a:solidFill>
                <a:latin typeface="Courier New"/>
                <a:ea typeface="Courier New"/>
                <a:cs typeface="Courier New"/>
              </a:rPr>
              <a:t>elemento</a:t>
            </a:r>
            <a:r>
              <a:rPr sz="1600">
                <a:solidFill>
                  <a:srgbClr val="09885A"/>
                </a:solidFill>
                <a:latin typeface="Courier New"/>
                <a:ea typeface="Courier New"/>
                <a:cs typeface="Courier New"/>
              </a:rPr>
              <a:t>)</a:t>
            </a:r>
          </a:p>
          <a:p>
            <a:pPr marL="0" marR="0" lvl="0" indent="0" algn="l">
              <a:lnSpc>
                <a:spcPct val="150000"/>
              </a:lnSpc>
              <a:spcBef>
                <a:spcPts val="0"/>
              </a:spcBef>
              <a:spcAft>
                <a:spcPts val="0"/>
              </a:spcAft>
              <a:buClr>
                <a:srgbClr val="000000"/>
              </a:buClr>
              <a:buSzPts val="1800"/>
              <a:buFont typeface="Arial"/>
              <a:buNone/>
              <a:defRPr/>
            </a:pPr>
            <a:r>
              <a:rPr sz="1600">
                <a:solidFill>
                  <a:schemeClr val="dk1"/>
                </a:solidFill>
                <a:latin typeface="Courier New"/>
                <a:ea typeface="Courier New"/>
                <a:cs typeface="Courier New"/>
              </a:rPr>
              <a:t>Salida:</a:t>
            </a:r>
          </a:p>
          <a:p>
            <a:pPr marL="457200" marR="0" lvl="0" indent="0" algn="l">
              <a:lnSpc>
                <a:spcPct val="100000"/>
              </a:lnSpc>
              <a:spcBef>
                <a:spcPts val="0"/>
              </a:spcBef>
              <a:spcAft>
                <a:spcPts val="0"/>
              </a:spcAft>
              <a:buNone/>
              <a:defRPr/>
            </a:pPr>
            <a:r>
              <a:rPr sz="1600">
                <a:solidFill>
                  <a:schemeClr val="dk1"/>
                </a:solidFill>
                <a:latin typeface="Courier New"/>
                <a:ea typeface="Courier New"/>
                <a:cs typeface="Courier New"/>
              </a:rPr>
              <a:t>“Hola”</a:t>
            </a:r>
          </a:p>
          <a:p>
            <a:pPr marL="457200" marR="0" lvl="0" indent="0" algn="l">
              <a:lnSpc>
                <a:spcPct val="100000"/>
              </a:lnSpc>
              <a:spcBef>
                <a:spcPts val="0"/>
              </a:spcBef>
              <a:spcAft>
                <a:spcPts val="0"/>
              </a:spcAft>
              <a:buNone/>
              <a:defRPr/>
            </a:pPr>
            <a:r>
              <a:rPr sz="1600">
                <a:solidFill>
                  <a:schemeClr val="dk1"/>
                </a:solidFill>
                <a:latin typeface="Courier New"/>
                <a:ea typeface="Courier New"/>
                <a:cs typeface="Courier New"/>
              </a:rPr>
              <a:t>12</a:t>
            </a:r>
          </a:p>
          <a:p>
            <a:pPr marL="0" marR="0" lvl="0" indent="457200" algn="l">
              <a:lnSpc>
                <a:spcPct val="100000"/>
              </a:lnSpc>
              <a:spcBef>
                <a:spcPts val="0"/>
              </a:spcBef>
              <a:spcAft>
                <a:spcPts val="0"/>
              </a:spcAft>
              <a:buNone/>
              <a:defRPr/>
            </a:pPr>
            <a:r>
              <a:rPr sz="1600">
                <a:solidFill>
                  <a:schemeClr val="dk1"/>
                </a:solidFill>
                <a:latin typeface="Courier New"/>
                <a:ea typeface="Courier New"/>
                <a:cs typeface="Courier New"/>
              </a:rPr>
              <a:t>5.0</a:t>
            </a:r>
          </a:p>
          <a:p>
            <a:pPr marL="0" marR="0" lvl="0" indent="457200" algn="l">
              <a:lnSpc>
                <a:spcPct val="100000"/>
              </a:lnSpc>
              <a:spcBef>
                <a:spcPts val="0"/>
              </a:spcBef>
              <a:spcAft>
                <a:spcPts val="0"/>
              </a:spcAft>
              <a:buNone/>
              <a:defRPr/>
            </a:pPr>
            <a:r>
              <a:rPr sz="1600">
                <a:solidFill>
                  <a:schemeClr val="dk1"/>
                </a:solidFill>
                <a:latin typeface="Courier New"/>
                <a:ea typeface="Courier New"/>
                <a:cs typeface="Courier New"/>
              </a:rPr>
              <a:t>True</a:t>
            </a:r>
          </a:p>
          <a:p>
            <a:pPr marL="0" marR="0" lvl="0" indent="457200" algn="l">
              <a:lnSpc>
                <a:spcPct val="100000"/>
              </a:lnSpc>
              <a:spcBef>
                <a:spcPts val="0"/>
              </a:spcBef>
              <a:spcAft>
                <a:spcPts val="0"/>
              </a:spcAft>
              <a:buNone/>
              <a:defRPr/>
            </a:pPr>
            <a:r>
              <a:rPr sz="1600">
                <a:solidFill>
                  <a:schemeClr val="dk1"/>
                </a:solidFill>
                <a:latin typeface="Courier New"/>
                <a:ea typeface="Courier New"/>
                <a:cs typeface="Courier New"/>
              </a:rPr>
              <a:t>False</a:t>
            </a:r>
          </a:p>
          <a:p>
            <a:pPr marL="0" marR="0" lvl="0" indent="0" algn="ctr">
              <a:lnSpc>
                <a:spcPct val="150000"/>
              </a:lnSpc>
              <a:spcBef>
                <a:spcPts val="0"/>
              </a:spcBef>
              <a:spcAft>
                <a:spcPts val="0"/>
              </a:spcAft>
              <a:buClr>
                <a:srgbClr val="000000"/>
              </a:buClr>
              <a:buSzPts val="1800"/>
              <a:buFont typeface="Arial"/>
              <a:buNone/>
              <a:defRPr/>
            </a:pPr>
            <a:endParaRPr sz="1800">
              <a:solidFill>
                <a:srgbClr val="09885A"/>
              </a:solidFill>
              <a:latin typeface="Courier New"/>
              <a:ea typeface="Courier New"/>
              <a:cs typeface="Courier New"/>
            </a:endParaRPr>
          </a:p>
        </p:txBody>
      </p:sp>
      <p:sp>
        <p:nvSpPr>
          <p:cNvPr id="170" name="Google Shape;170;p23"/>
          <p:cNvSpPr/>
          <p:nvPr/>
        </p:nvSpPr>
        <p:spPr bwMode="auto">
          <a:xfrm>
            <a:off x="4780200" y="1700550"/>
            <a:ext cx="4363800" cy="3063600"/>
          </a:xfrm>
          <a:prstGeom prst="rect">
            <a:avLst/>
          </a:prstGeom>
          <a:noFill/>
          <a:ln>
            <a:noFill/>
          </a:ln>
        </p:spPr>
        <p:txBody>
          <a:bodyPr spcFirstLastPara="1" wrap="square" lIns="91425" tIns="91425" rIns="91425" bIns="91425" anchor="t" anchorCtr="0">
            <a:noAutofit/>
          </a:bodyPr>
          <a:lstStyle/>
          <a:p>
            <a:pPr marL="0" marR="0" lvl="0" indent="0" algn="l">
              <a:lnSpc>
                <a:spcPct val="150000"/>
              </a:lnSpc>
              <a:spcBef>
                <a:spcPts val="0"/>
              </a:spcBef>
              <a:spcAft>
                <a:spcPts val="0"/>
              </a:spcAft>
              <a:buClr>
                <a:srgbClr val="000000"/>
              </a:buClr>
              <a:buSzPts val="1800"/>
              <a:buFont typeface="Arial"/>
              <a:buNone/>
              <a:defRPr/>
            </a:pPr>
            <a:r>
              <a:rPr sz="1600">
                <a:solidFill>
                  <a:srgbClr val="E055DB"/>
                </a:solidFill>
                <a:latin typeface="Courier New"/>
                <a:ea typeface="Courier New"/>
                <a:cs typeface="Courier New"/>
              </a:rPr>
              <a:t>for </a:t>
            </a:r>
            <a:r>
              <a:rPr sz="1600">
                <a:solidFill>
                  <a:schemeClr val="dk1"/>
                </a:solidFill>
                <a:latin typeface="Courier New"/>
                <a:ea typeface="Courier New"/>
                <a:cs typeface="Courier New"/>
              </a:rPr>
              <a:t>i</a:t>
            </a:r>
            <a:r>
              <a:rPr sz="1600">
                <a:solidFill>
                  <a:srgbClr val="09885A"/>
                </a:solidFill>
                <a:latin typeface="Courier New"/>
                <a:ea typeface="Courier New"/>
                <a:cs typeface="Courier New"/>
              </a:rPr>
              <a:t> </a:t>
            </a:r>
            <a:r>
              <a:rPr sz="1600">
                <a:solidFill>
                  <a:schemeClr val="accent1">
                    <a:lumMod val="75000"/>
                  </a:schemeClr>
                </a:solidFill>
                <a:latin typeface="Courier New"/>
                <a:ea typeface="Courier New"/>
                <a:cs typeface="Courier New"/>
              </a:rPr>
              <a:t>in </a:t>
            </a:r>
            <a:r>
              <a:rPr sz="1600">
                <a:solidFill>
                  <a:schemeClr val="accent6">
                    <a:lumMod val="50000"/>
                  </a:schemeClr>
                </a:solidFill>
                <a:latin typeface="Courier New"/>
                <a:ea typeface="Courier New"/>
                <a:cs typeface="Courier New"/>
              </a:rPr>
              <a:t>range</a:t>
            </a:r>
            <a:r>
              <a:rPr sz="1600">
                <a:solidFill>
                  <a:srgbClr val="09885A"/>
                </a:solidFill>
                <a:latin typeface="Courier New"/>
                <a:ea typeface="Courier New"/>
                <a:cs typeface="Courier New"/>
              </a:rPr>
              <a:t>(</a:t>
            </a:r>
            <a:r>
              <a:rPr sz="1600">
                <a:solidFill>
                  <a:schemeClr val="accent6">
                    <a:lumMod val="50000"/>
                  </a:schemeClr>
                </a:solidFill>
                <a:latin typeface="Courier New"/>
                <a:ea typeface="Courier New"/>
                <a:cs typeface="Courier New"/>
              </a:rPr>
              <a:t>len</a:t>
            </a:r>
            <a:r>
              <a:rPr sz="1600">
                <a:solidFill>
                  <a:srgbClr val="09885A"/>
                </a:solidFill>
                <a:latin typeface="Courier New"/>
                <a:ea typeface="Courier New"/>
                <a:cs typeface="Courier New"/>
              </a:rPr>
              <a:t>(</a:t>
            </a:r>
            <a:r>
              <a:rPr sz="1600">
                <a:solidFill>
                  <a:schemeClr val="dk1"/>
                </a:solidFill>
                <a:latin typeface="Courier New"/>
                <a:ea typeface="Courier New"/>
                <a:cs typeface="Courier New"/>
              </a:rPr>
              <a:t>lista</a:t>
            </a:r>
            <a:r>
              <a:rPr sz="1600">
                <a:solidFill>
                  <a:srgbClr val="09885A"/>
                </a:solidFill>
                <a:latin typeface="Courier New"/>
                <a:ea typeface="Courier New"/>
                <a:cs typeface="Courier New"/>
              </a:rPr>
              <a:t>)):</a:t>
            </a:r>
          </a:p>
          <a:p>
            <a:pPr marL="0" marR="0" lvl="0" indent="0" algn="l">
              <a:lnSpc>
                <a:spcPct val="150000"/>
              </a:lnSpc>
              <a:spcBef>
                <a:spcPts val="0"/>
              </a:spcBef>
              <a:spcAft>
                <a:spcPts val="0"/>
              </a:spcAft>
              <a:buClr>
                <a:srgbClr val="000000"/>
              </a:buClr>
              <a:buSzPts val="1800"/>
              <a:buFont typeface="Arial"/>
              <a:buNone/>
              <a:defRPr/>
            </a:pPr>
            <a:r>
              <a:rPr sz="1600">
                <a:solidFill>
                  <a:srgbClr val="09885A"/>
                </a:solidFill>
                <a:latin typeface="Courier New"/>
                <a:ea typeface="Courier New"/>
                <a:cs typeface="Courier New"/>
              </a:rPr>
              <a:t>	</a:t>
            </a:r>
            <a:r>
              <a:rPr sz="1600">
                <a:solidFill>
                  <a:schemeClr val="accent6">
                    <a:lumMod val="50000"/>
                  </a:schemeClr>
                </a:solidFill>
                <a:latin typeface="Courier New"/>
                <a:ea typeface="Courier New"/>
                <a:cs typeface="Courier New"/>
              </a:rPr>
              <a:t>print</a:t>
            </a:r>
            <a:r>
              <a:rPr sz="1600">
                <a:solidFill>
                  <a:srgbClr val="09885A"/>
                </a:solidFill>
                <a:latin typeface="Courier New"/>
                <a:ea typeface="Courier New"/>
                <a:cs typeface="Courier New"/>
              </a:rPr>
              <a:t>(</a:t>
            </a:r>
            <a:r>
              <a:rPr sz="1600">
                <a:solidFill>
                  <a:schemeClr val="dk1"/>
                </a:solidFill>
                <a:latin typeface="Courier New"/>
                <a:ea typeface="Courier New"/>
                <a:cs typeface="Courier New"/>
              </a:rPr>
              <a:t>lista[i]</a:t>
            </a:r>
            <a:r>
              <a:rPr sz="1600">
                <a:solidFill>
                  <a:srgbClr val="09885A"/>
                </a:solidFill>
                <a:latin typeface="Courier New"/>
                <a:ea typeface="Courier New"/>
                <a:cs typeface="Courier New"/>
              </a:rPr>
              <a:t>)</a:t>
            </a:r>
          </a:p>
          <a:p>
            <a:pPr marL="0" marR="0" lvl="0" indent="0" algn="l">
              <a:lnSpc>
                <a:spcPct val="150000"/>
              </a:lnSpc>
              <a:spcBef>
                <a:spcPts val="0"/>
              </a:spcBef>
              <a:spcAft>
                <a:spcPts val="0"/>
              </a:spcAft>
              <a:buClr>
                <a:srgbClr val="000000"/>
              </a:buClr>
              <a:buSzPts val="1800"/>
              <a:buFont typeface="Arial"/>
              <a:buNone/>
              <a:defRPr/>
            </a:pPr>
            <a:r>
              <a:rPr sz="1600">
                <a:solidFill>
                  <a:schemeClr val="dk1"/>
                </a:solidFill>
                <a:latin typeface="Courier New"/>
                <a:ea typeface="Courier New"/>
                <a:cs typeface="Courier New"/>
              </a:rPr>
              <a:t>Salida:</a:t>
            </a:r>
          </a:p>
          <a:p>
            <a:pPr marL="457200" marR="0" lvl="0" indent="0" algn="l">
              <a:lnSpc>
                <a:spcPct val="100000"/>
              </a:lnSpc>
              <a:spcBef>
                <a:spcPts val="0"/>
              </a:spcBef>
              <a:spcAft>
                <a:spcPts val="0"/>
              </a:spcAft>
              <a:buNone/>
              <a:defRPr/>
            </a:pPr>
            <a:r>
              <a:rPr sz="1600">
                <a:solidFill>
                  <a:schemeClr val="dk1"/>
                </a:solidFill>
                <a:latin typeface="Courier New"/>
                <a:ea typeface="Courier New"/>
                <a:cs typeface="Courier New"/>
              </a:rPr>
              <a:t>“Hola”</a:t>
            </a:r>
          </a:p>
          <a:p>
            <a:pPr marL="457200" marR="0" lvl="0" indent="0" algn="l">
              <a:lnSpc>
                <a:spcPct val="100000"/>
              </a:lnSpc>
              <a:spcBef>
                <a:spcPts val="0"/>
              </a:spcBef>
              <a:spcAft>
                <a:spcPts val="0"/>
              </a:spcAft>
              <a:buNone/>
              <a:defRPr/>
            </a:pPr>
            <a:r>
              <a:rPr sz="1600">
                <a:solidFill>
                  <a:schemeClr val="dk1"/>
                </a:solidFill>
                <a:latin typeface="Courier New"/>
                <a:ea typeface="Courier New"/>
                <a:cs typeface="Courier New"/>
              </a:rPr>
              <a:t>12</a:t>
            </a:r>
          </a:p>
          <a:p>
            <a:pPr marL="0" marR="0" lvl="0" indent="457200" algn="l">
              <a:lnSpc>
                <a:spcPct val="100000"/>
              </a:lnSpc>
              <a:spcBef>
                <a:spcPts val="0"/>
              </a:spcBef>
              <a:spcAft>
                <a:spcPts val="0"/>
              </a:spcAft>
              <a:buNone/>
              <a:defRPr/>
            </a:pPr>
            <a:r>
              <a:rPr sz="1600">
                <a:solidFill>
                  <a:schemeClr val="dk1"/>
                </a:solidFill>
                <a:latin typeface="Courier New"/>
                <a:ea typeface="Courier New"/>
                <a:cs typeface="Courier New"/>
              </a:rPr>
              <a:t>5.0</a:t>
            </a:r>
          </a:p>
          <a:p>
            <a:pPr marL="0" marR="0" lvl="0" indent="457200" algn="l">
              <a:lnSpc>
                <a:spcPct val="100000"/>
              </a:lnSpc>
              <a:spcBef>
                <a:spcPts val="0"/>
              </a:spcBef>
              <a:spcAft>
                <a:spcPts val="0"/>
              </a:spcAft>
              <a:buNone/>
              <a:defRPr/>
            </a:pPr>
            <a:r>
              <a:rPr sz="1600">
                <a:solidFill>
                  <a:schemeClr val="dk1"/>
                </a:solidFill>
                <a:latin typeface="Courier New"/>
                <a:ea typeface="Courier New"/>
                <a:cs typeface="Courier New"/>
              </a:rPr>
              <a:t>True</a:t>
            </a:r>
          </a:p>
          <a:p>
            <a:pPr marL="0" marR="0" lvl="0" indent="457200" algn="l">
              <a:lnSpc>
                <a:spcPct val="100000"/>
              </a:lnSpc>
              <a:spcBef>
                <a:spcPts val="0"/>
              </a:spcBef>
              <a:spcAft>
                <a:spcPts val="0"/>
              </a:spcAft>
              <a:buNone/>
              <a:defRPr/>
            </a:pPr>
            <a:r>
              <a:rPr sz="1600">
                <a:solidFill>
                  <a:schemeClr val="dk1"/>
                </a:solidFill>
                <a:latin typeface="Courier New"/>
                <a:ea typeface="Courier New"/>
                <a:cs typeface="Courier New"/>
              </a:rPr>
              <a:t>False</a:t>
            </a:r>
          </a:p>
          <a:p>
            <a:pPr marL="0" marR="0" lvl="0" indent="0" algn="ctr">
              <a:lnSpc>
                <a:spcPct val="150000"/>
              </a:lnSpc>
              <a:spcBef>
                <a:spcPts val="0"/>
              </a:spcBef>
              <a:spcAft>
                <a:spcPts val="0"/>
              </a:spcAft>
              <a:buClr>
                <a:srgbClr val="000000"/>
              </a:buClr>
              <a:buSzPts val="1800"/>
              <a:buFont typeface="Arial"/>
              <a:buNone/>
              <a:defRPr/>
            </a:pPr>
            <a:endParaRPr sz="1800">
              <a:solidFill>
                <a:srgbClr val="09885A"/>
              </a:solidFill>
              <a:latin typeface="Courier New"/>
              <a:ea typeface="Courier New"/>
              <a:cs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5" name="Google Shape;175;p24"/>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176" name="Google Shape;176;p24"/>
          <p:cNvPicPr/>
          <p:nvPr/>
        </p:nvPicPr>
        <p:blipFill>
          <a:blip r:embed="rId2">
            <a:alphaModFix/>
          </a:blip>
          <a:srcRect/>
          <a:stretch/>
        </p:blipFill>
        <p:spPr bwMode="auto">
          <a:xfrm>
            <a:off x="0" y="0"/>
            <a:ext cx="953262" cy="5143502"/>
          </a:xfrm>
          <a:prstGeom prst="rect">
            <a:avLst/>
          </a:prstGeom>
          <a:noFill/>
          <a:ln>
            <a:noFill/>
          </a:ln>
        </p:spPr>
      </p:pic>
      <p:sp>
        <p:nvSpPr>
          <p:cNvPr id="177" name="Google Shape;177;p24"/>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178" name="Google Shape;178;p24"/>
          <p:cNvPicPr/>
          <p:nvPr/>
        </p:nvPicPr>
        <p:blipFill>
          <a:blip r:embed="rId3">
            <a:alphaModFix/>
          </a:blip>
          <a:srcRect/>
          <a:stretch/>
        </p:blipFill>
        <p:spPr bwMode="auto">
          <a:xfrm>
            <a:off x="7682157" y="98519"/>
            <a:ext cx="1461844" cy="925661"/>
          </a:xfrm>
          <a:prstGeom prst="rect">
            <a:avLst/>
          </a:prstGeom>
          <a:noFill/>
          <a:ln>
            <a:noFill/>
          </a:ln>
        </p:spPr>
      </p:pic>
      <p:sp>
        <p:nvSpPr>
          <p:cNvPr id="179" name="Google Shape;179;p24"/>
          <p:cNvSpPr/>
          <p:nvPr/>
        </p:nvSpPr>
        <p:spPr bwMode="auto">
          <a:xfrm>
            <a:off x="1054610" y="454245"/>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Listas (lista) - Operaciones</a:t>
            </a:r>
            <a:endParaRPr sz="2900" b="0" i="0" u="none" strike="noStrike" cap="none">
              <a:solidFill>
                <a:srgbClr val="000000"/>
              </a:solidFill>
              <a:latin typeface="Roboto"/>
              <a:ea typeface="Roboto"/>
              <a:cs typeface="Roboto"/>
            </a:endParaRPr>
          </a:p>
        </p:txBody>
      </p:sp>
      <p:sp>
        <p:nvSpPr>
          <p:cNvPr id="180" name="Google Shape;180;p24"/>
          <p:cNvSpPr/>
          <p:nvPr/>
        </p:nvSpPr>
        <p:spPr bwMode="auto">
          <a:xfrm>
            <a:off x="1015100" y="1024175"/>
            <a:ext cx="7635000" cy="3550500"/>
          </a:xfrm>
          <a:prstGeom prst="rect">
            <a:avLst/>
          </a:prstGeom>
          <a:noFill/>
          <a:ln>
            <a:noFill/>
          </a:ln>
        </p:spPr>
        <p:txBody>
          <a:bodyPr spcFirstLastPara="1" wrap="square" lIns="91425" tIns="91425" rIns="91425" bIns="91425" anchor="ctr" anchorCtr="0">
            <a:noAutofit/>
          </a:bodyPr>
          <a:lstStyle/>
          <a:p>
            <a:pPr marL="457200" marR="0" lvl="0" indent="-342900" algn="l">
              <a:lnSpc>
                <a:spcPct val="100000"/>
              </a:lnSpc>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lista.append(</a:t>
            </a:r>
            <a:r>
              <a:rPr sz="1800">
                <a:solidFill>
                  <a:schemeClr val="dk1"/>
                </a:solidFill>
                <a:latin typeface="Roboto"/>
                <a:ea typeface="Roboto"/>
                <a:cs typeface="Roboto"/>
              </a:rPr>
              <a:t>x</a:t>
            </a:r>
            <a:r>
              <a:rPr sz="1800" b="1">
                <a:solidFill>
                  <a:schemeClr val="dk1"/>
                </a:solidFill>
                <a:latin typeface="Roboto"/>
                <a:ea typeface="Roboto"/>
                <a:cs typeface="Roboto"/>
              </a:rPr>
              <a:t>)</a:t>
            </a:r>
            <a:r>
              <a:rPr sz="1800">
                <a:solidFill>
                  <a:schemeClr val="dk1"/>
                </a:solidFill>
                <a:latin typeface="Roboto"/>
                <a:ea typeface="Roboto"/>
                <a:cs typeface="Roboto"/>
              </a:rPr>
              <a:t>: Agrega el elemento</a:t>
            </a:r>
            <a:r>
              <a:rPr sz="1800" b="1">
                <a:solidFill>
                  <a:schemeClr val="dk1"/>
                </a:solidFill>
                <a:latin typeface="Roboto"/>
                <a:ea typeface="Roboto"/>
                <a:cs typeface="Roboto"/>
              </a:rPr>
              <a:t> x</a:t>
            </a:r>
            <a:r>
              <a:rPr sz="1800">
                <a:solidFill>
                  <a:schemeClr val="dk1"/>
                </a:solidFill>
                <a:latin typeface="Roboto"/>
                <a:ea typeface="Roboto"/>
                <a:cs typeface="Roboto"/>
              </a:rPr>
              <a:t> al final de la lista.</a:t>
            </a:r>
          </a:p>
          <a:p>
            <a:pPr marL="4572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342900" algn="l">
              <a:lnSpc>
                <a:spcPct val="100000"/>
              </a:lnSpc>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lista.insert(</a:t>
            </a:r>
            <a:r>
              <a:rPr sz="1800">
                <a:solidFill>
                  <a:schemeClr val="dk1"/>
                </a:solidFill>
                <a:latin typeface="Roboto"/>
                <a:ea typeface="Roboto"/>
                <a:cs typeface="Roboto"/>
              </a:rPr>
              <a:t>i, x</a:t>
            </a:r>
            <a:r>
              <a:rPr sz="1800" b="1">
                <a:solidFill>
                  <a:schemeClr val="dk1"/>
                </a:solidFill>
                <a:latin typeface="Roboto"/>
                <a:ea typeface="Roboto"/>
                <a:cs typeface="Roboto"/>
              </a:rPr>
              <a:t>)</a:t>
            </a:r>
            <a:r>
              <a:rPr sz="1800">
                <a:solidFill>
                  <a:schemeClr val="dk1"/>
                </a:solidFill>
                <a:latin typeface="Roboto"/>
                <a:ea typeface="Roboto"/>
                <a:cs typeface="Roboto"/>
              </a:rPr>
              <a:t>: Inserta el elemento </a:t>
            </a:r>
            <a:r>
              <a:rPr sz="1800" b="1">
                <a:solidFill>
                  <a:schemeClr val="dk1"/>
                </a:solidFill>
                <a:latin typeface="Roboto"/>
                <a:ea typeface="Roboto"/>
                <a:cs typeface="Roboto"/>
              </a:rPr>
              <a:t>x</a:t>
            </a:r>
            <a:r>
              <a:rPr sz="1800">
                <a:solidFill>
                  <a:schemeClr val="dk1"/>
                </a:solidFill>
                <a:latin typeface="Roboto"/>
                <a:ea typeface="Roboto"/>
                <a:cs typeface="Roboto"/>
              </a:rPr>
              <a:t> en una posición </a:t>
            </a:r>
            <a:r>
              <a:rPr sz="1800" b="1">
                <a:solidFill>
                  <a:schemeClr val="dk1"/>
                </a:solidFill>
                <a:latin typeface="Roboto"/>
                <a:ea typeface="Roboto"/>
                <a:cs typeface="Roboto"/>
              </a:rPr>
              <a:t>i</a:t>
            </a:r>
            <a:r>
              <a:rPr sz="1800">
                <a:solidFill>
                  <a:schemeClr val="dk1"/>
                </a:solidFill>
                <a:latin typeface="Roboto"/>
                <a:ea typeface="Roboto"/>
                <a:cs typeface="Roboto"/>
              </a:rPr>
              <a:t> de la lista.</a:t>
            </a:r>
          </a:p>
          <a:p>
            <a:pPr marL="4572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342900" algn="l">
              <a:lnSpc>
                <a:spcPct val="100000"/>
              </a:lnSpc>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lista.remove(</a:t>
            </a:r>
            <a:r>
              <a:rPr sz="1800">
                <a:solidFill>
                  <a:schemeClr val="dk1"/>
                </a:solidFill>
                <a:latin typeface="Roboto"/>
                <a:ea typeface="Roboto"/>
                <a:cs typeface="Roboto"/>
              </a:rPr>
              <a:t>x</a:t>
            </a:r>
            <a:r>
              <a:rPr sz="1800" b="1">
                <a:solidFill>
                  <a:schemeClr val="dk1"/>
                </a:solidFill>
                <a:latin typeface="Roboto"/>
                <a:ea typeface="Roboto"/>
                <a:cs typeface="Roboto"/>
              </a:rPr>
              <a:t>)</a:t>
            </a:r>
            <a:r>
              <a:rPr sz="1800">
                <a:solidFill>
                  <a:schemeClr val="dk1"/>
                </a:solidFill>
                <a:latin typeface="Roboto"/>
                <a:ea typeface="Roboto"/>
                <a:cs typeface="Roboto"/>
              </a:rPr>
              <a:t>: Quita el primer ítem de la lista cuyo valor sea </a:t>
            </a:r>
            <a:r>
              <a:rPr sz="1800" b="1">
                <a:solidFill>
                  <a:schemeClr val="dk1"/>
                </a:solidFill>
                <a:latin typeface="Roboto"/>
                <a:ea typeface="Roboto"/>
                <a:cs typeface="Roboto"/>
              </a:rPr>
              <a:t>x</a:t>
            </a:r>
            <a:r>
              <a:rPr sz="1800">
                <a:solidFill>
                  <a:schemeClr val="dk1"/>
                </a:solidFill>
                <a:latin typeface="Roboto"/>
                <a:ea typeface="Roboto"/>
                <a:cs typeface="Roboto"/>
              </a:rPr>
              <a:t>.</a:t>
            </a:r>
          </a:p>
          <a:p>
            <a:pPr marL="4572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342900" algn="l">
              <a:lnSpc>
                <a:spcPct val="100000"/>
              </a:lnSpc>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lista.index(</a:t>
            </a:r>
            <a:r>
              <a:rPr sz="1800">
                <a:solidFill>
                  <a:schemeClr val="dk1"/>
                </a:solidFill>
                <a:latin typeface="Roboto"/>
                <a:ea typeface="Roboto"/>
                <a:cs typeface="Roboto"/>
              </a:rPr>
              <a:t>x</a:t>
            </a:r>
            <a:r>
              <a:rPr sz="1800" b="1">
                <a:solidFill>
                  <a:schemeClr val="dk1"/>
                </a:solidFill>
                <a:latin typeface="Roboto"/>
                <a:ea typeface="Roboto"/>
                <a:cs typeface="Roboto"/>
              </a:rPr>
              <a:t>)</a:t>
            </a:r>
            <a:r>
              <a:rPr sz="1800">
                <a:solidFill>
                  <a:schemeClr val="dk1"/>
                </a:solidFill>
                <a:latin typeface="Roboto"/>
                <a:ea typeface="Roboto"/>
                <a:cs typeface="Roboto"/>
              </a:rPr>
              <a:t>: Retorna el índice (posición) de elemento x. </a:t>
            </a:r>
          </a:p>
          <a:p>
            <a:pPr marL="4572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342900" algn="l">
              <a:lnSpc>
                <a:spcPct val="100000"/>
              </a:lnSpc>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lista.reverse()</a:t>
            </a:r>
            <a:r>
              <a:rPr sz="1800">
                <a:solidFill>
                  <a:schemeClr val="dk1"/>
                </a:solidFill>
                <a:latin typeface="Roboto"/>
                <a:ea typeface="Roboto"/>
                <a:cs typeface="Roboto"/>
              </a:rPr>
              <a:t>: Invierte los elementos de la lista in situ.</a:t>
            </a:r>
          </a:p>
          <a:p>
            <a:pPr marL="457200" marR="0" lvl="0" indent="0" algn="l">
              <a:lnSpc>
                <a:spcPct val="100000"/>
              </a:lnSpc>
              <a:spcBef>
                <a:spcPts val="0"/>
              </a:spcBef>
              <a:spcAft>
                <a:spcPts val="0"/>
              </a:spcAft>
              <a:buNone/>
              <a:defRPr/>
            </a:pPr>
            <a:endParaRPr sz="1800">
              <a:solidFill>
                <a:schemeClr val="dk1"/>
              </a:solidFill>
              <a:latin typeface="Roboto"/>
              <a:ea typeface="Roboto"/>
              <a:cs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5" name="Google Shape;185;p25"/>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186" name="Google Shape;186;p25"/>
          <p:cNvPicPr/>
          <p:nvPr/>
        </p:nvPicPr>
        <p:blipFill>
          <a:blip r:embed="rId2">
            <a:alphaModFix/>
          </a:blip>
          <a:srcRect/>
          <a:stretch/>
        </p:blipFill>
        <p:spPr bwMode="auto">
          <a:xfrm>
            <a:off x="0" y="0"/>
            <a:ext cx="953262" cy="5143502"/>
          </a:xfrm>
          <a:prstGeom prst="rect">
            <a:avLst/>
          </a:prstGeom>
          <a:noFill/>
          <a:ln>
            <a:noFill/>
          </a:ln>
        </p:spPr>
      </p:pic>
      <p:sp>
        <p:nvSpPr>
          <p:cNvPr id="187" name="Google Shape;187;p25"/>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188" name="Google Shape;188;p25"/>
          <p:cNvPicPr/>
          <p:nvPr/>
        </p:nvPicPr>
        <p:blipFill>
          <a:blip r:embed="rId3">
            <a:alphaModFix/>
          </a:blip>
          <a:srcRect/>
          <a:stretch/>
        </p:blipFill>
        <p:spPr bwMode="auto">
          <a:xfrm>
            <a:off x="7682157" y="98519"/>
            <a:ext cx="1461844" cy="925661"/>
          </a:xfrm>
          <a:prstGeom prst="rect">
            <a:avLst/>
          </a:prstGeom>
          <a:noFill/>
          <a:ln>
            <a:noFill/>
          </a:ln>
        </p:spPr>
      </p:pic>
      <p:sp>
        <p:nvSpPr>
          <p:cNvPr id="189" name="Google Shape;189;p25"/>
          <p:cNvSpPr/>
          <p:nvPr/>
        </p:nvSpPr>
        <p:spPr bwMode="auto">
          <a:xfrm>
            <a:off x="1058334" y="317449"/>
            <a:ext cx="7515557"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Listas (list) - </a:t>
            </a:r>
            <a:r>
              <a:rPr sz="2900" b="1" i="0" u="none" strike="noStrike" cap="none">
                <a:solidFill>
                  <a:srgbClr val="000000"/>
                </a:solidFill>
                <a:latin typeface="Roboto"/>
                <a:ea typeface="Roboto"/>
                <a:cs typeface="Roboto"/>
              </a:rPr>
              <a:t>Slicing (“rebanar”)</a:t>
            </a:r>
            <a:endParaRPr sz="2900" b="0" i="0" u="none" strike="noStrike" cap="none">
              <a:solidFill>
                <a:srgbClr val="000000"/>
              </a:solidFill>
              <a:latin typeface="Roboto"/>
              <a:ea typeface="Roboto"/>
              <a:cs typeface="Roboto"/>
            </a:endParaRPr>
          </a:p>
        </p:txBody>
      </p:sp>
      <p:sp>
        <p:nvSpPr>
          <p:cNvPr id="190" name="Google Shape;190;p25"/>
          <p:cNvSpPr/>
          <p:nvPr/>
        </p:nvSpPr>
        <p:spPr bwMode="auto">
          <a:xfrm>
            <a:off x="953262" y="1303773"/>
            <a:ext cx="8141700" cy="3414900"/>
          </a:xfrm>
          <a:prstGeom prst="rect">
            <a:avLst/>
          </a:prstGeom>
          <a:no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700"/>
              <a:buFont typeface="Arial"/>
              <a:buNone/>
              <a:defRPr/>
            </a:pPr>
            <a:r>
              <a:rPr sz="1800" b="0" i="0" u="none" strike="noStrike" cap="none">
                <a:solidFill>
                  <a:srgbClr val="000000"/>
                </a:solidFill>
                <a:latin typeface="Roboto"/>
                <a:ea typeface="Roboto"/>
                <a:cs typeface="Roboto"/>
              </a:rPr>
              <a:t>El slicing es una característica de las estructuras de datos que nos permite acceder a una “porción” definida de ellas.</a:t>
            </a:r>
          </a:p>
          <a:p>
            <a:pPr marL="0" marR="0" lvl="0" indent="0" algn="ctr">
              <a:lnSpc>
                <a:spcPct val="100000"/>
              </a:lnSpc>
              <a:spcBef>
                <a:spcPts val="0"/>
              </a:spcBef>
              <a:spcAft>
                <a:spcPts val="0"/>
              </a:spcAft>
              <a:buClr>
                <a:srgbClr val="000000"/>
              </a:buClr>
              <a:buSzPts val="1700"/>
              <a:buFont typeface="Arial"/>
              <a:buNone/>
              <a:defRPr/>
            </a:pPr>
            <a:endParaRPr sz="1800">
              <a:solidFill>
                <a:srgbClr val="008000"/>
              </a:solidFill>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sz="1800">
                <a:solidFill>
                  <a:srgbClr val="008000"/>
                </a:solidFill>
                <a:latin typeface="Courier New"/>
                <a:ea typeface="Courier New"/>
                <a:cs typeface="Courier New"/>
              </a:rPr>
              <a:t>	lista = [</a:t>
            </a:r>
            <a:r>
              <a:rPr sz="1800">
                <a:latin typeface="Courier New"/>
                <a:ea typeface="Courier New"/>
                <a:cs typeface="Courier New"/>
              </a:rPr>
              <a:t>50, 70, 30, 20, 90, 10, 50</a:t>
            </a:r>
            <a:r>
              <a:rPr sz="1800">
                <a:solidFill>
                  <a:srgbClr val="008000"/>
                </a:solidFill>
                <a:latin typeface="Courier New"/>
                <a:ea typeface="Courier New"/>
                <a:cs typeface="Courier New"/>
              </a:rPr>
              <a:t>]</a:t>
            </a:r>
          </a:p>
          <a:p>
            <a:pPr marL="0" marR="0" lvl="0" indent="0" algn="l">
              <a:lnSpc>
                <a:spcPct val="100000"/>
              </a:lnSpc>
              <a:spcBef>
                <a:spcPts val="0"/>
              </a:spcBef>
              <a:spcAft>
                <a:spcPts val="0"/>
              </a:spcAft>
              <a:buClr>
                <a:srgbClr val="000000"/>
              </a:buClr>
              <a:buSzPts val="1700"/>
              <a:buFont typeface="Arial"/>
              <a:buNone/>
              <a:defRPr/>
            </a:pPr>
            <a:r>
              <a:rPr sz="1800">
                <a:latin typeface="Courier New"/>
                <a:ea typeface="Courier New"/>
                <a:cs typeface="Courier New"/>
              </a:rPr>
              <a:t>	</a:t>
            </a:r>
            <a:r>
              <a:rPr sz="1800">
                <a:solidFill>
                  <a:schemeClr val="accent6">
                    <a:lumMod val="50000"/>
                  </a:schemeClr>
                </a:solidFill>
                <a:latin typeface="Courier New"/>
                <a:ea typeface="Courier New"/>
                <a:cs typeface="Courier New"/>
              </a:rPr>
              <a:t>print</a:t>
            </a:r>
            <a:r>
              <a:rPr sz="1800">
                <a:latin typeface="Courier New"/>
                <a:ea typeface="Courier New"/>
                <a:cs typeface="Courier New"/>
              </a:rPr>
              <a:t>(</a:t>
            </a:r>
            <a:r>
              <a:rPr sz="1800">
                <a:solidFill>
                  <a:srgbClr val="008000"/>
                </a:solidFill>
                <a:latin typeface="Courier New"/>
                <a:ea typeface="Courier New"/>
                <a:cs typeface="Courier New"/>
              </a:rPr>
              <a:t>lista[1:5]</a:t>
            </a:r>
            <a:r>
              <a:rPr sz="1800">
                <a:latin typeface="Courier New"/>
                <a:ea typeface="Courier New"/>
                <a:cs typeface="Courier New"/>
              </a:rPr>
              <a:t>)</a:t>
            </a:r>
          </a:p>
          <a:p>
            <a:pPr marL="0" marR="0" lvl="0" indent="0" algn="l">
              <a:lnSpc>
                <a:spcPct val="100000"/>
              </a:lnSpc>
              <a:spcBef>
                <a:spcPts val="0"/>
              </a:spcBef>
              <a:spcAft>
                <a:spcPts val="0"/>
              </a:spcAft>
              <a:buClr>
                <a:srgbClr val="000000"/>
              </a:buClr>
              <a:buSzPts val="1700"/>
              <a:buFont typeface="Arial"/>
              <a:buNone/>
              <a:defRPr/>
            </a:pPr>
            <a:endParaRPr sz="1800">
              <a:solidFill>
                <a:srgbClr val="008000"/>
              </a:solidFill>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sz="1800">
                <a:latin typeface="Courier New"/>
                <a:ea typeface="Courier New"/>
                <a:cs typeface="Courier New"/>
              </a:rPr>
              <a:t>	Salida: [70, 30, 20, 90]</a:t>
            </a:r>
          </a:p>
          <a:p>
            <a:pPr marL="1828800" marR="0" lvl="0" indent="457200" algn="l">
              <a:lnSpc>
                <a:spcPct val="100000"/>
              </a:lnSpc>
              <a:spcBef>
                <a:spcPts val="0"/>
              </a:spcBef>
              <a:spcAft>
                <a:spcPts val="0"/>
              </a:spcAft>
              <a:buClr>
                <a:srgbClr val="000000"/>
              </a:buClr>
              <a:buSzPts val="1700"/>
              <a:buFont typeface="Arial"/>
              <a:buNone/>
              <a:defRPr/>
            </a:pPr>
            <a:endParaRPr sz="1800">
              <a:latin typeface="Courier New"/>
              <a:ea typeface="Courier New"/>
              <a:cs typeface="Courier New"/>
            </a:endParaRPr>
          </a:p>
          <a:p>
            <a:pPr marL="283879" lvl="0" indent="-283879" algn="l">
              <a:lnSpc>
                <a:spcPct val="100000"/>
              </a:lnSpc>
              <a:spcBef>
                <a:spcPts val="0"/>
              </a:spcBef>
              <a:spcAft>
                <a:spcPts val="0"/>
              </a:spcAft>
              <a:buFont typeface="Arial"/>
              <a:buChar char="•"/>
              <a:defRPr/>
            </a:pPr>
            <a:r>
              <a:rPr lang="es-AR" sz="1800" b="0" i="0" u="none" strike="noStrike" cap="none" spc="0">
                <a:solidFill>
                  <a:srgbClr val="000000"/>
                </a:solidFill>
                <a:latin typeface="Roboto"/>
                <a:ea typeface="Roboto"/>
                <a:cs typeface="Roboto"/>
              </a:rPr>
              <a:t>El slicing recorre los elementos desde la posición inicial</a:t>
            </a:r>
          </a:p>
          <a:p>
            <a:pPr lvl="0" algn="l">
              <a:lnSpc>
                <a:spcPct val="100000"/>
              </a:lnSpc>
              <a:spcBef>
                <a:spcPts val="0"/>
              </a:spcBef>
              <a:spcAft>
                <a:spcPts val="0"/>
              </a:spcAft>
              <a:defRPr/>
            </a:pPr>
            <a:r>
              <a:rPr lang="es-AR" sz="1800" b="0" i="0" u="none" strike="noStrike" cap="none" spc="0">
                <a:solidFill>
                  <a:srgbClr val="000000"/>
                </a:solidFill>
                <a:latin typeface="Roboto"/>
                <a:ea typeface="Roboto"/>
                <a:cs typeface="Roboto"/>
              </a:rPr>
              <a:t>hasta N - 1</a:t>
            </a:r>
            <a:endParaRPr sz="1800" b="0" i="0" u="none" strike="noStrike" cap="none" spc="0">
              <a:solidFill>
                <a:srgbClr val="000000"/>
              </a:solidFill>
              <a:latin typeface="Roboto"/>
              <a:ea typeface="Roboto"/>
              <a:cs typeface="Roboto"/>
            </a:endParaRPr>
          </a:p>
          <a:p>
            <a:pPr lvl="0" algn="l">
              <a:lnSpc>
                <a:spcPct val="100000"/>
              </a:lnSpc>
              <a:spcBef>
                <a:spcPts val="0"/>
              </a:spcBef>
              <a:spcAft>
                <a:spcPts val="0"/>
              </a:spcAft>
              <a:defRPr/>
            </a:pPr>
            <a:endParaRPr sz="1800">
              <a:latin typeface="Roboto"/>
              <a:ea typeface="Roboto"/>
              <a:cs typeface="Roboto"/>
            </a:endParaRPr>
          </a:p>
          <a:p>
            <a:pPr lvl="0" algn="l">
              <a:lnSpc>
                <a:spcPct val="100000"/>
              </a:lnSpc>
              <a:spcBef>
                <a:spcPts val="0"/>
              </a:spcBef>
              <a:spcAft>
                <a:spcPts val="0"/>
              </a:spcAft>
              <a:defRPr/>
            </a:pPr>
            <a:r>
              <a:rPr lang="es-AR" sz="1800" b="0" i="0" u="none" strike="noStrike" cap="none" spc="0">
                <a:solidFill>
                  <a:srgbClr val="000000"/>
                </a:solidFill>
                <a:latin typeface="Roboto"/>
                <a:ea typeface="Roboto"/>
                <a:cs typeface="Roboto"/>
              </a:rPr>
              <a:t>	Posición inicial  1</a:t>
            </a:r>
            <a:endParaRPr sz="1800" b="0" i="0" u="none" strike="noStrike" cap="none" spc="0">
              <a:solidFill>
                <a:srgbClr val="000000"/>
              </a:solidFill>
              <a:latin typeface="Roboto"/>
              <a:ea typeface="Roboto"/>
              <a:cs typeface="Roboto"/>
            </a:endParaRPr>
          </a:p>
          <a:p>
            <a:pPr lvl="0" algn="l">
              <a:lnSpc>
                <a:spcPct val="100000"/>
              </a:lnSpc>
              <a:spcBef>
                <a:spcPts val="0"/>
              </a:spcBef>
              <a:spcAft>
                <a:spcPts val="0"/>
              </a:spcAft>
              <a:defRPr/>
            </a:pPr>
            <a:endParaRPr sz="1800" b="0" i="0" u="none" strike="noStrike" cap="none" spc="0">
              <a:solidFill>
                <a:srgbClr val="000000"/>
              </a:solidFill>
              <a:latin typeface="Roboto"/>
              <a:ea typeface="Roboto"/>
              <a:cs typeface="Roboto"/>
            </a:endParaRPr>
          </a:p>
          <a:p>
            <a:pPr lvl="0" algn="l">
              <a:lnSpc>
                <a:spcPct val="100000"/>
              </a:lnSpc>
              <a:spcBef>
                <a:spcPts val="0"/>
              </a:spcBef>
              <a:spcAft>
                <a:spcPts val="0"/>
              </a:spcAft>
              <a:defRPr/>
            </a:pPr>
            <a:r>
              <a:rPr lang="es-AR" sz="1800" b="0" i="0" u="none" strike="noStrike" cap="none" spc="0">
                <a:solidFill>
                  <a:srgbClr val="000000"/>
                </a:solidFill>
                <a:latin typeface="Roboto"/>
                <a:ea typeface="Roboto"/>
                <a:cs typeface="Roboto"/>
              </a:rPr>
              <a:t>	Posición final 4 ya que (5-1 = 4)</a:t>
            </a:r>
            <a:endParaRPr sz="1800">
              <a:latin typeface="Roboto"/>
              <a:ea typeface="Roboto"/>
              <a:cs typeface="Roboto"/>
            </a:endParaRPr>
          </a:p>
        </p:txBody>
      </p:sp>
      <p:pic>
        <p:nvPicPr>
          <p:cNvPr id="1757078381" name="Google Shape;248;p28"/>
          <p:cNvPicPr/>
          <p:nvPr/>
        </p:nvPicPr>
        <p:blipFill>
          <a:blip r:embed="rId4">
            <a:alphaModFix/>
          </a:blip>
          <a:stretch/>
        </p:blipFill>
        <p:spPr bwMode="auto">
          <a:xfrm>
            <a:off x="6498046" y="1506722"/>
            <a:ext cx="2701774" cy="30090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71762721" name="Google Shape;185;p25"/>
          <p:cNvSpPr txBox="1"/>
          <p:nvPr/>
        </p:nvSpPr>
        <p:spPr bwMode="auto">
          <a:xfrm>
            <a:off x="6895069" y="4664675"/>
            <a:ext cx="2014200" cy="207900"/>
          </a:xfrm>
          <a:prstGeom prst="rect">
            <a:avLst/>
          </a:prstGeom>
          <a:noFill/>
          <a:ln>
            <a:noFill/>
          </a:ln>
        </p:spPr>
        <p:txBody>
          <a:bodyPr spcFirstLastPara="1" wrap="square" lIns="68574" tIns="34274" rIns="68574" bIns="34274"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1891094283" name="Google Shape;186;p25"/>
          <p:cNvPicPr/>
          <p:nvPr/>
        </p:nvPicPr>
        <p:blipFill>
          <a:blip r:embed="rId2">
            <a:alphaModFix/>
          </a:blip>
          <a:srcRect/>
          <a:stretch/>
        </p:blipFill>
        <p:spPr bwMode="auto">
          <a:xfrm>
            <a:off x="0" y="0"/>
            <a:ext cx="953262" cy="5143501"/>
          </a:xfrm>
          <a:prstGeom prst="rect">
            <a:avLst/>
          </a:prstGeom>
          <a:noFill/>
          <a:ln>
            <a:noFill/>
          </a:ln>
        </p:spPr>
      </p:pic>
      <p:sp>
        <p:nvSpPr>
          <p:cNvPr id="859899578" name="Google Shape;187;p25"/>
          <p:cNvSpPr txBox="1"/>
          <p:nvPr/>
        </p:nvSpPr>
        <p:spPr bwMode="auto">
          <a:xfrm rot="-5399978">
            <a:off x="-752659" y="3592800"/>
            <a:ext cx="2458499" cy="299999"/>
          </a:xfrm>
          <a:prstGeom prst="rect">
            <a:avLst/>
          </a:prstGeom>
          <a:noFill/>
          <a:ln>
            <a:noFill/>
          </a:ln>
        </p:spPr>
        <p:txBody>
          <a:bodyPr spcFirstLastPara="1" wrap="square" lIns="68574" tIns="34274" rIns="68574" bIns="34274"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1377635392" name="Google Shape;188;p25"/>
          <p:cNvPicPr/>
          <p:nvPr/>
        </p:nvPicPr>
        <p:blipFill>
          <a:blip r:embed="rId3">
            <a:alphaModFix/>
          </a:blip>
          <a:srcRect/>
          <a:stretch/>
        </p:blipFill>
        <p:spPr bwMode="auto">
          <a:xfrm>
            <a:off x="7682157" y="98518"/>
            <a:ext cx="1461843" cy="925660"/>
          </a:xfrm>
          <a:prstGeom prst="rect">
            <a:avLst/>
          </a:prstGeom>
          <a:noFill/>
          <a:ln>
            <a:noFill/>
          </a:ln>
        </p:spPr>
      </p:pic>
      <p:sp>
        <p:nvSpPr>
          <p:cNvPr id="1509627172" name="Google Shape;189;p25"/>
          <p:cNvSpPr/>
          <p:nvPr/>
        </p:nvSpPr>
        <p:spPr bwMode="auto">
          <a:xfrm>
            <a:off x="1058334" y="317449"/>
            <a:ext cx="7515557"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Listas (list) - </a:t>
            </a:r>
            <a:r>
              <a:rPr sz="2900" b="1" i="0" u="none" strike="noStrike" cap="none">
                <a:solidFill>
                  <a:srgbClr val="000000"/>
                </a:solidFill>
                <a:latin typeface="Roboto"/>
                <a:ea typeface="Roboto"/>
                <a:cs typeface="Roboto"/>
              </a:rPr>
              <a:t>Slicing (“rebanar”)</a:t>
            </a:r>
            <a:endParaRPr sz="2900" b="0" i="0" u="none" strike="noStrike" cap="none">
              <a:solidFill>
                <a:srgbClr val="000000"/>
              </a:solidFill>
              <a:latin typeface="Roboto"/>
              <a:ea typeface="Roboto"/>
              <a:cs typeface="Roboto"/>
            </a:endParaRPr>
          </a:p>
        </p:txBody>
      </p:sp>
      <p:sp>
        <p:nvSpPr>
          <p:cNvPr id="1964394573" name="Google Shape;190;p25"/>
          <p:cNvSpPr/>
          <p:nvPr/>
        </p:nvSpPr>
        <p:spPr bwMode="auto">
          <a:xfrm>
            <a:off x="1002300" y="949987"/>
            <a:ext cx="8141699" cy="3414899"/>
          </a:xfrm>
          <a:prstGeom prst="rect">
            <a:avLst/>
          </a:prstGeom>
          <a:noFill/>
          <a:ln>
            <a:noFill/>
          </a:ln>
        </p:spPr>
        <p:txBody>
          <a:bodyPr spcFirstLastPara="1" wrap="square" lIns="91424" tIns="91424" rIns="91424" bIns="91424" anchor="ctr" anchorCtr="0">
            <a:noAutofit/>
          </a:bodyPr>
          <a:lstStyle/>
          <a:p>
            <a:pPr marL="0" marR="0" lvl="0" indent="0" algn="l">
              <a:lnSpc>
                <a:spcPct val="100000"/>
              </a:lnSpc>
              <a:spcBef>
                <a:spcPts val="0"/>
              </a:spcBef>
              <a:spcAft>
                <a:spcPts val="0"/>
              </a:spcAft>
              <a:buClr>
                <a:srgbClr val="000000"/>
              </a:buClr>
              <a:buSzPts val="1700"/>
              <a:buFont typeface="Arial"/>
              <a:buNone/>
              <a:defRPr/>
            </a:pPr>
            <a:r>
              <a:rPr sz="1800" b="0" i="0" u="none" strike="noStrike" cap="none">
                <a:solidFill>
                  <a:srgbClr val="000000"/>
                </a:solidFill>
                <a:latin typeface="Roboto"/>
                <a:ea typeface="Roboto"/>
                <a:cs typeface="Roboto"/>
              </a:rPr>
              <a:t>El slicing también nos permite realizar saltos </a:t>
            </a:r>
          </a:p>
          <a:p>
            <a:pPr marL="0" marR="0" lvl="0" indent="0" algn="ctr">
              <a:lnSpc>
                <a:spcPct val="100000"/>
              </a:lnSpc>
              <a:spcBef>
                <a:spcPts val="0"/>
              </a:spcBef>
              <a:spcAft>
                <a:spcPts val="0"/>
              </a:spcAft>
              <a:buClr>
                <a:srgbClr val="000000"/>
              </a:buClr>
              <a:buSzPts val="1700"/>
              <a:buFont typeface="Arial"/>
              <a:buNone/>
              <a:defRPr/>
            </a:pPr>
            <a:endParaRPr sz="1800">
              <a:solidFill>
                <a:srgbClr val="008000"/>
              </a:solidFill>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sz="1800">
                <a:solidFill>
                  <a:srgbClr val="008000"/>
                </a:solidFill>
                <a:latin typeface="Courier New"/>
                <a:ea typeface="Courier New"/>
                <a:cs typeface="Courier New"/>
              </a:rPr>
              <a:t>	lista = [</a:t>
            </a:r>
            <a:r>
              <a:rPr sz="1800">
                <a:latin typeface="Courier New"/>
                <a:ea typeface="Courier New"/>
                <a:cs typeface="Courier New"/>
              </a:rPr>
              <a:t>50, 70, 30, 20, 90, 10, 50</a:t>
            </a:r>
            <a:r>
              <a:rPr sz="1800">
                <a:solidFill>
                  <a:srgbClr val="008000"/>
                </a:solidFill>
                <a:latin typeface="Courier New"/>
                <a:ea typeface="Courier New"/>
                <a:cs typeface="Courier New"/>
              </a:rPr>
              <a:t>]</a:t>
            </a:r>
          </a:p>
          <a:p>
            <a:pPr marL="0" marR="0" lvl="0" indent="0" algn="l">
              <a:lnSpc>
                <a:spcPct val="100000"/>
              </a:lnSpc>
              <a:spcBef>
                <a:spcPts val="0"/>
              </a:spcBef>
              <a:spcAft>
                <a:spcPts val="0"/>
              </a:spcAft>
              <a:buClr>
                <a:srgbClr val="000000"/>
              </a:buClr>
              <a:buSzPts val="1700"/>
              <a:buFont typeface="Arial"/>
              <a:buNone/>
              <a:defRPr/>
            </a:pPr>
            <a:endParaRPr sz="1800">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sz="1800">
                <a:solidFill>
                  <a:srgbClr val="00B050"/>
                </a:solidFill>
                <a:latin typeface="Courier New"/>
                <a:ea typeface="Courier New"/>
                <a:cs typeface="Courier New"/>
              </a:rPr>
              <a:t>#posiciones     0   1   2   3   4   5   6</a:t>
            </a:r>
          </a:p>
          <a:p>
            <a:pPr marL="0" marR="0" lvl="0" indent="0" algn="l">
              <a:lnSpc>
                <a:spcPct val="100000"/>
              </a:lnSpc>
              <a:spcBef>
                <a:spcPts val="0"/>
              </a:spcBef>
              <a:spcAft>
                <a:spcPts val="0"/>
              </a:spcAft>
              <a:buClr>
                <a:srgbClr val="000000"/>
              </a:buClr>
              <a:buSzPts val="1700"/>
              <a:buFont typeface="Arial"/>
              <a:buNone/>
              <a:defRPr/>
            </a:pPr>
            <a:r>
              <a:rPr sz="1800">
                <a:solidFill>
                  <a:srgbClr val="00B050"/>
                </a:solidFill>
                <a:latin typeface="Courier New"/>
                <a:ea typeface="Courier New"/>
                <a:cs typeface="Courier New"/>
              </a:rPr>
              <a:t>#</a:t>
            </a:r>
            <a:r>
              <a:rPr sz="1600">
                <a:solidFill>
                  <a:srgbClr val="00B050"/>
                </a:solidFill>
                <a:latin typeface="Courier New"/>
                <a:ea typeface="Courier New"/>
                <a:cs typeface="Courier New"/>
              </a:rPr>
              <a:t>pos de salto slicing  </a:t>
            </a:r>
            <a:r>
              <a:rPr sz="1800">
                <a:solidFill>
                  <a:srgbClr val="00B050"/>
                </a:solidFill>
                <a:latin typeface="Courier New"/>
                <a:ea typeface="Courier New"/>
                <a:cs typeface="Courier New"/>
              </a:rPr>
              <a:t>0   1   2   3</a:t>
            </a:r>
            <a:endParaRPr sz="1800">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sz="1800">
                <a:latin typeface="Courier New"/>
                <a:ea typeface="Courier New"/>
                <a:cs typeface="Courier New"/>
              </a:rPr>
              <a:t> </a:t>
            </a:r>
          </a:p>
          <a:p>
            <a:pPr marL="0" marR="0" lvl="0" indent="0" algn="l">
              <a:lnSpc>
                <a:spcPct val="100000"/>
              </a:lnSpc>
              <a:spcBef>
                <a:spcPts val="0"/>
              </a:spcBef>
              <a:spcAft>
                <a:spcPts val="0"/>
              </a:spcAft>
              <a:buClr>
                <a:srgbClr val="000000"/>
              </a:buClr>
              <a:buSzPts val="1700"/>
              <a:buFont typeface="Arial"/>
              <a:buNone/>
              <a:defRPr/>
            </a:pPr>
            <a:r>
              <a:rPr sz="1800">
                <a:latin typeface="Courier New"/>
                <a:ea typeface="Courier New"/>
                <a:cs typeface="Courier New"/>
              </a:rPr>
              <a:t>	</a:t>
            </a:r>
            <a:r>
              <a:rPr sz="1800">
                <a:solidFill>
                  <a:schemeClr val="accent6">
                    <a:lumMod val="50000"/>
                  </a:schemeClr>
                </a:solidFill>
                <a:latin typeface="Courier New"/>
                <a:ea typeface="Courier New"/>
                <a:cs typeface="Courier New"/>
              </a:rPr>
              <a:t>print</a:t>
            </a:r>
            <a:r>
              <a:rPr sz="1800">
                <a:latin typeface="Courier New"/>
                <a:ea typeface="Courier New"/>
                <a:cs typeface="Courier New"/>
              </a:rPr>
              <a:t>(</a:t>
            </a:r>
            <a:r>
              <a:rPr sz="1800">
                <a:solidFill>
                  <a:srgbClr val="008000"/>
                </a:solidFill>
                <a:latin typeface="Courier New"/>
                <a:ea typeface="Courier New"/>
                <a:cs typeface="Courier New"/>
              </a:rPr>
              <a:t>lista[1:5:3]</a:t>
            </a:r>
            <a:r>
              <a:rPr sz="1800">
                <a:latin typeface="Courier New"/>
                <a:ea typeface="Courier New"/>
                <a:cs typeface="Courier New"/>
              </a:rPr>
              <a:t>)</a:t>
            </a:r>
          </a:p>
          <a:p>
            <a:pPr marL="0" marR="0" lvl="0" indent="0" algn="l">
              <a:lnSpc>
                <a:spcPct val="100000"/>
              </a:lnSpc>
              <a:spcBef>
                <a:spcPts val="0"/>
              </a:spcBef>
              <a:spcAft>
                <a:spcPts val="0"/>
              </a:spcAft>
              <a:buClr>
                <a:srgbClr val="000000"/>
              </a:buClr>
              <a:buSzPts val="1700"/>
              <a:buFont typeface="Arial"/>
              <a:buNone/>
              <a:defRPr/>
            </a:pPr>
            <a:endParaRPr sz="1800">
              <a:solidFill>
                <a:srgbClr val="008000"/>
              </a:solidFill>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sz="1800">
                <a:latin typeface="Courier New"/>
                <a:ea typeface="Courier New"/>
                <a:cs typeface="Courier New"/>
              </a:rPr>
              <a:t>	Salida: [70, 90]</a:t>
            </a:r>
          </a:p>
          <a:p>
            <a:pPr marL="0" marR="0" lvl="0" indent="0" algn="l">
              <a:lnSpc>
                <a:spcPct val="100000"/>
              </a:lnSpc>
              <a:spcBef>
                <a:spcPts val="0"/>
              </a:spcBef>
              <a:spcAft>
                <a:spcPts val="0"/>
              </a:spcAft>
              <a:buClr>
                <a:srgbClr val="000000"/>
              </a:buClr>
              <a:buSzPts val="1700"/>
              <a:buFont typeface="Arial"/>
              <a:buNone/>
              <a:defRPr/>
            </a:pPr>
            <a:endParaRPr sz="1800">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lang="es-AR" sz="1800" b="0" i="0" u="none" strike="noStrike" cap="none" spc="0">
                <a:solidFill>
                  <a:srgbClr val="000000"/>
                </a:solidFill>
                <a:latin typeface="Roboto"/>
                <a:ea typeface="Roboto"/>
                <a:cs typeface="Roboto"/>
              </a:rPr>
              <a:t>¿Qué muestra </a:t>
            </a:r>
            <a:r>
              <a:rPr lang="es-AR" sz="1800" b="0" i="0" u="none" strike="noStrike" cap="none" spc="0">
                <a:solidFill>
                  <a:schemeClr val="accent6">
                    <a:lumMod val="50000"/>
                  </a:schemeClr>
                </a:solidFill>
                <a:latin typeface="Courier New"/>
                <a:ea typeface="Courier New"/>
                <a:cs typeface="Courier New"/>
              </a:rPr>
              <a:t>print</a:t>
            </a:r>
            <a:r>
              <a:rPr lang="es-AR" sz="1800" b="0" i="0" u="none" strike="noStrike" cap="none" spc="0">
                <a:solidFill>
                  <a:srgbClr val="000000"/>
                </a:solidFill>
                <a:latin typeface="Courier New"/>
                <a:ea typeface="Courier New"/>
                <a:cs typeface="Courier New"/>
              </a:rPr>
              <a:t>(</a:t>
            </a:r>
            <a:r>
              <a:rPr lang="es-AR" sz="1800" b="0" i="0" u="none" strike="noStrike" cap="none" spc="0">
                <a:solidFill>
                  <a:srgbClr val="008000"/>
                </a:solidFill>
                <a:latin typeface="Courier New"/>
                <a:ea typeface="Courier New"/>
                <a:cs typeface="Courier New"/>
              </a:rPr>
              <a:t>lista[1:5:6]</a:t>
            </a:r>
            <a:r>
              <a:rPr lang="es-AR" sz="1800" b="0" i="0" u="none" strike="noStrike" cap="none" spc="0">
                <a:solidFill>
                  <a:srgbClr val="000000"/>
                </a:solidFill>
                <a:latin typeface="Courier New"/>
                <a:ea typeface="Courier New"/>
                <a:cs typeface="Courier New"/>
              </a:rPr>
              <a:t>)?</a:t>
            </a:r>
            <a:endParaRPr sz="1800">
              <a:latin typeface="Courier New"/>
              <a:ea typeface="Courier New"/>
              <a:cs typeface="Courier New"/>
            </a:endParaRPr>
          </a:p>
        </p:txBody>
      </p:sp>
      <p:pic>
        <p:nvPicPr>
          <p:cNvPr id="145488626" name="Google Shape;248;p28"/>
          <p:cNvPicPr/>
          <p:nvPr/>
        </p:nvPicPr>
        <p:blipFill>
          <a:blip r:embed="rId4">
            <a:alphaModFix/>
          </a:blip>
          <a:stretch/>
        </p:blipFill>
        <p:spPr bwMode="auto">
          <a:xfrm>
            <a:off x="6498046" y="1506722"/>
            <a:ext cx="2701774" cy="30090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95502526" name="Google Shape;185;p25"/>
          <p:cNvSpPr txBox="1"/>
          <p:nvPr/>
        </p:nvSpPr>
        <p:spPr bwMode="auto">
          <a:xfrm>
            <a:off x="6895069" y="4664675"/>
            <a:ext cx="2014200" cy="207900"/>
          </a:xfrm>
          <a:prstGeom prst="rect">
            <a:avLst/>
          </a:prstGeom>
          <a:noFill/>
          <a:ln>
            <a:noFill/>
          </a:ln>
        </p:spPr>
        <p:txBody>
          <a:bodyPr spcFirstLastPara="1" wrap="square" lIns="68574" tIns="34274" rIns="68574" bIns="34274"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1700786975" name="Google Shape;186;p25"/>
          <p:cNvPicPr/>
          <p:nvPr/>
        </p:nvPicPr>
        <p:blipFill>
          <a:blip r:embed="rId2">
            <a:alphaModFix/>
          </a:blip>
          <a:srcRect/>
          <a:stretch/>
        </p:blipFill>
        <p:spPr bwMode="auto">
          <a:xfrm>
            <a:off x="0" y="0"/>
            <a:ext cx="953262" cy="5143501"/>
          </a:xfrm>
          <a:prstGeom prst="rect">
            <a:avLst/>
          </a:prstGeom>
          <a:noFill/>
          <a:ln>
            <a:noFill/>
          </a:ln>
        </p:spPr>
      </p:pic>
      <p:sp>
        <p:nvSpPr>
          <p:cNvPr id="1423959481" name="Google Shape;187;p25"/>
          <p:cNvSpPr txBox="1"/>
          <p:nvPr/>
        </p:nvSpPr>
        <p:spPr bwMode="auto">
          <a:xfrm rot="-5399978">
            <a:off x="-752659" y="3592800"/>
            <a:ext cx="2458499" cy="299999"/>
          </a:xfrm>
          <a:prstGeom prst="rect">
            <a:avLst/>
          </a:prstGeom>
          <a:noFill/>
          <a:ln>
            <a:noFill/>
          </a:ln>
        </p:spPr>
        <p:txBody>
          <a:bodyPr spcFirstLastPara="1" wrap="square" lIns="68574" tIns="34274" rIns="68574" bIns="34274"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316206762" name="Google Shape;188;p25"/>
          <p:cNvPicPr/>
          <p:nvPr/>
        </p:nvPicPr>
        <p:blipFill>
          <a:blip r:embed="rId3">
            <a:alphaModFix/>
          </a:blip>
          <a:srcRect/>
          <a:stretch/>
        </p:blipFill>
        <p:spPr bwMode="auto">
          <a:xfrm>
            <a:off x="7682157" y="98518"/>
            <a:ext cx="1461843" cy="925660"/>
          </a:xfrm>
          <a:prstGeom prst="rect">
            <a:avLst/>
          </a:prstGeom>
          <a:noFill/>
          <a:ln>
            <a:noFill/>
          </a:ln>
        </p:spPr>
      </p:pic>
      <p:sp>
        <p:nvSpPr>
          <p:cNvPr id="1834322684" name="Google Shape;189;p25"/>
          <p:cNvSpPr/>
          <p:nvPr/>
        </p:nvSpPr>
        <p:spPr bwMode="auto">
          <a:xfrm>
            <a:off x="1058334" y="317449"/>
            <a:ext cx="7515557"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Listas (list) - </a:t>
            </a:r>
            <a:r>
              <a:rPr sz="2900" b="1" i="0" u="none" strike="noStrike" cap="none">
                <a:solidFill>
                  <a:srgbClr val="000000"/>
                </a:solidFill>
                <a:latin typeface="Roboto"/>
                <a:ea typeface="Roboto"/>
                <a:cs typeface="Roboto"/>
              </a:rPr>
              <a:t>Slicing (“rebanar”)</a:t>
            </a:r>
            <a:endParaRPr sz="2900" b="0" i="0" u="none" strike="noStrike" cap="none">
              <a:solidFill>
                <a:srgbClr val="000000"/>
              </a:solidFill>
              <a:latin typeface="Roboto"/>
              <a:ea typeface="Roboto"/>
              <a:cs typeface="Roboto"/>
            </a:endParaRPr>
          </a:p>
        </p:txBody>
      </p:sp>
      <p:sp>
        <p:nvSpPr>
          <p:cNvPr id="203887951" name="Google Shape;190;p25"/>
          <p:cNvSpPr/>
          <p:nvPr/>
        </p:nvSpPr>
        <p:spPr bwMode="auto">
          <a:xfrm>
            <a:off x="1002300" y="1154095"/>
            <a:ext cx="8141699" cy="3414899"/>
          </a:xfrm>
          <a:prstGeom prst="rect">
            <a:avLst/>
          </a:prstGeom>
          <a:noFill/>
          <a:ln>
            <a:noFill/>
          </a:ln>
        </p:spPr>
        <p:txBody>
          <a:bodyPr spcFirstLastPara="1" wrap="square" lIns="91424" tIns="91424" rIns="91424" bIns="91424" anchor="ctr" anchorCtr="0">
            <a:noAutofit/>
          </a:bodyPr>
          <a:lstStyle/>
          <a:p>
            <a:pPr marL="0" marR="0" lvl="0" indent="0" algn="l">
              <a:lnSpc>
                <a:spcPct val="100000"/>
              </a:lnSpc>
              <a:spcBef>
                <a:spcPts val="0"/>
              </a:spcBef>
              <a:spcAft>
                <a:spcPts val="0"/>
              </a:spcAft>
              <a:buClr>
                <a:srgbClr val="000000"/>
              </a:buClr>
              <a:buSzPts val="1700"/>
              <a:buFont typeface="Arial"/>
              <a:buNone/>
              <a:defRPr/>
            </a:pPr>
            <a:r>
              <a:rPr sz="1800" b="0" i="0" u="none" strike="noStrike" cap="none">
                <a:solidFill>
                  <a:srgbClr val="000000"/>
                </a:solidFill>
                <a:latin typeface="Roboto"/>
                <a:ea typeface="Roboto"/>
                <a:cs typeface="Roboto"/>
              </a:rPr>
              <a:t>El slicing también nos permite acceder a porciones de una estructura de datos usando  indices negativos</a:t>
            </a:r>
          </a:p>
          <a:p>
            <a:pPr marL="0" marR="0" lvl="0" indent="0" algn="ctr">
              <a:lnSpc>
                <a:spcPct val="100000"/>
              </a:lnSpc>
              <a:spcBef>
                <a:spcPts val="0"/>
              </a:spcBef>
              <a:spcAft>
                <a:spcPts val="0"/>
              </a:spcAft>
              <a:buClr>
                <a:srgbClr val="000000"/>
              </a:buClr>
              <a:buSzPts val="1700"/>
              <a:buFont typeface="Arial"/>
              <a:buNone/>
              <a:defRPr/>
            </a:pPr>
            <a:endParaRPr sz="1800">
              <a:solidFill>
                <a:srgbClr val="008000"/>
              </a:solidFill>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sz="1800">
                <a:solidFill>
                  <a:srgbClr val="008000"/>
                </a:solidFill>
                <a:latin typeface="Courier New"/>
                <a:ea typeface="Courier New"/>
                <a:cs typeface="Courier New"/>
              </a:rPr>
              <a:t>	lista = [</a:t>
            </a:r>
            <a:r>
              <a:rPr sz="1800">
                <a:latin typeface="Courier New"/>
                <a:ea typeface="Courier New"/>
                <a:cs typeface="Courier New"/>
              </a:rPr>
              <a:t>50, 70, 30, 20, 90, 10, 50</a:t>
            </a:r>
            <a:r>
              <a:rPr sz="1800">
                <a:solidFill>
                  <a:srgbClr val="008000"/>
                </a:solidFill>
                <a:latin typeface="Courier New"/>
                <a:ea typeface="Courier New"/>
                <a:cs typeface="Courier New"/>
              </a:rPr>
              <a:t>]</a:t>
            </a:r>
          </a:p>
          <a:p>
            <a:pPr marL="0" marR="0" lvl="0" indent="0" algn="l">
              <a:lnSpc>
                <a:spcPct val="100000"/>
              </a:lnSpc>
              <a:spcBef>
                <a:spcPts val="0"/>
              </a:spcBef>
              <a:spcAft>
                <a:spcPts val="0"/>
              </a:spcAft>
              <a:buClr>
                <a:srgbClr val="000000"/>
              </a:buClr>
              <a:buSzPts val="1700"/>
              <a:buFont typeface="Arial"/>
              <a:buNone/>
              <a:defRPr/>
            </a:pPr>
            <a:endParaRPr sz="1800">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sz="1800">
                <a:solidFill>
                  <a:srgbClr val="00B050"/>
                </a:solidFill>
                <a:latin typeface="Courier New"/>
                <a:ea typeface="Courier New"/>
                <a:cs typeface="Courier New"/>
              </a:rPr>
              <a:t>#posiciones    -7  -6  -5  -4  -3  -2  -1</a:t>
            </a:r>
          </a:p>
          <a:p>
            <a:pPr marL="0" marR="0" lvl="0" indent="0" algn="l">
              <a:lnSpc>
                <a:spcPct val="100000"/>
              </a:lnSpc>
              <a:spcBef>
                <a:spcPts val="0"/>
              </a:spcBef>
              <a:spcAft>
                <a:spcPts val="0"/>
              </a:spcAft>
              <a:buClr>
                <a:srgbClr val="000000"/>
              </a:buClr>
              <a:buSzPts val="1700"/>
              <a:buFont typeface="Arial"/>
              <a:buNone/>
              <a:defRPr/>
            </a:pPr>
            <a:r>
              <a:rPr sz="1800">
                <a:latin typeface="Courier New"/>
                <a:ea typeface="Courier New"/>
                <a:cs typeface="Courier New"/>
              </a:rPr>
              <a:t> </a:t>
            </a:r>
          </a:p>
          <a:p>
            <a:pPr marL="0" marR="0" lvl="0" indent="0" algn="l">
              <a:lnSpc>
                <a:spcPct val="100000"/>
              </a:lnSpc>
              <a:spcBef>
                <a:spcPts val="0"/>
              </a:spcBef>
              <a:spcAft>
                <a:spcPts val="0"/>
              </a:spcAft>
              <a:buClr>
                <a:srgbClr val="000000"/>
              </a:buClr>
              <a:buSzPts val="1700"/>
              <a:buFont typeface="Arial"/>
              <a:buNone/>
              <a:defRPr/>
            </a:pPr>
            <a:r>
              <a:rPr sz="1800">
                <a:latin typeface="Courier New"/>
                <a:ea typeface="Courier New"/>
                <a:cs typeface="Courier New"/>
              </a:rPr>
              <a:t>	</a:t>
            </a:r>
            <a:r>
              <a:rPr sz="1800">
                <a:solidFill>
                  <a:schemeClr val="accent6">
                    <a:lumMod val="50000"/>
                  </a:schemeClr>
                </a:solidFill>
                <a:latin typeface="Courier New"/>
                <a:ea typeface="Courier New"/>
                <a:cs typeface="Courier New"/>
              </a:rPr>
              <a:t>print</a:t>
            </a:r>
            <a:r>
              <a:rPr sz="1800">
                <a:latin typeface="Courier New"/>
                <a:ea typeface="Courier New"/>
                <a:cs typeface="Courier New"/>
              </a:rPr>
              <a:t>(</a:t>
            </a:r>
            <a:r>
              <a:rPr sz="1800">
                <a:solidFill>
                  <a:srgbClr val="008000"/>
                </a:solidFill>
                <a:latin typeface="Courier New"/>
                <a:ea typeface="Courier New"/>
                <a:cs typeface="Courier New"/>
              </a:rPr>
              <a:t>lista[-5:-1]</a:t>
            </a:r>
            <a:r>
              <a:rPr sz="1800">
                <a:latin typeface="Courier New"/>
                <a:ea typeface="Courier New"/>
                <a:cs typeface="Courier New"/>
              </a:rPr>
              <a:t>)</a:t>
            </a:r>
          </a:p>
          <a:p>
            <a:pPr marL="0" marR="0" lvl="0" indent="0" algn="l">
              <a:lnSpc>
                <a:spcPct val="100000"/>
              </a:lnSpc>
              <a:spcBef>
                <a:spcPts val="0"/>
              </a:spcBef>
              <a:spcAft>
                <a:spcPts val="0"/>
              </a:spcAft>
              <a:buClr>
                <a:srgbClr val="000000"/>
              </a:buClr>
              <a:buSzPts val="1700"/>
              <a:buFont typeface="Arial"/>
              <a:buNone/>
              <a:defRPr/>
            </a:pPr>
            <a:endParaRPr sz="1800">
              <a:solidFill>
                <a:srgbClr val="008000"/>
              </a:solidFill>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sz="1800">
                <a:latin typeface="Courier New"/>
                <a:ea typeface="Courier New"/>
                <a:cs typeface="Courier New"/>
              </a:rPr>
              <a:t>	Salida: [30, 20, 90, 10]</a:t>
            </a:r>
          </a:p>
          <a:p>
            <a:pPr marL="0" marR="0" lvl="0" indent="0" algn="l">
              <a:lnSpc>
                <a:spcPct val="100000"/>
              </a:lnSpc>
              <a:spcBef>
                <a:spcPts val="0"/>
              </a:spcBef>
              <a:spcAft>
                <a:spcPts val="0"/>
              </a:spcAft>
              <a:buClr>
                <a:srgbClr val="000000"/>
              </a:buClr>
              <a:buSzPts val="1700"/>
              <a:buFont typeface="Arial"/>
              <a:buNone/>
              <a:defRPr/>
            </a:pPr>
            <a:endParaRPr sz="1800">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lang="es-AR" sz="1800" b="0" i="0" u="none" strike="noStrike" cap="none" spc="0">
                <a:solidFill>
                  <a:srgbClr val="000000"/>
                </a:solidFill>
                <a:latin typeface="Roboto"/>
                <a:ea typeface="Roboto"/>
                <a:cs typeface="Roboto"/>
              </a:rPr>
              <a:t>¿Qué mustra </a:t>
            </a:r>
            <a:r>
              <a:rPr lang="es-AR" sz="1800" b="0" i="0" u="none" strike="noStrike" cap="none" spc="0">
                <a:solidFill>
                  <a:schemeClr val="accent6">
                    <a:lumMod val="50000"/>
                  </a:schemeClr>
                </a:solidFill>
                <a:latin typeface="Courier New"/>
                <a:ea typeface="Courier New"/>
                <a:cs typeface="Courier New"/>
              </a:rPr>
              <a:t>print</a:t>
            </a:r>
            <a:r>
              <a:rPr lang="es-AR" sz="1800" b="0" i="0" u="none" strike="noStrike" cap="none" spc="0">
                <a:solidFill>
                  <a:srgbClr val="000000"/>
                </a:solidFill>
                <a:latin typeface="Courier New"/>
                <a:ea typeface="Courier New"/>
                <a:cs typeface="Courier New"/>
              </a:rPr>
              <a:t>(</a:t>
            </a:r>
            <a:r>
              <a:rPr lang="es-AR" sz="1800" b="0" i="0" u="none" strike="noStrike" cap="none" spc="0">
                <a:solidFill>
                  <a:srgbClr val="008000"/>
                </a:solidFill>
                <a:latin typeface="Courier New"/>
                <a:ea typeface="Courier New"/>
                <a:cs typeface="Courier New"/>
              </a:rPr>
              <a:t>lista[-1:-5]</a:t>
            </a:r>
            <a:r>
              <a:rPr lang="es-AR" sz="1800" b="0" i="0" u="none" strike="noStrike" cap="none" spc="0">
                <a:solidFill>
                  <a:srgbClr val="000000"/>
                </a:solidFill>
                <a:latin typeface="Courier New"/>
                <a:ea typeface="Courier New"/>
                <a:cs typeface="Courier New"/>
              </a:rPr>
              <a:t>)?</a:t>
            </a:r>
            <a:endParaRPr sz="1800">
              <a:latin typeface="Courier New"/>
              <a:ea typeface="Courier New"/>
              <a:cs typeface="Courier New"/>
            </a:endParaRPr>
          </a:p>
        </p:txBody>
      </p:sp>
      <p:pic>
        <p:nvPicPr>
          <p:cNvPr id="734431403" name="Google Shape;248;p28"/>
          <p:cNvPicPr/>
          <p:nvPr/>
        </p:nvPicPr>
        <p:blipFill>
          <a:blip r:embed="rId4">
            <a:alphaModFix/>
          </a:blip>
          <a:stretch/>
        </p:blipFill>
        <p:spPr bwMode="auto">
          <a:xfrm>
            <a:off x="6498046" y="1506722"/>
            <a:ext cx="2701774" cy="30090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81833646" name="Google Shape;185;p25"/>
          <p:cNvSpPr txBox="1"/>
          <p:nvPr/>
        </p:nvSpPr>
        <p:spPr bwMode="auto">
          <a:xfrm>
            <a:off x="6895069" y="4664675"/>
            <a:ext cx="2014200" cy="207900"/>
          </a:xfrm>
          <a:prstGeom prst="rect">
            <a:avLst/>
          </a:prstGeom>
          <a:noFill/>
          <a:ln>
            <a:noFill/>
          </a:ln>
        </p:spPr>
        <p:txBody>
          <a:bodyPr spcFirstLastPara="1" wrap="square" lIns="68574" tIns="34274" rIns="68574" bIns="34274"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1282550978" name="Google Shape;186;p25"/>
          <p:cNvPicPr/>
          <p:nvPr/>
        </p:nvPicPr>
        <p:blipFill>
          <a:blip r:embed="rId2">
            <a:alphaModFix/>
          </a:blip>
          <a:srcRect/>
          <a:stretch/>
        </p:blipFill>
        <p:spPr bwMode="auto">
          <a:xfrm>
            <a:off x="0" y="0"/>
            <a:ext cx="953262" cy="5143501"/>
          </a:xfrm>
          <a:prstGeom prst="rect">
            <a:avLst/>
          </a:prstGeom>
          <a:noFill/>
          <a:ln>
            <a:noFill/>
          </a:ln>
        </p:spPr>
      </p:pic>
      <p:sp>
        <p:nvSpPr>
          <p:cNvPr id="1813079408" name="Google Shape;187;p25"/>
          <p:cNvSpPr txBox="1"/>
          <p:nvPr/>
        </p:nvSpPr>
        <p:spPr bwMode="auto">
          <a:xfrm rot="-5399978">
            <a:off x="-752659" y="3592800"/>
            <a:ext cx="2458499" cy="299999"/>
          </a:xfrm>
          <a:prstGeom prst="rect">
            <a:avLst/>
          </a:prstGeom>
          <a:noFill/>
          <a:ln>
            <a:noFill/>
          </a:ln>
        </p:spPr>
        <p:txBody>
          <a:bodyPr spcFirstLastPara="1" wrap="square" lIns="68574" tIns="34274" rIns="68574" bIns="34274"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1776149409" name="Google Shape;188;p25"/>
          <p:cNvPicPr/>
          <p:nvPr/>
        </p:nvPicPr>
        <p:blipFill>
          <a:blip r:embed="rId3">
            <a:alphaModFix/>
          </a:blip>
          <a:srcRect/>
          <a:stretch/>
        </p:blipFill>
        <p:spPr bwMode="auto">
          <a:xfrm>
            <a:off x="7682157" y="98518"/>
            <a:ext cx="1461843" cy="925660"/>
          </a:xfrm>
          <a:prstGeom prst="rect">
            <a:avLst/>
          </a:prstGeom>
          <a:noFill/>
          <a:ln>
            <a:noFill/>
          </a:ln>
        </p:spPr>
      </p:pic>
      <p:sp>
        <p:nvSpPr>
          <p:cNvPr id="223811871" name="Google Shape;189;p25"/>
          <p:cNvSpPr/>
          <p:nvPr/>
        </p:nvSpPr>
        <p:spPr bwMode="auto">
          <a:xfrm>
            <a:off x="1058334" y="317449"/>
            <a:ext cx="7515557"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Listas (list) - </a:t>
            </a:r>
            <a:r>
              <a:rPr sz="2900" b="1" i="0" u="none" strike="noStrike" cap="none">
                <a:solidFill>
                  <a:srgbClr val="000000"/>
                </a:solidFill>
                <a:latin typeface="Roboto"/>
                <a:ea typeface="Roboto"/>
                <a:cs typeface="Roboto"/>
              </a:rPr>
              <a:t>Slicing (“rebanar”)</a:t>
            </a:r>
            <a:endParaRPr sz="2900" b="0" i="0" u="none" strike="noStrike" cap="none">
              <a:solidFill>
                <a:srgbClr val="000000"/>
              </a:solidFill>
              <a:latin typeface="Roboto"/>
              <a:ea typeface="Roboto"/>
              <a:cs typeface="Roboto"/>
            </a:endParaRPr>
          </a:p>
        </p:txBody>
      </p:sp>
      <p:sp>
        <p:nvSpPr>
          <p:cNvPr id="642179594" name="Google Shape;190;p25"/>
          <p:cNvSpPr/>
          <p:nvPr/>
        </p:nvSpPr>
        <p:spPr bwMode="auto">
          <a:xfrm>
            <a:off x="1002300" y="949987"/>
            <a:ext cx="8141699" cy="3414899"/>
          </a:xfrm>
          <a:prstGeom prst="rect">
            <a:avLst/>
          </a:prstGeom>
          <a:noFill/>
          <a:ln>
            <a:noFill/>
          </a:ln>
        </p:spPr>
        <p:txBody>
          <a:bodyPr spcFirstLastPara="1" wrap="square" lIns="91424" tIns="91424" rIns="91424" bIns="91424" anchor="ctr" anchorCtr="0">
            <a:noAutofit/>
          </a:bodyPr>
          <a:lstStyle/>
          <a:p>
            <a:pPr marL="0" marR="0" lvl="0" indent="0" algn="l">
              <a:lnSpc>
                <a:spcPct val="100000"/>
              </a:lnSpc>
              <a:spcBef>
                <a:spcPts val="0"/>
              </a:spcBef>
              <a:spcAft>
                <a:spcPts val="0"/>
              </a:spcAft>
              <a:buClr>
                <a:srgbClr val="000000"/>
              </a:buClr>
              <a:buSzPts val="1700"/>
              <a:buFont typeface="Arial"/>
              <a:buNone/>
              <a:defRPr/>
            </a:pPr>
            <a:r>
              <a:rPr sz="1800" b="1" i="0" u="none" strike="noStrike" cap="none">
                <a:solidFill>
                  <a:srgbClr val="000000"/>
                </a:solidFill>
                <a:latin typeface="Roboto"/>
                <a:ea typeface="Roboto"/>
                <a:cs typeface="Roboto"/>
              </a:rPr>
              <a:t>Desafío</a:t>
            </a:r>
            <a:r>
              <a:rPr sz="1800" b="0" i="0" u="none" strike="noStrike" cap="none">
                <a:solidFill>
                  <a:srgbClr val="000000"/>
                </a:solidFill>
                <a:latin typeface="Roboto"/>
                <a:ea typeface="Roboto"/>
                <a:cs typeface="Roboto"/>
              </a:rPr>
              <a:t>: invertir la lista usando </a:t>
            </a:r>
            <a:r>
              <a:rPr sz="1800" b="1" i="0" u="none" strike="noStrike" cap="none">
                <a:solidFill>
                  <a:srgbClr val="000000"/>
                </a:solidFill>
                <a:latin typeface="Roboto"/>
                <a:ea typeface="Roboto"/>
                <a:cs typeface="Roboto"/>
              </a:rPr>
              <a:t>SLICING  </a:t>
            </a:r>
            <a:endParaRPr sz="1800" b="0" i="0" u="none" strike="noStrike" cap="none">
              <a:solidFill>
                <a:srgbClr val="000000"/>
              </a:solidFill>
              <a:latin typeface="Roboto"/>
              <a:ea typeface="Roboto"/>
              <a:cs typeface="Roboto"/>
            </a:endParaRPr>
          </a:p>
          <a:p>
            <a:pPr marL="0" marR="0" lvl="0" indent="0" algn="ctr">
              <a:lnSpc>
                <a:spcPct val="100000"/>
              </a:lnSpc>
              <a:spcBef>
                <a:spcPts val="0"/>
              </a:spcBef>
              <a:spcAft>
                <a:spcPts val="0"/>
              </a:spcAft>
              <a:buClr>
                <a:srgbClr val="000000"/>
              </a:buClr>
              <a:buSzPts val="1700"/>
              <a:buFont typeface="Arial"/>
              <a:buNone/>
              <a:defRPr/>
            </a:pPr>
            <a:endParaRPr sz="1800">
              <a:solidFill>
                <a:srgbClr val="008000"/>
              </a:solidFill>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sz="1800">
                <a:solidFill>
                  <a:srgbClr val="008000"/>
                </a:solidFill>
                <a:latin typeface="Courier New"/>
                <a:ea typeface="Courier New"/>
                <a:cs typeface="Courier New"/>
              </a:rPr>
              <a:t>	lista = [</a:t>
            </a:r>
            <a:r>
              <a:rPr sz="1800">
                <a:latin typeface="Courier New"/>
                <a:ea typeface="Courier New"/>
                <a:cs typeface="Courier New"/>
              </a:rPr>
              <a:t>50, 70, 30, 20, 90, 10, 50</a:t>
            </a:r>
            <a:r>
              <a:rPr sz="1800">
                <a:solidFill>
                  <a:srgbClr val="008000"/>
                </a:solidFill>
                <a:latin typeface="Courier New"/>
                <a:ea typeface="Courier New"/>
                <a:cs typeface="Courier New"/>
              </a:rPr>
              <a:t>]</a:t>
            </a:r>
          </a:p>
          <a:p>
            <a:pPr marL="0" marR="0" lvl="0" indent="0" algn="l">
              <a:lnSpc>
                <a:spcPct val="100000"/>
              </a:lnSpc>
              <a:spcBef>
                <a:spcPts val="0"/>
              </a:spcBef>
              <a:spcAft>
                <a:spcPts val="0"/>
              </a:spcAft>
              <a:buClr>
                <a:srgbClr val="000000"/>
              </a:buClr>
              <a:buSzPts val="1700"/>
              <a:buFont typeface="Arial"/>
              <a:buNone/>
              <a:defRPr/>
            </a:pPr>
            <a:endParaRPr sz="1800">
              <a:solidFill>
                <a:srgbClr val="008000"/>
              </a:solidFill>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lang="es-AR" sz="1800" b="0" i="0" u="none" strike="noStrike" cap="none" spc="0">
                <a:solidFill>
                  <a:srgbClr val="000000"/>
                </a:solidFill>
                <a:latin typeface="Roboto"/>
                <a:ea typeface="Roboto"/>
                <a:cs typeface="Roboto"/>
              </a:rPr>
              <a:t>Resultado esperado:</a:t>
            </a:r>
            <a:endParaRPr sz="1800">
              <a:solidFill>
                <a:srgbClr val="008000"/>
              </a:solidFill>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endParaRPr sz="1800">
              <a:solidFill>
                <a:srgbClr val="008000"/>
              </a:solidFill>
              <a:latin typeface="Courier New"/>
              <a:ea typeface="Courier New"/>
              <a:cs typeface="Courier New"/>
            </a:endParaRPr>
          </a:p>
          <a:p>
            <a:pPr marL="0" marR="0" lvl="0" indent="0" algn="l">
              <a:lnSpc>
                <a:spcPct val="100000"/>
              </a:lnSpc>
              <a:spcBef>
                <a:spcPts val="0"/>
              </a:spcBef>
              <a:spcAft>
                <a:spcPts val="0"/>
              </a:spcAft>
              <a:buClr>
                <a:srgbClr val="000000"/>
              </a:buClr>
              <a:buSzPts val="1700"/>
              <a:buFont typeface="Arial"/>
              <a:buNone/>
              <a:defRPr/>
            </a:pPr>
            <a:r>
              <a:rPr lang="es-AR" sz="1800" b="1" i="0" u="none" strike="noStrike" cap="none" spc="0">
                <a:solidFill>
                  <a:srgbClr val="000000"/>
                </a:solidFill>
                <a:latin typeface="Roboto"/>
                <a:ea typeface="Roboto"/>
                <a:cs typeface="Roboto"/>
              </a:rPr>
              <a:t>	</a:t>
            </a:r>
            <a:r>
              <a:rPr lang="es-AR" sz="1800" b="0" i="0" u="none" strike="noStrike" cap="none" spc="0">
                <a:solidFill>
                  <a:srgbClr val="008000"/>
                </a:solidFill>
                <a:latin typeface="Courier New"/>
                <a:ea typeface="Courier New"/>
                <a:cs typeface="Courier New"/>
              </a:rPr>
              <a:t>lista = [</a:t>
            </a:r>
            <a:r>
              <a:rPr lang="es-AR" sz="1800" b="0" i="0" u="none" strike="noStrike" cap="none" spc="0">
                <a:solidFill>
                  <a:srgbClr val="000000"/>
                </a:solidFill>
                <a:latin typeface="Courier New"/>
                <a:ea typeface="Courier New"/>
                <a:cs typeface="Courier New"/>
              </a:rPr>
              <a:t>50, 10, 90, 20, 30, 70, 50</a:t>
            </a:r>
            <a:r>
              <a:rPr lang="es-AR" sz="1800" b="0" i="0" u="none" strike="noStrike" cap="none" spc="0">
                <a:solidFill>
                  <a:srgbClr val="008000"/>
                </a:solidFill>
                <a:latin typeface="Courier New"/>
                <a:ea typeface="Courier New"/>
                <a:cs typeface="Courier New"/>
              </a:rPr>
              <a:t>]</a:t>
            </a:r>
            <a:endParaRPr lang="es-AR" sz="1800" b="1" i="0" u="none" strike="noStrike" cap="none" spc="0">
              <a:solidFill>
                <a:srgbClr val="000000"/>
              </a:solidFill>
              <a:latin typeface="Roboto"/>
              <a:ea typeface="Roboto"/>
              <a:cs typeface="Roboto"/>
            </a:endParaRPr>
          </a:p>
          <a:p>
            <a:pPr marL="0" marR="0" lvl="0" indent="0" algn="l">
              <a:lnSpc>
                <a:spcPct val="100000"/>
              </a:lnSpc>
              <a:spcBef>
                <a:spcPts val="0"/>
              </a:spcBef>
              <a:spcAft>
                <a:spcPts val="0"/>
              </a:spcAft>
              <a:buClr>
                <a:srgbClr val="000000"/>
              </a:buClr>
              <a:buSzPts val="1700"/>
              <a:buFont typeface="Arial"/>
              <a:buNone/>
              <a:defRPr/>
            </a:pPr>
            <a:endParaRPr lang="es-AR" sz="1800" b="1" i="0" u="none" strike="noStrike" cap="none" spc="0">
              <a:solidFill>
                <a:srgbClr val="000000"/>
              </a:solidFill>
              <a:latin typeface="Roboto"/>
              <a:ea typeface="Roboto"/>
              <a:cs typeface="Roboto"/>
            </a:endParaRPr>
          </a:p>
          <a:p>
            <a:pPr marL="0" marR="0" lvl="0" indent="0" algn="l">
              <a:lnSpc>
                <a:spcPct val="100000"/>
              </a:lnSpc>
              <a:spcBef>
                <a:spcPts val="0"/>
              </a:spcBef>
              <a:spcAft>
                <a:spcPts val="0"/>
              </a:spcAft>
              <a:buClr>
                <a:srgbClr val="000000"/>
              </a:buClr>
              <a:buSzPts val="1700"/>
              <a:buFont typeface="Arial"/>
              <a:buNone/>
              <a:defRPr/>
            </a:pPr>
            <a:r>
              <a:rPr lang="es-AR" sz="1800" b="1" i="0" u="none" strike="noStrike" cap="none" spc="0">
                <a:solidFill>
                  <a:srgbClr val="000000"/>
                </a:solidFill>
                <a:latin typeface="Roboto"/>
                <a:ea typeface="Roboto"/>
                <a:cs typeface="Roboto"/>
              </a:rPr>
              <a:t>*Ayuda: hacer saltos de (-1)</a:t>
            </a:r>
          </a:p>
          <a:p>
            <a:pPr marL="0" marR="0" lvl="0" indent="0" algn="l">
              <a:lnSpc>
                <a:spcPct val="100000"/>
              </a:lnSpc>
              <a:spcBef>
                <a:spcPts val="0"/>
              </a:spcBef>
              <a:spcAft>
                <a:spcPts val="0"/>
              </a:spcAft>
              <a:buClr>
                <a:srgbClr val="000000"/>
              </a:buClr>
              <a:buSzPts val="1700"/>
              <a:buFont typeface="Arial"/>
              <a:buNone/>
              <a:defRPr/>
            </a:pPr>
            <a:endParaRPr sz="1800">
              <a:latin typeface="Courier New"/>
              <a:ea typeface="Courier New"/>
              <a:cs typeface="Courier New"/>
            </a:endParaRPr>
          </a:p>
        </p:txBody>
      </p:sp>
      <p:pic>
        <p:nvPicPr>
          <p:cNvPr id="554330838" name="Google Shape;274;p30"/>
          <p:cNvPicPr/>
          <p:nvPr/>
        </p:nvPicPr>
        <p:blipFill>
          <a:blip r:embed="rId4">
            <a:alphaModFix/>
          </a:blip>
          <a:srcRect l="13498" t="8413" r="10495" b="15581"/>
          <a:stretch/>
        </p:blipFill>
        <p:spPr bwMode="auto">
          <a:xfrm flipH="1">
            <a:off x="4349979" y="3081626"/>
            <a:ext cx="1857555" cy="2061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5" name="Google Shape;195;p26"/>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196" name="Google Shape;196;p26"/>
          <p:cNvPicPr/>
          <p:nvPr/>
        </p:nvPicPr>
        <p:blipFill>
          <a:blip r:embed="rId2">
            <a:alphaModFix/>
          </a:blip>
          <a:srcRect/>
          <a:stretch/>
        </p:blipFill>
        <p:spPr bwMode="auto">
          <a:xfrm>
            <a:off x="0" y="0"/>
            <a:ext cx="953262" cy="5143502"/>
          </a:xfrm>
          <a:prstGeom prst="rect">
            <a:avLst/>
          </a:prstGeom>
          <a:noFill/>
          <a:ln>
            <a:noFill/>
          </a:ln>
        </p:spPr>
      </p:pic>
      <p:sp>
        <p:nvSpPr>
          <p:cNvPr id="197" name="Google Shape;197;p26"/>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198" name="Google Shape;198;p26"/>
          <p:cNvPicPr/>
          <p:nvPr/>
        </p:nvPicPr>
        <p:blipFill>
          <a:blip r:embed="rId3">
            <a:alphaModFix/>
          </a:blip>
          <a:srcRect/>
          <a:stretch/>
        </p:blipFill>
        <p:spPr bwMode="auto">
          <a:xfrm>
            <a:off x="7682157" y="98519"/>
            <a:ext cx="1461844" cy="925661"/>
          </a:xfrm>
          <a:prstGeom prst="rect">
            <a:avLst/>
          </a:prstGeom>
          <a:noFill/>
          <a:ln>
            <a:noFill/>
          </a:ln>
        </p:spPr>
      </p:pic>
      <p:sp>
        <p:nvSpPr>
          <p:cNvPr id="199" name="Google Shape;199;p26"/>
          <p:cNvSpPr/>
          <p:nvPr/>
        </p:nvSpPr>
        <p:spPr bwMode="auto">
          <a:xfrm>
            <a:off x="987665" y="53637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a:t>
            </a:r>
            <a:r>
              <a:rPr sz="2900" b="1" i="0" u="none" strike="noStrike" cap="none">
                <a:solidFill>
                  <a:srgbClr val="000000"/>
                </a:solidFill>
                <a:latin typeface="Roboto"/>
                <a:ea typeface="Roboto"/>
                <a:cs typeface="Roboto"/>
              </a:rPr>
              <a:t>Tuplas (tuple)</a:t>
            </a:r>
            <a:endParaRPr sz="2900" b="0" i="0" u="none" strike="noStrike" cap="none">
              <a:solidFill>
                <a:srgbClr val="000000"/>
              </a:solidFill>
              <a:latin typeface="Roboto"/>
              <a:ea typeface="Roboto"/>
              <a:cs typeface="Roboto"/>
            </a:endParaRPr>
          </a:p>
        </p:txBody>
      </p:sp>
      <p:sp>
        <p:nvSpPr>
          <p:cNvPr id="200" name="Google Shape;200;p26"/>
          <p:cNvSpPr/>
          <p:nvPr/>
        </p:nvSpPr>
        <p:spPr bwMode="auto">
          <a:xfrm>
            <a:off x="1016275" y="1446675"/>
            <a:ext cx="7893000" cy="2172600"/>
          </a:xfrm>
          <a:prstGeom prst="rect">
            <a:avLst/>
          </a:prstGeom>
          <a:noFill/>
          <a:ln>
            <a:noFill/>
          </a:ln>
        </p:spPr>
        <p:txBody>
          <a:bodyPr spcFirstLastPara="1" wrap="square" lIns="91425" tIns="91425" rIns="91425" bIns="91425" anchor="ctr" anchorCtr="0">
            <a:noAutofit/>
          </a:bodyPr>
          <a:lstStyle/>
          <a:p>
            <a:pPr marL="457200" marR="0" lvl="0" indent="-342900" algn="l">
              <a:lnSpc>
                <a:spcPct val="114999"/>
              </a:lnSpc>
              <a:spcBef>
                <a:spcPts val="0"/>
              </a:spcBef>
              <a:spcAft>
                <a:spcPts val="0"/>
              </a:spcAft>
              <a:buSzPts val="1800"/>
              <a:buFont typeface="Roboto"/>
              <a:buChar char="●"/>
              <a:defRPr/>
            </a:pPr>
            <a:r>
              <a:rPr sz="1800">
                <a:latin typeface="Roboto"/>
                <a:ea typeface="Roboto"/>
                <a:cs typeface="Roboto"/>
              </a:rPr>
              <a:t>Una tupla es un contenedor de elementos separados por comas. </a:t>
            </a:r>
          </a:p>
          <a:p>
            <a:pPr marL="457200" marR="0" lvl="0" indent="-342900" algn="l">
              <a:lnSpc>
                <a:spcPct val="114999"/>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Las tuplas son</a:t>
            </a:r>
            <a:r>
              <a:rPr sz="1800" u="sng">
                <a:solidFill>
                  <a:schemeClr val="dk1"/>
                </a:solidFill>
                <a:latin typeface="Roboto"/>
                <a:ea typeface="Roboto"/>
                <a:cs typeface="Roboto"/>
                <a:hlinkClick r:id="rId4" tooltip="https://docs.python.org/es/3/glossary.html#term-immutable"/>
              </a:rPr>
              <a:t> </a:t>
            </a:r>
            <a:r>
              <a:rPr sz="1800">
                <a:solidFill>
                  <a:schemeClr val="dk1"/>
                </a:solidFill>
                <a:latin typeface="Roboto"/>
                <a:ea typeface="Roboto"/>
                <a:cs typeface="Roboto"/>
              </a:rPr>
              <a:t>inmutables.</a:t>
            </a:r>
          </a:p>
          <a:p>
            <a:pPr marL="457200" marR="0" lvl="0" indent="-342900" algn="l">
              <a:lnSpc>
                <a:spcPct val="114999"/>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Normalmente contienen una secuencia heterogénea de elementos que son accedidos por medio de un índice.</a:t>
            </a:r>
            <a:endParaRPr sz="1800" i="0" u="none" strike="noStrike" cap="none">
              <a:solidFill>
                <a:srgbClr val="000000"/>
              </a:solidFill>
              <a:latin typeface="Roboto"/>
              <a:ea typeface="Roboto"/>
              <a:cs typeface="Roboto"/>
            </a:endParaRPr>
          </a:p>
        </p:txBody>
      </p:sp>
      <p:pic>
        <p:nvPicPr>
          <p:cNvPr id="301031985" name="Google Shape;153;p21"/>
          <p:cNvPicPr/>
          <p:nvPr/>
        </p:nvPicPr>
        <p:blipFill>
          <a:blip r:embed="rId5">
            <a:alphaModFix/>
          </a:blip>
          <a:srcRect b="46010"/>
          <a:stretch/>
        </p:blipFill>
        <p:spPr bwMode="auto">
          <a:xfrm>
            <a:off x="4874667" y="3061607"/>
            <a:ext cx="3399725" cy="20374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5" name="Google Shape;205;p27"/>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206" name="Google Shape;206;p27"/>
          <p:cNvPicPr/>
          <p:nvPr/>
        </p:nvPicPr>
        <p:blipFill>
          <a:blip r:embed="rId2">
            <a:alphaModFix/>
          </a:blip>
          <a:srcRect/>
          <a:stretch/>
        </p:blipFill>
        <p:spPr bwMode="auto">
          <a:xfrm>
            <a:off x="0" y="0"/>
            <a:ext cx="953260" cy="5143500"/>
          </a:xfrm>
          <a:prstGeom prst="rect">
            <a:avLst/>
          </a:prstGeom>
          <a:noFill/>
          <a:ln>
            <a:noFill/>
          </a:ln>
        </p:spPr>
      </p:pic>
      <p:sp>
        <p:nvSpPr>
          <p:cNvPr id="207" name="Google Shape;207;p27"/>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208" name="Google Shape;208;p27"/>
          <p:cNvPicPr/>
          <p:nvPr/>
        </p:nvPicPr>
        <p:blipFill>
          <a:blip r:embed="rId3">
            <a:alphaModFix/>
          </a:blip>
          <a:srcRect/>
          <a:stretch/>
        </p:blipFill>
        <p:spPr bwMode="auto">
          <a:xfrm>
            <a:off x="7682157" y="98519"/>
            <a:ext cx="1461844" cy="925661"/>
          </a:xfrm>
          <a:prstGeom prst="rect">
            <a:avLst/>
          </a:prstGeom>
          <a:noFill/>
          <a:ln>
            <a:noFill/>
          </a:ln>
        </p:spPr>
      </p:pic>
      <p:sp>
        <p:nvSpPr>
          <p:cNvPr id="209" name="Google Shape;209;p27"/>
          <p:cNvSpPr/>
          <p:nvPr/>
        </p:nvSpPr>
        <p:spPr bwMode="auto">
          <a:xfrm>
            <a:off x="987665" y="53637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a:t>
            </a:r>
            <a:r>
              <a:rPr sz="2900" b="1" i="0" u="none" strike="noStrike" cap="none">
                <a:solidFill>
                  <a:srgbClr val="000000"/>
                </a:solidFill>
                <a:latin typeface="Roboto"/>
                <a:ea typeface="Roboto"/>
                <a:cs typeface="Roboto"/>
              </a:rPr>
              <a:t>Tuplas (tuple) - </a:t>
            </a:r>
            <a:r>
              <a:rPr sz="2900" b="1">
                <a:latin typeface="Roboto"/>
                <a:ea typeface="Roboto"/>
                <a:cs typeface="Roboto"/>
              </a:rPr>
              <a:t>Definición</a:t>
            </a:r>
            <a:endParaRPr sz="2900" b="0" i="0" u="none" strike="noStrike" cap="none">
              <a:solidFill>
                <a:srgbClr val="000000"/>
              </a:solidFill>
              <a:latin typeface="Roboto"/>
              <a:ea typeface="Roboto"/>
              <a:cs typeface="Roboto"/>
            </a:endParaRPr>
          </a:p>
        </p:txBody>
      </p:sp>
      <p:sp>
        <p:nvSpPr>
          <p:cNvPr id="210" name="Google Shape;210;p27"/>
          <p:cNvSpPr/>
          <p:nvPr/>
        </p:nvSpPr>
        <p:spPr bwMode="auto">
          <a:xfrm>
            <a:off x="1016275" y="1446677"/>
            <a:ext cx="7893000" cy="32181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None/>
              <a:defRPr/>
            </a:pPr>
            <a:r>
              <a:rPr sz="1800">
                <a:latin typeface="Roboto"/>
                <a:ea typeface="Roboto"/>
                <a:cs typeface="Roboto"/>
              </a:rPr>
              <a:t>Las tuplas se pueden construir de diferentes formas:</a:t>
            </a:r>
          </a:p>
          <a:p>
            <a:pPr marL="0" marR="0" lvl="0" indent="0" algn="l">
              <a:lnSpc>
                <a:spcPct val="100000"/>
              </a:lnSpc>
              <a:spcBef>
                <a:spcPts val="0"/>
              </a:spcBef>
              <a:spcAft>
                <a:spcPts val="0"/>
              </a:spcAft>
              <a:buNone/>
              <a:defRPr/>
            </a:pPr>
            <a:endParaRPr sz="1800">
              <a:latin typeface="Roboto"/>
              <a:ea typeface="Roboto"/>
              <a:cs typeface="Roboto"/>
            </a:endParaRPr>
          </a:p>
          <a:p>
            <a:pPr marL="457200" marR="0" lvl="0" indent="-342900" algn="l">
              <a:lnSpc>
                <a:spcPct val="100000"/>
              </a:lnSpc>
              <a:spcBef>
                <a:spcPts val="0"/>
              </a:spcBef>
              <a:spcAft>
                <a:spcPts val="0"/>
              </a:spcAft>
              <a:buSzPts val="1800"/>
              <a:buFont typeface="Roboto"/>
              <a:buChar char="●"/>
              <a:defRPr/>
            </a:pPr>
            <a:r>
              <a:rPr sz="1800">
                <a:latin typeface="Roboto"/>
                <a:ea typeface="Roboto"/>
                <a:cs typeface="Roboto"/>
              </a:rPr>
              <a:t>Definiendo una secuencia de elementos separados por comas. </a:t>
            </a:r>
          </a:p>
          <a:p>
            <a:pPr marL="457200" marR="0" lvl="0" indent="0" algn="l">
              <a:lnSpc>
                <a:spcPct val="100000"/>
              </a:lnSpc>
              <a:spcBef>
                <a:spcPts val="0"/>
              </a:spcBef>
              <a:spcAft>
                <a:spcPts val="0"/>
              </a:spcAft>
              <a:buNone/>
              <a:defRPr/>
            </a:pPr>
            <a:endParaRPr sz="1800">
              <a:latin typeface="Roboto"/>
              <a:ea typeface="Roboto"/>
              <a:cs typeface="Roboto"/>
            </a:endParaRPr>
          </a:p>
          <a:p>
            <a:pPr marL="457200" marR="0" lvl="0" indent="0" algn="ctr">
              <a:lnSpc>
                <a:spcPct val="100000"/>
              </a:lnSpc>
              <a:spcBef>
                <a:spcPts val="0"/>
              </a:spcBef>
              <a:spcAft>
                <a:spcPts val="0"/>
              </a:spcAft>
              <a:buNone/>
              <a:defRPr/>
            </a:pPr>
            <a:r>
              <a:rPr sz="1800">
                <a:latin typeface="Courier New"/>
                <a:ea typeface="Courier New"/>
                <a:cs typeface="Courier New"/>
              </a:rPr>
              <a:t>tupla= 1,2,3</a:t>
            </a:r>
          </a:p>
          <a:p>
            <a:pPr marL="0" marR="0" lvl="0" indent="0" algn="l">
              <a:lnSpc>
                <a:spcPct val="100000"/>
              </a:lnSpc>
              <a:spcBef>
                <a:spcPts val="0"/>
              </a:spcBef>
              <a:spcAft>
                <a:spcPts val="0"/>
              </a:spcAft>
              <a:buNone/>
              <a:defRPr/>
            </a:pPr>
            <a:endParaRPr sz="1800">
              <a:latin typeface="Courier New"/>
              <a:ea typeface="Courier New"/>
              <a:cs typeface="Courier New"/>
            </a:endParaRPr>
          </a:p>
          <a:p>
            <a:pPr marL="457200" marR="0" lvl="0" indent="-342900" algn="l">
              <a:lnSpc>
                <a:spcPct val="100000"/>
              </a:lnSpc>
              <a:spcBef>
                <a:spcPts val="0"/>
              </a:spcBef>
              <a:spcAft>
                <a:spcPts val="0"/>
              </a:spcAft>
              <a:buSzPts val="1800"/>
              <a:buFont typeface="Roboto"/>
              <a:buChar char="●"/>
              <a:defRPr/>
            </a:pPr>
            <a:r>
              <a:rPr sz="1800">
                <a:latin typeface="Roboto"/>
                <a:ea typeface="Roboto"/>
                <a:cs typeface="Roboto"/>
              </a:rPr>
              <a:t>Usando el constructor tuple()</a:t>
            </a:r>
          </a:p>
          <a:p>
            <a:pPr marL="457200" marR="0" lvl="0" indent="0" algn="l">
              <a:lnSpc>
                <a:spcPct val="100000"/>
              </a:lnSpc>
              <a:spcBef>
                <a:spcPts val="0"/>
              </a:spcBef>
              <a:spcAft>
                <a:spcPts val="0"/>
              </a:spcAft>
              <a:buNone/>
              <a:defRPr/>
            </a:pPr>
            <a:endParaRPr sz="1800">
              <a:latin typeface="Roboto"/>
              <a:ea typeface="Roboto"/>
              <a:cs typeface="Roboto"/>
            </a:endParaRPr>
          </a:p>
          <a:p>
            <a:pPr marL="457200" marR="0" lvl="0" indent="0" algn="ctr">
              <a:lnSpc>
                <a:spcPct val="100000"/>
              </a:lnSpc>
              <a:spcBef>
                <a:spcPts val="0"/>
              </a:spcBef>
              <a:spcAft>
                <a:spcPts val="0"/>
              </a:spcAft>
              <a:buNone/>
              <a:defRPr/>
            </a:pPr>
            <a:r>
              <a:rPr sz="1800">
                <a:latin typeface="Courier New"/>
                <a:ea typeface="Courier New"/>
                <a:cs typeface="Courier New"/>
              </a:rPr>
              <a:t>tupla = tuple(“hola”)</a:t>
            </a:r>
          </a:p>
          <a:p>
            <a:pPr marL="0" marR="0" lvl="0" indent="0" algn="l">
              <a:lnSpc>
                <a:spcPct val="114999"/>
              </a:lnSpc>
              <a:spcBef>
                <a:spcPts val="0"/>
              </a:spcBef>
              <a:spcAft>
                <a:spcPts val="0"/>
              </a:spcAft>
              <a:buNone/>
              <a:defRPr/>
            </a:pPr>
            <a:endParaRPr sz="1800">
              <a:latin typeface="Courier New"/>
              <a:ea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5" name="Google Shape;215;p28"/>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216" name="Google Shape;216;p28"/>
          <p:cNvPicPr/>
          <p:nvPr/>
        </p:nvPicPr>
        <p:blipFill>
          <a:blip r:embed="rId2">
            <a:alphaModFix/>
          </a:blip>
          <a:srcRect/>
          <a:stretch/>
        </p:blipFill>
        <p:spPr bwMode="auto">
          <a:xfrm>
            <a:off x="0" y="0"/>
            <a:ext cx="953262" cy="5143502"/>
          </a:xfrm>
          <a:prstGeom prst="rect">
            <a:avLst/>
          </a:prstGeom>
          <a:noFill/>
          <a:ln>
            <a:noFill/>
          </a:ln>
        </p:spPr>
      </p:pic>
      <p:sp>
        <p:nvSpPr>
          <p:cNvPr id="217" name="Google Shape;217;p28"/>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218" name="Google Shape;218;p28"/>
          <p:cNvPicPr/>
          <p:nvPr/>
        </p:nvPicPr>
        <p:blipFill>
          <a:blip r:embed="rId3">
            <a:alphaModFix/>
          </a:blip>
          <a:srcRect/>
          <a:stretch/>
        </p:blipFill>
        <p:spPr bwMode="auto">
          <a:xfrm>
            <a:off x="7682157" y="98519"/>
            <a:ext cx="1461844" cy="925661"/>
          </a:xfrm>
          <a:prstGeom prst="rect">
            <a:avLst/>
          </a:prstGeom>
          <a:noFill/>
          <a:ln>
            <a:noFill/>
          </a:ln>
        </p:spPr>
      </p:pic>
      <p:sp>
        <p:nvSpPr>
          <p:cNvPr id="219" name="Google Shape;219;p28"/>
          <p:cNvSpPr/>
          <p:nvPr/>
        </p:nvSpPr>
        <p:spPr bwMode="auto">
          <a:xfrm>
            <a:off x="1143325" y="500627"/>
            <a:ext cx="6034800" cy="6702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Conjuntos (set)</a:t>
            </a:r>
            <a:endParaRPr sz="2900" b="0" i="0" u="none" strike="noStrike" cap="none">
              <a:solidFill>
                <a:srgbClr val="000000"/>
              </a:solidFill>
              <a:latin typeface="Roboto"/>
              <a:ea typeface="Roboto"/>
              <a:cs typeface="Roboto"/>
            </a:endParaRPr>
          </a:p>
        </p:txBody>
      </p:sp>
      <p:sp>
        <p:nvSpPr>
          <p:cNvPr id="220" name="Google Shape;220;p28"/>
          <p:cNvSpPr/>
          <p:nvPr/>
        </p:nvSpPr>
        <p:spPr bwMode="auto">
          <a:xfrm>
            <a:off x="626590" y="102417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221" name="Google Shape;221;p28"/>
          <p:cNvSpPr/>
          <p:nvPr/>
        </p:nvSpPr>
        <p:spPr bwMode="auto">
          <a:xfrm>
            <a:off x="1143325" y="1024175"/>
            <a:ext cx="7893000" cy="3640500"/>
          </a:xfrm>
          <a:prstGeom prst="rect">
            <a:avLst/>
          </a:prstGeom>
          <a:noFill/>
          <a:ln>
            <a:noFill/>
          </a:ln>
        </p:spPr>
        <p:txBody>
          <a:bodyPr spcFirstLastPara="1" wrap="square" lIns="91425" tIns="91425" rIns="91425" bIns="91425" anchor="ctr" anchorCtr="0">
            <a:noAutofit/>
          </a:bodyPr>
          <a:lstStyle/>
          <a:p>
            <a:pPr marL="0" marR="0" lvl="0" indent="0" algn="l">
              <a:lnSpc>
                <a:spcPct val="114999"/>
              </a:lnSpc>
              <a:spcBef>
                <a:spcPts val="0"/>
              </a:spcBef>
              <a:spcAft>
                <a:spcPts val="0"/>
              </a:spcAft>
              <a:buNone/>
              <a:defRPr/>
            </a:pPr>
            <a:r>
              <a:rPr sz="1800">
                <a:solidFill>
                  <a:schemeClr val="dk1"/>
                </a:solidFill>
                <a:latin typeface="Roboto"/>
                <a:ea typeface="Roboto"/>
                <a:cs typeface="Roboto"/>
              </a:rPr>
              <a:t>El tipo de dato </a:t>
            </a:r>
            <a:r>
              <a:rPr sz="1800" i="1">
                <a:solidFill>
                  <a:schemeClr val="dk1"/>
                </a:solidFill>
                <a:latin typeface="Roboto"/>
                <a:ea typeface="Roboto"/>
                <a:cs typeface="Roboto"/>
              </a:rPr>
              <a:t>conjunto</a:t>
            </a:r>
            <a:r>
              <a:rPr sz="1800">
                <a:solidFill>
                  <a:schemeClr val="dk1"/>
                </a:solidFill>
                <a:latin typeface="Roboto"/>
                <a:ea typeface="Roboto"/>
                <a:cs typeface="Roboto"/>
              </a:rPr>
              <a:t> o </a:t>
            </a:r>
            <a:r>
              <a:rPr sz="1800" i="1">
                <a:solidFill>
                  <a:schemeClr val="dk1"/>
                </a:solidFill>
                <a:latin typeface="Roboto"/>
                <a:ea typeface="Roboto"/>
                <a:cs typeface="Roboto"/>
              </a:rPr>
              <a:t>set</a:t>
            </a:r>
            <a:r>
              <a:rPr sz="1800">
                <a:solidFill>
                  <a:schemeClr val="dk1"/>
                </a:solidFill>
                <a:latin typeface="Roboto"/>
                <a:ea typeface="Roboto"/>
                <a:cs typeface="Roboto"/>
              </a:rPr>
              <a:t> es un contenedor no ordenado de distintos elementos (no hay elementos repetidos). Como es un contenedor sin orden, los conjuntos no registran ni la posición ni el orden de inserción de los elementos. Por lo tanto, este tipo de dato no soporta indexado, ni operaciones de rebanadas (Slicing), ni otras capacidades propias de listas.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26" name="Google Shape;226;p29"/>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227" name="Google Shape;227;p29"/>
          <p:cNvPicPr/>
          <p:nvPr/>
        </p:nvPicPr>
        <p:blipFill>
          <a:blip r:embed="rId2">
            <a:alphaModFix/>
          </a:blip>
          <a:srcRect/>
          <a:stretch/>
        </p:blipFill>
        <p:spPr bwMode="auto">
          <a:xfrm>
            <a:off x="0" y="0"/>
            <a:ext cx="953260" cy="5143500"/>
          </a:xfrm>
          <a:prstGeom prst="rect">
            <a:avLst/>
          </a:prstGeom>
          <a:noFill/>
          <a:ln>
            <a:noFill/>
          </a:ln>
        </p:spPr>
      </p:pic>
      <p:sp>
        <p:nvSpPr>
          <p:cNvPr id="228" name="Google Shape;228;p29"/>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229" name="Google Shape;229;p29"/>
          <p:cNvPicPr/>
          <p:nvPr/>
        </p:nvPicPr>
        <p:blipFill>
          <a:blip r:embed="rId3">
            <a:alphaModFix/>
          </a:blip>
          <a:srcRect/>
          <a:stretch/>
        </p:blipFill>
        <p:spPr bwMode="auto">
          <a:xfrm>
            <a:off x="7682157" y="98519"/>
            <a:ext cx="1461844" cy="925661"/>
          </a:xfrm>
          <a:prstGeom prst="rect">
            <a:avLst/>
          </a:prstGeom>
          <a:noFill/>
          <a:ln>
            <a:noFill/>
          </a:ln>
        </p:spPr>
      </p:pic>
      <p:sp>
        <p:nvSpPr>
          <p:cNvPr id="230" name="Google Shape;230;p29"/>
          <p:cNvSpPr/>
          <p:nvPr/>
        </p:nvSpPr>
        <p:spPr bwMode="auto">
          <a:xfrm>
            <a:off x="1143325" y="500627"/>
            <a:ext cx="6034800" cy="6702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Conjuntos (set) - </a:t>
            </a:r>
            <a:r>
              <a:rPr sz="2900" b="1">
                <a:solidFill>
                  <a:schemeClr val="dk1"/>
                </a:solidFill>
                <a:latin typeface="Roboto"/>
                <a:ea typeface="Roboto"/>
                <a:cs typeface="Roboto"/>
              </a:rPr>
              <a:t>Definición</a:t>
            </a:r>
            <a:endParaRPr sz="2900" b="0" i="0" u="none" strike="noStrike" cap="none">
              <a:solidFill>
                <a:srgbClr val="000000"/>
              </a:solidFill>
              <a:latin typeface="Roboto"/>
              <a:ea typeface="Roboto"/>
              <a:cs typeface="Roboto"/>
            </a:endParaRPr>
          </a:p>
        </p:txBody>
      </p:sp>
      <p:sp>
        <p:nvSpPr>
          <p:cNvPr id="231" name="Google Shape;231;p29"/>
          <p:cNvSpPr/>
          <p:nvPr/>
        </p:nvSpPr>
        <p:spPr bwMode="auto">
          <a:xfrm>
            <a:off x="626590" y="102417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232" name="Google Shape;232;p29"/>
          <p:cNvSpPr/>
          <p:nvPr/>
        </p:nvSpPr>
        <p:spPr bwMode="auto">
          <a:xfrm>
            <a:off x="1143325" y="1511975"/>
            <a:ext cx="7893000" cy="3193200"/>
          </a:xfrm>
          <a:prstGeom prst="rect">
            <a:avLst/>
          </a:prstGeom>
          <a:noFill/>
          <a:ln>
            <a:noFill/>
          </a:ln>
        </p:spPr>
        <p:txBody>
          <a:bodyPr spcFirstLastPara="1" wrap="square" lIns="91425" tIns="91425" rIns="91425" bIns="91425" anchor="ctr" anchorCtr="0">
            <a:noAutofit/>
          </a:bodyPr>
          <a:lstStyle/>
          <a:p>
            <a:pPr marL="0" marR="0" lvl="0" indent="0" algn="l">
              <a:lnSpc>
                <a:spcPct val="114999"/>
              </a:lnSpc>
              <a:spcBef>
                <a:spcPts val="0"/>
              </a:spcBef>
              <a:spcAft>
                <a:spcPts val="0"/>
              </a:spcAft>
              <a:buClr>
                <a:srgbClr val="000000"/>
              </a:buClr>
              <a:buSzPts val="1800"/>
              <a:buFont typeface="Arial"/>
              <a:buNone/>
              <a:defRPr/>
            </a:pPr>
            <a:r>
              <a:rPr sz="1800">
                <a:solidFill>
                  <a:schemeClr val="dk1"/>
                </a:solidFill>
                <a:latin typeface="Roboto"/>
                <a:ea typeface="Roboto"/>
                <a:cs typeface="Roboto"/>
              </a:rPr>
              <a:t>Los conjuntos (</a:t>
            </a:r>
            <a:r>
              <a:rPr sz="1800" i="1">
                <a:solidFill>
                  <a:schemeClr val="dk1"/>
                </a:solidFill>
                <a:latin typeface="Roboto"/>
                <a:ea typeface="Roboto"/>
                <a:cs typeface="Roboto"/>
              </a:rPr>
              <a:t>sets</a:t>
            </a:r>
            <a:r>
              <a:rPr sz="1800">
                <a:solidFill>
                  <a:schemeClr val="dk1"/>
                </a:solidFill>
                <a:latin typeface="Roboto"/>
                <a:ea typeface="Roboto"/>
                <a:cs typeface="Roboto"/>
              </a:rPr>
              <a:t>) se pueden construir de diferentes formas:</a:t>
            </a:r>
          </a:p>
          <a:p>
            <a:pPr marL="0" marR="0" lvl="0" indent="0" algn="l">
              <a:lnSpc>
                <a:spcPct val="114999"/>
              </a:lnSpc>
              <a:spcBef>
                <a:spcPts val="0"/>
              </a:spcBef>
              <a:spcAft>
                <a:spcPts val="0"/>
              </a:spcAft>
              <a:buClr>
                <a:srgbClr val="000000"/>
              </a:buClr>
              <a:buSzPts val="1800"/>
              <a:buFont typeface="Arial"/>
              <a:buNone/>
              <a:defRPr/>
            </a:pPr>
            <a:endParaRPr sz="1800">
              <a:solidFill>
                <a:schemeClr val="dk1"/>
              </a:solidFill>
              <a:latin typeface="Roboto"/>
              <a:ea typeface="Roboto"/>
              <a:cs typeface="Roboto"/>
            </a:endParaRPr>
          </a:p>
          <a:p>
            <a:pPr marL="457200" marR="0" lvl="0" indent="-342900" algn="l">
              <a:lnSpc>
                <a:spcPct val="114999"/>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Usando una lista de elementos separados por coma entre corchetes: </a:t>
            </a:r>
          </a:p>
          <a:p>
            <a:pPr marL="4572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0" algn="ctr">
              <a:lnSpc>
                <a:spcPct val="100000"/>
              </a:lnSpc>
              <a:spcBef>
                <a:spcPts val="0"/>
              </a:spcBef>
              <a:spcAft>
                <a:spcPts val="0"/>
              </a:spcAft>
              <a:buNone/>
              <a:defRPr/>
            </a:pPr>
            <a:r>
              <a:rPr sz="1800">
                <a:solidFill>
                  <a:schemeClr val="dk1"/>
                </a:solidFill>
                <a:latin typeface="Roboto"/>
                <a:ea typeface="Roboto"/>
                <a:cs typeface="Roboto"/>
              </a:rPr>
              <a:t>   {'jack', 'sjoerd'}</a:t>
            </a:r>
          </a:p>
          <a:p>
            <a:pPr marL="457200" marR="0" lvl="0" indent="0" algn="ctr">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342900" algn="l">
              <a:lnSpc>
                <a:spcPct val="114999"/>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Usando el constructor </a:t>
            </a:r>
            <a:r>
              <a:rPr sz="1800" b="1">
                <a:solidFill>
                  <a:schemeClr val="dk1"/>
                </a:solidFill>
                <a:latin typeface="Roboto"/>
                <a:ea typeface="Roboto"/>
                <a:cs typeface="Roboto"/>
              </a:rPr>
              <a:t>set()</a:t>
            </a:r>
            <a:r>
              <a:rPr sz="1800">
                <a:solidFill>
                  <a:schemeClr val="dk1"/>
                </a:solidFill>
                <a:latin typeface="Roboto"/>
                <a:ea typeface="Roboto"/>
                <a:cs typeface="Roboto"/>
              </a:rPr>
              <a:t> enviando como argumento una lista, una tupla, una cadena:</a:t>
            </a:r>
          </a:p>
          <a:p>
            <a:pPr marL="4572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0" algn="l">
              <a:lnSpc>
                <a:spcPct val="114999"/>
              </a:lnSpc>
              <a:spcBef>
                <a:spcPts val="0"/>
              </a:spcBef>
              <a:spcAft>
                <a:spcPts val="0"/>
              </a:spcAft>
              <a:buNone/>
              <a:defRPr/>
            </a:pPr>
            <a:r>
              <a:rPr sz="1800" b="1">
                <a:solidFill>
                  <a:schemeClr val="dk1"/>
                </a:solidFill>
                <a:latin typeface="Roboto"/>
                <a:ea typeface="Roboto"/>
                <a:cs typeface="Roboto"/>
              </a:rPr>
              <a:t>				set(</a:t>
            </a:r>
            <a:r>
              <a:rPr sz="1800">
                <a:solidFill>
                  <a:schemeClr val="dk1"/>
                </a:solidFill>
                <a:latin typeface="Roboto"/>
                <a:ea typeface="Roboto"/>
                <a:cs typeface="Roboto"/>
              </a:rPr>
              <a:t>['a', 'b', 'foo']</a:t>
            </a:r>
            <a:r>
              <a:rPr sz="1800" b="1">
                <a:solidFill>
                  <a:schemeClr val="dk1"/>
                </a:solidFill>
                <a:latin typeface="Roboto"/>
                <a:ea typeface="Roboto"/>
                <a:cs typeface="Roboto"/>
              </a:rPr>
              <a:t>)</a:t>
            </a:r>
          </a:p>
          <a:p>
            <a:pPr marL="457200" marR="0" lvl="0" indent="0" algn="l">
              <a:lnSpc>
                <a:spcPct val="114999"/>
              </a:lnSpc>
              <a:spcBef>
                <a:spcPts val="0"/>
              </a:spcBef>
              <a:spcAft>
                <a:spcPts val="0"/>
              </a:spcAft>
              <a:buNone/>
              <a:defRPr/>
            </a:pPr>
            <a:r>
              <a:rPr sz="1800" b="1">
                <a:solidFill>
                  <a:schemeClr val="dk1"/>
                </a:solidFill>
                <a:latin typeface="Roboto"/>
                <a:ea typeface="Roboto"/>
                <a:cs typeface="Roboto"/>
              </a:rPr>
              <a:t>				set(</a:t>
            </a:r>
            <a:r>
              <a:rPr sz="1800">
                <a:solidFill>
                  <a:schemeClr val="dk1"/>
                </a:solidFill>
                <a:latin typeface="Roboto"/>
                <a:ea typeface="Roboto"/>
                <a:cs typeface="Roboto"/>
              </a:rPr>
              <a:t>'foobar'</a:t>
            </a:r>
            <a:r>
              <a:rPr sz="1800" b="1">
                <a:solidFill>
                  <a:schemeClr val="dk1"/>
                </a:solidFill>
                <a:latin typeface="Roboto"/>
                <a:ea typeface="Roboto"/>
                <a:cs typeface="Roboto"/>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 name="Google Shape;66;p15"/>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67" name="Google Shape;67;p15"/>
          <p:cNvPicPr/>
          <p:nvPr/>
        </p:nvPicPr>
        <p:blipFill>
          <a:blip r:embed="rId2">
            <a:alphaModFix/>
          </a:blip>
          <a:srcRect/>
          <a:stretch/>
        </p:blipFill>
        <p:spPr bwMode="auto">
          <a:xfrm>
            <a:off x="0" y="0"/>
            <a:ext cx="953262" cy="5143502"/>
          </a:xfrm>
          <a:prstGeom prst="rect">
            <a:avLst/>
          </a:prstGeom>
          <a:noFill/>
          <a:ln>
            <a:noFill/>
          </a:ln>
        </p:spPr>
      </p:pic>
      <p:sp>
        <p:nvSpPr>
          <p:cNvPr id="68" name="Google Shape;68;p15"/>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69" name="Google Shape;69;p15"/>
          <p:cNvPicPr/>
          <p:nvPr/>
        </p:nvPicPr>
        <p:blipFill>
          <a:blip r:embed="rId3">
            <a:alphaModFix/>
          </a:blip>
          <a:srcRect/>
          <a:stretch/>
        </p:blipFill>
        <p:spPr bwMode="auto">
          <a:xfrm>
            <a:off x="7682157" y="98519"/>
            <a:ext cx="1461844" cy="925661"/>
          </a:xfrm>
          <a:prstGeom prst="rect">
            <a:avLst/>
          </a:prstGeom>
          <a:noFill/>
          <a:ln>
            <a:noFill/>
          </a:ln>
        </p:spPr>
      </p:pic>
      <p:sp>
        <p:nvSpPr>
          <p:cNvPr id="70" name="Google Shape;70;p15"/>
          <p:cNvSpPr/>
          <p:nvPr/>
        </p:nvSpPr>
        <p:spPr bwMode="auto">
          <a:xfrm>
            <a:off x="1093790" y="45817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a:t>
            </a:r>
            <a:r>
              <a:rPr sz="2900" b="1" i="0" u="none" strike="noStrike" cap="none">
                <a:solidFill>
                  <a:srgbClr val="000000"/>
                </a:solidFill>
                <a:latin typeface="Roboto"/>
                <a:ea typeface="Roboto"/>
                <a:cs typeface="Roboto"/>
              </a:rPr>
              <a:t>Mutabilidad en Python</a:t>
            </a:r>
            <a:endParaRPr sz="2900" b="0" i="0" u="none" strike="noStrike" cap="none">
              <a:solidFill>
                <a:srgbClr val="000000"/>
              </a:solidFill>
              <a:latin typeface="Roboto"/>
              <a:ea typeface="Roboto"/>
              <a:cs typeface="Roboto"/>
            </a:endParaRPr>
          </a:p>
        </p:txBody>
      </p:sp>
      <p:sp>
        <p:nvSpPr>
          <p:cNvPr id="71" name="Google Shape;71;p15"/>
          <p:cNvSpPr/>
          <p:nvPr/>
        </p:nvSpPr>
        <p:spPr bwMode="auto">
          <a:xfrm>
            <a:off x="1174875" y="1299200"/>
            <a:ext cx="7893000" cy="3465300"/>
          </a:xfrm>
          <a:prstGeom prst="rect">
            <a:avLst/>
          </a:prstGeom>
          <a:noFill/>
          <a:ln>
            <a:noFill/>
          </a:ln>
        </p:spPr>
        <p:txBody>
          <a:bodyPr spcFirstLastPara="1" wrap="square" lIns="91425" tIns="91425" rIns="91425" bIns="91425" anchor="t" anchorCtr="0">
            <a:noAutofit/>
          </a:bodyPr>
          <a:lstStyle/>
          <a:p>
            <a:pPr marL="457200" marR="0" lvl="0" indent="-342900" algn="l">
              <a:lnSpc>
                <a:spcPct val="100000"/>
              </a:lnSpc>
              <a:spcBef>
                <a:spcPts val="0"/>
              </a:spcBef>
              <a:spcAft>
                <a:spcPts val="0"/>
              </a:spcAft>
              <a:buSzPts val="1800"/>
              <a:buFont typeface="Roboto"/>
              <a:buChar char="●"/>
              <a:defRPr/>
            </a:pPr>
            <a:r>
              <a:rPr sz="1800" b="0" i="0" u="none" strike="noStrike" cap="none">
                <a:solidFill>
                  <a:srgbClr val="000000"/>
                </a:solidFill>
                <a:latin typeface="Roboto"/>
                <a:ea typeface="Roboto"/>
                <a:cs typeface="Roboto"/>
              </a:rPr>
              <a:t>Mutables: </a:t>
            </a:r>
            <a:r>
              <a:rPr sz="1800">
                <a:latin typeface="Roboto"/>
                <a:ea typeface="Roboto"/>
                <a:cs typeface="Roboto"/>
              </a:rPr>
              <a:t>estructuras de datos que permiten modificar su contenido</a:t>
            </a:r>
            <a:r>
              <a:rPr sz="1800" b="0" i="0" u="none" strike="noStrike" cap="none">
                <a:solidFill>
                  <a:srgbClr val="000000"/>
                </a:solidFill>
                <a:latin typeface="Roboto"/>
                <a:ea typeface="Roboto"/>
                <a:cs typeface="Roboto"/>
              </a:rPr>
              <a:t>.</a:t>
            </a:r>
          </a:p>
          <a:p>
            <a:pPr marL="457200" marR="0" lvl="0" indent="0" algn="l">
              <a:lnSpc>
                <a:spcPct val="100000"/>
              </a:lnSpc>
              <a:spcBef>
                <a:spcPts val="0"/>
              </a:spcBef>
              <a:spcAft>
                <a:spcPts val="0"/>
              </a:spcAft>
              <a:buNone/>
              <a:defRPr/>
            </a:pPr>
            <a:endParaRPr sz="1800">
              <a:latin typeface="Roboto"/>
              <a:ea typeface="Roboto"/>
              <a:cs typeface="Roboto"/>
            </a:endParaRPr>
          </a:p>
          <a:p>
            <a:pPr marL="914400" marR="0" lvl="1" indent="-342900" algn="l">
              <a:lnSpc>
                <a:spcPct val="100000"/>
              </a:lnSpc>
              <a:spcBef>
                <a:spcPts val="0"/>
              </a:spcBef>
              <a:spcAft>
                <a:spcPts val="0"/>
              </a:spcAft>
              <a:buClr>
                <a:srgbClr val="000000"/>
              </a:buClr>
              <a:buSzPts val="1800"/>
              <a:buFont typeface="Roboto"/>
              <a:buChar char="○"/>
              <a:defRPr/>
            </a:pPr>
            <a:r>
              <a:rPr sz="1800" b="0" i="0" u="none" strike="noStrike" cap="none">
                <a:solidFill>
                  <a:srgbClr val="000000"/>
                </a:solidFill>
                <a:latin typeface="Roboto"/>
                <a:ea typeface="Roboto"/>
                <a:cs typeface="Roboto"/>
              </a:rPr>
              <a:t>Listas</a:t>
            </a:r>
          </a:p>
          <a:p>
            <a:pPr marL="914400" marR="0" lvl="1" indent="-342900" algn="l">
              <a:lnSpc>
                <a:spcPct val="100000"/>
              </a:lnSpc>
              <a:spcBef>
                <a:spcPts val="0"/>
              </a:spcBef>
              <a:spcAft>
                <a:spcPts val="0"/>
              </a:spcAft>
              <a:buClr>
                <a:srgbClr val="000000"/>
              </a:buClr>
              <a:buSzPts val="1800"/>
              <a:buFont typeface="Roboto"/>
              <a:buChar char="○"/>
              <a:defRPr/>
            </a:pPr>
            <a:r>
              <a:rPr sz="1800" b="0" i="0" u="none" strike="noStrike" cap="none">
                <a:solidFill>
                  <a:srgbClr val="000000"/>
                </a:solidFill>
                <a:latin typeface="Roboto"/>
                <a:ea typeface="Roboto"/>
                <a:cs typeface="Roboto"/>
              </a:rPr>
              <a:t>Diccionarios</a:t>
            </a:r>
          </a:p>
          <a:p>
            <a:pPr marL="914400" marR="0" lvl="1" indent="-342900" algn="l">
              <a:lnSpc>
                <a:spcPct val="100000"/>
              </a:lnSpc>
              <a:spcBef>
                <a:spcPts val="0"/>
              </a:spcBef>
              <a:spcAft>
                <a:spcPts val="0"/>
              </a:spcAft>
              <a:buClr>
                <a:srgbClr val="000000"/>
              </a:buClr>
              <a:buSzPts val="1800"/>
              <a:buFont typeface="Roboto"/>
              <a:buChar char="○"/>
              <a:defRPr/>
            </a:pPr>
            <a:r>
              <a:rPr sz="1800" b="0" i="0" u="none" strike="noStrike" cap="none">
                <a:solidFill>
                  <a:srgbClr val="000000"/>
                </a:solidFill>
                <a:latin typeface="Roboto"/>
                <a:ea typeface="Roboto"/>
                <a:cs typeface="Roboto"/>
              </a:rPr>
              <a:t>Sets</a:t>
            </a:r>
          </a:p>
          <a:p>
            <a:pPr marL="914400" marR="0" lvl="0" indent="0" algn="l">
              <a:lnSpc>
                <a:spcPct val="100000"/>
              </a:lnSpc>
              <a:spcBef>
                <a:spcPts val="0"/>
              </a:spcBef>
              <a:spcAft>
                <a:spcPts val="0"/>
              </a:spcAft>
              <a:buNone/>
              <a:defRPr/>
            </a:pPr>
            <a:endParaRPr sz="1800">
              <a:latin typeface="Roboto"/>
              <a:ea typeface="Roboto"/>
              <a:cs typeface="Roboto"/>
            </a:endParaRPr>
          </a:p>
          <a:p>
            <a:pPr marL="457200" marR="0" lvl="0" indent="-342900" algn="l">
              <a:lnSpc>
                <a:spcPct val="100000"/>
              </a:lnSpc>
              <a:spcBef>
                <a:spcPts val="0"/>
              </a:spcBef>
              <a:spcAft>
                <a:spcPts val="0"/>
              </a:spcAft>
              <a:buClr>
                <a:srgbClr val="000000"/>
              </a:buClr>
              <a:buSzPts val="1800"/>
              <a:buFont typeface="Roboto"/>
              <a:buChar char="●"/>
              <a:defRPr/>
            </a:pPr>
            <a:r>
              <a:rPr sz="1800" b="0" i="0" u="none" strike="noStrike" cap="none">
                <a:solidFill>
                  <a:srgbClr val="000000"/>
                </a:solidFill>
                <a:latin typeface="Roboto"/>
                <a:ea typeface="Roboto"/>
                <a:cs typeface="Roboto"/>
              </a:rPr>
              <a:t>Inmutables: estructu</a:t>
            </a:r>
            <a:r>
              <a:rPr sz="1800">
                <a:latin typeface="Roboto"/>
                <a:ea typeface="Roboto"/>
                <a:cs typeface="Roboto"/>
              </a:rPr>
              <a:t>ras de datos que </a:t>
            </a:r>
            <a:r>
              <a:rPr sz="1800" b="0" i="0" u="none" strike="noStrike" cap="none">
                <a:solidFill>
                  <a:srgbClr val="000000"/>
                </a:solidFill>
                <a:latin typeface="Roboto"/>
                <a:ea typeface="Roboto"/>
                <a:cs typeface="Roboto"/>
              </a:rPr>
              <a:t>no permiten modifica</a:t>
            </a:r>
            <a:r>
              <a:rPr sz="1800">
                <a:latin typeface="Roboto"/>
                <a:ea typeface="Roboto"/>
                <a:cs typeface="Roboto"/>
              </a:rPr>
              <a:t>r su contenido</a:t>
            </a:r>
            <a:r>
              <a:rPr sz="1800" b="0" i="0" u="none" strike="noStrike" cap="none">
                <a:solidFill>
                  <a:srgbClr val="000000"/>
                </a:solidFill>
                <a:latin typeface="Roboto"/>
                <a:ea typeface="Roboto"/>
                <a:cs typeface="Roboto"/>
              </a:rPr>
              <a:t>.</a:t>
            </a:r>
          </a:p>
          <a:p>
            <a:pPr marL="457200" marR="0" lvl="0" indent="0" algn="l">
              <a:lnSpc>
                <a:spcPct val="100000"/>
              </a:lnSpc>
              <a:spcBef>
                <a:spcPts val="0"/>
              </a:spcBef>
              <a:spcAft>
                <a:spcPts val="0"/>
              </a:spcAft>
              <a:buNone/>
              <a:defRPr/>
            </a:pPr>
            <a:endParaRPr sz="1800">
              <a:latin typeface="Roboto"/>
              <a:ea typeface="Roboto"/>
              <a:cs typeface="Roboto"/>
            </a:endParaRPr>
          </a:p>
          <a:p>
            <a:pPr marL="914400" marR="0" lvl="1" indent="-342900" algn="l">
              <a:lnSpc>
                <a:spcPct val="100000"/>
              </a:lnSpc>
              <a:spcBef>
                <a:spcPts val="0"/>
              </a:spcBef>
              <a:spcAft>
                <a:spcPts val="0"/>
              </a:spcAft>
              <a:buClr>
                <a:schemeClr val="dk1"/>
              </a:buClr>
              <a:buSzPts val="1800"/>
              <a:buFont typeface="Roboto"/>
              <a:buChar char="○"/>
              <a:defRPr/>
            </a:pPr>
            <a:r>
              <a:rPr sz="1800" b="0" i="0" u="none" strike="noStrike" cap="none">
                <a:solidFill>
                  <a:schemeClr val="dk1"/>
                </a:solidFill>
                <a:latin typeface="Roboto"/>
                <a:ea typeface="Roboto"/>
                <a:cs typeface="Roboto"/>
              </a:rPr>
              <a:t>Números</a:t>
            </a:r>
          </a:p>
          <a:p>
            <a:pPr marL="914400" marR="0" lvl="1" indent="-342900" algn="l">
              <a:lnSpc>
                <a:spcPct val="100000"/>
              </a:lnSpc>
              <a:spcBef>
                <a:spcPts val="0"/>
              </a:spcBef>
              <a:spcAft>
                <a:spcPts val="0"/>
              </a:spcAft>
              <a:buClr>
                <a:schemeClr val="dk1"/>
              </a:buClr>
              <a:buSzPts val="1800"/>
              <a:buFont typeface="Roboto"/>
              <a:buChar char="○"/>
              <a:defRPr/>
            </a:pPr>
            <a:r>
              <a:rPr sz="1800" b="0" i="0" u="none" strike="noStrike" cap="none">
                <a:solidFill>
                  <a:schemeClr val="dk1"/>
                </a:solidFill>
                <a:latin typeface="Roboto"/>
                <a:ea typeface="Roboto"/>
                <a:cs typeface="Roboto"/>
              </a:rPr>
              <a:t>Cadenas</a:t>
            </a:r>
          </a:p>
          <a:p>
            <a:pPr marL="914400" marR="0" lvl="1" indent="-342900" algn="l">
              <a:lnSpc>
                <a:spcPct val="100000"/>
              </a:lnSpc>
              <a:spcBef>
                <a:spcPts val="0"/>
              </a:spcBef>
              <a:spcAft>
                <a:spcPts val="0"/>
              </a:spcAft>
              <a:buClr>
                <a:schemeClr val="dk1"/>
              </a:buClr>
              <a:buSzPts val="1800"/>
              <a:buFont typeface="Roboto"/>
              <a:buChar char="○"/>
              <a:defRPr/>
            </a:pPr>
            <a:r>
              <a:rPr sz="1800" b="0" i="0" u="none" strike="noStrike" cap="none">
                <a:solidFill>
                  <a:schemeClr val="dk1"/>
                </a:solidFill>
                <a:latin typeface="Roboto"/>
                <a:ea typeface="Roboto"/>
                <a:cs typeface="Roboto"/>
              </a:rPr>
              <a:t>Tuplas</a:t>
            </a:r>
          </a:p>
          <a:p>
            <a:pPr marL="0" marR="0" lvl="0" indent="0" algn="l">
              <a:lnSpc>
                <a:spcPct val="100000"/>
              </a:lnSpc>
              <a:spcBef>
                <a:spcPts val="0"/>
              </a:spcBef>
              <a:spcAft>
                <a:spcPts val="0"/>
              </a:spcAft>
              <a:buNone/>
              <a:defRPr/>
            </a:pPr>
            <a:endParaRPr sz="2500">
              <a:solidFill>
                <a:schemeClr val="dk1"/>
              </a:solidFill>
              <a:latin typeface="Roboto"/>
              <a:ea typeface="Roboto"/>
              <a:cs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37" name="Google Shape;237;p30"/>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238" name="Google Shape;238;p30"/>
          <p:cNvPicPr/>
          <p:nvPr/>
        </p:nvPicPr>
        <p:blipFill>
          <a:blip r:embed="rId2">
            <a:alphaModFix/>
          </a:blip>
          <a:srcRect/>
          <a:stretch/>
        </p:blipFill>
        <p:spPr bwMode="auto">
          <a:xfrm>
            <a:off x="0" y="0"/>
            <a:ext cx="953260" cy="5143500"/>
          </a:xfrm>
          <a:prstGeom prst="rect">
            <a:avLst/>
          </a:prstGeom>
          <a:noFill/>
          <a:ln>
            <a:noFill/>
          </a:ln>
        </p:spPr>
      </p:pic>
      <p:sp>
        <p:nvSpPr>
          <p:cNvPr id="239" name="Google Shape;239;p30"/>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240" name="Google Shape;240;p30"/>
          <p:cNvPicPr/>
          <p:nvPr/>
        </p:nvPicPr>
        <p:blipFill>
          <a:blip r:embed="rId3">
            <a:alphaModFix/>
          </a:blip>
          <a:srcRect/>
          <a:stretch/>
        </p:blipFill>
        <p:spPr bwMode="auto">
          <a:xfrm>
            <a:off x="7682157" y="98519"/>
            <a:ext cx="1461844" cy="925661"/>
          </a:xfrm>
          <a:prstGeom prst="rect">
            <a:avLst/>
          </a:prstGeom>
          <a:noFill/>
          <a:ln>
            <a:noFill/>
          </a:ln>
        </p:spPr>
      </p:pic>
      <p:sp>
        <p:nvSpPr>
          <p:cNvPr id="241" name="Google Shape;241;p30"/>
          <p:cNvSpPr/>
          <p:nvPr/>
        </p:nvSpPr>
        <p:spPr bwMode="auto">
          <a:xfrm>
            <a:off x="1143325" y="500627"/>
            <a:ext cx="6034800" cy="6702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Conjuntos (set) - </a:t>
            </a:r>
            <a:r>
              <a:rPr sz="2900" b="1">
                <a:solidFill>
                  <a:schemeClr val="dk1"/>
                </a:solidFill>
                <a:latin typeface="Roboto"/>
                <a:ea typeface="Roboto"/>
                <a:cs typeface="Roboto"/>
              </a:rPr>
              <a:t>Operaciones</a:t>
            </a:r>
            <a:endParaRPr sz="2900" b="0" i="0" u="none" strike="noStrike" cap="none">
              <a:solidFill>
                <a:srgbClr val="000000"/>
              </a:solidFill>
              <a:latin typeface="Roboto"/>
              <a:ea typeface="Roboto"/>
              <a:cs typeface="Roboto"/>
            </a:endParaRPr>
          </a:p>
        </p:txBody>
      </p:sp>
      <p:sp>
        <p:nvSpPr>
          <p:cNvPr id="242" name="Google Shape;242;p30"/>
          <p:cNvSpPr/>
          <p:nvPr/>
        </p:nvSpPr>
        <p:spPr bwMode="auto">
          <a:xfrm>
            <a:off x="626590" y="102417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243" name="Google Shape;243;p30"/>
          <p:cNvSpPr/>
          <p:nvPr/>
        </p:nvSpPr>
        <p:spPr bwMode="auto">
          <a:xfrm>
            <a:off x="1143325" y="1511975"/>
            <a:ext cx="7893000" cy="2834400"/>
          </a:xfrm>
          <a:prstGeom prst="rect">
            <a:avLst/>
          </a:prstGeom>
          <a:noFill/>
          <a:ln>
            <a:noFill/>
          </a:ln>
        </p:spPr>
        <p:txBody>
          <a:bodyPr spcFirstLastPara="1" wrap="square" lIns="91425" tIns="91425" rIns="91425" bIns="91425" anchor="t" anchorCtr="0">
            <a:noAutofit/>
          </a:bodyPr>
          <a:lstStyle/>
          <a:p>
            <a:pPr marL="457200" marR="0" lvl="0" indent="-342900" algn="l">
              <a:lnSpc>
                <a:spcPct val="100000"/>
              </a:lnSpc>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Cardinalidad</a:t>
            </a:r>
            <a:r>
              <a:rPr sz="1800">
                <a:solidFill>
                  <a:schemeClr val="dk1"/>
                </a:solidFill>
                <a:latin typeface="Roboto"/>
                <a:ea typeface="Roboto"/>
                <a:cs typeface="Roboto"/>
              </a:rPr>
              <a:t>: Retorna el número de elementos en el conjunto.</a:t>
            </a:r>
          </a:p>
          <a:p>
            <a:pPr marL="9144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914400" marR="0" lvl="0" indent="0" algn="ctr">
              <a:lnSpc>
                <a:spcPct val="100000"/>
              </a:lnSpc>
              <a:spcBef>
                <a:spcPts val="0"/>
              </a:spcBef>
              <a:spcAft>
                <a:spcPts val="0"/>
              </a:spcAft>
              <a:buNone/>
              <a:defRPr/>
            </a:pPr>
            <a:r>
              <a:rPr sz="1800" b="1">
                <a:solidFill>
                  <a:schemeClr val="dk1"/>
                </a:solidFill>
                <a:latin typeface="Roboto"/>
                <a:ea typeface="Roboto"/>
                <a:cs typeface="Roboto"/>
              </a:rPr>
              <a:t>len(</a:t>
            </a:r>
            <a:r>
              <a:rPr sz="1800">
                <a:solidFill>
                  <a:schemeClr val="dk1"/>
                </a:solidFill>
                <a:latin typeface="Roboto"/>
                <a:ea typeface="Roboto"/>
                <a:cs typeface="Roboto"/>
              </a:rPr>
              <a:t>conjunto</a:t>
            </a:r>
            <a:r>
              <a:rPr sz="1800" b="1">
                <a:solidFill>
                  <a:schemeClr val="dk1"/>
                </a:solidFill>
                <a:latin typeface="Roboto"/>
                <a:ea typeface="Roboto"/>
                <a:cs typeface="Roboto"/>
              </a:rPr>
              <a:t>)</a:t>
            </a:r>
          </a:p>
          <a:p>
            <a:pPr marL="9144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342900" algn="l">
              <a:lnSpc>
                <a:spcPct val="100000"/>
              </a:lnSpc>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Pertenencia</a:t>
            </a:r>
            <a:r>
              <a:rPr sz="1800">
                <a:solidFill>
                  <a:schemeClr val="dk1"/>
                </a:solidFill>
                <a:latin typeface="Roboto"/>
                <a:ea typeface="Roboto"/>
                <a:cs typeface="Roboto"/>
              </a:rPr>
              <a:t>: Comprueba que el elemento x está incluido en conjunto.</a:t>
            </a:r>
          </a:p>
          <a:p>
            <a:pPr marL="4572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0" algn="l">
              <a:lnSpc>
                <a:spcPct val="100000"/>
              </a:lnSpc>
              <a:spcBef>
                <a:spcPts val="0"/>
              </a:spcBef>
              <a:spcAft>
                <a:spcPts val="0"/>
              </a:spcAft>
              <a:buNone/>
              <a:defRPr/>
            </a:pPr>
            <a:r>
              <a:rPr sz="1800">
                <a:solidFill>
                  <a:schemeClr val="dk1"/>
                </a:solidFill>
                <a:latin typeface="Roboto"/>
                <a:ea typeface="Roboto"/>
                <a:cs typeface="Roboto"/>
              </a:rPr>
              <a:t>				x</a:t>
            </a:r>
            <a:r>
              <a:rPr sz="1800" b="1">
                <a:solidFill>
                  <a:schemeClr val="dk1"/>
                </a:solidFill>
                <a:latin typeface="Roboto"/>
                <a:ea typeface="Roboto"/>
                <a:cs typeface="Roboto"/>
              </a:rPr>
              <a:t> in</a:t>
            </a:r>
            <a:r>
              <a:rPr sz="1800">
                <a:solidFill>
                  <a:schemeClr val="dk1"/>
                </a:solidFill>
                <a:latin typeface="Roboto"/>
                <a:ea typeface="Roboto"/>
                <a:cs typeface="Roboto"/>
              </a:rPr>
              <a:t> conjunto</a:t>
            </a:r>
          </a:p>
          <a:p>
            <a:pPr marL="457200" marR="0" lvl="0" indent="0" algn="l">
              <a:lnSpc>
                <a:spcPct val="100000"/>
              </a:lnSpc>
              <a:spcBef>
                <a:spcPts val="0"/>
              </a:spcBef>
              <a:spcAft>
                <a:spcPts val="0"/>
              </a:spcAft>
              <a:buNone/>
              <a:defRPr/>
            </a:pPr>
            <a:r>
              <a:rPr sz="1800">
                <a:solidFill>
                  <a:schemeClr val="dk1"/>
                </a:solidFill>
                <a:latin typeface="Roboto"/>
                <a:ea typeface="Roboto"/>
                <a:cs typeface="Roboto"/>
              </a:rPr>
              <a:t>				x </a:t>
            </a:r>
            <a:r>
              <a:rPr sz="1800" b="1">
                <a:solidFill>
                  <a:schemeClr val="dk1"/>
                </a:solidFill>
                <a:latin typeface="Roboto"/>
                <a:ea typeface="Roboto"/>
                <a:cs typeface="Roboto"/>
              </a:rPr>
              <a:t>not in</a:t>
            </a:r>
            <a:r>
              <a:rPr sz="1800">
                <a:solidFill>
                  <a:schemeClr val="dk1"/>
                </a:solidFill>
                <a:latin typeface="Roboto"/>
                <a:ea typeface="Roboto"/>
                <a:cs typeface="Roboto"/>
              </a:rPr>
              <a:t> conjunto</a:t>
            </a:r>
          </a:p>
          <a:p>
            <a:pPr marL="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0" marR="0" lvl="0" indent="0" algn="l">
              <a:lnSpc>
                <a:spcPct val="100000"/>
              </a:lnSpc>
              <a:spcBef>
                <a:spcPts val="0"/>
              </a:spcBef>
              <a:spcAft>
                <a:spcPts val="0"/>
              </a:spcAft>
              <a:buNone/>
              <a:defRPr/>
            </a:pPr>
            <a:endParaRPr sz="1800">
              <a:solidFill>
                <a:schemeClr val="dk1"/>
              </a:solidFill>
              <a:latin typeface="Roboto"/>
              <a:ea typeface="Roboto"/>
              <a:cs typeface="Roboto"/>
            </a:endParaRPr>
          </a:p>
        </p:txBody>
      </p:sp>
      <p:pic>
        <p:nvPicPr>
          <p:cNvPr id="1593321608" name="Google Shape;153;p21"/>
          <p:cNvPicPr/>
          <p:nvPr/>
        </p:nvPicPr>
        <p:blipFill>
          <a:blip r:embed="rId4">
            <a:alphaModFix/>
          </a:blip>
          <a:srcRect b="46010"/>
          <a:stretch/>
        </p:blipFill>
        <p:spPr bwMode="auto">
          <a:xfrm>
            <a:off x="2030774" y="3061606"/>
            <a:ext cx="3399725" cy="20374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8" name="Google Shape;248;p31"/>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249" name="Google Shape;249;p31"/>
          <p:cNvPicPr/>
          <p:nvPr/>
        </p:nvPicPr>
        <p:blipFill>
          <a:blip r:embed="rId2">
            <a:alphaModFix/>
          </a:blip>
          <a:srcRect/>
          <a:stretch/>
        </p:blipFill>
        <p:spPr bwMode="auto">
          <a:xfrm>
            <a:off x="0" y="0"/>
            <a:ext cx="953260" cy="5143500"/>
          </a:xfrm>
          <a:prstGeom prst="rect">
            <a:avLst/>
          </a:prstGeom>
          <a:noFill/>
          <a:ln>
            <a:noFill/>
          </a:ln>
        </p:spPr>
      </p:pic>
      <p:sp>
        <p:nvSpPr>
          <p:cNvPr id="250" name="Google Shape;250;p31"/>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251" name="Google Shape;251;p31"/>
          <p:cNvPicPr/>
          <p:nvPr/>
        </p:nvPicPr>
        <p:blipFill>
          <a:blip r:embed="rId3">
            <a:alphaModFix/>
          </a:blip>
          <a:srcRect/>
          <a:stretch/>
        </p:blipFill>
        <p:spPr bwMode="auto">
          <a:xfrm>
            <a:off x="7682157" y="98519"/>
            <a:ext cx="1461844" cy="925661"/>
          </a:xfrm>
          <a:prstGeom prst="rect">
            <a:avLst/>
          </a:prstGeom>
          <a:noFill/>
          <a:ln>
            <a:noFill/>
          </a:ln>
        </p:spPr>
      </p:pic>
      <p:sp>
        <p:nvSpPr>
          <p:cNvPr id="252" name="Google Shape;252;p31"/>
          <p:cNvSpPr/>
          <p:nvPr/>
        </p:nvSpPr>
        <p:spPr bwMode="auto">
          <a:xfrm>
            <a:off x="1143325" y="500627"/>
            <a:ext cx="6034800" cy="6702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Conjuntos (set) - </a:t>
            </a:r>
            <a:r>
              <a:rPr sz="2900" b="1">
                <a:solidFill>
                  <a:schemeClr val="dk1"/>
                </a:solidFill>
                <a:latin typeface="Roboto"/>
                <a:ea typeface="Roboto"/>
                <a:cs typeface="Roboto"/>
              </a:rPr>
              <a:t>Operaciones</a:t>
            </a:r>
            <a:endParaRPr sz="2900" b="0" i="0" u="none" strike="noStrike" cap="none">
              <a:solidFill>
                <a:srgbClr val="000000"/>
              </a:solidFill>
              <a:latin typeface="Roboto"/>
              <a:ea typeface="Roboto"/>
              <a:cs typeface="Roboto"/>
            </a:endParaRPr>
          </a:p>
        </p:txBody>
      </p:sp>
      <p:sp>
        <p:nvSpPr>
          <p:cNvPr id="253" name="Google Shape;253;p31"/>
          <p:cNvSpPr/>
          <p:nvPr/>
        </p:nvSpPr>
        <p:spPr bwMode="auto">
          <a:xfrm>
            <a:off x="626590" y="102417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254" name="Google Shape;254;p31"/>
          <p:cNvSpPr/>
          <p:nvPr/>
        </p:nvSpPr>
        <p:spPr bwMode="auto">
          <a:xfrm>
            <a:off x="1143325" y="1249700"/>
            <a:ext cx="7893000" cy="3218700"/>
          </a:xfrm>
          <a:prstGeom prst="rect">
            <a:avLst/>
          </a:prstGeom>
          <a:noFill/>
          <a:ln>
            <a:noFill/>
          </a:ln>
        </p:spPr>
        <p:txBody>
          <a:bodyPr spcFirstLastPara="1" wrap="square" lIns="91425" tIns="91425" rIns="91425" bIns="91425" anchor="t" anchorCtr="0">
            <a:noAutofit/>
          </a:bodyPr>
          <a:lstStyle/>
          <a:p>
            <a:pPr marL="914400" lvl="0" indent="0" algn="l">
              <a:spcBef>
                <a:spcPts val="0"/>
              </a:spcBef>
              <a:spcAft>
                <a:spcPts val="0"/>
              </a:spcAft>
              <a:buNone/>
              <a:defRPr/>
            </a:pPr>
            <a:endParaRPr sz="1800" i="1">
              <a:solidFill>
                <a:schemeClr val="dk1"/>
              </a:solidFill>
              <a:latin typeface="Roboto"/>
              <a:ea typeface="Roboto"/>
              <a:cs typeface="Roboto"/>
            </a:endParaRPr>
          </a:p>
          <a:p>
            <a:pPr marL="457200" lvl="0" indent="-342900" algn="l">
              <a:spcBef>
                <a:spcPts val="0"/>
              </a:spcBef>
              <a:spcAft>
                <a:spcPts val="0"/>
              </a:spcAft>
              <a:buClr>
                <a:schemeClr val="dk1"/>
              </a:buClr>
              <a:buSzPts val="1800"/>
              <a:buFont typeface="Roboto"/>
              <a:buChar char="●"/>
              <a:defRPr/>
            </a:pPr>
            <a:r>
              <a:rPr sz="1800">
                <a:solidFill>
                  <a:schemeClr val="dk1"/>
                </a:solidFill>
                <a:latin typeface="Roboto"/>
                <a:ea typeface="Roboto"/>
                <a:cs typeface="Roboto"/>
              </a:rPr>
              <a:t>Agregar un elemento: Añade al conjunto el elemento </a:t>
            </a:r>
            <a:r>
              <a:rPr sz="1800" i="1">
                <a:solidFill>
                  <a:schemeClr val="dk1"/>
                </a:solidFill>
                <a:latin typeface="Roboto"/>
                <a:ea typeface="Roboto"/>
                <a:cs typeface="Roboto"/>
              </a:rPr>
              <a:t>elem</a:t>
            </a:r>
            <a:r>
              <a:rPr sz="1800">
                <a:solidFill>
                  <a:schemeClr val="dk1"/>
                </a:solidFill>
                <a:latin typeface="Roboto"/>
                <a:ea typeface="Roboto"/>
                <a:cs typeface="Roboto"/>
              </a:rPr>
              <a:t>.</a:t>
            </a:r>
          </a:p>
          <a:p>
            <a:pPr marL="9144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914400" marR="0" lvl="0" indent="0" algn="ctr">
              <a:lnSpc>
                <a:spcPct val="100000"/>
              </a:lnSpc>
              <a:spcBef>
                <a:spcPts val="0"/>
              </a:spcBef>
              <a:spcAft>
                <a:spcPts val="0"/>
              </a:spcAft>
              <a:buNone/>
              <a:defRPr/>
            </a:pPr>
            <a:r>
              <a:rPr sz="1800">
                <a:solidFill>
                  <a:schemeClr val="dk1"/>
                </a:solidFill>
                <a:latin typeface="Roboto"/>
                <a:ea typeface="Roboto"/>
                <a:cs typeface="Roboto"/>
              </a:rPr>
              <a:t>conjunto</a:t>
            </a:r>
            <a:r>
              <a:rPr sz="1800" b="1">
                <a:solidFill>
                  <a:schemeClr val="dk1"/>
                </a:solidFill>
                <a:latin typeface="Roboto"/>
                <a:ea typeface="Roboto"/>
                <a:cs typeface="Roboto"/>
              </a:rPr>
              <a:t>.add(</a:t>
            </a:r>
            <a:r>
              <a:rPr sz="1800">
                <a:solidFill>
                  <a:schemeClr val="dk1"/>
                </a:solidFill>
                <a:latin typeface="Roboto"/>
                <a:ea typeface="Roboto"/>
                <a:cs typeface="Roboto"/>
              </a:rPr>
              <a:t>elem</a:t>
            </a:r>
            <a:r>
              <a:rPr sz="1800" b="1">
                <a:solidFill>
                  <a:schemeClr val="dk1"/>
                </a:solidFill>
                <a:latin typeface="Roboto"/>
                <a:ea typeface="Roboto"/>
                <a:cs typeface="Roboto"/>
              </a:rPr>
              <a:t>)</a:t>
            </a:r>
          </a:p>
          <a:p>
            <a:pPr marL="9144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342900" algn="l">
              <a:lnSpc>
                <a:spcPct val="100000"/>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Eliminar:</a:t>
            </a:r>
            <a:r>
              <a:rPr sz="1100">
                <a:solidFill>
                  <a:schemeClr val="dk1"/>
                </a:solidFill>
              </a:rPr>
              <a:t> </a:t>
            </a:r>
            <a:r>
              <a:rPr sz="1800">
                <a:solidFill>
                  <a:schemeClr val="dk1"/>
                </a:solidFill>
              </a:rPr>
              <a:t>Elimina del conjunto el elemento elem si está incluido.</a:t>
            </a:r>
          </a:p>
          <a:p>
            <a:pPr marL="457200" marR="0" lvl="0" indent="0" algn="l">
              <a:lnSpc>
                <a:spcPct val="100000"/>
              </a:lnSpc>
              <a:spcBef>
                <a:spcPts val="0"/>
              </a:spcBef>
              <a:spcAft>
                <a:spcPts val="0"/>
              </a:spcAft>
              <a:buNone/>
              <a:defRPr/>
            </a:pPr>
            <a:endParaRPr sz="1100">
              <a:solidFill>
                <a:schemeClr val="dk1"/>
              </a:solidFill>
            </a:endParaRPr>
          </a:p>
          <a:p>
            <a:pPr marL="457200" marR="0" lvl="0" indent="0" algn="ctr">
              <a:lnSpc>
                <a:spcPct val="100000"/>
              </a:lnSpc>
              <a:spcBef>
                <a:spcPts val="0"/>
              </a:spcBef>
              <a:spcAft>
                <a:spcPts val="0"/>
              </a:spcAft>
              <a:buNone/>
              <a:defRPr/>
            </a:pPr>
            <a:r>
              <a:rPr sz="1800">
                <a:solidFill>
                  <a:schemeClr val="dk1"/>
                </a:solidFill>
                <a:latin typeface="Roboto"/>
                <a:ea typeface="Roboto"/>
                <a:cs typeface="Roboto"/>
              </a:rPr>
              <a:t>conjunto</a:t>
            </a:r>
            <a:r>
              <a:rPr sz="1800" b="1">
                <a:solidFill>
                  <a:schemeClr val="dk1"/>
                </a:solidFill>
                <a:latin typeface="Roboto"/>
                <a:ea typeface="Roboto"/>
                <a:cs typeface="Roboto"/>
              </a:rPr>
              <a:t>.discard(</a:t>
            </a:r>
            <a:r>
              <a:rPr sz="1800" i="1">
                <a:solidFill>
                  <a:schemeClr val="dk1"/>
                </a:solidFill>
                <a:latin typeface="Roboto"/>
                <a:ea typeface="Roboto"/>
                <a:cs typeface="Roboto"/>
              </a:rPr>
              <a:t>elem</a:t>
            </a:r>
            <a:r>
              <a:rPr sz="1800" b="1">
                <a:solidFill>
                  <a:schemeClr val="dk1"/>
                </a:solidFill>
                <a:latin typeface="Roboto"/>
                <a:ea typeface="Roboto"/>
                <a:cs typeface="Roboto"/>
              </a:rPr>
              <a:t>)</a:t>
            </a:r>
            <a:endParaRPr sz="1800" b="1" u="sng">
              <a:solidFill>
                <a:schemeClr val="hlink"/>
              </a:solidFill>
              <a:latin typeface="Roboto"/>
              <a:ea typeface="Roboto"/>
              <a:cs typeface="Roboto"/>
            </a:endParaRPr>
          </a:p>
          <a:p>
            <a:pPr marL="457200" marR="0" lvl="0" indent="0" algn="ctr">
              <a:lnSpc>
                <a:spcPct val="100000"/>
              </a:lnSpc>
              <a:spcBef>
                <a:spcPts val="0"/>
              </a:spcBef>
              <a:spcAft>
                <a:spcPts val="0"/>
              </a:spcAft>
              <a:buNone/>
              <a:defRPr/>
            </a:pPr>
            <a:endParaRPr sz="1800" b="1">
              <a:solidFill>
                <a:schemeClr val="dk1"/>
              </a:solidFill>
              <a:latin typeface="Roboto"/>
              <a:ea typeface="Roboto"/>
              <a:cs typeface="Roboto"/>
            </a:endParaRPr>
          </a:p>
          <a:p>
            <a:pPr marL="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0" marR="0" lvl="0" indent="0" algn="l">
              <a:lnSpc>
                <a:spcPct val="100000"/>
              </a:lnSpc>
              <a:spcBef>
                <a:spcPts val="0"/>
              </a:spcBef>
              <a:spcAft>
                <a:spcPts val="0"/>
              </a:spcAft>
              <a:buNone/>
              <a:defRPr/>
            </a:pPr>
            <a:endParaRPr sz="1800">
              <a:solidFill>
                <a:schemeClr val="dk1"/>
              </a:solidFill>
              <a:latin typeface="Roboto"/>
              <a:ea typeface="Roboto"/>
              <a:cs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59" name="Google Shape;259;p32"/>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260" name="Google Shape;260;p32"/>
          <p:cNvPicPr/>
          <p:nvPr/>
        </p:nvPicPr>
        <p:blipFill>
          <a:blip r:embed="rId2">
            <a:alphaModFix/>
          </a:blip>
          <a:srcRect/>
          <a:stretch/>
        </p:blipFill>
        <p:spPr bwMode="auto">
          <a:xfrm>
            <a:off x="0" y="0"/>
            <a:ext cx="953262" cy="5143502"/>
          </a:xfrm>
          <a:prstGeom prst="rect">
            <a:avLst/>
          </a:prstGeom>
          <a:noFill/>
          <a:ln>
            <a:noFill/>
          </a:ln>
        </p:spPr>
      </p:pic>
      <p:sp>
        <p:nvSpPr>
          <p:cNvPr id="261" name="Google Shape;261;p32"/>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262" name="Google Shape;262;p32"/>
          <p:cNvPicPr/>
          <p:nvPr/>
        </p:nvPicPr>
        <p:blipFill>
          <a:blip r:embed="rId3">
            <a:alphaModFix/>
          </a:blip>
          <a:srcRect/>
          <a:stretch/>
        </p:blipFill>
        <p:spPr bwMode="auto">
          <a:xfrm>
            <a:off x="7682157" y="98519"/>
            <a:ext cx="1461844" cy="925661"/>
          </a:xfrm>
          <a:prstGeom prst="rect">
            <a:avLst/>
          </a:prstGeom>
          <a:noFill/>
          <a:ln>
            <a:noFill/>
          </a:ln>
        </p:spPr>
      </p:pic>
      <p:sp>
        <p:nvSpPr>
          <p:cNvPr id="263" name="Google Shape;263;p32"/>
          <p:cNvSpPr/>
          <p:nvPr/>
        </p:nvSpPr>
        <p:spPr bwMode="auto">
          <a:xfrm>
            <a:off x="1143315" y="5006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Diccionarios (dict)</a:t>
            </a:r>
            <a:endParaRPr sz="2900" b="0" i="0" u="none" strike="noStrike" cap="none">
              <a:solidFill>
                <a:srgbClr val="000000"/>
              </a:solidFill>
              <a:latin typeface="Roboto"/>
              <a:ea typeface="Roboto"/>
              <a:cs typeface="Roboto"/>
            </a:endParaRPr>
          </a:p>
        </p:txBody>
      </p:sp>
      <p:sp>
        <p:nvSpPr>
          <p:cNvPr id="264" name="Google Shape;264;p32"/>
          <p:cNvSpPr/>
          <p:nvPr/>
        </p:nvSpPr>
        <p:spPr bwMode="auto">
          <a:xfrm>
            <a:off x="570240" y="9817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265" name="Google Shape;265;p32"/>
          <p:cNvSpPr/>
          <p:nvPr/>
        </p:nvSpPr>
        <p:spPr bwMode="auto">
          <a:xfrm>
            <a:off x="1016275" y="1085849"/>
            <a:ext cx="7893000" cy="2721000"/>
          </a:xfrm>
          <a:prstGeom prst="rect">
            <a:avLst/>
          </a:prstGeom>
          <a:noFill/>
          <a:ln>
            <a:noFill/>
          </a:ln>
        </p:spPr>
        <p:txBody>
          <a:bodyPr spcFirstLastPara="1" wrap="square" lIns="91425" tIns="91425" rIns="91425" bIns="91425" anchor="ctr" anchorCtr="0">
            <a:noAutofit/>
          </a:bodyPr>
          <a:lstStyle/>
          <a:p>
            <a:pPr marL="457200" marR="0" lvl="0" indent="-342900" algn="l">
              <a:lnSpc>
                <a:spcPct val="114999"/>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Un diccionario puede verse como un contenedor de pares </a:t>
            </a:r>
            <a:r>
              <a:rPr sz="1800" b="1" i="1">
                <a:solidFill>
                  <a:schemeClr val="dk1"/>
                </a:solidFill>
                <a:latin typeface="Roboto"/>
                <a:ea typeface="Roboto"/>
                <a:cs typeface="Roboto"/>
              </a:rPr>
              <a:t>clave:valor</a:t>
            </a:r>
            <a:r>
              <a:rPr sz="1800">
                <a:solidFill>
                  <a:schemeClr val="dk1"/>
                </a:solidFill>
                <a:latin typeface="Roboto"/>
                <a:ea typeface="Roboto"/>
                <a:cs typeface="Roboto"/>
              </a:rPr>
              <a:t> </a:t>
            </a:r>
          </a:p>
          <a:p>
            <a:pPr marL="457200" marR="0" lvl="0" indent="0" algn="l">
              <a:lnSpc>
                <a:spcPct val="114999"/>
              </a:lnSpc>
              <a:spcBef>
                <a:spcPts val="0"/>
              </a:spcBef>
              <a:spcAft>
                <a:spcPts val="0"/>
              </a:spcAft>
              <a:buClr>
                <a:srgbClr val="000000"/>
              </a:buClr>
              <a:buSzPts val="1800"/>
              <a:buFont typeface="Arial"/>
              <a:buNone/>
              <a:defRPr/>
            </a:pPr>
            <a:r>
              <a:rPr sz="1800">
                <a:solidFill>
                  <a:schemeClr val="dk1"/>
                </a:solidFill>
                <a:latin typeface="Roboto"/>
                <a:ea typeface="Roboto"/>
                <a:cs typeface="Roboto"/>
              </a:rPr>
              <a:t>con el requerimiento de que las claves sean únicas (dentro de un diccionario). </a:t>
            </a:r>
          </a:p>
          <a:p>
            <a:pPr marL="457200" marR="0" lvl="0" indent="0" algn="l">
              <a:lnSpc>
                <a:spcPct val="114999"/>
              </a:lnSpc>
              <a:spcBef>
                <a:spcPts val="0"/>
              </a:spcBef>
              <a:spcAft>
                <a:spcPts val="0"/>
              </a:spcAft>
              <a:buClr>
                <a:srgbClr val="000000"/>
              </a:buClr>
              <a:buSzPts val="1800"/>
              <a:buFont typeface="Arial"/>
              <a:buNone/>
              <a:defRPr/>
            </a:pPr>
            <a:endParaRPr sz="1800">
              <a:solidFill>
                <a:schemeClr val="dk1"/>
              </a:solidFill>
              <a:latin typeface="Roboto"/>
              <a:ea typeface="Roboto"/>
              <a:cs typeface="Roboto"/>
            </a:endParaRPr>
          </a:p>
          <a:p>
            <a:pPr marL="457200" marR="0" lvl="0" indent="-342900" algn="l">
              <a:lnSpc>
                <a:spcPct val="114999"/>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Los diccionarios son indexados por claves, es decir, los diccionarios asocian </a:t>
            </a:r>
            <a:r>
              <a:rPr sz="1800" b="1" i="1">
                <a:solidFill>
                  <a:schemeClr val="dk1"/>
                </a:solidFill>
                <a:latin typeface="Roboto"/>
                <a:ea typeface="Roboto"/>
                <a:cs typeface="Roboto"/>
              </a:rPr>
              <a:t>claves</a:t>
            </a:r>
            <a:r>
              <a:rPr sz="1800">
                <a:solidFill>
                  <a:schemeClr val="dk1"/>
                </a:solidFill>
                <a:latin typeface="Roboto"/>
                <a:ea typeface="Roboto"/>
                <a:cs typeface="Roboto"/>
              </a:rPr>
              <a:t> a los </a:t>
            </a:r>
            <a:r>
              <a:rPr sz="1800" b="1" i="1">
                <a:solidFill>
                  <a:schemeClr val="dk1"/>
                </a:solidFill>
                <a:latin typeface="Roboto"/>
                <a:ea typeface="Roboto"/>
                <a:cs typeface="Roboto"/>
              </a:rPr>
              <a:t>valores</a:t>
            </a:r>
            <a:r>
              <a:rPr sz="1800">
                <a:solidFill>
                  <a:schemeClr val="dk1"/>
                </a:solidFill>
                <a:latin typeface="Roboto"/>
                <a:ea typeface="Roboto"/>
                <a:cs typeface="Roboto"/>
              </a:rPr>
              <a:t> y de esta forma se tiene acceso a los </a:t>
            </a:r>
            <a:r>
              <a:rPr sz="1800" b="1" i="1">
                <a:solidFill>
                  <a:schemeClr val="dk1"/>
                </a:solidFill>
                <a:latin typeface="Roboto"/>
                <a:ea typeface="Roboto"/>
                <a:cs typeface="Roboto"/>
              </a:rPr>
              <a:t>valores</a:t>
            </a:r>
            <a:r>
              <a:rPr sz="1800">
                <a:solidFill>
                  <a:schemeClr val="dk1"/>
                </a:solidFill>
                <a:latin typeface="Roboto"/>
                <a:ea typeface="Roboto"/>
                <a:cs typeface="Roboto"/>
              </a:rPr>
              <a:t> almacenados mediante las </a:t>
            </a:r>
            <a:r>
              <a:rPr sz="1800" b="1" i="1">
                <a:solidFill>
                  <a:schemeClr val="dk1"/>
                </a:solidFill>
                <a:latin typeface="Roboto"/>
                <a:ea typeface="Roboto"/>
                <a:cs typeface="Roboto"/>
              </a:rPr>
              <a:t>claves</a:t>
            </a:r>
            <a:r>
              <a:rPr sz="1800">
                <a:solidFill>
                  <a:schemeClr val="dk1"/>
                </a:solidFill>
                <a:latin typeface="Roboto"/>
                <a:ea typeface="Roboto"/>
                <a:cs typeface="Roboto"/>
              </a:rPr>
              <a:t>. </a:t>
            </a:r>
            <a:endParaRPr sz="2500" i="0" u="none" strike="noStrike" cap="none">
              <a:solidFill>
                <a:srgbClr val="000000"/>
              </a:solidFill>
              <a:latin typeface="Roboto"/>
              <a:ea typeface="Roboto"/>
              <a:cs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70" name="Google Shape;270;p33"/>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271" name="Google Shape;271;p33"/>
          <p:cNvPicPr/>
          <p:nvPr/>
        </p:nvPicPr>
        <p:blipFill>
          <a:blip r:embed="rId2">
            <a:alphaModFix/>
          </a:blip>
          <a:srcRect/>
          <a:stretch/>
        </p:blipFill>
        <p:spPr bwMode="auto">
          <a:xfrm>
            <a:off x="0" y="0"/>
            <a:ext cx="953260" cy="5143500"/>
          </a:xfrm>
          <a:prstGeom prst="rect">
            <a:avLst/>
          </a:prstGeom>
          <a:noFill/>
          <a:ln>
            <a:noFill/>
          </a:ln>
        </p:spPr>
      </p:pic>
      <p:sp>
        <p:nvSpPr>
          <p:cNvPr id="272" name="Google Shape;272;p33"/>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273" name="Google Shape;273;p33"/>
          <p:cNvPicPr/>
          <p:nvPr/>
        </p:nvPicPr>
        <p:blipFill>
          <a:blip r:embed="rId3">
            <a:alphaModFix/>
          </a:blip>
          <a:srcRect/>
          <a:stretch/>
        </p:blipFill>
        <p:spPr bwMode="auto">
          <a:xfrm>
            <a:off x="7682157" y="98519"/>
            <a:ext cx="1461844" cy="925661"/>
          </a:xfrm>
          <a:prstGeom prst="rect">
            <a:avLst/>
          </a:prstGeom>
          <a:noFill/>
          <a:ln>
            <a:noFill/>
          </a:ln>
        </p:spPr>
      </p:pic>
      <p:sp>
        <p:nvSpPr>
          <p:cNvPr id="274" name="Google Shape;274;p33"/>
          <p:cNvSpPr/>
          <p:nvPr/>
        </p:nvSpPr>
        <p:spPr bwMode="auto">
          <a:xfrm>
            <a:off x="1143315" y="500620"/>
            <a:ext cx="6034800" cy="487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Clr>
                <a:schemeClr val="dk1"/>
              </a:buClr>
              <a:buSzPts val="2000"/>
              <a:buFont typeface="Arial"/>
              <a:buNone/>
              <a:defRPr/>
            </a:pPr>
            <a:r>
              <a:rPr sz="2900" b="1">
                <a:solidFill>
                  <a:schemeClr val="dk1"/>
                </a:solidFill>
                <a:latin typeface="Roboto"/>
                <a:ea typeface="Roboto"/>
                <a:cs typeface="Roboto"/>
              </a:rPr>
              <a:t>&gt; Diccionarios (dict)</a:t>
            </a:r>
            <a:endParaRPr sz="2000" b="0" i="0" u="none" strike="noStrike" cap="none">
              <a:solidFill>
                <a:srgbClr val="000000"/>
              </a:solidFill>
              <a:latin typeface="Roboto"/>
              <a:ea typeface="Roboto"/>
              <a:cs typeface="Roboto"/>
            </a:endParaRPr>
          </a:p>
        </p:txBody>
      </p:sp>
      <p:sp>
        <p:nvSpPr>
          <p:cNvPr id="275" name="Google Shape;275;p33"/>
          <p:cNvSpPr/>
          <p:nvPr/>
        </p:nvSpPr>
        <p:spPr bwMode="auto">
          <a:xfrm>
            <a:off x="570240" y="9817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276" name="Google Shape;276;p33"/>
          <p:cNvSpPr/>
          <p:nvPr/>
        </p:nvSpPr>
        <p:spPr bwMode="auto">
          <a:xfrm>
            <a:off x="1016275" y="1085850"/>
            <a:ext cx="7893000" cy="37866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800"/>
              <a:buFont typeface="Arial"/>
              <a:buNone/>
              <a:defRPr/>
            </a:pPr>
            <a:r>
              <a:rPr sz="1800">
                <a:latin typeface="Roboto"/>
                <a:ea typeface="Roboto"/>
                <a:cs typeface="Roboto"/>
              </a:rPr>
              <a:t>Los diccionarios se pueden construir de diferentes formas:</a:t>
            </a:r>
          </a:p>
          <a:p>
            <a:pPr marL="0" marR="0" lvl="0" indent="0" algn="l">
              <a:lnSpc>
                <a:spcPct val="100000"/>
              </a:lnSpc>
              <a:spcBef>
                <a:spcPts val="0"/>
              </a:spcBef>
              <a:spcAft>
                <a:spcPts val="0"/>
              </a:spcAft>
              <a:buClr>
                <a:srgbClr val="000000"/>
              </a:buClr>
              <a:buSzPts val="1800"/>
              <a:buFont typeface="Arial"/>
              <a:buNone/>
              <a:defRPr/>
            </a:pPr>
            <a:endParaRPr sz="1800">
              <a:latin typeface="Roboto"/>
              <a:ea typeface="Roboto"/>
              <a:cs typeface="Roboto"/>
            </a:endParaRPr>
          </a:p>
          <a:p>
            <a:pPr marL="457200" lvl="0" indent="-342900" algn="l">
              <a:lnSpc>
                <a:spcPct val="100000"/>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La más simple es encerrar una secuencia de pares clave: valor separados por comas entre llaves {}</a:t>
            </a:r>
          </a:p>
          <a:p>
            <a:pPr marL="457200" lvl="0" indent="0" algn="l">
              <a:lnSpc>
                <a:spcPct val="100000"/>
              </a:lnSpc>
              <a:spcBef>
                <a:spcPts val="0"/>
              </a:spcBef>
              <a:spcAft>
                <a:spcPts val="0"/>
              </a:spcAft>
              <a:buNone/>
              <a:defRPr/>
            </a:pPr>
            <a:endParaRPr sz="1800">
              <a:solidFill>
                <a:schemeClr val="dk1"/>
              </a:solidFill>
              <a:latin typeface="Roboto"/>
              <a:ea typeface="Roboto"/>
              <a:cs typeface="Roboto"/>
            </a:endParaRPr>
          </a:p>
          <a:p>
            <a:pPr marL="0" lvl="0" indent="0" algn="ctr">
              <a:lnSpc>
                <a:spcPct val="100000"/>
              </a:lnSpc>
              <a:spcBef>
                <a:spcPts val="0"/>
              </a:spcBef>
              <a:spcAft>
                <a:spcPts val="0"/>
              </a:spcAft>
              <a:buNone/>
              <a:defRPr/>
            </a:pPr>
            <a:r>
              <a:rPr sz="1600">
                <a:solidFill>
                  <a:schemeClr val="dk1"/>
                </a:solidFill>
                <a:latin typeface="Courier New"/>
                <a:ea typeface="Courier New"/>
                <a:cs typeface="Courier New"/>
              </a:rPr>
              <a:t>d = {'Clave1': 'Valor1',1: 'hola', 89: 'Pythonista', 'c': 27}</a:t>
            </a:r>
          </a:p>
          <a:p>
            <a:pPr marL="457200" lvl="0" indent="0" algn="l">
              <a:lnSpc>
                <a:spcPct val="100000"/>
              </a:lnSpc>
              <a:spcBef>
                <a:spcPts val="0"/>
              </a:spcBef>
              <a:spcAft>
                <a:spcPts val="0"/>
              </a:spcAft>
              <a:buNone/>
              <a:defRPr/>
            </a:pPr>
            <a:endParaRPr sz="1800">
              <a:solidFill>
                <a:schemeClr val="dk1"/>
              </a:solidFill>
              <a:latin typeface="Roboto"/>
              <a:ea typeface="Roboto"/>
              <a:cs typeface="Roboto"/>
            </a:endParaRPr>
          </a:p>
          <a:p>
            <a:pPr marL="457200" marR="0" lvl="0" indent="-342900" algn="l">
              <a:lnSpc>
                <a:spcPct val="100000"/>
              </a:lnSpc>
              <a:spcBef>
                <a:spcPts val="0"/>
              </a:spcBef>
              <a:spcAft>
                <a:spcPts val="0"/>
              </a:spcAft>
              <a:buSzPts val="1800"/>
              <a:buFont typeface="Roboto"/>
              <a:buChar char="●"/>
              <a:defRPr/>
            </a:pPr>
            <a:r>
              <a:rPr sz="1800">
                <a:latin typeface="Roboto"/>
                <a:ea typeface="Roboto"/>
                <a:cs typeface="Roboto"/>
              </a:rPr>
              <a:t>Usando el constructor de la clase dict():</a:t>
            </a:r>
          </a:p>
          <a:p>
            <a:pPr marL="457200" marR="0" lvl="0" indent="0" algn="l">
              <a:lnSpc>
                <a:spcPct val="100000"/>
              </a:lnSpc>
              <a:spcBef>
                <a:spcPts val="0"/>
              </a:spcBef>
              <a:spcAft>
                <a:spcPts val="0"/>
              </a:spcAft>
              <a:buNone/>
              <a:defRPr/>
            </a:pPr>
            <a:endParaRPr sz="1800">
              <a:latin typeface="Roboto"/>
              <a:ea typeface="Roboto"/>
              <a:cs typeface="Roboto"/>
            </a:endParaRPr>
          </a:p>
          <a:p>
            <a:pPr marL="0" marR="0" lvl="0" indent="457200" algn="l">
              <a:lnSpc>
                <a:spcPct val="100000"/>
              </a:lnSpc>
              <a:spcBef>
                <a:spcPts val="0"/>
              </a:spcBef>
              <a:spcAft>
                <a:spcPts val="0"/>
              </a:spcAft>
              <a:buNone/>
              <a:defRPr/>
            </a:pPr>
            <a:r>
              <a:rPr sz="1800">
                <a:latin typeface="Courier New"/>
                <a:ea typeface="Courier New"/>
                <a:cs typeface="Courier New"/>
              </a:rPr>
              <a:t> d2 = dict(clave=valor, dos=2, tres=3)</a:t>
            </a:r>
          </a:p>
          <a:p>
            <a:pPr marL="0" marR="0" lvl="0" indent="457200" algn="l">
              <a:lnSpc>
                <a:spcPct val="100000"/>
              </a:lnSpc>
              <a:spcBef>
                <a:spcPts val="0"/>
              </a:spcBef>
              <a:spcAft>
                <a:spcPts val="0"/>
              </a:spcAft>
              <a:buNone/>
              <a:defRPr/>
            </a:pPr>
            <a:r>
              <a:rPr sz="1800">
                <a:latin typeface="Courier New"/>
                <a:ea typeface="Courier New"/>
                <a:cs typeface="Courier New"/>
              </a:rPr>
              <a:t> d1 = {'uno': 1, 'dos': 2, 'tres': 3}</a:t>
            </a:r>
          </a:p>
          <a:p>
            <a:pPr marL="0" marR="0" lvl="0" indent="457200" algn="l">
              <a:lnSpc>
                <a:spcPct val="100000"/>
              </a:lnSpc>
              <a:spcBef>
                <a:spcPts val="0"/>
              </a:spcBef>
              <a:spcAft>
                <a:spcPts val="0"/>
              </a:spcAft>
              <a:buNone/>
              <a:defRPr/>
            </a:pPr>
            <a:r>
              <a:rPr sz="1800">
                <a:latin typeface="Courier New"/>
                <a:ea typeface="Courier New"/>
                <a:cs typeface="Courier New"/>
              </a:rPr>
              <a:t> d2 = dict({'uno': 1, 'dos': 2, 'tres': 3})</a:t>
            </a:r>
          </a:p>
          <a:p>
            <a:pPr marL="0" marR="0" lvl="0" indent="0" algn="ctr">
              <a:lnSpc>
                <a:spcPct val="100000"/>
              </a:lnSpc>
              <a:spcBef>
                <a:spcPts val="0"/>
              </a:spcBef>
              <a:spcAft>
                <a:spcPts val="0"/>
              </a:spcAft>
              <a:buNone/>
              <a:defRPr/>
            </a:pPr>
            <a:r>
              <a:rPr sz="1800">
                <a:latin typeface="Courier New"/>
                <a:ea typeface="Courier New"/>
                <a:cs typeface="Courier New"/>
              </a:rPr>
              <a:t>d3 = dict([('uno', 1), ('dos', 2), ('tres', 3)])</a:t>
            </a:r>
          </a:p>
          <a:p>
            <a:pPr marL="0" marR="0" lvl="0" indent="0" algn="l">
              <a:lnSpc>
                <a:spcPct val="100000"/>
              </a:lnSpc>
              <a:spcBef>
                <a:spcPts val="0"/>
              </a:spcBef>
              <a:spcAft>
                <a:spcPts val="0"/>
              </a:spcAft>
              <a:buNone/>
              <a:defRPr/>
            </a:pPr>
            <a:endParaRPr sz="1800">
              <a:latin typeface="Roboto"/>
              <a:ea typeface="Roboto"/>
              <a:cs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81" name="Google Shape;281;p34"/>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282" name="Google Shape;282;p34"/>
          <p:cNvPicPr/>
          <p:nvPr/>
        </p:nvPicPr>
        <p:blipFill>
          <a:blip r:embed="rId2">
            <a:alphaModFix/>
          </a:blip>
          <a:srcRect/>
          <a:stretch/>
        </p:blipFill>
        <p:spPr bwMode="auto">
          <a:xfrm>
            <a:off x="0" y="0"/>
            <a:ext cx="953262" cy="5143502"/>
          </a:xfrm>
          <a:prstGeom prst="rect">
            <a:avLst/>
          </a:prstGeom>
          <a:noFill/>
          <a:ln>
            <a:noFill/>
          </a:ln>
        </p:spPr>
      </p:pic>
      <p:sp>
        <p:nvSpPr>
          <p:cNvPr id="283" name="Google Shape;283;p34"/>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284" name="Google Shape;284;p34"/>
          <p:cNvPicPr/>
          <p:nvPr/>
        </p:nvPicPr>
        <p:blipFill>
          <a:blip r:embed="rId3">
            <a:alphaModFix/>
          </a:blip>
          <a:srcRect/>
          <a:stretch/>
        </p:blipFill>
        <p:spPr bwMode="auto">
          <a:xfrm>
            <a:off x="7682157" y="98519"/>
            <a:ext cx="1461844" cy="925661"/>
          </a:xfrm>
          <a:prstGeom prst="rect">
            <a:avLst/>
          </a:prstGeom>
          <a:noFill/>
          <a:ln>
            <a:noFill/>
          </a:ln>
        </p:spPr>
      </p:pic>
      <p:sp>
        <p:nvSpPr>
          <p:cNvPr id="285" name="Google Shape;285;p34"/>
          <p:cNvSpPr/>
          <p:nvPr/>
        </p:nvSpPr>
        <p:spPr bwMode="auto">
          <a:xfrm>
            <a:off x="1079640" y="493920"/>
            <a:ext cx="7630324"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Diccionarios (dict) - Operacio</a:t>
            </a:r>
            <a:r>
              <a:rPr sz="2900" b="1">
                <a:solidFill>
                  <a:schemeClr val="dk1"/>
                </a:solidFill>
                <a:latin typeface="Roboto"/>
                <a:ea typeface="Roboto"/>
                <a:cs typeface="Roboto"/>
              </a:rPr>
              <a:t>nes</a:t>
            </a:r>
            <a:endParaRPr sz="2900" b="0" i="0" u="none" strike="noStrike" cap="none">
              <a:solidFill>
                <a:srgbClr val="000000"/>
              </a:solidFill>
              <a:latin typeface="Roboto"/>
              <a:ea typeface="Roboto"/>
              <a:cs typeface="Roboto"/>
            </a:endParaRPr>
          </a:p>
        </p:txBody>
      </p:sp>
      <p:sp>
        <p:nvSpPr>
          <p:cNvPr id="286" name="Google Shape;286;p34"/>
          <p:cNvSpPr/>
          <p:nvPr/>
        </p:nvSpPr>
        <p:spPr bwMode="auto">
          <a:xfrm>
            <a:off x="570240" y="9817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287" name="Google Shape;287;p34"/>
          <p:cNvSpPr/>
          <p:nvPr/>
        </p:nvSpPr>
        <p:spPr bwMode="auto">
          <a:xfrm>
            <a:off x="1458400" y="1469525"/>
            <a:ext cx="7443600" cy="3403200"/>
          </a:xfrm>
          <a:prstGeom prst="rect">
            <a:avLst/>
          </a:prstGeom>
          <a:noFill/>
          <a:ln>
            <a:noFill/>
          </a:ln>
        </p:spPr>
        <p:txBody>
          <a:bodyPr spcFirstLastPara="1" wrap="square" lIns="91425" tIns="91425" rIns="91425" bIns="91425" anchor="t" anchorCtr="0">
            <a:noAutofit/>
          </a:bodyPr>
          <a:lstStyle/>
          <a:p>
            <a:pPr marL="457200" lvl="0" indent="-342900" algn="l">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Acceder a un elemento de un diccionario</a:t>
            </a:r>
            <a:r>
              <a:rPr sz="1800">
                <a:solidFill>
                  <a:schemeClr val="dk1"/>
                </a:solidFill>
                <a:latin typeface="Roboto"/>
                <a:ea typeface="Roboto"/>
                <a:cs typeface="Roboto"/>
              </a:rPr>
              <a:t>. El acceso se realiza mediante indexación de la clave. Para ello, simplemente encierra entre corchetes la clave del elemento d[clave]. En caso de que la clave no exista, se lanzará la excepción KeyError.</a:t>
            </a:r>
          </a:p>
          <a:p>
            <a:pPr marL="457200" lvl="0" indent="0" algn="l">
              <a:spcBef>
                <a:spcPts val="0"/>
              </a:spcBef>
              <a:spcAft>
                <a:spcPts val="0"/>
              </a:spcAft>
              <a:buNone/>
              <a:defRPr/>
            </a:pPr>
            <a:endParaRPr sz="1800">
              <a:solidFill>
                <a:schemeClr val="dk1"/>
              </a:solidFill>
              <a:latin typeface="Roboto"/>
              <a:ea typeface="Roboto"/>
              <a:cs typeface="Roboto"/>
            </a:endParaRPr>
          </a:p>
          <a:p>
            <a:pPr marL="0" lvl="0" indent="0" algn="ctr">
              <a:lnSpc>
                <a:spcPct val="131250"/>
              </a:lnSpc>
              <a:spcBef>
                <a:spcPts val="0"/>
              </a:spcBef>
              <a:spcAft>
                <a:spcPts val="0"/>
              </a:spcAft>
              <a:buNone/>
              <a:defRPr/>
            </a:pPr>
            <a:r>
              <a:rPr sz="1800">
                <a:solidFill>
                  <a:schemeClr val="dk1"/>
                </a:solidFill>
                <a:latin typeface="Courier New"/>
                <a:ea typeface="Courier New"/>
                <a:cs typeface="Courier New"/>
              </a:rPr>
              <a:t>d = {'uno': 1, 'dos': 2, 'tres': 3}</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a:t>
            </a:r>
            <a:r>
              <a:rPr sz="1800">
                <a:solidFill>
                  <a:schemeClr val="accent6">
                    <a:lumMod val="50000"/>
                  </a:schemeClr>
                </a:solidFill>
                <a:latin typeface="Courier New"/>
                <a:ea typeface="Courier New"/>
                <a:cs typeface="Courier New"/>
              </a:rPr>
              <a:t>print</a:t>
            </a:r>
            <a:r>
              <a:rPr sz="1800">
                <a:solidFill>
                  <a:schemeClr val="dk1"/>
                </a:solidFill>
                <a:latin typeface="Courier New"/>
                <a:ea typeface="Courier New"/>
                <a:cs typeface="Courier New"/>
              </a:rPr>
              <a:t>(d['dos'])</a:t>
            </a:r>
          </a:p>
          <a:p>
            <a:pPr marL="457200" lvl="0" indent="0" algn="l">
              <a:spcBef>
                <a:spcPts val="0"/>
              </a:spcBef>
              <a:spcAft>
                <a:spcPts val="0"/>
              </a:spcAft>
              <a:buNone/>
              <a:defRPr/>
            </a:pPr>
            <a:endParaRPr sz="1800" b="0" i="0" u="none" strike="noStrike" cap="none">
              <a:solidFill>
                <a:srgbClr val="000000"/>
              </a:solidFill>
              <a:latin typeface="Arial"/>
              <a:ea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92" name="Google Shape;292;p35"/>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293" name="Google Shape;293;p35"/>
          <p:cNvPicPr/>
          <p:nvPr/>
        </p:nvPicPr>
        <p:blipFill>
          <a:blip r:embed="rId2">
            <a:alphaModFix/>
          </a:blip>
          <a:srcRect/>
          <a:stretch/>
        </p:blipFill>
        <p:spPr bwMode="auto">
          <a:xfrm>
            <a:off x="0" y="0"/>
            <a:ext cx="953260" cy="5143500"/>
          </a:xfrm>
          <a:prstGeom prst="rect">
            <a:avLst/>
          </a:prstGeom>
          <a:noFill/>
          <a:ln>
            <a:noFill/>
          </a:ln>
        </p:spPr>
      </p:pic>
      <p:sp>
        <p:nvSpPr>
          <p:cNvPr id="294" name="Google Shape;294;p35"/>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295" name="Google Shape;295;p35"/>
          <p:cNvPicPr/>
          <p:nvPr/>
        </p:nvPicPr>
        <p:blipFill>
          <a:blip r:embed="rId3">
            <a:alphaModFix/>
          </a:blip>
          <a:srcRect/>
          <a:stretch/>
        </p:blipFill>
        <p:spPr bwMode="auto">
          <a:xfrm>
            <a:off x="7682157" y="98519"/>
            <a:ext cx="1461844" cy="925661"/>
          </a:xfrm>
          <a:prstGeom prst="rect">
            <a:avLst/>
          </a:prstGeom>
          <a:noFill/>
          <a:ln>
            <a:noFill/>
          </a:ln>
        </p:spPr>
      </p:pic>
      <p:sp>
        <p:nvSpPr>
          <p:cNvPr id="296" name="Google Shape;296;p35"/>
          <p:cNvSpPr/>
          <p:nvPr/>
        </p:nvSpPr>
        <p:spPr bwMode="auto">
          <a:xfrm>
            <a:off x="1079639" y="317449"/>
            <a:ext cx="7521467"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Diccionarios (dict) - Operacio</a:t>
            </a:r>
            <a:r>
              <a:rPr sz="2900" b="1">
                <a:solidFill>
                  <a:schemeClr val="dk1"/>
                </a:solidFill>
                <a:latin typeface="Roboto"/>
                <a:ea typeface="Roboto"/>
                <a:cs typeface="Roboto"/>
              </a:rPr>
              <a:t>nes</a:t>
            </a:r>
            <a:endParaRPr sz="2900" b="0" i="0" u="none" strike="noStrike" cap="none">
              <a:solidFill>
                <a:srgbClr val="000000"/>
              </a:solidFill>
              <a:latin typeface="Roboto"/>
              <a:ea typeface="Roboto"/>
              <a:cs typeface="Roboto"/>
            </a:endParaRPr>
          </a:p>
        </p:txBody>
      </p:sp>
      <p:sp>
        <p:nvSpPr>
          <p:cNvPr id="297" name="Google Shape;297;p35"/>
          <p:cNvSpPr/>
          <p:nvPr/>
        </p:nvSpPr>
        <p:spPr bwMode="auto">
          <a:xfrm>
            <a:off x="570240" y="9817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298" name="Google Shape;298;p35"/>
          <p:cNvSpPr/>
          <p:nvPr/>
        </p:nvSpPr>
        <p:spPr bwMode="auto">
          <a:xfrm>
            <a:off x="1458400" y="1469525"/>
            <a:ext cx="7443600" cy="3018300"/>
          </a:xfrm>
          <a:prstGeom prst="rect">
            <a:avLst/>
          </a:prstGeom>
          <a:noFill/>
          <a:ln>
            <a:noFill/>
          </a:ln>
        </p:spPr>
        <p:txBody>
          <a:bodyPr spcFirstLastPara="1" wrap="square" lIns="91425" tIns="91425" rIns="91425" bIns="91425" anchor="t" anchorCtr="0">
            <a:noAutofit/>
          </a:bodyPr>
          <a:lstStyle/>
          <a:p>
            <a:pPr marL="457200" lvl="0" indent="-342900" algn="l">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Acceder a un elemento de un diccionario</a:t>
            </a:r>
            <a:r>
              <a:rPr sz="1800">
                <a:solidFill>
                  <a:schemeClr val="dk1"/>
                </a:solidFill>
                <a:latin typeface="Roboto"/>
                <a:ea typeface="Roboto"/>
                <a:cs typeface="Roboto"/>
              </a:rPr>
              <a:t>. Usando el método get(clave[, valor por defecto]). Este método devuelve el valor correspondiente a la clave clave. En caso de que la clave no exista no lanza ningún error, sino que devuelve el segundo argumento valor por defecto. Si no se proporciona este argumento, se devuelve el valor None.</a:t>
            </a:r>
          </a:p>
          <a:p>
            <a:pPr marL="457200" lvl="0" indent="0" algn="l">
              <a:spcBef>
                <a:spcPts val="0"/>
              </a:spcBef>
              <a:spcAft>
                <a:spcPts val="0"/>
              </a:spcAft>
              <a:buNone/>
              <a:defRPr/>
            </a:pPr>
            <a:endParaRPr sz="1800">
              <a:solidFill>
                <a:schemeClr val="dk1"/>
              </a:solidFill>
              <a:latin typeface="Roboto"/>
              <a:ea typeface="Roboto"/>
              <a:cs typeface="Roboto"/>
            </a:endParaRPr>
          </a:p>
          <a:p>
            <a:pPr marL="0" lvl="0" indent="0" algn="ctr">
              <a:lnSpc>
                <a:spcPct val="131250"/>
              </a:lnSpc>
              <a:spcBef>
                <a:spcPts val="0"/>
              </a:spcBef>
              <a:spcAft>
                <a:spcPts val="0"/>
              </a:spcAft>
              <a:buClr>
                <a:schemeClr val="dk1"/>
              </a:buClr>
              <a:buSzPts val="1100"/>
              <a:buFont typeface="Arial"/>
              <a:buNone/>
              <a:defRPr/>
            </a:pPr>
            <a:r>
              <a:rPr sz="1800">
                <a:solidFill>
                  <a:schemeClr val="dk1"/>
                </a:solidFill>
                <a:latin typeface="Courier New"/>
                <a:ea typeface="Courier New"/>
                <a:cs typeface="Courier New"/>
              </a:rPr>
              <a:t>d = {'uno': 1, 'dos': 2, 'tres': 3}</a:t>
            </a:r>
          </a:p>
          <a:p>
            <a:pPr marL="0" lvl="0" indent="0" algn="l">
              <a:lnSpc>
                <a:spcPct val="131250"/>
              </a:lnSpc>
              <a:spcBef>
                <a:spcPts val="0"/>
              </a:spcBef>
              <a:spcAft>
                <a:spcPts val="0"/>
              </a:spcAft>
              <a:buClr>
                <a:schemeClr val="dk1"/>
              </a:buClr>
              <a:buSzPts val="1100"/>
              <a:buFont typeface="Arial"/>
              <a:buNone/>
              <a:defRPr/>
            </a:pPr>
            <a:r>
              <a:rPr sz="1800">
                <a:solidFill>
                  <a:schemeClr val="dk1"/>
                </a:solidFill>
                <a:latin typeface="Courier New"/>
                <a:ea typeface="Courier New"/>
                <a:cs typeface="Courier New"/>
              </a:rPr>
              <a:t>         </a:t>
            </a:r>
            <a:r>
              <a:rPr sz="1800">
                <a:solidFill>
                  <a:schemeClr val="accent6">
                    <a:lumMod val="50000"/>
                  </a:schemeClr>
                </a:solidFill>
                <a:latin typeface="Courier New"/>
                <a:ea typeface="Courier New"/>
                <a:cs typeface="Courier New"/>
              </a:rPr>
              <a:t>print</a:t>
            </a:r>
            <a:r>
              <a:rPr sz="1800">
                <a:solidFill>
                  <a:schemeClr val="dk1"/>
                </a:solidFill>
                <a:latin typeface="Courier New"/>
                <a:ea typeface="Courier New"/>
                <a:cs typeface="Courier New"/>
              </a:rPr>
              <a:t>(d.get('uno'))</a:t>
            </a:r>
          </a:p>
          <a:p>
            <a:pPr marL="0" lvl="0" indent="0" algn="l">
              <a:lnSpc>
                <a:spcPct val="131250"/>
              </a:lnSpc>
              <a:spcBef>
                <a:spcPts val="0"/>
              </a:spcBef>
              <a:spcAft>
                <a:spcPts val="0"/>
              </a:spcAft>
              <a:buNone/>
              <a:defRPr/>
            </a:pPr>
            <a:endParaRPr sz="1800">
              <a:solidFill>
                <a:schemeClr val="dk1"/>
              </a:solidFill>
              <a:latin typeface="Courier New"/>
              <a:ea typeface="Courier New"/>
              <a:cs typeface="Courier New"/>
            </a:endParaRPr>
          </a:p>
          <a:p>
            <a:pPr marL="0" lvl="0" indent="0" algn="l">
              <a:lnSpc>
                <a:spcPct val="131250"/>
              </a:lnSpc>
              <a:spcBef>
                <a:spcPts val="0"/>
              </a:spcBef>
              <a:spcAft>
                <a:spcPts val="0"/>
              </a:spcAft>
              <a:buNone/>
              <a:defRPr/>
            </a:pPr>
            <a:endParaRPr sz="1800">
              <a:solidFill>
                <a:schemeClr val="dk1"/>
              </a:solidFill>
              <a:latin typeface="Courier New"/>
              <a:ea typeface="Courier New"/>
              <a:cs typeface="Courier New"/>
            </a:endParaRPr>
          </a:p>
          <a:p>
            <a:pPr marL="457200" lvl="0" indent="0" algn="l">
              <a:spcBef>
                <a:spcPts val="0"/>
              </a:spcBef>
              <a:spcAft>
                <a:spcPts val="0"/>
              </a:spcAft>
              <a:buNone/>
              <a:defRPr/>
            </a:pPr>
            <a:endParaRPr sz="1800" b="0" i="0" u="none" strike="noStrike" cap="none">
              <a:solidFill>
                <a:srgbClr val="000000"/>
              </a:solidFill>
              <a:latin typeface="Arial"/>
              <a:ea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03" name="Google Shape;303;p36"/>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304" name="Google Shape;304;p36"/>
          <p:cNvPicPr/>
          <p:nvPr/>
        </p:nvPicPr>
        <p:blipFill>
          <a:blip r:embed="rId2">
            <a:alphaModFix/>
          </a:blip>
          <a:srcRect/>
          <a:stretch/>
        </p:blipFill>
        <p:spPr bwMode="auto">
          <a:xfrm>
            <a:off x="0" y="0"/>
            <a:ext cx="953260" cy="5143500"/>
          </a:xfrm>
          <a:prstGeom prst="rect">
            <a:avLst/>
          </a:prstGeom>
          <a:noFill/>
          <a:ln>
            <a:noFill/>
          </a:ln>
        </p:spPr>
      </p:pic>
      <p:sp>
        <p:nvSpPr>
          <p:cNvPr id="305" name="Google Shape;305;p36"/>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306" name="Google Shape;306;p36"/>
          <p:cNvPicPr/>
          <p:nvPr/>
        </p:nvPicPr>
        <p:blipFill>
          <a:blip r:embed="rId3">
            <a:alphaModFix/>
          </a:blip>
          <a:srcRect/>
          <a:stretch/>
        </p:blipFill>
        <p:spPr bwMode="auto">
          <a:xfrm>
            <a:off x="7682157" y="98519"/>
            <a:ext cx="1461844" cy="925661"/>
          </a:xfrm>
          <a:prstGeom prst="rect">
            <a:avLst/>
          </a:prstGeom>
          <a:noFill/>
          <a:ln>
            <a:noFill/>
          </a:ln>
        </p:spPr>
      </p:pic>
      <p:sp>
        <p:nvSpPr>
          <p:cNvPr id="307" name="Google Shape;307;p36"/>
          <p:cNvSpPr/>
          <p:nvPr/>
        </p:nvSpPr>
        <p:spPr bwMode="auto">
          <a:xfrm>
            <a:off x="1079640" y="244259"/>
            <a:ext cx="7480645"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Diccionarios (dict) - Operacio</a:t>
            </a:r>
            <a:r>
              <a:rPr sz="2900" b="1">
                <a:solidFill>
                  <a:schemeClr val="dk1"/>
                </a:solidFill>
                <a:latin typeface="Roboto"/>
                <a:ea typeface="Roboto"/>
                <a:cs typeface="Roboto"/>
              </a:rPr>
              <a:t>nes</a:t>
            </a:r>
            <a:endParaRPr sz="2900" b="0" i="0" u="none" strike="noStrike" cap="none">
              <a:solidFill>
                <a:srgbClr val="000000"/>
              </a:solidFill>
              <a:latin typeface="Roboto"/>
              <a:ea typeface="Roboto"/>
              <a:cs typeface="Roboto"/>
            </a:endParaRPr>
          </a:p>
        </p:txBody>
      </p:sp>
      <p:sp>
        <p:nvSpPr>
          <p:cNvPr id="309" name="Google Shape;309;p36"/>
          <p:cNvSpPr/>
          <p:nvPr/>
        </p:nvSpPr>
        <p:spPr bwMode="auto">
          <a:xfrm>
            <a:off x="1376757" y="1226706"/>
            <a:ext cx="7443600" cy="3183300"/>
          </a:xfrm>
          <a:prstGeom prst="rect">
            <a:avLst/>
          </a:prstGeom>
          <a:noFill/>
          <a:ln>
            <a:noFill/>
          </a:ln>
        </p:spPr>
        <p:txBody>
          <a:bodyPr spcFirstLastPara="1" wrap="square" lIns="91425" tIns="91425" rIns="91425" bIns="91425" anchor="t" anchorCtr="0">
            <a:noAutofit/>
          </a:bodyPr>
          <a:lstStyle/>
          <a:p>
            <a:pPr marL="457200" marR="0" lvl="0" indent="-342900" algn="l">
              <a:lnSpc>
                <a:spcPct val="150000"/>
              </a:lnSpc>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Recorrer clave del diccionario </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diccionario = {</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'clave 1': 'valor 1',</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'clave 2': 'valor 2',</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'clave 3': 'valor 3'</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a:t>
            </a:r>
          </a:p>
          <a:p>
            <a:pPr marL="0" lvl="0" indent="0" algn="l">
              <a:lnSpc>
                <a:spcPct val="131250"/>
              </a:lnSpc>
              <a:spcBef>
                <a:spcPts val="0"/>
              </a:spcBef>
              <a:spcAft>
                <a:spcPts val="0"/>
              </a:spcAft>
              <a:buNone/>
              <a:defRPr/>
            </a:pPr>
            <a:r>
              <a:rPr sz="1800">
                <a:solidFill>
                  <a:srgbClr val="E055DB"/>
                </a:solidFill>
                <a:latin typeface="Courier New"/>
                <a:ea typeface="Courier New"/>
                <a:cs typeface="Courier New"/>
              </a:rPr>
              <a:t>for </a:t>
            </a:r>
            <a:r>
              <a:rPr sz="1800">
                <a:solidFill>
                  <a:schemeClr val="dk1"/>
                </a:solidFill>
                <a:latin typeface="Courier New"/>
                <a:ea typeface="Courier New"/>
                <a:cs typeface="Courier New"/>
              </a:rPr>
              <a:t>clave </a:t>
            </a:r>
            <a:r>
              <a:rPr sz="1800">
                <a:solidFill>
                  <a:schemeClr val="accent1">
                    <a:lumMod val="75000"/>
                  </a:schemeClr>
                </a:solidFill>
                <a:latin typeface="Courier New"/>
                <a:ea typeface="Courier New"/>
                <a:cs typeface="Courier New"/>
              </a:rPr>
              <a:t>in </a:t>
            </a:r>
            <a:r>
              <a:rPr sz="1800">
                <a:solidFill>
                  <a:schemeClr val="dk1"/>
                </a:solidFill>
                <a:latin typeface="Courier New"/>
                <a:ea typeface="Courier New"/>
                <a:cs typeface="Courier New"/>
              </a:rPr>
              <a:t>diccionario.</a:t>
            </a:r>
            <a:r>
              <a:rPr sz="1800">
                <a:solidFill>
                  <a:schemeClr val="accent6">
                    <a:lumMod val="50000"/>
                  </a:schemeClr>
                </a:solidFill>
                <a:latin typeface="Courier New"/>
                <a:ea typeface="Courier New"/>
                <a:cs typeface="Courier New"/>
              </a:rPr>
              <a:t>keys</a:t>
            </a:r>
            <a:r>
              <a:rPr sz="1800">
                <a:solidFill>
                  <a:schemeClr val="dk1"/>
                </a:solidFill>
                <a:latin typeface="Courier New"/>
                <a:ea typeface="Courier New"/>
                <a:cs typeface="Courier New"/>
              </a:rPr>
              <a:t>():</a:t>
            </a:r>
          </a:p>
          <a:p>
            <a:pPr marL="0" lvl="0" indent="0" algn="l">
              <a:lnSpc>
                <a:spcPct val="131250"/>
              </a:lnSpc>
              <a:spcBef>
                <a:spcPts val="0"/>
              </a:spcBef>
              <a:spcAft>
                <a:spcPts val="0"/>
              </a:spcAft>
              <a:buClr>
                <a:schemeClr val="dk1"/>
              </a:buClr>
              <a:buSzPts val="1100"/>
              <a:buFont typeface="Arial"/>
              <a:buNone/>
              <a:defRPr/>
            </a:pPr>
            <a:r>
              <a:rPr sz="1800">
                <a:solidFill>
                  <a:schemeClr val="dk1"/>
                </a:solidFill>
                <a:latin typeface="Courier New"/>
                <a:ea typeface="Courier New"/>
                <a:cs typeface="Courier New"/>
              </a:rPr>
              <a:t>  </a:t>
            </a:r>
            <a:r>
              <a:rPr sz="1800">
                <a:solidFill>
                  <a:schemeClr val="accent6">
                    <a:lumMod val="50000"/>
                  </a:schemeClr>
                </a:solidFill>
                <a:latin typeface="Courier New"/>
                <a:ea typeface="Courier New"/>
                <a:cs typeface="Courier New"/>
              </a:rPr>
              <a:t>print</a:t>
            </a:r>
            <a:r>
              <a:rPr sz="1800">
                <a:solidFill>
                  <a:schemeClr val="dk1"/>
                </a:solidFill>
                <a:latin typeface="Courier New"/>
                <a:ea typeface="Courier New"/>
                <a:cs typeface="Courier New"/>
              </a:rPr>
              <a:t>(clave)</a:t>
            </a:r>
          </a:p>
          <a:p>
            <a:pPr marL="0" marR="0" lvl="0" indent="0" algn="l">
              <a:lnSpc>
                <a:spcPct val="150000"/>
              </a:lnSpc>
              <a:spcBef>
                <a:spcPts val="0"/>
              </a:spcBef>
              <a:spcAft>
                <a:spcPts val="0"/>
              </a:spcAft>
              <a:buNone/>
              <a:defRPr/>
            </a:pPr>
            <a:endParaRPr sz="1800" b="1">
              <a:solidFill>
                <a:schemeClr val="dk1"/>
              </a:solidFill>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rgbClr val="09885A"/>
              </a:solidFill>
              <a:latin typeface="Courier New"/>
              <a:ea typeface="Courier New"/>
              <a:cs typeface="Courier New"/>
            </a:endParaRPr>
          </a:p>
          <a:p>
            <a:pPr marL="0" marR="0" lvl="0" indent="0" algn="ctr">
              <a:lnSpc>
                <a:spcPct val="150000"/>
              </a:lnSpc>
              <a:spcBef>
                <a:spcPts val="0"/>
              </a:spcBef>
              <a:spcAft>
                <a:spcPts val="0"/>
              </a:spcAft>
              <a:buClr>
                <a:srgbClr val="000000"/>
              </a:buClr>
              <a:buSzPts val="1800"/>
              <a:buFont typeface="Arial"/>
              <a:buNone/>
              <a:defRPr/>
            </a:pPr>
            <a:endParaRPr sz="1800" b="0" i="0" u="none" strike="noStrike" cap="none">
              <a:solidFill>
                <a:srgbClr val="000000"/>
              </a:solidFill>
              <a:latin typeface="Arial"/>
              <a:ea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14" name="Google Shape;314;p37"/>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315" name="Google Shape;315;p37"/>
          <p:cNvPicPr/>
          <p:nvPr/>
        </p:nvPicPr>
        <p:blipFill>
          <a:blip r:embed="rId2">
            <a:alphaModFix/>
          </a:blip>
          <a:srcRect/>
          <a:stretch/>
        </p:blipFill>
        <p:spPr bwMode="auto">
          <a:xfrm>
            <a:off x="0" y="0"/>
            <a:ext cx="953260" cy="5143500"/>
          </a:xfrm>
          <a:prstGeom prst="rect">
            <a:avLst/>
          </a:prstGeom>
          <a:noFill/>
          <a:ln>
            <a:noFill/>
          </a:ln>
        </p:spPr>
      </p:pic>
      <p:sp>
        <p:nvSpPr>
          <p:cNvPr id="316" name="Google Shape;316;p37"/>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317" name="Google Shape;317;p37"/>
          <p:cNvPicPr/>
          <p:nvPr/>
        </p:nvPicPr>
        <p:blipFill>
          <a:blip r:embed="rId3">
            <a:alphaModFix/>
          </a:blip>
          <a:srcRect/>
          <a:stretch/>
        </p:blipFill>
        <p:spPr bwMode="auto">
          <a:xfrm>
            <a:off x="7682157" y="98519"/>
            <a:ext cx="1461844" cy="925661"/>
          </a:xfrm>
          <a:prstGeom prst="rect">
            <a:avLst/>
          </a:prstGeom>
          <a:noFill/>
          <a:ln>
            <a:noFill/>
          </a:ln>
        </p:spPr>
      </p:pic>
      <p:sp>
        <p:nvSpPr>
          <p:cNvPr id="318" name="Google Shape;318;p37"/>
          <p:cNvSpPr/>
          <p:nvPr/>
        </p:nvSpPr>
        <p:spPr bwMode="auto">
          <a:xfrm>
            <a:off x="1079640" y="317449"/>
            <a:ext cx="7643931"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Diccionarios (dict) - Operacio</a:t>
            </a:r>
            <a:r>
              <a:rPr sz="2900" b="1">
                <a:solidFill>
                  <a:schemeClr val="dk1"/>
                </a:solidFill>
                <a:latin typeface="Roboto"/>
                <a:ea typeface="Roboto"/>
                <a:cs typeface="Roboto"/>
              </a:rPr>
              <a:t>nes</a:t>
            </a:r>
            <a:endParaRPr sz="2900" b="0" i="0" u="none" strike="noStrike" cap="none">
              <a:solidFill>
                <a:srgbClr val="000000"/>
              </a:solidFill>
              <a:latin typeface="Roboto"/>
              <a:ea typeface="Roboto"/>
              <a:cs typeface="Roboto"/>
            </a:endParaRPr>
          </a:p>
        </p:txBody>
      </p:sp>
      <p:sp>
        <p:nvSpPr>
          <p:cNvPr id="319" name="Google Shape;319;p37"/>
          <p:cNvSpPr/>
          <p:nvPr/>
        </p:nvSpPr>
        <p:spPr bwMode="auto">
          <a:xfrm>
            <a:off x="570240" y="9817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320" name="Google Shape;320;p37"/>
          <p:cNvSpPr/>
          <p:nvPr/>
        </p:nvSpPr>
        <p:spPr bwMode="auto">
          <a:xfrm>
            <a:off x="1465669" y="1225620"/>
            <a:ext cx="7443600" cy="3183300"/>
          </a:xfrm>
          <a:prstGeom prst="rect">
            <a:avLst/>
          </a:prstGeom>
          <a:noFill/>
          <a:ln>
            <a:noFill/>
          </a:ln>
        </p:spPr>
        <p:txBody>
          <a:bodyPr spcFirstLastPara="1" wrap="square" lIns="91425" tIns="91425" rIns="91425" bIns="91425" anchor="t" anchorCtr="0">
            <a:noAutofit/>
          </a:bodyPr>
          <a:lstStyle/>
          <a:p>
            <a:pPr marL="457200" marR="0" lvl="0" indent="-342900" algn="l">
              <a:lnSpc>
                <a:spcPct val="150000"/>
              </a:lnSpc>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Recorrer valores del diccionario </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diccionario = {</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'clave 1': 'valor 1',</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'clave 2': 'valor 2',</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'clave 3': 'valor 3'</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a:t>
            </a:r>
          </a:p>
          <a:p>
            <a:pPr marL="0" lvl="0" indent="0" algn="l">
              <a:lnSpc>
                <a:spcPct val="131250"/>
              </a:lnSpc>
              <a:spcBef>
                <a:spcPts val="0"/>
              </a:spcBef>
              <a:spcAft>
                <a:spcPts val="0"/>
              </a:spcAft>
              <a:buNone/>
              <a:defRPr/>
            </a:pPr>
            <a:r>
              <a:rPr sz="1800">
                <a:solidFill>
                  <a:srgbClr val="E055DB"/>
                </a:solidFill>
                <a:latin typeface="Courier New"/>
                <a:ea typeface="Courier New"/>
                <a:cs typeface="Courier New"/>
              </a:rPr>
              <a:t>for </a:t>
            </a:r>
            <a:r>
              <a:rPr sz="1800">
                <a:solidFill>
                  <a:schemeClr val="dk1"/>
                </a:solidFill>
                <a:latin typeface="Courier New"/>
                <a:ea typeface="Courier New"/>
                <a:cs typeface="Courier New"/>
              </a:rPr>
              <a:t>valor </a:t>
            </a:r>
            <a:r>
              <a:rPr sz="1800">
                <a:solidFill>
                  <a:schemeClr val="accent1">
                    <a:lumMod val="75000"/>
                  </a:schemeClr>
                </a:solidFill>
                <a:latin typeface="Courier New"/>
                <a:ea typeface="Courier New"/>
                <a:cs typeface="Courier New"/>
              </a:rPr>
              <a:t>in </a:t>
            </a:r>
            <a:r>
              <a:rPr sz="1800">
                <a:solidFill>
                  <a:schemeClr val="dk1"/>
                </a:solidFill>
                <a:latin typeface="Courier New"/>
                <a:ea typeface="Courier New"/>
                <a:cs typeface="Courier New"/>
              </a:rPr>
              <a:t>diccionario.</a:t>
            </a:r>
            <a:r>
              <a:rPr sz="1800">
                <a:solidFill>
                  <a:schemeClr val="accent6">
                    <a:lumMod val="50000"/>
                  </a:schemeClr>
                </a:solidFill>
                <a:latin typeface="Courier New"/>
                <a:ea typeface="Courier New"/>
                <a:cs typeface="Courier New"/>
              </a:rPr>
              <a:t>values</a:t>
            </a:r>
            <a:r>
              <a:rPr sz="1800">
                <a:solidFill>
                  <a:schemeClr val="dk1"/>
                </a:solidFill>
                <a:latin typeface="Courier New"/>
                <a:ea typeface="Courier New"/>
                <a:cs typeface="Courier New"/>
              </a:rPr>
              <a:t>():</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a:t>
            </a:r>
            <a:r>
              <a:rPr sz="1800">
                <a:solidFill>
                  <a:schemeClr val="accent6">
                    <a:lumMod val="50000"/>
                  </a:schemeClr>
                </a:solidFill>
                <a:latin typeface="Courier New"/>
                <a:ea typeface="Courier New"/>
                <a:cs typeface="Courier New"/>
              </a:rPr>
              <a:t>print</a:t>
            </a:r>
            <a:r>
              <a:rPr sz="1800">
                <a:solidFill>
                  <a:schemeClr val="dk1"/>
                </a:solidFill>
                <a:latin typeface="Courier New"/>
                <a:ea typeface="Courier New"/>
                <a:cs typeface="Courier New"/>
              </a:rPr>
              <a:t>(valor)</a:t>
            </a:r>
          </a:p>
          <a:p>
            <a:pPr marL="0" marR="0" lvl="0" indent="0" algn="l">
              <a:lnSpc>
                <a:spcPct val="150000"/>
              </a:lnSpc>
              <a:spcBef>
                <a:spcPts val="0"/>
              </a:spcBef>
              <a:spcAft>
                <a:spcPts val="0"/>
              </a:spcAft>
              <a:buNone/>
              <a:defRPr/>
            </a:pPr>
            <a:endParaRPr sz="1800" b="1">
              <a:solidFill>
                <a:schemeClr val="dk1"/>
              </a:solidFill>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rgbClr val="09885A"/>
              </a:solidFill>
              <a:latin typeface="Courier New"/>
              <a:ea typeface="Courier New"/>
              <a:cs typeface="Courier New"/>
            </a:endParaRPr>
          </a:p>
          <a:p>
            <a:pPr marL="0" marR="0" lvl="0" indent="0" algn="ctr">
              <a:lnSpc>
                <a:spcPct val="150000"/>
              </a:lnSpc>
              <a:spcBef>
                <a:spcPts val="0"/>
              </a:spcBef>
              <a:spcAft>
                <a:spcPts val="0"/>
              </a:spcAft>
              <a:buClr>
                <a:srgbClr val="000000"/>
              </a:buClr>
              <a:buSzPts val="1800"/>
              <a:buFont typeface="Arial"/>
              <a:buNone/>
              <a:defRPr/>
            </a:pPr>
            <a:endParaRPr sz="1800" b="0" i="0" u="none" strike="noStrike" cap="none">
              <a:solidFill>
                <a:srgbClr val="000000"/>
              </a:solidFill>
              <a:latin typeface="Arial"/>
              <a:ea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25" name="Google Shape;325;p38"/>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326" name="Google Shape;326;p38"/>
          <p:cNvPicPr/>
          <p:nvPr/>
        </p:nvPicPr>
        <p:blipFill>
          <a:blip r:embed="rId2">
            <a:alphaModFix/>
          </a:blip>
          <a:srcRect/>
          <a:stretch/>
        </p:blipFill>
        <p:spPr bwMode="auto">
          <a:xfrm>
            <a:off x="0" y="0"/>
            <a:ext cx="953260" cy="5143500"/>
          </a:xfrm>
          <a:prstGeom prst="rect">
            <a:avLst/>
          </a:prstGeom>
          <a:noFill/>
          <a:ln>
            <a:noFill/>
          </a:ln>
        </p:spPr>
      </p:pic>
      <p:sp>
        <p:nvSpPr>
          <p:cNvPr id="327" name="Google Shape;327;p38"/>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328" name="Google Shape;328;p38"/>
          <p:cNvPicPr/>
          <p:nvPr/>
        </p:nvPicPr>
        <p:blipFill>
          <a:blip r:embed="rId3">
            <a:alphaModFix/>
          </a:blip>
          <a:srcRect/>
          <a:stretch/>
        </p:blipFill>
        <p:spPr bwMode="auto">
          <a:xfrm>
            <a:off x="7682157" y="98519"/>
            <a:ext cx="1461844" cy="925661"/>
          </a:xfrm>
          <a:prstGeom prst="rect">
            <a:avLst/>
          </a:prstGeom>
          <a:noFill/>
          <a:ln>
            <a:noFill/>
          </a:ln>
        </p:spPr>
      </p:pic>
      <p:sp>
        <p:nvSpPr>
          <p:cNvPr id="329" name="Google Shape;329;p38"/>
          <p:cNvSpPr/>
          <p:nvPr/>
        </p:nvSpPr>
        <p:spPr bwMode="auto">
          <a:xfrm>
            <a:off x="1079639" y="271473"/>
            <a:ext cx="7521467"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Diccionarios (dict) - Operacio</a:t>
            </a:r>
            <a:r>
              <a:rPr sz="2900" b="1">
                <a:solidFill>
                  <a:schemeClr val="dk1"/>
                </a:solidFill>
                <a:latin typeface="Roboto"/>
                <a:ea typeface="Roboto"/>
                <a:cs typeface="Roboto"/>
              </a:rPr>
              <a:t>nes</a:t>
            </a:r>
            <a:endParaRPr sz="2900" b="0" i="0" u="none" strike="noStrike" cap="none">
              <a:solidFill>
                <a:srgbClr val="000000"/>
              </a:solidFill>
              <a:latin typeface="Roboto"/>
              <a:ea typeface="Roboto"/>
              <a:cs typeface="Roboto"/>
            </a:endParaRPr>
          </a:p>
        </p:txBody>
      </p:sp>
      <p:sp>
        <p:nvSpPr>
          <p:cNvPr id="330" name="Google Shape;330;p38"/>
          <p:cNvSpPr/>
          <p:nvPr/>
        </p:nvSpPr>
        <p:spPr bwMode="auto">
          <a:xfrm>
            <a:off x="570240" y="9817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331" name="Google Shape;331;p38"/>
          <p:cNvSpPr/>
          <p:nvPr/>
        </p:nvSpPr>
        <p:spPr bwMode="auto">
          <a:xfrm>
            <a:off x="1329603" y="881249"/>
            <a:ext cx="7443600" cy="3381000"/>
          </a:xfrm>
          <a:prstGeom prst="rect">
            <a:avLst/>
          </a:prstGeom>
          <a:noFill/>
          <a:ln>
            <a:noFill/>
          </a:ln>
        </p:spPr>
        <p:txBody>
          <a:bodyPr spcFirstLastPara="1" wrap="square" lIns="91425" tIns="91425" rIns="91425" bIns="91425" anchor="t" anchorCtr="0">
            <a:noAutofit/>
          </a:bodyPr>
          <a:lstStyle/>
          <a:p>
            <a:pPr marL="457200" marR="0" lvl="0" indent="-342900" algn="l">
              <a:lnSpc>
                <a:spcPct val="150000"/>
              </a:lnSpc>
              <a:spcBef>
                <a:spcPts val="0"/>
              </a:spcBef>
              <a:spcAft>
                <a:spcPts val="0"/>
              </a:spcAft>
              <a:buClr>
                <a:schemeClr val="dk1"/>
              </a:buClr>
              <a:buSzPts val="1800"/>
              <a:buFont typeface="Roboto"/>
              <a:buChar char="●"/>
              <a:defRPr/>
            </a:pPr>
            <a:r>
              <a:rPr sz="1800" b="1">
                <a:solidFill>
                  <a:schemeClr val="dk1"/>
                </a:solidFill>
                <a:latin typeface="Roboto"/>
                <a:ea typeface="Roboto"/>
                <a:cs typeface="Roboto"/>
              </a:rPr>
              <a:t>Recorrer items del diccionario </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diccionario = {</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'clave 1': 'valor 1',</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'clave 2': 'valor 2',</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'clave 3': 'valor 3'</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a:t>
            </a:r>
          </a:p>
          <a:p>
            <a:pPr marL="0" lvl="0" indent="0" algn="l">
              <a:lnSpc>
                <a:spcPct val="131250"/>
              </a:lnSpc>
              <a:spcBef>
                <a:spcPts val="0"/>
              </a:spcBef>
              <a:spcAft>
                <a:spcPts val="0"/>
              </a:spcAft>
              <a:buNone/>
              <a:defRPr/>
            </a:pPr>
            <a:r>
              <a:rPr sz="1800">
                <a:solidFill>
                  <a:srgbClr val="E055DB"/>
                </a:solidFill>
                <a:latin typeface="Courier New"/>
                <a:ea typeface="Courier New"/>
                <a:cs typeface="Courier New"/>
              </a:rPr>
              <a:t>for </a:t>
            </a:r>
            <a:r>
              <a:rPr sz="1800">
                <a:solidFill>
                  <a:schemeClr val="dk1"/>
                </a:solidFill>
                <a:latin typeface="Courier New"/>
                <a:ea typeface="Courier New"/>
                <a:cs typeface="Courier New"/>
              </a:rPr>
              <a:t>clave, valor </a:t>
            </a:r>
            <a:r>
              <a:rPr sz="1800">
                <a:solidFill>
                  <a:schemeClr val="accent1">
                    <a:lumMod val="75000"/>
                  </a:schemeClr>
                </a:solidFill>
                <a:latin typeface="Courier New"/>
                <a:ea typeface="Courier New"/>
                <a:cs typeface="Courier New"/>
              </a:rPr>
              <a:t>in </a:t>
            </a:r>
            <a:r>
              <a:rPr sz="1800">
                <a:solidFill>
                  <a:schemeClr val="dk1"/>
                </a:solidFill>
                <a:latin typeface="Courier New"/>
                <a:ea typeface="Courier New"/>
                <a:cs typeface="Courier New"/>
              </a:rPr>
              <a:t>diccionario.</a:t>
            </a:r>
            <a:r>
              <a:rPr sz="1800">
                <a:solidFill>
                  <a:schemeClr val="accent6">
                    <a:lumMod val="50000"/>
                  </a:schemeClr>
                </a:solidFill>
                <a:latin typeface="Courier New"/>
                <a:ea typeface="Courier New"/>
                <a:cs typeface="Courier New"/>
              </a:rPr>
              <a:t>items</a:t>
            </a:r>
            <a:r>
              <a:rPr sz="1800">
                <a:solidFill>
                  <a:schemeClr val="dk1"/>
                </a:solidFill>
                <a:latin typeface="Courier New"/>
                <a:ea typeface="Courier New"/>
                <a:cs typeface="Courier New"/>
              </a:rPr>
              <a:t>():</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a:t>
            </a:r>
            <a:r>
              <a:rPr sz="1800">
                <a:solidFill>
                  <a:schemeClr val="accent6">
                    <a:lumMod val="50000"/>
                  </a:schemeClr>
                </a:solidFill>
                <a:latin typeface="Courier New"/>
                <a:ea typeface="Courier New"/>
                <a:cs typeface="Courier New"/>
              </a:rPr>
              <a:t>print</a:t>
            </a:r>
            <a:r>
              <a:rPr sz="1800">
                <a:solidFill>
                  <a:schemeClr val="dk1"/>
                </a:solidFill>
                <a:latin typeface="Courier New"/>
                <a:ea typeface="Courier New"/>
                <a:cs typeface="Courier New"/>
              </a:rPr>
              <a:t>(valor)</a:t>
            </a:r>
          </a:p>
          <a:p>
            <a:pPr marL="0" lvl="0" indent="0" algn="l">
              <a:lnSpc>
                <a:spcPct val="131250"/>
              </a:lnSpc>
              <a:spcBef>
                <a:spcPts val="0"/>
              </a:spcBef>
              <a:spcAft>
                <a:spcPts val="0"/>
              </a:spcAft>
              <a:buNone/>
              <a:defRPr/>
            </a:pPr>
            <a:r>
              <a:rPr sz="1800">
                <a:solidFill>
                  <a:schemeClr val="dk1"/>
                </a:solidFill>
                <a:latin typeface="Courier New"/>
                <a:ea typeface="Courier New"/>
                <a:cs typeface="Courier New"/>
              </a:rPr>
              <a:t>  </a:t>
            </a:r>
            <a:r>
              <a:rPr sz="1800">
                <a:solidFill>
                  <a:schemeClr val="accent6">
                    <a:lumMod val="50000"/>
                  </a:schemeClr>
                </a:solidFill>
                <a:latin typeface="Courier New"/>
                <a:ea typeface="Courier New"/>
                <a:cs typeface="Courier New"/>
              </a:rPr>
              <a:t>print</a:t>
            </a:r>
            <a:r>
              <a:rPr sz="1800">
                <a:solidFill>
                  <a:schemeClr val="dk1"/>
                </a:solidFill>
                <a:latin typeface="Courier New"/>
                <a:ea typeface="Courier New"/>
                <a:cs typeface="Courier New"/>
              </a:rPr>
              <a:t>(clave)</a:t>
            </a:r>
          </a:p>
          <a:p>
            <a:pPr marL="0" marR="0" lvl="0" indent="0" algn="l">
              <a:lnSpc>
                <a:spcPct val="150000"/>
              </a:lnSpc>
              <a:spcBef>
                <a:spcPts val="0"/>
              </a:spcBef>
              <a:spcAft>
                <a:spcPts val="0"/>
              </a:spcAft>
              <a:buNone/>
              <a:defRPr/>
            </a:pPr>
            <a:endParaRPr sz="1800" b="1">
              <a:solidFill>
                <a:schemeClr val="dk1"/>
              </a:solidFill>
            </a:endParaRPr>
          </a:p>
          <a:p>
            <a:pPr marL="0" marR="0" lvl="0" indent="0" algn="l">
              <a:lnSpc>
                <a:spcPct val="150000"/>
              </a:lnSpc>
              <a:spcBef>
                <a:spcPts val="0"/>
              </a:spcBef>
              <a:spcAft>
                <a:spcPts val="0"/>
              </a:spcAft>
              <a:buClr>
                <a:srgbClr val="000000"/>
              </a:buClr>
              <a:buSzPts val="1800"/>
              <a:buFont typeface="Arial"/>
              <a:buNone/>
              <a:defRPr/>
            </a:pPr>
            <a:endParaRPr sz="1800" b="0" i="0" u="none" strike="noStrike" cap="none">
              <a:solidFill>
                <a:srgbClr val="09885A"/>
              </a:solidFill>
              <a:latin typeface="Courier New"/>
              <a:ea typeface="Courier New"/>
              <a:cs typeface="Courier New"/>
            </a:endParaRPr>
          </a:p>
          <a:p>
            <a:pPr marL="0" marR="0" lvl="0" indent="0" algn="ctr">
              <a:lnSpc>
                <a:spcPct val="150000"/>
              </a:lnSpc>
              <a:spcBef>
                <a:spcPts val="0"/>
              </a:spcBef>
              <a:spcAft>
                <a:spcPts val="0"/>
              </a:spcAft>
              <a:buClr>
                <a:srgbClr val="000000"/>
              </a:buClr>
              <a:buSzPts val="1800"/>
              <a:buFont typeface="Arial"/>
              <a:buNone/>
              <a:defRPr/>
            </a:pPr>
            <a:endParaRPr sz="1800" b="0" i="0" u="none" strike="noStrike" cap="none">
              <a:solidFill>
                <a:srgbClr val="000000"/>
              </a:solidFill>
              <a:latin typeface="Arial"/>
              <a:ea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36" name="Google Shape;336;p39"/>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337" name="Google Shape;337;p39"/>
          <p:cNvPicPr/>
          <p:nvPr/>
        </p:nvPicPr>
        <p:blipFill>
          <a:blip r:embed="rId2">
            <a:alphaModFix/>
          </a:blip>
          <a:srcRect/>
          <a:stretch/>
        </p:blipFill>
        <p:spPr bwMode="auto">
          <a:xfrm>
            <a:off x="0" y="0"/>
            <a:ext cx="953262" cy="5143502"/>
          </a:xfrm>
          <a:prstGeom prst="rect">
            <a:avLst/>
          </a:prstGeom>
          <a:noFill/>
          <a:ln>
            <a:noFill/>
          </a:ln>
        </p:spPr>
      </p:pic>
      <p:sp>
        <p:nvSpPr>
          <p:cNvPr id="338" name="Google Shape;338;p39"/>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339" name="Google Shape;339;p39"/>
          <p:cNvPicPr/>
          <p:nvPr/>
        </p:nvPicPr>
        <p:blipFill>
          <a:blip r:embed="rId3">
            <a:alphaModFix/>
          </a:blip>
          <a:srcRect/>
          <a:stretch/>
        </p:blipFill>
        <p:spPr bwMode="auto">
          <a:xfrm>
            <a:off x="7682157" y="98519"/>
            <a:ext cx="1461844" cy="925661"/>
          </a:xfrm>
          <a:prstGeom prst="rect">
            <a:avLst/>
          </a:prstGeom>
          <a:noFill/>
          <a:ln>
            <a:noFill/>
          </a:ln>
        </p:spPr>
      </p:pic>
      <p:sp>
        <p:nvSpPr>
          <p:cNvPr id="340" name="Google Shape;340;p39"/>
          <p:cNvSpPr/>
          <p:nvPr/>
        </p:nvSpPr>
        <p:spPr bwMode="auto">
          <a:xfrm>
            <a:off x="1059915" y="37097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Diccionarios (dict) - Ej</a:t>
            </a:r>
            <a:r>
              <a:rPr sz="2900" b="1">
                <a:solidFill>
                  <a:schemeClr val="dk1"/>
                </a:solidFill>
                <a:latin typeface="Roboto"/>
                <a:ea typeface="Roboto"/>
                <a:cs typeface="Roboto"/>
              </a:rPr>
              <a:t>emplos</a:t>
            </a:r>
          </a:p>
        </p:txBody>
      </p:sp>
      <p:sp>
        <p:nvSpPr>
          <p:cNvPr id="341" name="Google Shape;341;p39"/>
          <p:cNvSpPr/>
          <p:nvPr/>
        </p:nvSpPr>
        <p:spPr bwMode="auto">
          <a:xfrm>
            <a:off x="570240" y="9817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342" name="Google Shape;342;p39"/>
          <p:cNvSpPr/>
          <p:nvPr/>
        </p:nvSpPr>
        <p:spPr bwMode="auto">
          <a:xfrm>
            <a:off x="1015975" y="1085851"/>
            <a:ext cx="7980600" cy="1008000"/>
          </a:xfrm>
          <a:prstGeom prst="rect">
            <a:avLst/>
          </a:prstGeom>
          <a:noFill/>
          <a:ln>
            <a:noFill/>
          </a:ln>
        </p:spPr>
        <p:txBody>
          <a:bodyPr spcFirstLastPara="1" wrap="square" lIns="91425" tIns="91425" rIns="91425" bIns="91425" anchor="t" anchorCtr="0">
            <a:noAutofit/>
          </a:bodyPr>
          <a:lstStyle/>
          <a:p>
            <a:pPr marL="0" marR="0" lvl="0" indent="0" algn="just">
              <a:lnSpc>
                <a:spcPct val="150000"/>
              </a:lnSpc>
              <a:spcBef>
                <a:spcPts val="0"/>
              </a:spcBef>
              <a:spcAft>
                <a:spcPts val="0"/>
              </a:spcAft>
              <a:buClr>
                <a:srgbClr val="000000"/>
              </a:buClr>
              <a:buSzPts val="1400"/>
              <a:buFont typeface="Arial"/>
              <a:buNone/>
              <a:defRPr/>
            </a:pPr>
            <a:r>
              <a:rPr sz="1800" b="1" i="0" u="none" strike="noStrike" cap="none">
                <a:solidFill>
                  <a:srgbClr val="000000"/>
                </a:solidFill>
                <a:latin typeface="Roboto"/>
                <a:ea typeface="Roboto"/>
                <a:cs typeface="Roboto"/>
              </a:rPr>
              <a:t>Ejemplo 1:</a:t>
            </a:r>
            <a:r>
              <a:rPr sz="1800" b="0" i="0" u="none" strike="noStrike" cap="none">
                <a:solidFill>
                  <a:srgbClr val="000000"/>
                </a:solidFill>
                <a:latin typeface="Roboto"/>
                <a:ea typeface="Roboto"/>
                <a:cs typeface="Roboto"/>
              </a:rPr>
              <a:t> Diseñe un diccionario que describa cuáles días de la semana son laborables y cuáles no. </a:t>
            </a:r>
          </a:p>
        </p:txBody>
      </p:sp>
      <p:sp>
        <p:nvSpPr>
          <p:cNvPr id="343" name="Google Shape;343;p39"/>
          <p:cNvSpPr txBox="1"/>
          <p:nvPr/>
        </p:nvSpPr>
        <p:spPr bwMode="auto">
          <a:xfrm>
            <a:off x="4861800" y="1896875"/>
            <a:ext cx="3000000" cy="2832900"/>
          </a:xfrm>
          <a:prstGeom prst="rect">
            <a:avLst/>
          </a:prstGeom>
          <a:noFill/>
          <a:ln>
            <a:noFill/>
          </a:ln>
        </p:spPr>
        <p:txBody>
          <a:bodyPr spcFirstLastPara="1" wrap="square" lIns="91425" tIns="91425" rIns="91425" bIns="91425" anchor="t" anchorCtr="0">
            <a:spAutoFit/>
          </a:bodyPr>
          <a:lstStyle/>
          <a:p>
            <a:pPr marL="0" marR="0" lvl="0" indent="0" algn="l">
              <a:lnSpc>
                <a:spcPct val="114999"/>
              </a:lnSpc>
              <a:spcBef>
                <a:spcPts val="0"/>
              </a:spcBef>
              <a:spcAft>
                <a:spcPts val="0"/>
              </a:spcAft>
              <a:buClr>
                <a:srgbClr val="000000"/>
              </a:buClr>
              <a:buSzPts val="1450"/>
              <a:buFont typeface="Arial"/>
              <a:buNone/>
              <a:defRPr/>
            </a:pPr>
            <a:r>
              <a:rPr sz="1450" b="0" i="0" u="none" strike="noStrike" cap="none">
                <a:solidFill>
                  <a:srgbClr val="000000"/>
                </a:solidFill>
                <a:highlight>
                  <a:srgbClr val="FFFFFE"/>
                </a:highlight>
                <a:latin typeface="Courier New"/>
                <a:ea typeface="Courier New"/>
                <a:cs typeface="Courier New"/>
              </a:rPr>
              <a:t>dias_semana = dict()</a:t>
            </a:r>
          </a:p>
          <a:p>
            <a:pPr marL="0" marR="0" lvl="0" indent="0" algn="l">
              <a:lnSpc>
                <a:spcPct val="114999"/>
              </a:lnSpc>
              <a:spcBef>
                <a:spcPts val="0"/>
              </a:spcBef>
              <a:spcAft>
                <a:spcPts val="0"/>
              </a:spcAft>
              <a:buClr>
                <a:srgbClr val="000000"/>
              </a:buClr>
              <a:buSzPts val="650"/>
              <a:buFont typeface="Arial"/>
              <a:buNone/>
              <a:defRPr/>
            </a:pPr>
            <a:endParaRPr sz="650" b="0" i="0" u="none" strike="noStrike" cap="none">
              <a:solidFill>
                <a:srgbClr val="000000"/>
              </a:solidFill>
              <a:highlight>
                <a:srgbClr val="FFFFFE"/>
              </a:highlight>
              <a:latin typeface="Courier New"/>
              <a:ea typeface="Courier New"/>
              <a:cs typeface="Courier New"/>
            </a:endParaRPr>
          </a:p>
          <a:p>
            <a:pPr marL="0" marR="0" lvl="0" indent="0" algn="l">
              <a:lnSpc>
                <a:spcPct val="114999"/>
              </a:lnSpc>
              <a:spcBef>
                <a:spcPts val="0"/>
              </a:spcBef>
              <a:spcAft>
                <a:spcPts val="0"/>
              </a:spcAft>
              <a:buClr>
                <a:srgbClr val="000000"/>
              </a:buClr>
              <a:buSzPts val="1450"/>
              <a:buFont typeface="Arial"/>
              <a:buNone/>
              <a:defRPr/>
            </a:pPr>
            <a:r>
              <a:rPr sz="1450" b="0" i="0" u="none" strike="noStrike" cap="none">
                <a:solidFill>
                  <a:srgbClr val="000000"/>
                </a:solidFill>
                <a:highlight>
                  <a:srgbClr val="FFFFFE"/>
                </a:highlight>
                <a:latin typeface="Courier New"/>
                <a:ea typeface="Courier New"/>
                <a:cs typeface="Courier New"/>
              </a:rPr>
              <a:t>dias_semana = {</a:t>
            </a:r>
          </a:p>
          <a:p>
            <a:pPr marL="0" marR="0" lvl="0" indent="0" algn="l">
              <a:lnSpc>
                <a:spcPct val="114999"/>
              </a:lnSpc>
              <a:spcBef>
                <a:spcPts val="0"/>
              </a:spcBef>
              <a:spcAft>
                <a:spcPts val="0"/>
              </a:spcAft>
              <a:buClr>
                <a:srgbClr val="000000"/>
              </a:buClr>
              <a:buSzPts val="1450"/>
              <a:buFont typeface="Arial"/>
              <a:buNone/>
              <a:defRPr/>
            </a:pPr>
            <a:r>
              <a:rPr sz="1450" b="0" i="0" u="none" strike="noStrike" cap="none">
                <a:solidFill>
                  <a:srgbClr val="000000"/>
                </a:solidFill>
                <a:highlight>
                  <a:srgbClr val="FFFFFE"/>
                </a:highlight>
                <a:latin typeface="Courier New"/>
                <a:ea typeface="Courier New"/>
                <a:cs typeface="Courier New"/>
              </a:rPr>
              <a:t>   </a:t>
            </a:r>
            <a:r>
              <a:rPr sz="1450" b="0" i="0" u="none" strike="noStrike" cap="none">
                <a:solidFill>
                  <a:srgbClr val="A31515"/>
                </a:solidFill>
                <a:highlight>
                  <a:srgbClr val="FFFFFE"/>
                </a:highlight>
                <a:latin typeface="Courier New"/>
                <a:ea typeface="Courier New"/>
                <a:cs typeface="Courier New"/>
              </a:rPr>
              <a:t>"Lun"</a:t>
            </a:r>
            <a:r>
              <a:rPr sz="1450" b="0" i="0" u="none" strike="noStrike" cap="none">
                <a:solidFill>
                  <a:srgbClr val="000000"/>
                </a:solidFill>
                <a:highlight>
                  <a:srgbClr val="FFFFFE"/>
                </a:highlight>
                <a:latin typeface="Courier New"/>
                <a:ea typeface="Courier New"/>
                <a:cs typeface="Courier New"/>
              </a:rPr>
              <a:t> : </a:t>
            </a:r>
            <a:r>
              <a:rPr sz="1450" b="0" i="0" u="none" strike="noStrike" cap="none">
                <a:solidFill>
                  <a:srgbClr val="A31515"/>
                </a:solidFill>
                <a:highlight>
                  <a:srgbClr val="FFFFFE"/>
                </a:highlight>
                <a:latin typeface="Courier New"/>
                <a:ea typeface="Courier New"/>
                <a:cs typeface="Courier New"/>
              </a:rPr>
              <a:t>"Trabajo"</a:t>
            </a:r>
            <a:r>
              <a:rPr sz="1450" b="0" i="0" u="none" strike="noStrike" cap="none">
                <a:solidFill>
                  <a:srgbClr val="000000"/>
                </a:solidFill>
                <a:highlight>
                  <a:srgbClr val="FFFFFE"/>
                </a:highlight>
                <a:latin typeface="Courier New"/>
                <a:ea typeface="Courier New"/>
                <a:cs typeface="Courier New"/>
              </a:rPr>
              <a:t>,</a:t>
            </a:r>
          </a:p>
          <a:p>
            <a:pPr marL="0" marR="0" lvl="0" indent="0" algn="l">
              <a:lnSpc>
                <a:spcPct val="114999"/>
              </a:lnSpc>
              <a:spcBef>
                <a:spcPts val="0"/>
              </a:spcBef>
              <a:spcAft>
                <a:spcPts val="0"/>
              </a:spcAft>
              <a:buClr>
                <a:srgbClr val="000000"/>
              </a:buClr>
              <a:buSzPts val="1450"/>
              <a:buFont typeface="Arial"/>
              <a:buNone/>
              <a:defRPr/>
            </a:pPr>
            <a:r>
              <a:rPr sz="1450" b="0" i="0" u="none" strike="noStrike" cap="none">
                <a:solidFill>
                  <a:srgbClr val="000000"/>
                </a:solidFill>
                <a:highlight>
                  <a:srgbClr val="FFFFFE"/>
                </a:highlight>
                <a:latin typeface="Courier New"/>
                <a:ea typeface="Courier New"/>
                <a:cs typeface="Courier New"/>
              </a:rPr>
              <a:t>   </a:t>
            </a:r>
            <a:r>
              <a:rPr sz="1450" b="0" i="0" u="none" strike="noStrike" cap="none">
                <a:solidFill>
                  <a:srgbClr val="A31515"/>
                </a:solidFill>
                <a:highlight>
                  <a:srgbClr val="FFFFFE"/>
                </a:highlight>
                <a:latin typeface="Courier New"/>
                <a:ea typeface="Courier New"/>
                <a:cs typeface="Courier New"/>
              </a:rPr>
              <a:t>"Mar"</a:t>
            </a:r>
            <a:r>
              <a:rPr sz="1450" b="0" i="0" u="none" strike="noStrike" cap="none">
                <a:solidFill>
                  <a:srgbClr val="000000"/>
                </a:solidFill>
                <a:highlight>
                  <a:srgbClr val="FFFFFE"/>
                </a:highlight>
                <a:latin typeface="Courier New"/>
                <a:ea typeface="Courier New"/>
                <a:cs typeface="Courier New"/>
              </a:rPr>
              <a:t> : </a:t>
            </a:r>
            <a:r>
              <a:rPr sz="1450" b="0" i="0" u="none" strike="noStrike" cap="none">
                <a:solidFill>
                  <a:srgbClr val="A31515"/>
                </a:solidFill>
                <a:highlight>
                  <a:srgbClr val="FFFFFE"/>
                </a:highlight>
                <a:latin typeface="Courier New"/>
                <a:ea typeface="Courier New"/>
                <a:cs typeface="Courier New"/>
              </a:rPr>
              <a:t>"Trabajo"</a:t>
            </a:r>
            <a:r>
              <a:rPr sz="1450" b="0" i="0" u="none" strike="noStrike" cap="none">
                <a:solidFill>
                  <a:srgbClr val="000000"/>
                </a:solidFill>
                <a:highlight>
                  <a:srgbClr val="FFFFFE"/>
                </a:highlight>
                <a:latin typeface="Courier New"/>
                <a:ea typeface="Courier New"/>
                <a:cs typeface="Courier New"/>
              </a:rPr>
              <a:t>,</a:t>
            </a:r>
          </a:p>
          <a:p>
            <a:pPr marL="0" marR="0" lvl="0" indent="0" algn="l">
              <a:lnSpc>
                <a:spcPct val="114999"/>
              </a:lnSpc>
              <a:spcBef>
                <a:spcPts val="0"/>
              </a:spcBef>
              <a:spcAft>
                <a:spcPts val="0"/>
              </a:spcAft>
              <a:buClr>
                <a:srgbClr val="000000"/>
              </a:buClr>
              <a:buSzPts val="1450"/>
              <a:buFont typeface="Arial"/>
              <a:buNone/>
              <a:defRPr/>
            </a:pPr>
            <a:r>
              <a:rPr sz="1450" b="0" i="0" u="none" strike="noStrike" cap="none">
                <a:solidFill>
                  <a:srgbClr val="000000"/>
                </a:solidFill>
                <a:highlight>
                  <a:srgbClr val="FFFFFE"/>
                </a:highlight>
                <a:latin typeface="Courier New"/>
                <a:ea typeface="Courier New"/>
                <a:cs typeface="Courier New"/>
              </a:rPr>
              <a:t>   </a:t>
            </a:r>
            <a:r>
              <a:rPr sz="1450" b="0" i="0" u="none" strike="noStrike" cap="none">
                <a:solidFill>
                  <a:srgbClr val="A31515"/>
                </a:solidFill>
                <a:highlight>
                  <a:srgbClr val="FFFFFE"/>
                </a:highlight>
                <a:latin typeface="Courier New"/>
                <a:ea typeface="Courier New"/>
                <a:cs typeface="Courier New"/>
              </a:rPr>
              <a:t>"Mie"</a:t>
            </a:r>
            <a:r>
              <a:rPr sz="1450" b="0" i="0" u="none" strike="noStrike" cap="none">
                <a:solidFill>
                  <a:srgbClr val="000000"/>
                </a:solidFill>
                <a:highlight>
                  <a:srgbClr val="FFFFFE"/>
                </a:highlight>
                <a:latin typeface="Courier New"/>
                <a:ea typeface="Courier New"/>
                <a:cs typeface="Courier New"/>
              </a:rPr>
              <a:t> : </a:t>
            </a:r>
            <a:r>
              <a:rPr sz="1450" b="0" i="0" u="none" strike="noStrike" cap="none">
                <a:solidFill>
                  <a:srgbClr val="A31515"/>
                </a:solidFill>
                <a:highlight>
                  <a:srgbClr val="FFFFFE"/>
                </a:highlight>
                <a:latin typeface="Courier New"/>
                <a:ea typeface="Courier New"/>
                <a:cs typeface="Courier New"/>
              </a:rPr>
              <a:t>"Trabajo"</a:t>
            </a:r>
            <a:r>
              <a:rPr sz="1450" b="0" i="0" u="none" strike="noStrike" cap="none">
                <a:solidFill>
                  <a:srgbClr val="000000"/>
                </a:solidFill>
                <a:highlight>
                  <a:srgbClr val="FFFFFE"/>
                </a:highlight>
                <a:latin typeface="Courier New"/>
                <a:ea typeface="Courier New"/>
                <a:cs typeface="Courier New"/>
              </a:rPr>
              <a:t>,</a:t>
            </a:r>
          </a:p>
          <a:p>
            <a:pPr marL="0" marR="0" lvl="0" indent="0" algn="l">
              <a:lnSpc>
                <a:spcPct val="114999"/>
              </a:lnSpc>
              <a:spcBef>
                <a:spcPts val="0"/>
              </a:spcBef>
              <a:spcAft>
                <a:spcPts val="0"/>
              </a:spcAft>
              <a:buClr>
                <a:srgbClr val="000000"/>
              </a:buClr>
              <a:buSzPts val="1450"/>
              <a:buFont typeface="Arial"/>
              <a:buNone/>
              <a:defRPr/>
            </a:pPr>
            <a:r>
              <a:rPr sz="1450" b="0" i="0" u="none" strike="noStrike" cap="none">
                <a:solidFill>
                  <a:srgbClr val="000000"/>
                </a:solidFill>
                <a:highlight>
                  <a:srgbClr val="FFFFFE"/>
                </a:highlight>
                <a:latin typeface="Courier New"/>
                <a:ea typeface="Courier New"/>
                <a:cs typeface="Courier New"/>
              </a:rPr>
              <a:t>   </a:t>
            </a:r>
            <a:r>
              <a:rPr sz="1450" b="0" i="0" u="none" strike="noStrike" cap="none">
                <a:solidFill>
                  <a:srgbClr val="A31515"/>
                </a:solidFill>
                <a:highlight>
                  <a:srgbClr val="FFFFFE"/>
                </a:highlight>
                <a:latin typeface="Courier New"/>
                <a:ea typeface="Courier New"/>
                <a:cs typeface="Courier New"/>
              </a:rPr>
              <a:t>"Jue"</a:t>
            </a:r>
            <a:r>
              <a:rPr sz="1450" b="0" i="0" u="none" strike="noStrike" cap="none">
                <a:solidFill>
                  <a:srgbClr val="000000"/>
                </a:solidFill>
                <a:highlight>
                  <a:srgbClr val="FFFFFE"/>
                </a:highlight>
                <a:latin typeface="Courier New"/>
                <a:ea typeface="Courier New"/>
                <a:cs typeface="Courier New"/>
              </a:rPr>
              <a:t> : </a:t>
            </a:r>
            <a:r>
              <a:rPr sz="1450" b="0" i="0" u="none" strike="noStrike" cap="none">
                <a:solidFill>
                  <a:srgbClr val="A31515"/>
                </a:solidFill>
                <a:highlight>
                  <a:srgbClr val="FFFFFE"/>
                </a:highlight>
                <a:latin typeface="Courier New"/>
                <a:ea typeface="Courier New"/>
                <a:cs typeface="Courier New"/>
              </a:rPr>
              <a:t>"Trabajo"</a:t>
            </a:r>
            <a:r>
              <a:rPr sz="1450" b="0" i="0" u="none" strike="noStrike" cap="none">
                <a:solidFill>
                  <a:srgbClr val="000000"/>
                </a:solidFill>
                <a:highlight>
                  <a:srgbClr val="FFFFFE"/>
                </a:highlight>
                <a:latin typeface="Courier New"/>
                <a:ea typeface="Courier New"/>
                <a:cs typeface="Courier New"/>
              </a:rPr>
              <a:t>,</a:t>
            </a:r>
          </a:p>
          <a:p>
            <a:pPr marL="0" marR="0" lvl="0" indent="0" algn="l">
              <a:lnSpc>
                <a:spcPct val="114999"/>
              </a:lnSpc>
              <a:spcBef>
                <a:spcPts val="0"/>
              </a:spcBef>
              <a:spcAft>
                <a:spcPts val="0"/>
              </a:spcAft>
              <a:buClr>
                <a:srgbClr val="000000"/>
              </a:buClr>
              <a:buSzPts val="1450"/>
              <a:buFont typeface="Arial"/>
              <a:buNone/>
              <a:defRPr/>
            </a:pPr>
            <a:r>
              <a:rPr sz="1450" b="0" i="0" u="none" strike="noStrike" cap="none">
                <a:solidFill>
                  <a:srgbClr val="000000"/>
                </a:solidFill>
                <a:highlight>
                  <a:srgbClr val="FFFFFE"/>
                </a:highlight>
                <a:latin typeface="Courier New"/>
                <a:ea typeface="Courier New"/>
                <a:cs typeface="Courier New"/>
              </a:rPr>
              <a:t>   </a:t>
            </a:r>
            <a:r>
              <a:rPr sz="1450" b="0" i="0" u="none" strike="noStrike" cap="none">
                <a:solidFill>
                  <a:srgbClr val="A31515"/>
                </a:solidFill>
                <a:highlight>
                  <a:srgbClr val="FFFFFE"/>
                </a:highlight>
                <a:latin typeface="Courier New"/>
                <a:ea typeface="Courier New"/>
                <a:cs typeface="Courier New"/>
              </a:rPr>
              <a:t>"Vie"</a:t>
            </a:r>
            <a:r>
              <a:rPr sz="1450" b="0" i="0" u="none" strike="noStrike" cap="none">
                <a:solidFill>
                  <a:srgbClr val="000000"/>
                </a:solidFill>
                <a:highlight>
                  <a:srgbClr val="FFFFFE"/>
                </a:highlight>
                <a:latin typeface="Courier New"/>
                <a:ea typeface="Courier New"/>
                <a:cs typeface="Courier New"/>
              </a:rPr>
              <a:t> : </a:t>
            </a:r>
            <a:r>
              <a:rPr sz="1450" b="0" i="0" u="none" strike="noStrike" cap="none">
                <a:solidFill>
                  <a:srgbClr val="A31515"/>
                </a:solidFill>
                <a:highlight>
                  <a:srgbClr val="FFFFFE"/>
                </a:highlight>
                <a:latin typeface="Courier New"/>
                <a:ea typeface="Courier New"/>
                <a:cs typeface="Courier New"/>
              </a:rPr>
              <a:t>"Trabajo"</a:t>
            </a:r>
            <a:r>
              <a:rPr sz="1450" b="0" i="0" u="none" strike="noStrike" cap="none">
                <a:solidFill>
                  <a:srgbClr val="000000"/>
                </a:solidFill>
                <a:highlight>
                  <a:srgbClr val="FFFFFE"/>
                </a:highlight>
                <a:latin typeface="Courier New"/>
                <a:ea typeface="Courier New"/>
                <a:cs typeface="Courier New"/>
              </a:rPr>
              <a:t>,</a:t>
            </a:r>
          </a:p>
          <a:p>
            <a:pPr marL="0" marR="0" lvl="0" indent="0" algn="l">
              <a:lnSpc>
                <a:spcPct val="114999"/>
              </a:lnSpc>
              <a:spcBef>
                <a:spcPts val="0"/>
              </a:spcBef>
              <a:spcAft>
                <a:spcPts val="0"/>
              </a:spcAft>
              <a:buClr>
                <a:srgbClr val="000000"/>
              </a:buClr>
              <a:buSzPts val="1450"/>
              <a:buFont typeface="Arial"/>
              <a:buNone/>
              <a:defRPr/>
            </a:pPr>
            <a:r>
              <a:rPr sz="1450" b="0" i="0" u="none" strike="noStrike" cap="none">
                <a:solidFill>
                  <a:srgbClr val="000000"/>
                </a:solidFill>
                <a:highlight>
                  <a:srgbClr val="FFFFFE"/>
                </a:highlight>
                <a:latin typeface="Courier New"/>
                <a:ea typeface="Courier New"/>
                <a:cs typeface="Courier New"/>
              </a:rPr>
              <a:t>   </a:t>
            </a:r>
            <a:r>
              <a:rPr sz="1450" b="0" i="0" u="none" strike="noStrike" cap="none">
                <a:solidFill>
                  <a:srgbClr val="A31515"/>
                </a:solidFill>
                <a:highlight>
                  <a:srgbClr val="FFFFFE"/>
                </a:highlight>
                <a:latin typeface="Courier New"/>
                <a:ea typeface="Courier New"/>
                <a:cs typeface="Courier New"/>
              </a:rPr>
              <a:t>"Sab"</a:t>
            </a:r>
            <a:r>
              <a:rPr sz="1450" b="0" i="0" u="none" strike="noStrike" cap="none">
                <a:solidFill>
                  <a:srgbClr val="000000"/>
                </a:solidFill>
                <a:highlight>
                  <a:srgbClr val="FFFFFE"/>
                </a:highlight>
                <a:latin typeface="Courier New"/>
                <a:ea typeface="Courier New"/>
                <a:cs typeface="Courier New"/>
              </a:rPr>
              <a:t> : </a:t>
            </a:r>
            <a:r>
              <a:rPr sz="1450" b="0" i="0" u="none" strike="noStrike" cap="none">
                <a:solidFill>
                  <a:srgbClr val="A31515"/>
                </a:solidFill>
                <a:highlight>
                  <a:srgbClr val="FFFFFE"/>
                </a:highlight>
                <a:latin typeface="Courier New"/>
                <a:ea typeface="Courier New"/>
                <a:cs typeface="Courier New"/>
              </a:rPr>
              <a:t>"Fiesta"</a:t>
            </a:r>
            <a:r>
              <a:rPr sz="1450" b="0" i="0" u="none" strike="noStrike" cap="none">
                <a:solidFill>
                  <a:srgbClr val="000000"/>
                </a:solidFill>
                <a:highlight>
                  <a:srgbClr val="FFFFFE"/>
                </a:highlight>
                <a:latin typeface="Courier New"/>
                <a:ea typeface="Courier New"/>
                <a:cs typeface="Courier New"/>
              </a:rPr>
              <a:t>,</a:t>
            </a:r>
          </a:p>
          <a:p>
            <a:pPr marL="0" marR="0" lvl="0" indent="0" algn="l">
              <a:lnSpc>
                <a:spcPct val="114999"/>
              </a:lnSpc>
              <a:spcBef>
                <a:spcPts val="0"/>
              </a:spcBef>
              <a:spcAft>
                <a:spcPts val="0"/>
              </a:spcAft>
              <a:buClr>
                <a:srgbClr val="000000"/>
              </a:buClr>
              <a:buSzPts val="1450"/>
              <a:buFont typeface="Arial"/>
              <a:buNone/>
              <a:defRPr/>
            </a:pPr>
            <a:r>
              <a:rPr sz="1450" b="0" i="0" u="none" strike="noStrike" cap="none">
                <a:solidFill>
                  <a:srgbClr val="000000"/>
                </a:solidFill>
                <a:highlight>
                  <a:srgbClr val="FFFFFE"/>
                </a:highlight>
                <a:latin typeface="Courier New"/>
                <a:ea typeface="Courier New"/>
                <a:cs typeface="Courier New"/>
              </a:rPr>
              <a:t>   </a:t>
            </a:r>
            <a:r>
              <a:rPr sz="1450" b="0" i="0" u="none" strike="noStrike" cap="none">
                <a:solidFill>
                  <a:srgbClr val="A31515"/>
                </a:solidFill>
                <a:highlight>
                  <a:srgbClr val="FFFFFE"/>
                </a:highlight>
                <a:latin typeface="Courier New"/>
                <a:ea typeface="Courier New"/>
                <a:cs typeface="Courier New"/>
              </a:rPr>
              <a:t>"Dom"</a:t>
            </a:r>
            <a:r>
              <a:rPr sz="1450" b="0" i="0" u="none" strike="noStrike" cap="none">
                <a:solidFill>
                  <a:srgbClr val="000000"/>
                </a:solidFill>
                <a:highlight>
                  <a:srgbClr val="FFFFFE"/>
                </a:highlight>
                <a:latin typeface="Courier New"/>
                <a:ea typeface="Courier New"/>
                <a:cs typeface="Courier New"/>
              </a:rPr>
              <a:t> : </a:t>
            </a:r>
            <a:r>
              <a:rPr sz="1450" b="0" i="0" u="none" strike="noStrike" cap="none">
                <a:solidFill>
                  <a:srgbClr val="A31515"/>
                </a:solidFill>
                <a:highlight>
                  <a:srgbClr val="FFFFFE"/>
                </a:highlight>
                <a:latin typeface="Courier New"/>
                <a:ea typeface="Courier New"/>
                <a:cs typeface="Courier New"/>
              </a:rPr>
              <a:t>"Fiesta"</a:t>
            </a:r>
          </a:p>
          <a:p>
            <a:pPr marL="0" marR="0" lvl="0" indent="0" algn="l">
              <a:lnSpc>
                <a:spcPct val="114999"/>
              </a:lnSpc>
              <a:spcBef>
                <a:spcPts val="0"/>
              </a:spcBef>
              <a:spcAft>
                <a:spcPts val="0"/>
              </a:spcAft>
              <a:buClr>
                <a:srgbClr val="000000"/>
              </a:buClr>
              <a:buSzPts val="1450"/>
              <a:buFont typeface="Arial"/>
              <a:buNone/>
              <a:defRPr/>
            </a:pPr>
            <a:r>
              <a:rPr sz="1450" b="0" i="0" u="none" strike="noStrike" cap="none">
                <a:solidFill>
                  <a:srgbClr val="000000"/>
                </a:solidFill>
                <a:highlight>
                  <a:srgbClr val="FFFFFE"/>
                </a:highlight>
                <a:latin typeface="Courier New"/>
                <a:ea typeface="Courier New"/>
                <a:cs typeface="Courier New"/>
              </a:rPr>
              <a:t>}</a:t>
            </a:r>
          </a:p>
        </p:txBody>
      </p:sp>
      <p:sp>
        <p:nvSpPr>
          <p:cNvPr id="344" name="Google Shape;344;p39"/>
          <p:cNvSpPr txBox="1"/>
          <p:nvPr/>
        </p:nvSpPr>
        <p:spPr bwMode="auto">
          <a:xfrm>
            <a:off x="1688050" y="2914925"/>
            <a:ext cx="2232600" cy="796800"/>
          </a:xfrm>
          <a:prstGeom prst="rect">
            <a:avLst/>
          </a:prstGeom>
          <a:noFill/>
          <a:ln>
            <a:noFill/>
          </a:ln>
        </p:spPr>
        <p:txBody>
          <a:bodyPr spcFirstLastPara="1" wrap="square" lIns="91425" tIns="91425" rIns="91425" bIns="91425" anchor="t" anchorCtr="0">
            <a:spAutoFit/>
          </a:bodyPr>
          <a:lstStyle/>
          <a:p>
            <a:pPr marL="0" marR="0" lvl="0" indent="0" algn="ctr">
              <a:lnSpc>
                <a:spcPct val="114999"/>
              </a:lnSpc>
              <a:spcBef>
                <a:spcPts val="0"/>
              </a:spcBef>
              <a:spcAft>
                <a:spcPts val="0"/>
              </a:spcAft>
              <a:buClr>
                <a:srgbClr val="000000"/>
              </a:buClr>
              <a:buSzPts val="1850"/>
              <a:buFont typeface="Arial"/>
              <a:buNone/>
              <a:defRPr/>
            </a:pPr>
            <a:r>
              <a:rPr sz="1850" b="1" i="0" u="none" strike="noStrike" cap="none">
                <a:solidFill>
                  <a:srgbClr val="000000"/>
                </a:solidFill>
                <a:highlight>
                  <a:srgbClr val="FFFFFE"/>
                </a:highlight>
                <a:latin typeface="Roboto"/>
                <a:ea typeface="Roboto"/>
                <a:cs typeface="Roboto"/>
              </a:rPr>
              <a:t>definición del diccionario</a:t>
            </a:r>
          </a:p>
        </p:txBody>
      </p:sp>
      <p:sp>
        <p:nvSpPr>
          <p:cNvPr id="345" name="Google Shape;345;p39"/>
          <p:cNvSpPr/>
          <p:nvPr/>
        </p:nvSpPr>
        <p:spPr bwMode="auto">
          <a:xfrm>
            <a:off x="4177475" y="1896875"/>
            <a:ext cx="427500" cy="2767800"/>
          </a:xfrm>
          <a:prstGeom prst="leftBrace">
            <a:avLst>
              <a:gd name="adj1" fmla="val 50000"/>
              <a:gd name="adj2" fmla="val 50000"/>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6" name="Google Shape;76;p16"/>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77" name="Google Shape;77;p16"/>
          <p:cNvPicPr/>
          <p:nvPr/>
        </p:nvPicPr>
        <p:blipFill>
          <a:blip r:embed="rId2">
            <a:alphaModFix/>
          </a:blip>
          <a:srcRect/>
          <a:stretch/>
        </p:blipFill>
        <p:spPr bwMode="auto">
          <a:xfrm>
            <a:off x="0" y="0"/>
            <a:ext cx="953260" cy="5143500"/>
          </a:xfrm>
          <a:prstGeom prst="rect">
            <a:avLst/>
          </a:prstGeom>
          <a:noFill/>
          <a:ln>
            <a:noFill/>
          </a:ln>
        </p:spPr>
      </p:pic>
      <p:sp>
        <p:nvSpPr>
          <p:cNvPr id="78" name="Google Shape;78;p16"/>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79" name="Google Shape;79;p16"/>
          <p:cNvPicPr/>
          <p:nvPr/>
        </p:nvPicPr>
        <p:blipFill>
          <a:blip r:embed="rId3">
            <a:alphaModFix/>
          </a:blip>
          <a:srcRect/>
          <a:stretch/>
        </p:blipFill>
        <p:spPr bwMode="auto">
          <a:xfrm>
            <a:off x="7682157" y="98519"/>
            <a:ext cx="1461844" cy="925661"/>
          </a:xfrm>
          <a:prstGeom prst="rect">
            <a:avLst/>
          </a:prstGeom>
          <a:noFill/>
          <a:ln>
            <a:noFill/>
          </a:ln>
        </p:spPr>
      </p:pic>
      <p:sp>
        <p:nvSpPr>
          <p:cNvPr id="80" name="Google Shape;80;p16"/>
          <p:cNvSpPr/>
          <p:nvPr/>
        </p:nvSpPr>
        <p:spPr bwMode="auto">
          <a:xfrm>
            <a:off x="1093789" y="458169"/>
            <a:ext cx="6990245"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a:t>
            </a:r>
            <a:r>
              <a:rPr sz="2900" b="1" i="0" u="none" strike="noStrike" cap="none">
                <a:solidFill>
                  <a:srgbClr val="000000"/>
                </a:solidFill>
                <a:latin typeface="Roboto"/>
                <a:ea typeface="Roboto"/>
                <a:cs typeface="Roboto"/>
              </a:rPr>
              <a:t>Mutabilidad en Python - Ejemplo</a:t>
            </a:r>
            <a:endParaRPr sz="2900" b="0" i="0" u="none" strike="noStrike" cap="none">
              <a:solidFill>
                <a:srgbClr val="000000"/>
              </a:solidFill>
              <a:latin typeface="Roboto"/>
              <a:ea typeface="Roboto"/>
              <a:cs typeface="Roboto"/>
            </a:endParaRPr>
          </a:p>
        </p:txBody>
      </p:sp>
      <p:sp>
        <p:nvSpPr>
          <p:cNvPr id="81" name="Google Shape;81;p16"/>
          <p:cNvSpPr/>
          <p:nvPr/>
        </p:nvSpPr>
        <p:spPr bwMode="auto">
          <a:xfrm>
            <a:off x="1174875" y="1299200"/>
            <a:ext cx="7893000" cy="3465300"/>
          </a:xfrm>
          <a:prstGeom prst="rect">
            <a:avLst/>
          </a:prstGeom>
          <a:noFill/>
          <a:ln>
            <a:noFill/>
          </a:ln>
        </p:spPr>
        <p:txBody>
          <a:bodyPr spcFirstLastPara="1" wrap="square" lIns="91425" tIns="91425" rIns="91425" bIns="91425" anchor="t" anchorCtr="0">
            <a:noAutofit/>
          </a:bodyPr>
          <a:lstStyle/>
          <a:p>
            <a:pPr marL="457200" marR="0" lvl="0" indent="-342900" algn="l">
              <a:lnSpc>
                <a:spcPct val="100000"/>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Estructuras de datos mutables</a:t>
            </a:r>
          </a:p>
          <a:p>
            <a:pPr marL="457200" marR="0" lvl="0" indent="0" algn="l">
              <a:lnSpc>
                <a:spcPct val="100000"/>
              </a:lnSpc>
              <a:spcBef>
                <a:spcPts val="0"/>
              </a:spcBef>
              <a:spcAft>
                <a:spcPts val="0"/>
              </a:spcAft>
              <a:buNone/>
              <a:defRPr/>
            </a:pPr>
            <a:endParaRPr sz="1800">
              <a:solidFill>
                <a:schemeClr val="dk1"/>
              </a:solidFill>
              <a:latin typeface="Roboto"/>
              <a:ea typeface="Roboto"/>
              <a:cs typeface="Roboto"/>
            </a:endParaRPr>
          </a:p>
          <a:p>
            <a:pPr marL="0" lvl="0" indent="0" algn="l">
              <a:spcBef>
                <a:spcPts val="0"/>
              </a:spcBef>
              <a:spcAft>
                <a:spcPts val="0"/>
              </a:spcAft>
              <a:buNone/>
              <a:defRPr/>
            </a:pPr>
            <a:r>
              <a:rPr sz="1800">
                <a:solidFill>
                  <a:schemeClr val="dk1"/>
                </a:solidFill>
                <a:latin typeface="Courier New"/>
                <a:ea typeface="Courier New"/>
                <a:cs typeface="Courier New"/>
              </a:rPr>
              <a:t>lista=[1,2,3,50]		Salida:</a:t>
            </a:r>
          </a:p>
          <a:p>
            <a:pPr marL="0" lvl="0" indent="0" algn="l">
              <a:spcBef>
                <a:spcPts val="0"/>
              </a:spcBef>
              <a:spcAft>
                <a:spcPts val="0"/>
              </a:spcAft>
              <a:buNone/>
              <a:defRPr/>
            </a:pPr>
            <a:r>
              <a:rPr sz="1800">
                <a:solidFill>
                  <a:schemeClr val="accent6">
                    <a:lumMod val="50000"/>
                  </a:schemeClr>
                </a:solidFill>
                <a:latin typeface="Courier New"/>
                <a:ea typeface="Courier New"/>
                <a:cs typeface="Courier New"/>
              </a:rPr>
              <a:t>print</a:t>
            </a:r>
            <a:r>
              <a:rPr sz="1800">
                <a:solidFill>
                  <a:schemeClr val="dk1"/>
                </a:solidFill>
                <a:latin typeface="Courier New"/>
                <a:ea typeface="Courier New"/>
                <a:cs typeface="Courier New"/>
              </a:rPr>
              <a:t>(</a:t>
            </a:r>
            <a:r>
              <a:rPr sz="1800">
                <a:solidFill>
                  <a:schemeClr val="accent6">
                    <a:lumMod val="50000"/>
                  </a:schemeClr>
                </a:solidFill>
                <a:latin typeface="Courier New"/>
                <a:ea typeface="Courier New"/>
                <a:cs typeface="Courier New"/>
              </a:rPr>
              <a:t>id</a:t>
            </a:r>
            <a:r>
              <a:rPr sz="1800">
                <a:solidFill>
                  <a:schemeClr val="dk1"/>
                </a:solidFill>
                <a:latin typeface="Courier New"/>
                <a:ea typeface="Courier New"/>
                <a:cs typeface="Courier New"/>
              </a:rPr>
              <a:t>(lista))			</a:t>
            </a:r>
            <a:r>
              <a:rPr lang="es-AR" sz="1800" b="0" i="0" u="none" strike="noStrike" cap="none" spc="0">
                <a:solidFill>
                  <a:schemeClr val="dk1"/>
                </a:solidFill>
                <a:latin typeface="Courier New"/>
                <a:ea typeface="Courier New"/>
                <a:cs typeface="Courier New"/>
              </a:rPr>
              <a:t>140175145606912</a:t>
            </a:r>
            <a:endParaRPr sz="1800">
              <a:solidFill>
                <a:schemeClr val="dk1"/>
              </a:solidFill>
              <a:latin typeface="Courier New"/>
              <a:ea typeface="Courier New"/>
              <a:cs typeface="Courier New"/>
            </a:endParaRPr>
          </a:p>
          <a:p>
            <a:pPr marL="0" lvl="0" indent="0" algn="l">
              <a:spcBef>
                <a:spcPts val="0"/>
              </a:spcBef>
              <a:spcAft>
                <a:spcPts val="0"/>
              </a:spcAft>
              <a:buNone/>
              <a:defRPr/>
            </a:pPr>
            <a:endParaRPr sz="1800">
              <a:solidFill>
                <a:schemeClr val="dk1"/>
              </a:solidFill>
              <a:latin typeface="Courier New"/>
              <a:ea typeface="Courier New"/>
              <a:cs typeface="Courier New"/>
            </a:endParaRPr>
          </a:p>
          <a:p>
            <a:pPr marL="0" lvl="0" indent="0" algn="l">
              <a:spcBef>
                <a:spcPts val="0"/>
              </a:spcBef>
              <a:spcAft>
                <a:spcPts val="0"/>
              </a:spcAft>
              <a:buNone/>
              <a:defRPr/>
            </a:pPr>
            <a:r>
              <a:rPr sz="1800">
                <a:solidFill>
                  <a:schemeClr val="dk1"/>
                </a:solidFill>
                <a:latin typeface="Courier New"/>
                <a:ea typeface="Courier New"/>
                <a:cs typeface="Courier New"/>
              </a:rPr>
              <a:t>lista.append(5)				</a:t>
            </a:r>
          </a:p>
          <a:p>
            <a:pPr marL="0" lvl="0" indent="0" algn="l">
              <a:spcBef>
                <a:spcPts val="0"/>
              </a:spcBef>
              <a:spcAft>
                <a:spcPts val="0"/>
              </a:spcAft>
              <a:buNone/>
              <a:defRPr/>
            </a:pPr>
            <a:r>
              <a:rPr sz="1800">
                <a:solidFill>
                  <a:schemeClr val="accent6">
                    <a:lumMod val="50000"/>
                  </a:schemeClr>
                </a:solidFill>
                <a:latin typeface="Courier New"/>
                <a:ea typeface="Courier New"/>
                <a:cs typeface="Courier New"/>
              </a:rPr>
              <a:t>print</a:t>
            </a:r>
            <a:r>
              <a:rPr sz="1800">
                <a:solidFill>
                  <a:schemeClr val="dk1"/>
                </a:solidFill>
                <a:latin typeface="Courier New"/>
                <a:ea typeface="Courier New"/>
                <a:cs typeface="Courier New"/>
              </a:rPr>
              <a:t>(</a:t>
            </a:r>
            <a:r>
              <a:rPr sz="1800">
                <a:solidFill>
                  <a:schemeClr val="accent6">
                    <a:lumMod val="50000"/>
                  </a:schemeClr>
                </a:solidFill>
                <a:latin typeface="Courier New"/>
                <a:ea typeface="Courier New"/>
                <a:cs typeface="Courier New"/>
              </a:rPr>
              <a:t>id</a:t>
            </a:r>
            <a:r>
              <a:rPr sz="1800">
                <a:solidFill>
                  <a:schemeClr val="dk1"/>
                </a:solidFill>
                <a:latin typeface="Courier New"/>
                <a:ea typeface="Courier New"/>
                <a:cs typeface="Courier New"/>
              </a:rPr>
              <a:t>(lista))			</a:t>
            </a:r>
            <a:r>
              <a:rPr lang="es-AR" sz="1800" b="0" i="0" u="none" strike="noStrike" cap="none" spc="0">
                <a:solidFill>
                  <a:schemeClr val="dk1"/>
                </a:solidFill>
                <a:latin typeface="Courier New"/>
                <a:ea typeface="Courier New"/>
                <a:cs typeface="Courier New"/>
              </a:rPr>
              <a:t>140175145606912</a:t>
            </a:r>
            <a:endParaRPr sz="1800">
              <a:solidFill>
                <a:schemeClr val="dk1"/>
              </a:solidFill>
              <a:latin typeface="Courier New"/>
              <a:ea typeface="Courier New"/>
              <a:cs typeface="Courier New"/>
            </a:endParaRPr>
          </a:p>
          <a:p>
            <a:pPr marL="0" marR="0" lvl="0" indent="0" algn="l">
              <a:lnSpc>
                <a:spcPct val="100000"/>
              </a:lnSpc>
              <a:spcBef>
                <a:spcPts val="0"/>
              </a:spcBef>
              <a:spcAft>
                <a:spcPts val="0"/>
              </a:spcAft>
              <a:buNone/>
              <a:defRPr/>
            </a:pPr>
            <a:endParaRPr sz="1800">
              <a:solidFill>
                <a:schemeClr val="dk1"/>
              </a:solidFill>
              <a:latin typeface="Courier New"/>
              <a:ea typeface="Courier New"/>
              <a:cs typeface="Courier New"/>
            </a:endParaRPr>
          </a:p>
          <a:p>
            <a:pPr marL="0" marR="0" lvl="0" indent="0" algn="l">
              <a:lnSpc>
                <a:spcPct val="100000"/>
              </a:lnSpc>
              <a:spcBef>
                <a:spcPts val="0"/>
              </a:spcBef>
              <a:spcAft>
                <a:spcPts val="0"/>
              </a:spcAft>
              <a:buNone/>
              <a:defRPr/>
            </a:pPr>
            <a:r>
              <a:rPr sz="1800" b="1">
                <a:solidFill>
                  <a:schemeClr val="dk1"/>
                </a:solidFill>
                <a:latin typeface="Roboto"/>
                <a:ea typeface="Roboto"/>
                <a:cs typeface="Roboto"/>
              </a:rPr>
              <a:t>Nota</a:t>
            </a:r>
            <a:r>
              <a:rPr sz="1800">
                <a:solidFill>
                  <a:schemeClr val="dk1"/>
                </a:solidFill>
                <a:latin typeface="Roboto"/>
                <a:ea typeface="Roboto"/>
                <a:cs typeface="Roboto"/>
              </a:rPr>
              <a:t>: id() es una función que se que se encuentra en la librería estándar de python. Esta función retorna la «identidad» de una “variable”. Este consiste en un entero que está garantizado que es único y constante para este “variable” durante toda su existencia.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50" name="Google Shape;350;p40"/>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351" name="Google Shape;351;p40"/>
          <p:cNvPicPr/>
          <p:nvPr/>
        </p:nvPicPr>
        <p:blipFill>
          <a:blip r:embed="rId2">
            <a:alphaModFix/>
          </a:blip>
          <a:srcRect/>
          <a:stretch/>
        </p:blipFill>
        <p:spPr bwMode="auto">
          <a:xfrm>
            <a:off x="0" y="0"/>
            <a:ext cx="953262" cy="5143502"/>
          </a:xfrm>
          <a:prstGeom prst="rect">
            <a:avLst/>
          </a:prstGeom>
          <a:noFill/>
          <a:ln>
            <a:noFill/>
          </a:ln>
        </p:spPr>
      </p:pic>
      <p:sp>
        <p:nvSpPr>
          <p:cNvPr id="352" name="Google Shape;352;p40"/>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353" name="Google Shape;353;p40"/>
          <p:cNvPicPr/>
          <p:nvPr/>
        </p:nvPicPr>
        <p:blipFill>
          <a:blip r:embed="rId3">
            <a:alphaModFix/>
          </a:blip>
          <a:srcRect/>
          <a:stretch/>
        </p:blipFill>
        <p:spPr bwMode="auto">
          <a:xfrm>
            <a:off x="7682157" y="98519"/>
            <a:ext cx="1461844" cy="925661"/>
          </a:xfrm>
          <a:prstGeom prst="rect">
            <a:avLst/>
          </a:prstGeom>
          <a:noFill/>
          <a:ln>
            <a:noFill/>
          </a:ln>
        </p:spPr>
      </p:pic>
      <p:sp>
        <p:nvSpPr>
          <p:cNvPr id="354" name="Google Shape;354;p40"/>
          <p:cNvSpPr/>
          <p:nvPr/>
        </p:nvSpPr>
        <p:spPr bwMode="auto">
          <a:xfrm>
            <a:off x="1079640" y="317449"/>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Diccionarios (dict) - E</a:t>
            </a:r>
            <a:r>
              <a:rPr sz="2900" b="1">
                <a:solidFill>
                  <a:schemeClr val="dk1"/>
                </a:solidFill>
                <a:latin typeface="Roboto"/>
                <a:ea typeface="Roboto"/>
                <a:cs typeface="Roboto"/>
              </a:rPr>
              <a:t>jemplos</a:t>
            </a:r>
            <a:endParaRPr sz="2900" b="0" i="0" u="none" strike="noStrike" cap="none">
              <a:solidFill>
                <a:srgbClr val="000000"/>
              </a:solidFill>
              <a:latin typeface="Roboto"/>
              <a:ea typeface="Roboto"/>
              <a:cs typeface="Roboto"/>
            </a:endParaRPr>
          </a:p>
        </p:txBody>
      </p:sp>
      <p:sp>
        <p:nvSpPr>
          <p:cNvPr id="355" name="Google Shape;355;p40"/>
          <p:cNvSpPr/>
          <p:nvPr/>
        </p:nvSpPr>
        <p:spPr bwMode="auto">
          <a:xfrm>
            <a:off x="570240" y="9817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356" name="Google Shape;356;p40"/>
          <p:cNvSpPr/>
          <p:nvPr/>
        </p:nvSpPr>
        <p:spPr bwMode="auto">
          <a:xfrm>
            <a:off x="1163400" y="1024176"/>
            <a:ext cx="7980600" cy="1008000"/>
          </a:xfrm>
          <a:prstGeom prst="rect">
            <a:avLst/>
          </a:prstGeom>
          <a:noFill/>
          <a:ln>
            <a:noFill/>
          </a:ln>
        </p:spPr>
        <p:txBody>
          <a:bodyPr spcFirstLastPara="1" wrap="square" lIns="91425" tIns="91425" rIns="91425" bIns="91425" anchor="t" anchorCtr="0">
            <a:noAutofit/>
          </a:bodyPr>
          <a:lstStyle/>
          <a:p>
            <a:pPr marL="0" marR="0" lvl="0" indent="0" algn="just">
              <a:lnSpc>
                <a:spcPct val="150000"/>
              </a:lnSpc>
              <a:spcBef>
                <a:spcPts val="0"/>
              </a:spcBef>
              <a:spcAft>
                <a:spcPts val="0"/>
              </a:spcAft>
              <a:buClr>
                <a:srgbClr val="000000"/>
              </a:buClr>
              <a:buSzPts val="1400"/>
              <a:buFont typeface="Arial"/>
              <a:buNone/>
              <a:defRPr/>
            </a:pPr>
            <a:r>
              <a:rPr sz="1800" b="1" i="0" u="none" strike="noStrike" cap="none">
                <a:solidFill>
                  <a:srgbClr val="000000"/>
                </a:solidFill>
                <a:latin typeface="Roboto"/>
                <a:ea typeface="Roboto"/>
                <a:cs typeface="Roboto"/>
              </a:rPr>
              <a:t>Ejemplo 2:</a:t>
            </a:r>
            <a:r>
              <a:rPr sz="1800" b="0" i="0" u="none" strike="noStrike" cap="none">
                <a:solidFill>
                  <a:srgbClr val="000000"/>
                </a:solidFill>
                <a:latin typeface="Roboto"/>
                <a:ea typeface="Roboto"/>
                <a:cs typeface="Roboto"/>
              </a:rPr>
              <a:t> </a:t>
            </a:r>
            <a:r>
              <a:rPr sz="1800">
                <a:latin typeface="Roboto"/>
                <a:ea typeface="Roboto"/>
                <a:cs typeface="Roboto"/>
              </a:rPr>
              <a:t>Con el diccionario diseñado en el ejemplo anterior. Muestra</a:t>
            </a:r>
            <a:r>
              <a:rPr sz="1800" b="0" i="0" u="none" strike="noStrike" cap="none">
                <a:solidFill>
                  <a:srgbClr val="000000"/>
                </a:solidFill>
                <a:latin typeface="Roboto"/>
                <a:ea typeface="Roboto"/>
                <a:cs typeface="Roboto"/>
              </a:rPr>
              <a:t> los días laborables.</a:t>
            </a:r>
          </a:p>
        </p:txBody>
      </p:sp>
      <p:sp>
        <p:nvSpPr>
          <p:cNvPr id="357" name="Google Shape;357;p40"/>
          <p:cNvSpPr txBox="1"/>
          <p:nvPr/>
        </p:nvSpPr>
        <p:spPr bwMode="auto">
          <a:xfrm>
            <a:off x="1163399" y="2036399"/>
            <a:ext cx="4419108" cy="1144636"/>
          </a:xfrm>
          <a:prstGeom prst="rect">
            <a:avLst/>
          </a:prstGeom>
          <a:noFill/>
          <a:ln>
            <a:noFill/>
          </a:ln>
        </p:spPr>
        <p:txBody>
          <a:bodyPr spcFirstLastPara="1" wrap="square" lIns="91425" tIns="91425" rIns="91425" bIns="91425" anchor="t" anchorCtr="0">
            <a:spAutoFit/>
          </a:bodyPr>
          <a:lstStyle/>
          <a:p>
            <a:pPr marL="0" marR="0" lvl="0" indent="0" algn="l">
              <a:lnSpc>
                <a:spcPct val="135714"/>
              </a:lnSpc>
              <a:spcBef>
                <a:spcPts val="0"/>
              </a:spcBef>
              <a:spcAft>
                <a:spcPts val="0"/>
              </a:spcAft>
              <a:buClr>
                <a:srgbClr val="000000"/>
              </a:buClr>
              <a:buSzPts val="1550"/>
              <a:buFont typeface="Arial"/>
              <a:buNone/>
              <a:defRPr/>
            </a:pPr>
            <a:r>
              <a:rPr sz="1550" b="0" i="0" u="none" strike="noStrike" cap="none">
                <a:solidFill>
                  <a:srgbClr val="AF00DB"/>
                </a:solidFill>
                <a:highlight>
                  <a:srgbClr val="FFFFFE"/>
                </a:highlight>
                <a:latin typeface="Courier New"/>
                <a:ea typeface="Courier New"/>
                <a:cs typeface="Courier New"/>
              </a:rPr>
              <a:t>for</a:t>
            </a:r>
            <a:r>
              <a:rPr sz="1550" b="0" i="0" u="none" strike="noStrike" cap="none">
                <a:solidFill>
                  <a:srgbClr val="000000"/>
                </a:solidFill>
                <a:highlight>
                  <a:srgbClr val="FFFFFE"/>
                </a:highlight>
                <a:latin typeface="Courier New"/>
                <a:ea typeface="Courier New"/>
                <a:cs typeface="Courier New"/>
              </a:rPr>
              <a:t> k,v </a:t>
            </a:r>
            <a:r>
              <a:rPr sz="1550" b="0" i="0" u="none" strike="noStrike" cap="none">
                <a:solidFill>
                  <a:srgbClr val="0000FF"/>
                </a:solidFill>
                <a:highlight>
                  <a:srgbClr val="FFFFFE"/>
                </a:highlight>
                <a:latin typeface="Courier New"/>
                <a:ea typeface="Courier New"/>
                <a:cs typeface="Courier New"/>
              </a:rPr>
              <a:t>in</a:t>
            </a:r>
            <a:r>
              <a:rPr sz="1550" b="0" i="0" u="none" strike="noStrike" cap="none">
                <a:solidFill>
                  <a:srgbClr val="000000"/>
                </a:solidFill>
                <a:highlight>
                  <a:srgbClr val="FFFFFE"/>
                </a:highlight>
                <a:latin typeface="Courier New"/>
                <a:ea typeface="Courier New"/>
                <a:cs typeface="Courier New"/>
              </a:rPr>
              <a:t> dias_semana.</a:t>
            </a:r>
            <a:r>
              <a:rPr sz="1550" b="0" i="0" u="none" strike="noStrike" cap="none">
                <a:solidFill>
                  <a:schemeClr val="accent6">
                    <a:lumMod val="50000"/>
                  </a:schemeClr>
                </a:solidFill>
                <a:highlight>
                  <a:srgbClr val="FFFFFE"/>
                </a:highlight>
                <a:latin typeface="Courier New"/>
                <a:ea typeface="Courier New"/>
                <a:cs typeface="Courier New"/>
              </a:rPr>
              <a:t>items</a:t>
            </a:r>
            <a:r>
              <a:rPr sz="1550" b="0" i="0" u="none" strike="noStrike" cap="none">
                <a:solidFill>
                  <a:srgbClr val="000000"/>
                </a:solidFill>
                <a:highlight>
                  <a:srgbClr val="FFFFFE"/>
                </a:highlight>
                <a:latin typeface="Courier New"/>
                <a:ea typeface="Courier New"/>
                <a:cs typeface="Courier New"/>
              </a:rPr>
              <a:t>():</a:t>
            </a:r>
          </a:p>
          <a:p>
            <a:pPr marL="0" marR="0" lvl="0" indent="0" algn="l">
              <a:lnSpc>
                <a:spcPct val="135714"/>
              </a:lnSpc>
              <a:spcBef>
                <a:spcPts val="0"/>
              </a:spcBef>
              <a:spcAft>
                <a:spcPts val="0"/>
              </a:spcAft>
              <a:buClr>
                <a:srgbClr val="000000"/>
              </a:buClr>
              <a:buSzPts val="1550"/>
              <a:buFont typeface="Arial"/>
              <a:buNone/>
              <a:defRPr/>
            </a:pPr>
            <a:r>
              <a:rPr sz="1550" b="0" i="0" u="none" strike="noStrike" cap="none">
                <a:solidFill>
                  <a:srgbClr val="000000"/>
                </a:solidFill>
                <a:highlight>
                  <a:srgbClr val="FFFFFE"/>
                </a:highlight>
                <a:latin typeface="Courier New"/>
                <a:ea typeface="Courier New"/>
                <a:cs typeface="Courier New"/>
              </a:rPr>
              <a:t>  </a:t>
            </a:r>
            <a:r>
              <a:rPr sz="1550" b="0" i="0" u="none" strike="noStrike" cap="none">
                <a:solidFill>
                  <a:srgbClr val="AF00DB"/>
                </a:solidFill>
                <a:highlight>
                  <a:srgbClr val="FFFFFE"/>
                </a:highlight>
                <a:latin typeface="Courier New"/>
                <a:ea typeface="Courier New"/>
                <a:cs typeface="Courier New"/>
              </a:rPr>
              <a:t>if</a:t>
            </a:r>
            <a:r>
              <a:rPr sz="1550" b="0" i="0" u="none" strike="noStrike" cap="none">
                <a:solidFill>
                  <a:srgbClr val="000000"/>
                </a:solidFill>
                <a:highlight>
                  <a:srgbClr val="FFFFFE"/>
                </a:highlight>
                <a:latin typeface="Courier New"/>
                <a:ea typeface="Courier New"/>
                <a:cs typeface="Courier New"/>
              </a:rPr>
              <a:t> (v ==</a:t>
            </a:r>
            <a:r>
              <a:rPr sz="1550" b="0" i="0" u="none" strike="noStrike" cap="none">
                <a:solidFill>
                  <a:srgbClr val="A31515"/>
                </a:solidFill>
                <a:highlight>
                  <a:srgbClr val="FFFFFE"/>
                </a:highlight>
                <a:latin typeface="Courier New"/>
                <a:ea typeface="Courier New"/>
                <a:cs typeface="Courier New"/>
              </a:rPr>
              <a:t>"Trabajo"</a:t>
            </a:r>
            <a:r>
              <a:rPr sz="1550" b="0" i="0" u="none" strike="noStrike" cap="none">
                <a:solidFill>
                  <a:srgbClr val="000000"/>
                </a:solidFill>
                <a:highlight>
                  <a:srgbClr val="FFFFFE"/>
                </a:highlight>
                <a:latin typeface="Courier New"/>
                <a:ea typeface="Courier New"/>
                <a:cs typeface="Courier New"/>
              </a:rPr>
              <a:t>):</a:t>
            </a:r>
          </a:p>
          <a:p>
            <a:pPr marL="0" marR="0" lvl="0" indent="0" algn="l">
              <a:lnSpc>
                <a:spcPct val="135714"/>
              </a:lnSpc>
              <a:spcBef>
                <a:spcPts val="0"/>
              </a:spcBef>
              <a:spcAft>
                <a:spcPts val="0"/>
              </a:spcAft>
              <a:buClr>
                <a:srgbClr val="000000"/>
              </a:buClr>
              <a:buSzPts val="1550"/>
              <a:buFont typeface="Arial"/>
              <a:buNone/>
              <a:defRPr/>
            </a:pPr>
            <a:r>
              <a:rPr sz="1550" b="0" i="0" u="none" strike="noStrike" cap="none">
                <a:solidFill>
                  <a:srgbClr val="000000"/>
                </a:solidFill>
                <a:highlight>
                  <a:srgbClr val="FFFFFE"/>
                </a:highlight>
                <a:latin typeface="Courier New"/>
                <a:ea typeface="Courier New"/>
                <a:cs typeface="Courier New"/>
              </a:rPr>
              <a:t>    </a:t>
            </a:r>
            <a:r>
              <a:rPr sz="1550" b="0" i="0" u="none" strike="noStrike" cap="none">
                <a:solidFill>
                  <a:schemeClr val="accent6">
                    <a:lumMod val="50000"/>
                  </a:schemeClr>
                </a:solidFill>
                <a:highlight>
                  <a:srgbClr val="FFFFFE"/>
                </a:highlight>
                <a:latin typeface="Courier New"/>
                <a:ea typeface="Courier New"/>
                <a:cs typeface="Courier New"/>
              </a:rPr>
              <a:t>print</a:t>
            </a:r>
            <a:r>
              <a:rPr sz="1550" b="0" i="0" u="none" strike="noStrike" cap="none">
                <a:solidFill>
                  <a:srgbClr val="000000"/>
                </a:solidFill>
                <a:highlight>
                  <a:srgbClr val="FFFFFE"/>
                </a:highlight>
                <a:latin typeface="Courier New"/>
                <a:ea typeface="Courier New"/>
                <a:cs typeface="Courier New"/>
              </a:rPr>
              <a:t>(k)</a:t>
            </a:r>
          </a:p>
        </p:txBody>
      </p:sp>
      <p:sp>
        <p:nvSpPr>
          <p:cNvPr id="358" name="Google Shape;358;p40"/>
          <p:cNvSpPr txBox="1"/>
          <p:nvPr/>
        </p:nvSpPr>
        <p:spPr bwMode="auto">
          <a:xfrm>
            <a:off x="5990275" y="1976650"/>
            <a:ext cx="2471700" cy="1075200"/>
          </a:xfrm>
          <a:prstGeom prst="rect">
            <a:avLst/>
          </a:prstGeom>
          <a:noFill/>
          <a:ln>
            <a:noFill/>
          </a:ln>
        </p:spPr>
        <p:txBody>
          <a:bodyPr spcFirstLastPara="1" wrap="square" lIns="91425" tIns="91425" rIns="91425" bIns="91425" anchor="t" anchorCtr="0">
            <a:spAutoFit/>
          </a:bodyPr>
          <a:lstStyle/>
          <a:p>
            <a:pPr marL="0" marR="0" lvl="0" indent="0" algn="ctr">
              <a:lnSpc>
                <a:spcPct val="114999"/>
              </a:lnSpc>
              <a:spcBef>
                <a:spcPts val="0"/>
              </a:spcBef>
              <a:spcAft>
                <a:spcPts val="0"/>
              </a:spcAft>
              <a:buClr>
                <a:srgbClr val="000000"/>
              </a:buClr>
              <a:buSzPts val="1300"/>
              <a:buFont typeface="Arial"/>
              <a:buNone/>
              <a:defRPr/>
            </a:pPr>
            <a:r>
              <a:rPr sz="1300" b="1" i="0" u="none" strike="noStrike" cap="none">
                <a:solidFill>
                  <a:srgbClr val="000000"/>
                </a:solidFill>
                <a:highlight>
                  <a:srgbClr val="FFFFFE"/>
                </a:highlight>
                <a:latin typeface="Roboto Mono"/>
                <a:ea typeface="Roboto Mono"/>
                <a:cs typeface="Roboto Mono"/>
              </a:rPr>
              <a:t>dias_semana.items()</a:t>
            </a:r>
          </a:p>
          <a:p>
            <a:pPr marL="0" marR="0" lvl="0" indent="0" algn="ctr">
              <a:lnSpc>
                <a:spcPct val="114999"/>
              </a:lnSpc>
              <a:spcBef>
                <a:spcPts val="0"/>
              </a:spcBef>
              <a:spcAft>
                <a:spcPts val="0"/>
              </a:spcAft>
              <a:buClr>
                <a:srgbClr val="000000"/>
              </a:buClr>
              <a:buSzPts val="1300"/>
              <a:buFont typeface="Arial"/>
              <a:buNone/>
              <a:defRPr/>
            </a:pPr>
            <a:r>
              <a:rPr sz="1300" b="0" i="0" u="none" strike="noStrike" cap="none">
                <a:solidFill>
                  <a:srgbClr val="000000"/>
                </a:solidFill>
                <a:highlight>
                  <a:srgbClr val="FFFFFE"/>
                </a:highlight>
                <a:latin typeface="Roboto"/>
                <a:ea typeface="Roboto"/>
                <a:cs typeface="Roboto"/>
              </a:rPr>
              <a:t>representa la lista de todas tuplas formadas por los pares clave:valor</a:t>
            </a:r>
            <a:endParaRPr sz="1950" b="0" i="0" u="none" strike="noStrike" cap="none">
              <a:solidFill>
                <a:srgbClr val="000000"/>
              </a:solidFill>
              <a:highlight>
                <a:srgbClr val="FFFFFE"/>
              </a:highlight>
              <a:latin typeface="Roboto"/>
              <a:ea typeface="Roboto"/>
              <a:cs typeface="Roboto"/>
            </a:endParaRPr>
          </a:p>
        </p:txBody>
      </p:sp>
      <p:sp>
        <p:nvSpPr>
          <p:cNvPr id="359" name="Google Shape;359;p40"/>
          <p:cNvSpPr txBox="1"/>
          <p:nvPr/>
        </p:nvSpPr>
        <p:spPr bwMode="auto">
          <a:xfrm>
            <a:off x="5919000" y="3140524"/>
            <a:ext cx="2471700" cy="615000"/>
          </a:xfrm>
          <a:prstGeom prst="rect">
            <a:avLst/>
          </a:prstGeom>
          <a:noFill/>
          <a:ln>
            <a:noFill/>
          </a:ln>
        </p:spPr>
        <p:txBody>
          <a:bodyPr spcFirstLastPara="1" wrap="square" lIns="91425" tIns="91425" rIns="91425" bIns="91425" anchor="t" anchorCtr="0">
            <a:spAutoFit/>
          </a:bodyPr>
          <a:lstStyle/>
          <a:p>
            <a:pPr marL="0" marR="0" lvl="0" indent="0" algn="ctr">
              <a:lnSpc>
                <a:spcPct val="114999"/>
              </a:lnSpc>
              <a:spcBef>
                <a:spcPts val="0"/>
              </a:spcBef>
              <a:spcAft>
                <a:spcPts val="0"/>
              </a:spcAft>
              <a:buClr>
                <a:srgbClr val="000000"/>
              </a:buClr>
              <a:buSzPts val="1300"/>
              <a:buFont typeface="Arial"/>
              <a:buNone/>
              <a:defRPr/>
            </a:pPr>
            <a:r>
              <a:rPr sz="1300" b="1" i="0" u="none" strike="noStrike" cap="none">
                <a:solidFill>
                  <a:srgbClr val="000000"/>
                </a:solidFill>
                <a:highlight>
                  <a:srgbClr val="FFFFFE"/>
                </a:highlight>
                <a:latin typeface="Roboto Mono"/>
                <a:ea typeface="Roboto Mono"/>
                <a:cs typeface="Roboto Mono"/>
              </a:rPr>
              <a:t>v==”Trabajo”</a:t>
            </a:r>
          </a:p>
          <a:p>
            <a:pPr marL="0" marR="0" lvl="0" indent="0" algn="ctr">
              <a:lnSpc>
                <a:spcPct val="114999"/>
              </a:lnSpc>
              <a:spcBef>
                <a:spcPts val="0"/>
              </a:spcBef>
              <a:spcAft>
                <a:spcPts val="0"/>
              </a:spcAft>
              <a:buClr>
                <a:srgbClr val="000000"/>
              </a:buClr>
              <a:buSzPts val="1300"/>
              <a:buFont typeface="Arial"/>
              <a:buNone/>
              <a:defRPr/>
            </a:pPr>
            <a:r>
              <a:rPr sz="1300" b="0" i="0" u="none" strike="noStrike" cap="none">
                <a:solidFill>
                  <a:srgbClr val="000000"/>
                </a:solidFill>
                <a:highlight>
                  <a:srgbClr val="FFFFFE"/>
                </a:highlight>
                <a:latin typeface="Roboto"/>
                <a:ea typeface="Roboto"/>
                <a:cs typeface="Roboto"/>
              </a:rPr>
              <a:t>separa el valor deseado</a:t>
            </a:r>
            <a:endParaRPr sz="1950" b="0" i="0" u="none" strike="noStrike" cap="none">
              <a:solidFill>
                <a:srgbClr val="000000"/>
              </a:solidFill>
              <a:highlight>
                <a:srgbClr val="FFFFFE"/>
              </a:highlight>
              <a:latin typeface="Roboto"/>
              <a:ea typeface="Roboto"/>
              <a:cs typeface="Roboto"/>
            </a:endParaRPr>
          </a:p>
        </p:txBody>
      </p:sp>
      <p:sp>
        <p:nvSpPr>
          <p:cNvPr id="360" name="Google Shape;360;p40"/>
          <p:cNvSpPr txBox="1"/>
          <p:nvPr/>
        </p:nvSpPr>
        <p:spPr bwMode="auto">
          <a:xfrm>
            <a:off x="5919000" y="3919725"/>
            <a:ext cx="2471700" cy="845100"/>
          </a:xfrm>
          <a:prstGeom prst="rect">
            <a:avLst/>
          </a:prstGeom>
          <a:noFill/>
          <a:ln>
            <a:noFill/>
          </a:ln>
        </p:spPr>
        <p:txBody>
          <a:bodyPr spcFirstLastPara="1" wrap="square" lIns="91425" tIns="91425" rIns="91425" bIns="91425" anchor="t" anchorCtr="0">
            <a:spAutoFit/>
          </a:bodyPr>
          <a:lstStyle/>
          <a:p>
            <a:pPr marL="0" marR="0" lvl="0" indent="0" algn="ctr">
              <a:lnSpc>
                <a:spcPct val="114999"/>
              </a:lnSpc>
              <a:spcBef>
                <a:spcPts val="0"/>
              </a:spcBef>
              <a:spcAft>
                <a:spcPts val="0"/>
              </a:spcAft>
              <a:buClr>
                <a:srgbClr val="000000"/>
              </a:buClr>
              <a:buSzPts val="1300"/>
              <a:buFont typeface="Arial"/>
              <a:buNone/>
              <a:defRPr/>
            </a:pPr>
            <a:r>
              <a:rPr sz="1300" b="1" i="0" u="none" strike="noStrike" cap="none">
                <a:solidFill>
                  <a:srgbClr val="000000"/>
                </a:solidFill>
                <a:highlight>
                  <a:srgbClr val="FFFFFE"/>
                </a:highlight>
                <a:latin typeface="Roboto Mono"/>
                <a:ea typeface="Roboto Mono"/>
                <a:cs typeface="Roboto Mono"/>
              </a:rPr>
              <a:t>print(k)</a:t>
            </a:r>
          </a:p>
          <a:p>
            <a:pPr marL="0" marR="0" lvl="0" indent="0" algn="ctr">
              <a:lnSpc>
                <a:spcPct val="114999"/>
              </a:lnSpc>
              <a:spcBef>
                <a:spcPts val="0"/>
              </a:spcBef>
              <a:spcAft>
                <a:spcPts val="0"/>
              </a:spcAft>
              <a:buClr>
                <a:srgbClr val="000000"/>
              </a:buClr>
              <a:buSzPts val="1300"/>
              <a:buFont typeface="Arial"/>
              <a:buNone/>
              <a:defRPr/>
            </a:pPr>
            <a:r>
              <a:rPr sz="1300" b="0" i="0" u="none" strike="noStrike" cap="none">
                <a:solidFill>
                  <a:srgbClr val="000000"/>
                </a:solidFill>
                <a:highlight>
                  <a:srgbClr val="FFFFFE"/>
                </a:highlight>
                <a:latin typeface="Roboto"/>
                <a:ea typeface="Roboto"/>
                <a:cs typeface="Roboto"/>
              </a:rPr>
              <a:t>imprime la clave de las tuplas que cumplen la condición</a:t>
            </a:r>
            <a:endParaRPr sz="1950" b="0" i="0" u="none" strike="noStrike" cap="none">
              <a:solidFill>
                <a:srgbClr val="000000"/>
              </a:solidFill>
              <a:highlight>
                <a:srgbClr val="FFFFFE"/>
              </a:highlight>
              <a:latin typeface="Roboto"/>
              <a:ea typeface="Roboto"/>
              <a:cs typeface="Roboto"/>
            </a:endParaRPr>
          </a:p>
        </p:txBody>
      </p:sp>
      <p:sp>
        <p:nvSpPr>
          <p:cNvPr id="361" name="Google Shape;361;p40"/>
          <p:cNvSpPr txBox="1"/>
          <p:nvPr/>
        </p:nvSpPr>
        <p:spPr bwMode="auto">
          <a:xfrm>
            <a:off x="1671949" y="3181036"/>
            <a:ext cx="2152200" cy="1639200"/>
          </a:xfrm>
          <a:prstGeom prst="rect">
            <a:avLst/>
          </a:prstGeom>
          <a:noFill/>
          <a:ln>
            <a:noFill/>
          </a:ln>
        </p:spPr>
        <p:txBody>
          <a:bodyPr spcFirstLastPara="1" wrap="square" lIns="91425" tIns="91425" rIns="91425" bIns="91425" anchor="t" anchorCtr="0">
            <a:spAutoFit/>
          </a:bodyPr>
          <a:lstStyle/>
          <a:p>
            <a:pPr marL="0" marR="0" lvl="0" indent="0" algn="l">
              <a:lnSpc>
                <a:spcPct val="114999"/>
              </a:lnSpc>
              <a:spcBef>
                <a:spcPts val="0"/>
              </a:spcBef>
              <a:spcAft>
                <a:spcPts val="0"/>
              </a:spcAft>
              <a:buClr>
                <a:srgbClr val="000000"/>
              </a:buClr>
              <a:buSzPts val="1400"/>
              <a:buFont typeface="Arial"/>
              <a:buNone/>
              <a:defRPr/>
            </a:pPr>
            <a:r>
              <a:rPr sz="1400" b="1" i="0" u="none" strike="noStrike" cap="none">
                <a:solidFill>
                  <a:srgbClr val="000000"/>
                </a:solidFill>
                <a:highlight>
                  <a:srgbClr val="FFFFFE"/>
                </a:highlight>
                <a:latin typeface="Courier New"/>
                <a:ea typeface="Courier New"/>
                <a:cs typeface="Courier New"/>
              </a:rPr>
              <a:t>salida</a:t>
            </a:r>
            <a:r>
              <a:rPr sz="1400" b="0" i="0" u="none" strike="noStrike" cap="none">
                <a:solidFill>
                  <a:srgbClr val="000000"/>
                </a:solidFill>
                <a:highlight>
                  <a:srgbClr val="FFFFFE"/>
                </a:highlight>
                <a:latin typeface="Courier New"/>
                <a:ea typeface="Courier New"/>
                <a:cs typeface="Courier New"/>
              </a:rPr>
              <a:t>  </a:t>
            </a:r>
          </a:p>
          <a:p>
            <a:pPr marL="0" marR="0" lvl="0" indent="0" algn="l">
              <a:lnSpc>
                <a:spcPct val="114999"/>
              </a:lnSpc>
              <a:spcBef>
                <a:spcPts val="0"/>
              </a:spcBef>
              <a:spcAft>
                <a:spcPts val="0"/>
              </a:spcAft>
              <a:buClr>
                <a:srgbClr val="000000"/>
              </a:buClr>
              <a:buSzPts val="1400"/>
              <a:buFont typeface="Arial"/>
              <a:buNone/>
              <a:defRPr/>
            </a:pPr>
            <a:r>
              <a:rPr sz="1400" b="0" i="0" u="none" strike="noStrike" cap="none">
                <a:solidFill>
                  <a:srgbClr val="000000"/>
                </a:solidFill>
                <a:latin typeface="Courier New"/>
                <a:ea typeface="Courier New"/>
                <a:cs typeface="Courier New"/>
              </a:rPr>
              <a:t>Lun</a:t>
            </a:r>
          </a:p>
          <a:p>
            <a:pPr marL="0" marR="0" lvl="0" indent="0" algn="l">
              <a:lnSpc>
                <a:spcPct val="114999"/>
              </a:lnSpc>
              <a:spcBef>
                <a:spcPts val="0"/>
              </a:spcBef>
              <a:spcAft>
                <a:spcPts val="0"/>
              </a:spcAft>
              <a:buClr>
                <a:srgbClr val="000000"/>
              </a:buClr>
              <a:buSzPts val="1400"/>
              <a:buFont typeface="Arial"/>
              <a:buNone/>
              <a:defRPr/>
            </a:pPr>
            <a:r>
              <a:rPr sz="1400" b="0" i="0" u="none" strike="noStrike" cap="none">
                <a:solidFill>
                  <a:srgbClr val="000000"/>
                </a:solidFill>
                <a:latin typeface="Courier New"/>
                <a:ea typeface="Courier New"/>
                <a:cs typeface="Courier New"/>
              </a:rPr>
              <a:t>Mar</a:t>
            </a:r>
          </a:p>
          <a:p>
            <a:pPr marL="0" marR="0" lvl="0" indent="0" algn="l">
              <a:lnSpc>
                <a:spcPct val="114999"/>
              </a:lnSpc>
              <a:spcBef>
                <a:spcPts val="0"/>
              </a:spcBef>
              <a:spcAft>
                <a:spcPts val="0"/>
              </a:spcAft>
              <a:buClr>
                <a:srgbClr val="000000"/>
              </a:buClr>
              <a:buSzPts val="1400"/>
              <a:buFont typeface="Arial"/>
              <a:buNone/>
              <a:defRPr/>
            </a:pPr>
            <a:r>
              <a:rPr sz="1400" b="0" i="0" u="none" strike="noStrike" cap="none">
                <a:solidFill>
                  <a:srgbClr val="000000"/>
                </a:solidFill>
                <a:latin typeface="Courier New"/>
                <a:ea typeface="Courier New"/>
                <a:cs typeface="Courier New"/>
              </a:rPr>
              <a:t>Mie</a:t>
            </a:r>
          </a:p>
          <a:p>
            <a:pPr marL="0" marR="0" lvl="0" indent="0" algn="l">
              <a:lnSpc>
                <a:spcPct val="114999"/>
              </a:lnSpc>
              <a:spcBef>
                <a:spcPts val="0"/>
              </a:spcBef>
              <a:spcAft>
                <a:spcPts val="0"/>
              </a:spcAft>
              <a:buClr>
                <a:srgbClr val="000000"/>
              </a:buClr>
              <a:buSzPts val="1400"/>
              <a:buFont typeface="Arial"/>
              <a:buNone/>
              <a:defRPr/>
            </a:pPr>
            <a:r>
              <a:rPr sz="1400" b="0" i="0" u="none" strike="noStrike" cap="none">
                <a:solidFill>
                  <a:srgbClr val="000000"/>
                </a:solidFill>
                <a:latin typeface="Courier New"/>
                <a:ea typeface="Courier New"/>
                <a:cs typeface="Courier New"/>
              </a:rPr>
              <a:t>Jue</a:t>
            </a:r>
          </a:p>
          <a:p>
            <a:pPr marL="0" marR="0" lvl="0" indent="0" algn="l">
              <a:lnSpc>
                <a:spcPct val="114999"/>
              </a:lnSpc>
              <a:spcBef>
                <a:spcPts val="0"/>
              </a:spcBef>
              <a:spcAft>
                <a:spcPts val="0"/>
              </a:spcAft>
              <a:buClr>
                <a:srgbClr val="000000"/>
              </a:buClr>
              <a:buSzPts val="1400"/>
              <a:buFont typeface="Arial"/>
              <a:buNone/>
              <a:defRPr/>
            </a:pPr>
            <a:r>
              <a:rPr sz="1400" b="0" i="0" u="none" strike="noStrike" cap="none">
                <a:solidFill>
                  <a:srgbClr val="000000"/>
                </a:solidFill>
                <a:latin typeface="Courier New"/>
                <a:ea typeface="Courier New"/>
                <a:cs typeface="Courier New"/>
              </a:rPr>
              <a:t>Vie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66" name="Google Shape;366;p41"/>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367" name="Google Shape;367;p41"/>
          <p:cNvPicPr/>
          <p:nvPr/>
        </p:nvPicPr>
        <p:blipFill>
          <a:blip r:embed="rId2">
            <a:alphaModFix/>
          </a:blip>
          <a:srcRect/>
          <a:stretch/>
        </p:blipFill>
        <p:spPr bwMode="auto">
          <a:xfrm>
            <a:off x="0" y="0"/>
            <a:ext cx="953262" cy="5143502"/>
          </a:xfrm>
          <a:prstGeom prst="rect">
            <a:avLst/>
          </a:prstGeom>
          <a:noFill/>
          <a:ln>
            <a:noFill/>
          </a:ln>
        </p:spPr>
      </p:pic>
      <p:sp>
        <p:nvSpPr>
          <p:cNvPr id="368" name="Google Shape;368;p41"/>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369" name="Google Shape;369;p41"/>
          <p:cNvPicPr/>
          <p:nvPr/>
        </p:nvPicPr>
        <p:blipFill>
          <a:blip r:embed="rId3">
            <a:alphaModFix/>
          </a:blip>
          <a:srcRect/>
          <a:stretch/>
        </p:blipFill>
        <p:spPr bwMode="auto">
          <a:xfrm>
            <a:off x="7682157" y="98519"/>
            <a:ext cx="1461844" cy="925661"/>
          </a:xfrm>
          <a:prstGeom prst="rect">
            <a:avLst/>
          </a:prstGeom>
          <a:noFill/>
          <a:ln>
            <a:noFill/>
          </a:ln>
        </p:spPr>
      </p:pic>
      <p:sp>
        <p:nvSpPr>
          <p:cNvPr id="370" name="Google Shape;370;p41"/>
          <p:cNvSpPr/>
          <p:nvPr/>
        </p:nvSpPr>
        <p:spPr bwMode="auto">
          <a:xfrm>
            <a:off x="1089514" y="167348"/>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chemeClr val="dk1"/>
              </a:buClr>
              <a:buSzPts val="2000"/>
              <a:buFont typeface="Arial"/>
              <a:buNone/>
              <a:defRPr/>
            </a:pPr>
            <a:r>
              <a:rPr sz="2900" b="1">
                <a:solidFill>
                  <a:schemeClr val="dk1"/>
                </a:solidFill>
                <a:latin typeface="Roboto"/>
                <a:ea typeface="Roboto"/>
                <a:cs typeface="Roboto"/>
              </a:rPr>
              <a:t>&gt; </a:t>
            </a:r>
            <a:r>
              <a:rPr sz="2900" b="1" i="0" u="none" strike="noStrike" cap="none">
                <a:solidFill>
                  <a:schemeClr val="dk1"/>
                </a:solidFill>
                <a:latin typeface="Roboto"/>
                <a:ea typeface="Roboto"/>
                <a:cs typeface="Roboto"/>
              </a:rPr>
              <a:t>Diccionarios (dict) - Ejemplos</a:t>
            </a:r>
            <a:endParaRPr sz="2900" b="0" i="0" u="none" strike="noStrike" cap="none">
              <a:solidFill>
                <a:srgbClr val="000000"/>
              </a:solidFill>
              <a:latin typeface="Roboto"/>
              <a:ea typeface="Roboto"/>
              <a:cs typeface="Roboto"/>
            </a:endParaRPr>
          </a:p>
        </p:txBody>
      </p:sp>
      <p:sp>
        <p:nvSpPr>
          <p:cNvPr id="372" name="Google Shape;372;p41"/>
          <p:cNvSpPr/>
          <p:nvPr/>
        </p:nvSpPr>
        <p:spPr bwMode="auto">
          <a:xfrm>
            <a:off x="1032849" y="1024179"/>
            <a:ext cx="7980600" cy="1008000"/>
          </a:xfrm>
          <a:prstGeom prst="rect">
            <a:avLst/>
          </a:prstGeom>
          <a:noFill/>
          <a:ln>
            <a:noFill/>
          </a:ln>
        </p:spPr>
        <p:txBody>
          <a:bodyPr spcFirstLastPara="1" wrap="square" lIns="91425" tIns="91425" rIns="91425" bIns="91425" anchor="t" anchorCtr="0">
            <a:noAutofit/>
          </a:bodyPr>
          <a:lstStyle/>
          <a:p>
            <a:pPr marL="0" marR="0" lvl="0" indent="0" algn="just">
              <a:lnSpc>
                <a:spcPct val="150000"/>
              </a:lnSpc>
              <a:spcBef>
                <a:spcPts val="0"/>
              </a:spcBef>
              <a:spcAft>
                <a:spcPts val="0"/>
              </a:spcAft>
              <a:buClr>
                <a:srgbClr val="000000"/>
              </a:buClr>
              <a:buSzPts val="1400"/>
              <a:buFont typeface="Arial"/>
              <a:buNone/>
              <a:defRPr/>
            </a:pPr>
            <a:r>
              <a:rPr sz="1800" b="1" i="0" u="none" strike="noStrike" cap="none">
                <a:solidFill>
                  <a:srgbClr val="000000"/>
                </a:solidFill>
                <a:latin typeface="Roboto"/>
                <a:ea typeface="Roboto"/>
                <a:cs typeface="Roboto"/>
              </a:rPr>
              <a:t>Ejemplo 3:</a:t>
            </a:r>
            <a:r>
              <a:rPr sz="1800" b="0" i="0" u="none" strike="noStrike" cap="none">
                <a:solidFill>
                  <a:srgbClr val="000000"/>
                </a:solidFill>
                <a:latin typeface="Roboto"/>
                <a:ea typeface="Roboto"/>
                <a:cs typeface="Roboto"/>
              </a:rPr>
              <a:t> Diseñe un diccionario que describa cuáles días de la semana son laborables y cuáles no. Muestre los días laborables. Luego cree y muestre una lista con los días antes mencionado</a:t>
            </a:r>
          </a:p>
        </p:txBody>
      </p:sp>
      <p:sp>
        <p:nvSpPr>
          <p:cNvPr id="373" name="Google Shape;373;p41"/>
          <p:cNvSpPr txBox="1"/>
          <p:nvPr/>
        </p:nvSpPr>
        <p:spPr bwMode="auto">
          <a:xfrm>
            <a:off x="6049275" y="2045400"/>
            <a:ext cx="2471700" cy="615000"/>
          </a:xfrm>
          <a:prstGeom prst="rect">
            <a:avLst/>
          </a:prstGeom>
          <a:noFill/>
          <a:ln>
            <a:noFill/>
          </a:ln>
        </p:spPr>
        <p:txBody>
          <a:bodyPr spcFirstLastPara="1" wrap="square" lIns="91425" tIns="91425" rIns="91425" bIns="91425" anchor="t" anchorCtr="0">
            <a:spAutoFit/>
          </a:bodyPr>
          <a:lstStyle/>
          <a:p>
            <a:pPr marL="0" marR="0" lvl="0" indent="0" algn="ctr">
              <a:lnSpc>
                <a:spcPct val="114999"/>
              </a:lnSpc>
              <a:spcBef>
                <a:spcPts val="0"/>
              </a:spcBef>
              <a:spcAft>
                <a:spcPts val="0"/>
              </a:spcAft>
              <a:buClr>
                <a:srgbClr val="000000"/>
              </a:buClr>
              <a:buSzPts val="1300"/>
              <a:buFont typeface="Arial"/>
              <a:buNone/>
              <a:defRPr/>
            </a:pPr>
            <a:r>
              <a:rPr sz="1300" b="1" i="0" u="none" strike="noStrike" cap="none">
                <a:solidFill>
                  <a:srgbClr val="000000"/>
                </a:solidFill>
                <a:highlight>
                  <a:srgbClr val="FFFFFE"/>
                </a:highlight>
                <a:latin typeface="Roboto Mono"/>
                <a:ea typeface="Roboto Mono"/>
                <a:cs typeface="Roboto Mono"/>
              </a:rPr>
              <a:t>lista= list()</a:t>
            </a:r>
          </a:p>
          <a:p>
            <a:pPr marL="0" marR="0" lvl="0" indent="0" algn="ctr">
              <a:lnSpc>
                <a:spcPct val="114999"/>
              </a:lnSpc>
              <a:spcBef>
                <a:spcPts val="0"/>
              </a:spcBef>
              <a:spcAft>
                <a:spcPts val="0"/>
              </a:spcAft>
              <a:buClr>
                <a:srgbClr val="000000"/>
              </a:buClr>
              <a:buSzPts val="1300"/>
              <a:buFont typeface="Arial"/>
              <a:buNone/>
              <a:defRPr/>
            </a:pPr>
            <a:r>
              <a:rPr sz="1300" b="0" i="0" u="none" strike="noStrike" cap="none">
                <a:solidFill>
                  <a:srgbClr val="000000"/>
                </a:solidFill>
                <a:highlight>
                  <a:srgbClr val="FFFFFE"/>
                </a:highlight>
                <a:latin typeface="Roboto"/>
                <a:ea typeface="Roboto"/>
                <a:cs typeface="Roboto"/>
              </a:rPr>
              <a:t>inicializa una lista vacía</a:t>
            </a:r>
            <a:endParaRPr sz="1950" b="0" i="0" u="none" strike="noStrike" cap="none">
              <a:solidFill>
                <a:srgbClr val="000000"/>
              </a:solidFill>
              <a:highlight>
                <a:srgbClr val="FFFFFE"/>
              </a:highlight>
              <a:latin typeface="Roboto"/>
              <a:ea typeface="Roboto"/>
              <a:cs typeface="Roboto"/>
            </a:endParaRPr>
          </a:p>
        </p:txBody>
      </p:sp>
      <p:sp>
        <p:nvSpPr>
          <p:cNvPr id="374" name="Google Shape;374;p41"/>
          <p:cNvSpPr txBox="1"/>
          <p:nvPr/>
        </p:nvSpPr>
        <p:spPr bwMode="auto">
          <a:xfrm>
            <a:off x="6049275" y="2695600"/>
            <a:ext cx="2471700" cy="1305300"/>
          </a:xfrm>
          <a:prstGeom prst="rect">
            <a:avLst/>
          </a:prstGeom>
          <a:noFill/>
          <a:ln>
            <a:noFill/>
          </a:ln>
        </p:spPr>
        <p:txBody>
          <a:bodyPr spcFirstLastPara="1" wrap="square" lIns="91425" tIns="91425" rIns="91425" bIns="91425" anchor="t" anchorCtr="0">
            <a:spAutoFit/>
          </a:bodyPr>
          <a:lstStyle/>
          <a:p>
            <a:pPr marL="0" marR="0" lvl="0" indent="0" algn="ctr">
              <a:lnSpc>
                <a:spcPct val="114999"/>
              </a:lnSpc>
              <a:spcBef>
                <a:spcPts val="0"/>
              </a:spcBef>
              <a:spcAft>
                <a:spcPts val="0"/>
              </a:spcAft>
              <a:buClr>
                <a:srgbClr val="000000"/>
              </a:buClr>
              <a:buSzPts val="1300"/>
              <a:buFont typeface="Arial"/>
              <a:buNone/>
              <a:defRPr/>
            </a:pPr>
            <a:r>
              <a:rPr sz="1300" b="1" i="0" u="none" strike="noStrike" cap="none">
                <a:solidFill>
                  <a:srgbClr val="000000"/>
                </a:solidFill>
                <a:highlight>
                  <a:srgbClr val="FFFFFE"/>
                </a:highlight>
                <a:latin typeface="Roboto Mono"/>
                <a:ea typeface="Roboto Mono"/>
                <a:cs typeface="Roboto Mono"/>
              </a:rPr>
              <a:t>lista.append(k)</a:t>
            </a:r>
          </a:p>
          <a:p>
            <a:pPr marL="0" marR="0" lvl="0" indent="0" algn="ctr">
              <a:lnSpc>
                <a:spcPct val="114999"/>
              </a:lnSpc>
              <a:spcBef>
                <a:spcPts val="0"/>
              </a:spcBef>
              <a:spcAft>
                <a:spcPts val="0"/>
              </a:spcAft>
              <a:buClr>
                <a:srgbClr val="000000"/>
              </a:buClr>
              <a:buSzPts val="1300"/>
              <a:buFont typeface="Arial"/>
              <a:buNone/>
              <a:defRPr/>
            </a:pPr>
            <a:r>
              <a:rPr sz="1300" b="0" i="0" u="none" strike="noStrike" cap="none">
                <a:solidFill>
                  <a:srgbClr val="000000"/>
                </a:solidFill>
                <a:highlight>
                  <a:srgbClr val="FFFFFE"/>
                </a:highlight>
                <a:latin typeface="Roboto"/>
                <a:ea typeface="Roboto"/>
                <a:cs typeface="Roboto"/>
              </a:rPr>
              <a:t>agrega elementos a la lista, en este caso, los valores de clave del diccionario que cumplen la condición</a:t>
            </a:r>
            <a:endParaRPr sz="1950" b="0" i="0" u="none" strike="noStrike" cap="none">
              <a:solidFill>
                <a:srgbClr val="000000"/>
              </a:solidFill>
              <a:highlight>
                <a:srgbClr val="FFFFFE"/>
              </a:highlight>
              <a:latin typeface="Roboto"/>
              <a:ea typeface="Roboto"/>
              <a:cs typeface="Roboto"/>
            </a:endParaRPr>
          </a:p>
        </p:txBody>
      </p:sp>
      <p:sp>
        <p:nvSpPr>
          <p:cNvPr id="375" name="Google Shape;375;p41"/>
          <p:cNvSpPr txBox="1"/>
          <p:nvPr/>
        </p:nvSpPr>
        <p:spPr bwMode="auto">
          <a:xfrm>
            <a:off x="6049275" y="4026125"/>
            <a:ext cx="2471700" cy="845100"/>
          </a:xfrm>
          <a:prstGeom prst="rect">
            <a:avLst/>
          </a:prstGeom>
          <a:noFill/>
          <a:ln>
            <a:noFill/>
          </a:ln>
        </p:spPr>
        <p:txBody>
          <a:bodyPr spcFirstLastPara="1" wrap="square" lIns="91425" tIns="91425" rIns="91425" bIns="91425" anchor="t" anchorCtr="0">
            <a:spAutoFit/>
          </a:bodyPr>
          <a:lstStyle/>
          <a:p>
            <a:pPr marL="0" marR="0" lvl="0" indent="0" algn="ctr">
              <a:lnSpc>
                <a:spcPct val="114999"/>
              </a:lnSpc>
              <a:spcBef>
                <a:spcPts val="0"/>
              </a:spcBef>
              <a:spcAft>
                <a:spcPts val="0"/>
              </a:spcAft>
              <a:buClr>
                <a:srgbClr val="000000"/>
              </a:buClr>
              <a:buSzPts val="1300"/>
              <a:buFont typeface="Arial"/>
              <a:buNone/>
              <a:defRPr/>
            </a:pPr>
            <a:r>
              <a:rPr sz="1300" b="1" i="0" u="none" strike="noStrike" cap="none">
                <a:solidFill>
                  <a:srgbClr val="000000"/>
                </a:solidFill>
                <a:highlight>
                  <a:srgbClr val="FFFFFE"/>
                </a:highlight>
                <a:latin typeface="Roboto Mono"/>
                <a:ea typeface="Roboto Mono"/>
                <a:cs typeface="Roboto Mono"/>
              </a:rPr>
              <a:t>print(lista)</a:t>
            </a:r>
          </a:p>
          <a:p>
            <a:pPr marL="0" marR="0" lvl="0" indent="0" algn="ctr">
              <a:lnSpc>
                <a:spcPct val="114999"/>
              </a:lnSpc>
              <a:spcBef>
                <a:spcPts val="0"/>
              </a:spcBef>
              <a:spcAft>
                <a:spcPts val="0"/>
              </a:spcAft>
              <a:buClr>
                <a:srgbClr val="000000"/>
              </a:buClr>
              <a:buSzPts val="1300"/>
              <a:buFont typeface="Arial"/>
              <a:buNone/>
              <a:defRPr/>
            </a:pPr>
            <a:r>
              <a:rPr sz="1300" b="0" i="0" u="none" strike="noStrike" cap="none">
                <a:solidFill>
                  <a:srgbClr val="000000"/>
                </a:solidFill>
                <a:highlight>
                  <a:srgbClr val="FFFFFE"/>
                </a:highlight>
                <a:latin typeface="Roboto"/>
                <a:ea typeface="Roboto"/>
                <a:cs typeface="Roboto"/>
              </a:rPr>
              <a:t>imprime la lista de claves creada</a:t>
            </a:r>
            <a:endParaRPr sz="1950" b="0" i="0" u="none" strike="noStrike" cap="none">
              <a:solidFill>
                <a:srgbClr val="000000"/>
              </a:solidFill>
              <a:highlight>
                <a:srgbClr val="FFFFFE"/>
              </a:highlight>
              <a:latin typeface="Roboto"/>
              <a:ea typeface="Roboto"/>
              <a:cs typeface="Roboto"/>
            </a:endParaRPr>
          </a:p>
        </p:txBody>
      </p:sp>
      <p:sp>
        <p:nvSpPr>
          <p:cNvPr id="376" name="Google Shape;376;p41"/>
          <p:cNvSpPr txBox="1"/>
          <p:nvPr/>
        </p:nvSpPr>
        <p:spPr bwMode="auto">
          <a:xfrm>
            <a:off x="1442500" y="2380150"/>
            <a:ext cx="3908100" cy="1569900"/>
          </a:xfrm>
          <a:prstGeom prst="rect">
            <a:avLst/>
          </a:prstGeom>
          <a:noFill/>
          <a:ln>
            <a:noFill/>
          </a:ln>
        </p:spPr>
        <p:txBody>
          <a:bodyPr spcFirstLastPara="1" wrap="square" lIns="91425" tIns="91425" rIns="91425" bIns="91425" anchor="t" anchorCtr="0">
            <a:spAutoFit/>
          </a:bodyPr>
          <a:lstStyle/>
          <a:p>
            <a:pPr marL="0" marR="0" lvl="0" indent="0" algn="l">
              <a:lnSpc>
                <a:spcPct val="135714"/>
              </a:lnSpc>
              <a:spcBef>
                <a:spcPts val="0"/>
              </a:spcBef>
              <a:spcAft>
                <a:spcPts val="0"/>
              </a:spcAft>
              <a:buClr>
                <a:srgbClr val="000000"/>
              </a:buClr>
              <a:buSzPts val="1550"/>
              <a:buFont typeface="Arial"/>
              <a:buNone/>
              <a:defRPr/>
            </a:pPr>
            <a:r>
              <a:rPr b="0" i="0" u="none" strike="noStrike" cap="none">
                <a:solidFill>
                  <a:srgbClr val="000000"/>
                </a:solidFill>
                <a:highlight>
                  <a:srgbClr val="FFFFFE"/>
                </a:highlight>
                <a:latin typeface="Courier New"/>
                <a:ea typeface="Courier New"/>
                <a:cs typeface="Courier New"/>
              </a:rPr>
              <a:t>lista=list()</a:t>
            </a:r>
          </a:p>
          <a:p>
            <a:pPr marL="0" marR="0" lvl="0" indent="0" algn="l">
              <a:lnSpc>
                <a:spcPct val="135714"/>
              </a:lnSpc>
              <a:spcBef>
                <a:spcPts val="0"/>
              </a:spcBef>
              <a:spcAft>
                <a:spcPts val="0"/>
              </a:spcAft>
              <a:buClr>
                <a:srgbClr val="000000"/>
              </a:buClr>
              <a:buSzPts val="1550"/>
              <a:buFont typeface="Arial"/>
              <a:buNone/>
              <a:defRPr/>
            </a:pPr>
            <a:r>
              <a:rPr b="0" i="0" u="none" strike="noStrike" cap="none">
                <a:solidFill>
                  <a:srgbClr val="AF00DB"/>
                </a:solidFill>
                <a:highlight>
                  <a:srgbClr val="FFFFFE"/>
                </a:highlight>
                <a:latin typeface="Courier New"/>
                <a:ea typeface="Courier New"/>
                <a:cs typeface="Courier New"/>
              </a:rPr>
              <a:t>for</a:t>
            </a:r>
            <a:r>
              <a:rPr b="0" i="0" u="none" strike="noStrike" cap="none">
                <a:solidFill>
                  <a:srgbClr val="000000"/>
                </a:solidFill>
                <a:highlight>
                  <a:srgbClr val="FFFFFE"/>
                </a:highlight>
                <a:latin typeface="Courier New"/>
                <a:ea typeface="Courier New"/>
                <a:cs typeface="Courier New"/>
              </a:rPr>
              <a:t> k,v </a:t>
            </a:r>
            <a:r>
              <a:rPr b="0" i="0" u="none" strike="noStrike" cap="none">
                <a:solidFill>
                  <a:srgbClr val="0000FF"/>
                </a:solidFill>
                <a:highlight>
                  <a:srgbClr val="FFFFFE"/>
                </a:highlight>
                <a:latin typeface="Courier New"/>
                <a:ea typeface="Courier New"/>
                <a:cs typeface="Courier New"/>
              </a:rPr>
              <a:t>in</a:t>
            </a:r>
            <a:r>
              <a:rPr b="0" i="0" u="none" strike="noStrike" cap="none">
                <a:solidFill>
                  <a:srgbClr val="000000"/>
                </a:solidFill>
                <a:highlight>
                  <a:srgbClr val="FFFFFE"/>
                </a:highlight>
                <a:latin typeface="Courier New"/>
                <a:ea typeface="Courier New"/>
                <a:cs typeface="Courier New"/>
              </a:rPr>
              <a:t> dias_semana.items():</a:t>
            </a:r>
          </a:p>
          <a:p>
            <a:pPr marL="0" marR="0" lvl="0" indent="0" algn="l">
              <a:lnSpc>
                <a:spcPct val="135714"/>
              </a:lnSpc>
              <a:spcBef>
                <a:spcPts val="0"/>
              </a:spcBef>
              <a:spcAft>
                <a:spcPts val="0"/>
              </a:spcAft>
              <a:buClr>
                <a:srgbClr val="000000"/>
              </a:buClr>
              <a:buSzPts val="1550"/>
              <a:buFont typeface="Arial"/>
              <a:buNone/>
              <a:defRPr/>
            </a:pPr>
            <a:r>
              <a:rPr b="0" i="0" u="none" strike="noStrike" cap="none">
                <a:solidFill>
                  <a:srgbClr val="000000"/>
                </a:solidFill>
                <a:highlight>
                  <a:srgbClr val="FFFFFE"/>
                </a:highlight>
                <a:latin typeface="Courier New"/>
                <a:ea typeface="Courier New"/>
                <a:cs typeface="Courier New"/>
              </a:rPr>
              <a:t> </a:t>
            </a:r>
            <a:r>
              <a:rPr b="0" i="0" u="none" strike="noStrike" cap="none">
                <a:solidFill>
                  <a:srgbClr val="AF00DB"/>
                </a:solidFill>
                <a:highlight>
                  <a:srgbClr val="FFFFFE"/>
                </a:highlight>
                <a:latin typeface="Courier New"/>
                <a:ea typeface="Courier New"/>
                <a:cs typeface="Courier New"/>
              </a:rPr>
              <a:t>if</a:t>
            </a:r>
            <a:r>
              <a:rPr b="0" i="0" u="none" strike="noStrike" cap="none">
                <a:solidFill>
                  <a:srgbClr val="000000"/>
                </a:solidFill>
                <a:highlight>
                  <a:srgbClr val="FFFFFE"/>
                </a:highlight>
                <a:latin typeface="Courier New"/>
                <a:ea typeface="Courier New"/>
                <a:cs typeface="Courier New"/>
              </a:rPr>
              <a:t> (v==</a:t>
            </a:r>
            <a:r>
              <a:rPr b="0" i="0" u="none" strike="noStrike" cap="none">
                <a:solidFill>
                  <a:srgbClr val="A31515"/>
                </a:solidFill>
                <a:highlight>
                  <a:srgbClr val="FFFFFE"/>
                </a:highlight>
                <a:latin typeface="Courier New"/>
                <a:ea typeface="Courier New"/>
                <a:cs typeface="Courier New"/>
              </a:rPr>
              <a:t>"Trabajo"</a:t>
            </a:r>
            <a:r>
              <a:rPr b="0" i="0" u="none" strike="noStrike" cap="none">
                <a:solidFill>
                  <a:srgbClr val="000000"/>
                </a:solidFill>
                <a:highlight>
                  <a:srgbClr val="FFFFFE"/>
                </a:highlight>
                <a:latin typeface="Courier New"/>
                <a:ea typeface="Courier New"/>
                <a:cs typeface="Courier New"/>
              </a:rPr>
              <a:t>):</a:t>
            </a:r>
          </a:p>
          <a:p>
            <a:pPr marL="0" marR="0" lvl="0" indent="0" algn="l">
              <a:lnSpc>
                <a:spcPct val="135714"/>
              </a:lnSpc>
              <a:spcBef>
                <a:spcPts val="0"/>
              </a:spcBef>
              <a:spcAft>
                <a:spcPts val="0"/>
              </a:spcAft>
              <a:buClr>
                <a:srgbClr val="000000"/>
              </a:buClr>
              <a:buSzPts val="1550"/>
              <a:buFont typeface="Arial"/>
              <a:buNone/>
              <a:defRPr/>
            </a:pPr>
            <a:r>
              <a:rPr b="0" i="0" u="none" strike="noStrike" cap="none">
                <a:solidFill>
                  <a:srgbClr val="000000"/>
                </a:solidFill>
                <a:highlight>
                  <a:srgbClr val="FFFFFE"/>
                </a:highlight>
                <a:latin typeface="Courier New"/>
                <a:ea typeface="Courier New"/>
                <a:cs typeface="Courier New"/>
              </a:rPr>
              <a:t>   lista.append(k)</a:t>
            </a:r>
          </a:p>
          <a:p>
            <a:pPr marL="0" marR="0" lvl="0" indent="0" algn="l">
              <a:lnSpc>
                <a:spcPct val="135714"/>
              </a:lnSpc>
              <a:spcBef>
                <a:spcPts val="0"/>
              </a:spcBef>
              <a:spcAft>
                <a:spcPts val="0"/>
              </a:spcAft>
              <a:buClr>
                <a:srgbClr val="000000"/>
              </a:buClr>
              <a:buSzPts val="1550"/>
              <a:buFont typeface="Arial"/>
              <a:buNone/>
              <a:defRPr/>
            </a:pPr>
            <a:r>
              <a:rPr b="0" i="0" u="none" strike="noStrike" cap="none">
                <a:solidFill>
                  <a:srgbClr val="795E26"/>
                </a:solidFill>
                <a:highlight>
                  <a:srgbClr val="FFFFFE"/>
                </a:highlight>
                <a:latin typeface="Courier New"/>
                <a:ea typeface="Courier New"/>
                <a:cs typeface="Courier New"/>
              </a:rPr>
              <a:t>print</a:t>
            </a:r>
            <a:r>
              <a:rPr b="0" i="0" u="none" strike="noStrike" cap="none">
                <a:solidFill>
                  <a:srgbClr val="000000"/>
                </a:solidFill>
                <a:highlight>
                  <a:srgbClr val="FFFFFE"/>
                </a:highlight>
                <a:latin typeface="Courier New"/>
                <a:ea typeface="Courier New"/>
                <a:cs typeface="Courier New"/>
              </a:rPr>
              <a:t>(lista)</a:t>
            </a:r>
          </a:p>
        </p:txBody>
      </p:sp>
      <p:sp>
        <p:nvSpPr>
          <p:cNvPr id="377" name="Google Shape;377;p41"/>
          <p:cNvSpPr txBox="1"/>
          <p:nvPr/>
        </p:nvSpPr>
        <p:spPr bwMode="auto">
          <a:xfrm>
            <a:off x="1442500" y="4026125"/>
            <a:ext cx="4290300" cy="723299"/>
          </a:xfrm>
          <a:prstGeom prst="rect">
            <a:avLst/>
          </a:prstGeom>
          <a:noFill/>
          <a:ln>
            <a:noFill/>
          </a:ln>
        </p:spPr>
        <p:txBody>
          <a:bodyPr spcFirstLastPara="1" wrap="square" lIns="91425" tIns="91425" rIns="91425" bIns="91425" anchor="t" anchorCtr="0">
            <a:spAutoFit/>
          </a:bodyPr>
          <a:lstStyle/>
          <a:p>
            <a:pPr marL="0" marR="0" lvl="0" indent="0" algn="l">
              <a:lnSpc>
                <a:spcPct val="150000"/>
              </a:lnSpc>
              <a:spcBef>
                <a:spcPts val="0"/>
              </a:spcBef>
              <a:spcAft>
                <a:spcPts val="0"/>
              </a:spcAft>
              <a:buClr>
                <a:srgbClr val="000000"/>
              </a:buClr>
              <a:buSzPts val="1400"/>
              <a:buFont typeface="Arial"/>
              <a:buNone/>
              <a:defRPr/>
            </a:pPr>
            <a:r>
              <a:rPr sz="1400" b="1" i="0" u="none" strike="noStrike" cap="none">
                <a:solidFill>
                  <a:srgbClr val="000000"/>
                </a:solidFill>
                <a:highlight>
                  <a:srgbClr val="FFFFFE"/>
                </a:highlight>
                <a:latin typeface="Courier New"/>
                <a:ea typeface="Courier New"/>
                <a:cs typeface="Courier New"/>
              </a:rPr>
              <a:t>salida</a:t>
            </a:r>
            <a:r>
              <a:rPr sz="1400" b="0" i="0" u="none" strike="noStrike" cap="none">
                <a:solidFill>
                  <a:srgbClr val="000000"/>
                </a:solidFill>
                <a:highlight>
                  <a:srgbClr val="FFFFFE"/>
                </a:highlight>
                <a:latin typeface="Courier New"/>
                <a:ea typeface="Courier New"/>
                <a:cs typeface="Courier New"/>
              </a:rPr>
              <a:t>  </a:t>
            </a:r>
          </a:p>
          <a:p>
            <a:pPr marL="0" marR="0" lvl="0" indent="0" algn="l">
              <a:lnSpc>
                <a:spcPct val="150000"/>
              </a:lnSpc>
              <a:spcBef>
                <a:spcPts val="0"/>
              </a:spcBef>
              <a:spcAft>
                <a:spcPts val="0"/>
              </a:spcAft>
              <a:buClr>
                <a:srgbClr val="000000"/>
              </a:buClr>
              <a:buSzPts val="1400"/>
              <a:buFont typeface="Arial"/>
              <a:buNone/>
              <a:defRPr/>
            </a:pPr>
            <a:r>
              <a:rPr sz="1400" b="0" i="0" u="none" strike="noStrike" cap="none">
                <a:solidFill>
                  <a:srgbClr val="000000"/>
                </a:solidFill>
                <a:latin typeface="Courier New"/>
                <a:ea typeface="Courier New"/>
                <a:cs typeface="Courier New"/>
              </a:rPr>
              <a:t>['Lun', 'Mar', 'Mie', 'Jue', 'Vie']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82" name="Google Shape;382;p42"/>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383" name="Google Shape;383;p42"/>
          <p:cNvPicPr/>
          <p:nvPr/>
        </p:nvPicPr>
        <p:blipFill>
          <a:blip r:embed="rId2">
            <a:alphaModFix/>
          </a:blip>
          <a:srcRect/>
          <a:stretch/>
        </p:blipFill>
        <p:spPr bwMode="auto">
          <a:xfrm>
            <a:off x="0" y="0"/>
            <a:ext cx="953262" cy="5143502"/>
          </a:xfrm>
          <a:prstGeom prst="rect">
            <a:avLst/>
          </a:prstGeom>
          <a:noFill/>
          <a:ln>
            <a:noFill/>
          </a:ln>
        </p:spPr>
      </p:pic>
      <p:sp>
        <p:nvSpPr>
          <p:cNvPr id="384" name="Google Shape;384;p42"/>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385" name="Google Shape;385;p42"/>
          <p:cNvPicPr/>
          <p:nvPr/>
        </p:nvPicPr>
        <p:blipFill>
          <a:blip r:embed="rId3">
            <a:alphaModFix/>
          </a:blip>
          <a:srcRect/>
          <a:stretch/>
        </p:blipFill>
        <p:spPr bwMode="auto">
          <a:xfrm>
            <a:off x="7682157" y="98519"/>
            <a:ext cx="1461844" cy="925661"/>
          </a:xfrm>
          <a:prstGeom prst="rect">
            <a:avLst/>
          </a:prstGeom>
          <a:noFill/>
          <a:ln>
            <a:noFill/>
          </a:ln>
        </p:spPr>
      </p:pic>
      <p:sp>
        <p:nvSpPr>
          <p:cNvPr id="386" name="Google Shape;386;p42"/>
          <p:cNvSpPr/>
          <p:nvPr/>
        </p:nvSpPr>
        <p:spPr bwMode="auto">
          <a:xfrm>
            <a:off x="570240" y="9817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387" name="Google Shape;387;p42"/>
          <p:cNvSpPr txBox="1"/>
          <p:nvPr/>
        </p:nvSpPr>
        <p:spPr bwMode="auto">
          <a:xfrm>
            <a:off x="1181524" y="350519"/>
            <a:ext cx="6609899" cy="631200"/>
          </a:xfrm>
          <a:prstGeom prst="rect">
            <a:avLst/>
          </a:prstGeom>
          <a:noFill/>
          <a:ln>
            <a:noFill/>
          </a:ln>
        </p:spPr>
        <p:txBody>
          <a:bodyPr spcFirstLastPara="1" wrap="square" lIns="91425" tIns="91425" rIns="91425" bIns="91425" anchor="t" anchorCtr="0">
            <a:spAutoFit/>
          </a:bodyPr>
          <a:lstStyle/>
          <a:p>
            <a:pPr marL="0" marR="0" lvl="0" indent="0" algn="l">
              <a:lnSpc>
                <a:spcPct val="100000"/>
              </a:lnSpc>
              <a:spcBef>
                <a:spcPts val="0"/>
              </a:spcBef>
              <a:spcAft>
                <a:spcPts val="0"/>
              </a:spcAft>
              <a:buClr>
                <a:srgbClr val="000000"/>
              </a:buClr>
              <a:buSzPts val="1800"/>
              <a:buFont typeface="Arial"/>
              <a:buNone/>
              <a:defRPr/>
            </a:pPr>
            <a:r>
              <a:rPr sz="2900" b="1">
                <a:latin typeface="Roboto"/>
                <a:ea typeface="Roboto"/>
                <a:cs typeface="Roboto"/>
              </a:rPr>
              <a:t>&gt; 	str - Manejo de caracteres</a:t>
            </a:r>
            <a:endParaRPr sz="2900" b="1" i="0" u="none" strike="noStrike" cap="none">
              <a:solidFill>
                <a:srgbClr val="000000"/>
              </a:solidFill>
              <a:latin typeface="Roboto"/>
              <a:ea typeface="Roboto"/>
              <a:cs typeface="Roboto"/>
            </a:endParaRPr>
          </a:p>
        </p:txBody>
      </p:sp>
      <p:sp>
        <p:nvSpPr>
          <p:cNvPr id="388" name="Google Shape;388;p42"/>
          <p:cNvSpPr txBox="1"/>
          <p:nvPr/>
        </p:nvSpPr>
        <p:spPr bwMode="auto">
          <a:xfrm>
            <a:off x="953262" y="981719"/>
            <a:ext cx="8624543" cy="4261106"/>
          </a:xfrm>
          <a:prstGeom prst="rect">
            <a:avLst/>
          </a:prstGeom>
          <a:noFill/>
          <a:ln>
            <a:noFill/>
          </a:ln>
        </p:spPr>
        <p:txBody>
          <a:bodyPr spcFirstLastPara="1" wrap="square" lIns="91425" tIns="91425" rIns="91425" bIns="91425" anchor="t" anchorCtr="0">
            <a:spAutoFit/>
          </a:bodyPr>
          <a:lstStyle/>
          <a:p>
            <a:pPr marL="0" marR="0" lvl="0" indent="0" algn="just">
              <a:lnSpc>
                <a:spcPct val="114999"/>
              </a:lnSpc>
              <a:spcBef>
                <a:spcPts val="600"/>
              </a:spcBef>
              <a:spcAft>
                <a:spcPts val="0"/>
              </a:spcAft>
              <a:buClr>
                <a:srgbClr val="000000"/>
              </a:buClr>
              <a:buSzPts val="1600"/>
              <a:buFont typeface="Arial"/>
              <a:buNone/>
              <a:defRPr/>
            </a:pPr>
            <a:r>
              <a:rPr sz="1600" b="0" i="0" u="none" strike="noStrike" cap="none">
                <a:solidFill>
                  <a:schemeClr val="accent2"/>
                </a:solidFill>
                <a:highlight>
                  <a:srgbClr val="FFFFFF"/>
                </a:highlight>
                <a:latin typeface="Roboto"/>
                <a:ea typeface="Roboto"/>
                <a:cs typeface="Roboto"/>
              </a:rPr>
              <a:t>El tipo de dato </a:t>
            </a:r>
            <a:r>
              <a:rPr sz="1600" b="1" i="0" u="none" strike="noStrike" cap="none">
                <a:solidFill>
                  <a:schemeClr val="accent2"/>
                </a:solidFill>
                <a:highlight>
                  <a:srgbClr val="FFFFFF"/>
                </a:highlight>
                <a:latin typeface="Roboto"/>
                <a:ea typeface="Roboto"/>
                <a:cs typeface="Roboto"/>
              </a:rPr>
              <a:t>str</a:t>
            </a:r>
            <a:r>
              <a:rPr sz="1600" b="0" i="0" u="none" strike="noStrike" cap="none">
                <a:solidFill>
                  <a:schemeClr val="accent2"/>
                </a:solidFill>
                <a:highlight>
                  <a:srgbClr val="FFFFFF"/>
                </a:highlight>
                <a:latin typeface="Roboto"/>
                <a:ea typeface="Roboto"/>
                <a:cs typeface="Roboto"/>
              </a:rPr>
              <a:t> incluyen variados métodos para analizar, transformar, separar</a:t>
            </a:r>
          </a:p>
          <a:p>
            <a:pPr marL="0" marR="0" lvl="0" indent="0" algn="just">
              <a:lnSpc>
                <a:spcPct val="114999"/>
              </a:lnSpc>
              <a:spcBef>
                <a:spcPts val="599"/>
              </a:spcBef>
              <a:spcAft>
                <a:spcPts val="0"/>
              </a:spcAft>
              <a:buClr>
                <a:srgbClr val="000000"/>
              </a:buClr>
              <a:buSzPts val="1600"/>
              <a:buFont typeface="Arial"/>
              <a:buNone/>
              <a:defRPr/>
            </a:pPr>
            <a:r>
              <a:rPr sz="1600" b="0" i="0" u="none" strike="noStrike" cap="none">
                <a:solidFill>
                  <a:schemeClr val="accent2"/>
                </a:solidFill>
                <a:highlight>
                  <a:srgbClr val="FFFFFF"/>
                </a:highlight>
                <a:latin typeface="Roboto"/>
                <a:ea typeface="Roboto"/>
                <a:cs typeface="Roboto"/>
              </a:rPr>
              <a:t>y unir el contenido de las  cadenas de caracteres.</a:t>
            </a:r>
          </a:p>
          <a:p>
            <a:pPr marL="0" marR="0" lvl="0" indent="0" algn="just">
              <a:lnSpc>
                <a:spcPct val="114999"/>
              </a:lnSpc>
              <a:spcBef>
                <a:spcPts val="599"/>
              </a:spcBef>
              <a:spcAft>
                <a:spcPts val="0"/>
              </a:spcAft>
              <a:buClr>
                <a:srgbClr val="000000"/>
              </a:buClr>
              <a:buSzPts val="1600"/>
              <a:buFont typeface="Arial"/>
              <a:buNone/>
              <a:defRPr/>
            </a:pPr>
            <a:endParaRPr sz="1600" b="0" i="0" u="none" strike="noStrike" cap="none">
              <a:solidFill>
                <a:schemeClr val="accent2"/>
              </a:solidFill>
              <a:highlight>
                <a:srgbClr val="FFFFFF"/>
              </a:highlight>
              <a:latin typeface="Roboto"/>
              <a:ea typeface="Roboto"/>
              <a:cs typeface="Roboto"/>
            </a:endParaRPr>
          </a:p>
          <a:p>
            <a:pPr marL="457200" marR="0" lvl="0" indent="-330200" algn="l">
              <a:lnSpc>
                <a:spcPct val="100000"/>
              </a:lnSpc>
              <a:spcBef>
                <a:spcPts val="600"/>
              </a:spcBef>
              <a:spcAft>
                <a:spcPts val="0"/>
              </a:spcAft>
              <a:buClr>
                <a:schemeClr val="accent2"/>
              </a:buClr>
              <a:buSzPts val="1600"/>
              <a:buFont typeface="Roboto"/>
              <a:buChar char="●"/>
              <a:defRPr/>
            </a:pPr>
            <a:r>
              <a:rPr sz="1600" b="1" i="0" u="none" strike="noStrike" cap="none">
                <a:solidFill>
                  <a:schemeClr val="accent2"/>
                </a:solidFill>
                <a:highlight>
                  <a:srgbClr val="FFFFFF"/>
                </a:highlight>
                <a:latin typeface="Roboto"/>
                <a:ea typeface="Roboto"/>
                <a:cs typeface="Roboto"/>
              </a:rPr>
              <a:t>upper()</a:t>
            </a:r>
            <a:r>
              <a:rPr sz="1600" b="0" i="0" u="none" strike="noStrike" cap="none">
                <a:solidFill>
                  <a:schemeClr val="accent2"/>
                </a:solidFill>
                <a:highlight>
                  <a:srgbClr val="FFFFFF"/>
                </a:highlight>
                <a:latin typeface="Roboto"/>
                <a:ea typeface="Roboto"/>
                <a:cs typeface="Roboto"/>
              </a:rPr>
              <a:t> Devuelve la cadena con todos sus caracteres a mayúscula</a:t>
            </a:r>
          </a:p>
          <a:p>
            <a:pPr lvl="0" algn="l">
              <a:lnSpc>
                <a:spcPct val="100000"/>
              </a:lnSpc>
              <a:spcBef>
                <a:spcPts val="599"/>
              </a:spcBef>
              <a:spcAft>
                <a:spcPts val="0"/>
              </a:spcAft>
              <a:defRPr/>
            </a:pPr>
            <a:endParaRPr sz="1600" b="0" i="0" u="none" strike="noStrike" cap="none">
              <a:solidFill>
                <a:schemeClr val="accent2"/>
              </a:solidFill>
              <a:highlight>
                <a:srgbClr val="FFFFFF"/>
              </a:highlight>
              <a:latin typeface="Roboto"/>
              <a:ea typeface="Roboto"/>
              <a:cs typeface="Roboto"/>
            </a:endParaRPr>
          </a:p>
          <a:p>
            <a:pPr marL="0" marR="0" lvl="0" indent="0" algn="l">
              <a:lnSpc>
                <a:spcPct val="135714"/>
              </a:lnSpc>
              <a:spcBef>
                <a:spcPts val="0"/>
              </a:spcBef>
              <a:spcAft>
                <a:spcPts val="0"/>
              </a:spcAft>
              <a:buClr>
                <a:srgbClr val="000000"/>
              </a:buClr>
              <a:buSzPts val="1550"/>
              <a:buFont typeface="Arial"/>
              <a:buNone/>
              <a:defRPr/>
            </a:pPr>
            <a:r>
              <a:rPr lang="es-AR" sz="1400" b="0" i="0" u="none" strike="noStrike" cap="none" spc="0">
                <a:solidFill>
                  <a:srgbClr val="000000"/>
                </a:solidFill>
                <a:latin typeface="Courier New"/>
                <a:ea typeface="Courier New"/>
                <a:cs typeface="Courier New"/>
              </a:rPr>
              <a:t>	cadena = </a:t>
            </a:r>
            <a:r>
              <a:rPr lang="es-AR" sz="1400" b="0" i="0" u="none" strike="noStrike" cap="none" spc="0">
                <a:solidFill>
                  <a:srgbClr val="FF0000"/>
                </a:solidFill>
                <a:latin typeface="Courier New"/>
                <a:ea typeface="Courier New"/>
                <a:cs typeface="Courier New"/>
              </a:rPr>
              <a:t>“Hola Mundo”</a:t>
            </a:r>
            <a:endParaRPr sz="1400" b="0" i="0" u="none" strike="noStrike" cap="none">
              <a:solidFill>
                <a:srgbClr val="FF0000"/>
              </a:solidFill>
              <a:highlight>
                <a:srgbClr val="FFFFFE"/>
              </a:highlight>
              <a:latin typeface="Courier New"/>
              <a:ea typeface="Courier New"/>
              <a:cs typeface="Courier New"/>
            </a:endParaRPr>
          </a:p>
          <a:p>
            <a:pPr marL="0" marR="0" lvl="0" indent="0" algn="l">
              <a:lnSpc>
                <a:spcPct val="135714"/>
              </a:lnSpc>
              <a:spcBef>
                <a:spcPts val="0"/>
              </a:spcBef>
              <a:spcAft>
                <a:spcPts val="0"/>
              </a:spcAft>
              <a:buClr>
                <a:srgbClr val="000000"/>
              </a:buClr>
              <a:buSzPts val="1550"/>
              <a:buFont typeface="Arial"/>
              <a:buNone/>
              <a:defRPr/>
            </a:pPr>
            <a:r>
              <a:rPr lang="es-AR" sz="1400" b="0" i="0" u="none" strike="noStrike" cap="none" spc="0">
                <a:solidFill>
                  <a:srgbClr val="AF00DB"/>
                </a:solidFill>
                <a:latin typeface="Courier New"/>
                <a:ea typeface="Courier New"/>
                <a:cs typeface="Courier New"/>
              </a:rPr>
              <a:t>	</a:t>
            </a:r>
            <a:r>
              <a:rPr lang="es-AR" sz="1400" b="0" i="0" u="none" strike="noStrike" cap="none" spc="0">
                <a:solidFill>
                  <a:schemeClr val="accent6">
                    <a:lumMod val="50000"/>
                  </a:schemeClr>
                </a:solidFill>
                <a:latin typeface="Courier New"/>
                <a:ea typeface="Courier New"/>
                <a:cs typeface="Courier New"/>
              </a:rPr>
              <a:t>print</a:t>
            </a:r>
            <a:r>
              <a:rPr lang="es-AR" sz="1400" b="0" i="0" u="none" strike="noStrike" cap="none" spc="0">
                <a:solidFill>
                  <a:schemeClr val="tx1"/>
                </a:solidFill>
                <a:latin typeface="Courier New"/>
                <a:ea typeface="Courier New"/>
                <a:cs typeface="Courier New"/>
              </a:rPr>
              <a:t>(cadena</a:t>
            </a:r>
            <a:r>
              <a:rPr lang="es-AR" sz="1400" b="0" i="0" u="none" strike="noStrike" cap="none" spc="0">
                <a:solidFill>
                  <a:srgbClr val="AF00DB"/>
                </a:solidFill>
                <a:latin typeface="Courier New"/>
                <a:ea typeface="Courier New"/>
                <a:cs typeface="Courier New"/>
              </a:rPr>
              <a:t>.</a:t>
            </a:r>
            <a:r>
              <a:rPr lang="es-AR" sz="1400" b="0" i="0" u="none" strike="noStrike" cap="none" spc="0">
                <a:solidFill>
                  <a:schemeClr val="accent6">
                    <a:lumMod val="50000"/>
                  </a:schemeClr>
                </a:solidFill>
                <a:latin typeface="Courier New"/>
                <a:ea typeface="Courier New"/>
                <a:cs typeface="Courier New"/>
              </a:rPr>
              <a:t>upper</a:t>
            </a:r>
            <a:r>
              <a:rPr lang="es-AR" sz="1400" b="0" i="0" u="none" strike="noStrike" cap="none" spc="0">
                <a:solidFill>
                  <a:schemeClr val="tx1"/>
                </a:solidFill>
                <a:latin typeface="Courier New"/>
                <a:ea typeface="Courier New"/>
                <a:cs typeface="Courier New"/>
              </a:rPr>
              <a:t>())</a:t>
            </a:r>
            <a:r>
              <a:rPr lang="es-AR" sz="1400" b="0" i="0" u="none" strike="noStrike" cap="none" spc="0">
                <a:solidFill>
                  <a:srgbClr val="AF00DB"/>
                </a:solidFill>
                <a:latin typeface="Courier New"/>
                <a:ea typeface="Courier New"/>
                <a:cs typeface="Courier New"/>
              </a:rPr>
              <a:t>	Salida: </a:t>
            </a:r>
            <a:r>
              <a:rPr lang="es-AR" sz="1400" b="0" i="0" u="none" strike="noStrike" cap="none" spc="0">
                <a:solidFill>
                  <a:srgbClr val="FF0000"/>
                </a:solidFill>
                <a:latin typeface="Courier New"/>
                <a:ea typeface="Courier New"/>
                <a:cs typeface="Courier New"/>
              </a:rPr>
              <a:t>“HOLA MUNDO”</a:t>
            </a:r>
            <a:endParaRPr/>
          </a:p>
          <a:p>
            <a:pPr marL="0" marR="0" lvl="0" indent="0" algn="l">
              <a:lnSpc>
                <a:spcPct val="135714"/>
              </a:lnSpc>
              <a:spcBef>
                <a:spcPts val="0"/>
              </a:spcBef>
              <a:spcAft>
                <a:spcPts val="0"/>
              </a:spcAft>
              <a:buClr>
                <a:srgbClr val="000000"/>
              </a:buClr>
              <a:buSzPts val="1550"/>
              <a:buFont typeface="Arial"/>
              <a:buNone/>
              <a:defRPr/>
            </a:pPr>
            <a:endParaRPr sz="1400" b="0" i="0" u="none" strike="noStrike" cap="none">
              <a:solidFill>
                <a:srgbClr val="000000"/>
              </a:solidFill>
              <a:highlight>
                <a:srgbClr val="FFFFFE"/>
              </a:highlight>
              <a:latin typeface="Courier New"/>
              <a:ea typeface="Courier New"/>
              <a:cs typeface="Courier New"/>
            </a:endParaRPr>
          </a:p>
          <a:p>
            <a:pPr marL="457200" marR="0" lvl="0" indent="-330200" algn="l">
              <a:lnSpc>
                <a:spcPct val="100000"/>
              </a:lnSpc>
              <a:spcBef>
                <a:spcPts val="600"/>
              </a:spcBef>
              <a:spcAft>
                <a:spcPts val="0"/>
              </a:spcAft>
              <a:buClr>
                <a:schemeClr val="accent2"/>
              </a:buClr>
              <a:buSzPts val="1600"/>
              <a:buFont typeface="Roboto"/>
              <a:buChar char="●"/>
              <a:defRPr/>
            </a:pPr>
            <a:r>
              <a:rPr sz="1600" b="1" i="0" u="none" strike="noStrike" cap="none">
                <a:solidFill>
                  <a:schemeClr val="accent2"/>
                </a:solidFill>
                <a:highlight>
                  <a:srgbClr val="FFFFFF"/>
                </a:highlight>
                <a:latin typeface="Roboto"/>
                <a:ea typeface="Roboto"/>
                <a:cs typeface="Roboto"/>
              </a:rPr>
              <a:t>lower()</a:t>
            </a:r>
            <a:r>
              <a:rPr sz="1600" b="0" i="0" u="none" strike="noStrike" cap="none">
                <a:solidFill>
                  <a:schemeClr val="accent2"/>
                </a:solidFill>
                <a:highlight>
                  <a:srgbClr val="FFFFFF"/>
                </a:highlight>
                <a:latin typeface="Roboto"/>
                <a:ea typeface="Roboto"/>
                <a:cs typeface="Roboto"/>
              </a:rPr>
              <a:t> Devuelve la cadena con todos sus caracteres a minúscula</a:t>
            </a:r>
          </a:p>
          <a:p>
            <a:pPr marL="457200" marR="0" lvl="0" indent="0" algn="l">
              <a:lnSpc>
                <a:spcPct val="100000"/>
              </a:lnSpc>
              <a:spcBef>
                <a:spcPts val="599"/>
              </a:spcBef>
              <a:spcAft>
                <a:spcPts val="0"/>
              </a:spcAft>
              <a:buNone/>
              <a:defRPr/>
            </a:pPr>
            <a:endParaRPr sz="1600">
              <a:solidFill>
                <a:schemeClr val="accent2"/>
              </a:solidFill>
              <a:highlight>
                <a:srgbClr val="FFFFFF"/>
              </a:highlight>
              <a:latin typeface="Roboto"/>
              <a:ea typeface="Roboto"/>
              <a:cs typeface="Roboto"/>
            </a:endParaRPr>
          </a:p>
          <a:p>
            <a:pPr marL="0" marR="0" lvl="0" indent="0" algn="l">
              <a:lnSpc>
                <a:spcPct val="135714"/>
              </a:lnSpc>
              <a:spcBef>
                <a:spcPts val="0"/>
              </a:spcBef>
              <a:spcAft>
                <a:spcPts val="0"/>
              </a:spcAft>
              <a:buClr>
                <a:srgbClr val="000000"/>
              </a:buClr>
              <a:buSzPts val="1550"/>
              <a:buFont typeface="Arial"/>
              <a:buNone/>
              <a:defRPr/>
            </a:pPr>
            <a:r>
              <a:t>	</a:t>
            </a:r>
            <a:r>
              <a:rPr lang="es-AR" sz="1400" b="0" i="0" u="none" strike="noStrike" cap="none" spc="0">
                <a:solidFill>
                  <a:srgbClr val="000000"/>
                </a:solidFill>
                <a:latin typeface="Courier New"/>
                <a:ea typeface="Courier New"/>
                <a:cs typeface="Courier New"/>
              </a:rPr>
              <a:t>cadena = </a:t>
            </a:r>
            <a:r>
              <a:rPr lang="es-AR" sz="1400" b="0" i="0" u="none" strike="noStrike" cap="none" spc="0">
                <a:solidFill>
                  <a:srgbClr val="FF0000"/>
                </a:solidFill>
                <a:latin typeface="Courier New"/>
                <a:ea typeface="Courier New"/>
                <a:cs typeface="Courier New"/>
              </a:rPr>
              <a:t>“Hola Mundo”</a:t>
            </a:r>
            <a:endParaRPr sz="1400" b="0" i="0" u="none" strike="noStrike" cap="none">
              <a:solidFill>
                <a:srgbClr val="FF0000"/>
              </a:solidFill>
              <a:highlight>
                <a:srgbClr val="FFFFFE"/>
              </a:highlight>
              <a:latin typeface="Courier New"/>
              <a:ea typeface="Courier New"/>
              <a:cs typeface="Courier New"/>
            </a:endParaRPr>
          </a:p>
          <a:p>
            <a:pPr marL="0" marR="0" lvl="0" indent="0" algn="l">
              <a:lnSpc>
                <a:spcPct val="135714"/>
              </a:lnSpc>
              <a:spcBef>
                <a:spcPts val="0"/>
              </a:spcBef>
              <a:spcAft>
                <a:spcPts val="0"/>
              </a:spcAft>
              <a:buClr>
                <a:srgbClr val="000000"/>
              </a:buClr>
              <a:buSzPts val="1550"/>
              <a:buFont typeface="Arial"/>
              <a:buNone/>
              <a:defRPr/>
            </a:pPr>
            <a:r>
              <a:rPr lang="es-AR" sz="1400" b="0" i="0" u="none" strike="noStrike" cap="none" spc="0">
                <a:solidFill>
                  <a:srgbClr val="AF00DB"/>
                </a:solidFill>
                <a:latin typeface="Courier New"/>
                <a:ea typeface="Courier New"/>
                <a:cs typeface="Courier New"/>
              </a:rPr>
              <a:t>	</a:t>
            </a:r>
            <a:r>
              <a:rPr lang="es-AR" sz="1400" b="0" i="0" u="none" strike="noStrike" cap="none" spc="0">
                <a:solidFill>
                  <a:schemeClr val="accent6">
                    <a:lumMod val="50000"/>
                  </a:schemeClr>
                </a:solidFill>
                <a:latin typeface="Courier New"/>
                <a:ea typeface="Courier New"/>
                <a:cs typeface="Courier New"/>
              </a:rPr>
              <a:t>print</a:t>
            </a:r>
            <a:r>
              <a:rPr lang="es-AR" sz="1400" b="0" i="0" u="none" strike="noStrike" cap="none" spc="0">
                <a:solidFill>
                  <a:schemeClr val="tx1"/>
                </a:solidFill>
                <a:latin typeface="Courier New"/>
                <a:ea typeface="Courier New"/>
                <a:cs typeface="Courier New"/>
              </a:rPr>
              <a:t>(cadena</a:t>
            </a:r>
            <a:r>
              <a:rPr lang="es-AR" sz="1400" b="0" i="0" u="none" strike="noStrike" cap="none" spc="0">
                <a:solidFill>
                  <a:srgbClr val="AF00DB"/>
                </a:solidFill>
                <a:latin typeface="Courier New"/>
                <a:ea typeface="Courier New"/>
                <a:cs typeface="Courier New"/>
              </a:rPr>
              <a:t>.</a:t>
            </a:r>
            <a:r>
              <a:rPr lang="es-AR" sz="1400" b="0" i="0" u="none" strike="noStrike" cap="none" spc="0">
                <a:solidFill>
                  <a:schemeClr val="accent6">
                    <a:lumMod val="50000"/>
                  </a:schemeClr>
                </a:solidFill>
                <a:latin typeface="Courier New"/>
                <a:ea typeface="Courier New"/>
                <a:cs typeface="Courier New"/>
              </a:rPr>
              <a:t>lower</a:t>
            </a:r>
            <a:r>
              <a:rPr lang="es-AR" sz="1400" b="0" i="0" u="none" strike="noStrike" cap="none" spc="0">
                <a:solidFill>
                  <a:schemeClr val="tx1"/>
                </a:solidFill>
                <a:latin typeface="Courier New"/>
                <a:ea typeface="Courier New"/>
                <a:cs typeface="Courier New"/>
              </a:rPr>
              <a:t>())</a:t>
            </a:r>
            <a:r>
              <a:rPr lang="es-AR" sz="1400" b="0" i="0" u="none" strike="noStrike" cap="none" spc="0">
                <a:solidFill>
                  <a:srgbClr val="AF00DB"/>
                </a:solidFill>
                <a:latin typeface="Courier New"/>
                <a:ea typeface="Courier New"/>
                <a:cs typeface="Courier New"/>
              </a:rPr>
              <a:t>	Salida: </a:t>
            </a:r>
            <a:r>
              <a:rPr lang="es-AR" sz="1400" b="0" i="0" u="none" strike="noStrike" cap="none" spc="0">
                <a:solidFill>
                  <a:srgbClr val="FF0000"/>
                </a:solidFill>
                <a:latin typeface="Courier New"/>
                <a:ea typeface="Courier New"/>
                <a:cs typeface="Courier New"/>
              </a:rPr>
              <a:t>“hola mundo”</a:t>
            </a:r>
            <a:endParaRPr sz="1400" b="0" i="0" u="none" strike="noStrike" cap="none">
              <a:solidFill>
                <a:srgbClr val="000000"/>
              </a:solidFill>
              <a:highlight>
                <a:srgbClr val="FFFFFE"/>
              </a:highlight>
              <a:latin typeface="Courier New"/>
              <a:ea typeface="Courier New"/>
              <a:cs typeface="Courier New"/>
            </a:endParaRPr>
          </a:p>
          <a:p>
            <a:pPr marL="0" marR="0" lvl="0" indent="0" algn="l">
              <a:lnSpc>
                <a:spcPct val="114999"/>
              </a:lnSpc>
              <a:spcBef>
                <a:spcPts val="600"/>
              </a:spcBef>
              <a:spcAft>
                <a:spcPts val="500"/>
              </a:spcAft>
              <a:buClr>
                <a:srgbClr val="000000"/>
              </a:buClr>
              <a:buSzPts val="1600"/>
              <a:buFont typeface="Arial"/>
              <a:buNone/>
              <a:defRPr/>
            </a:pPr>
            <a:endParaRPr sz="1600" b="0" i="0" u="none" strike="noStrike" cap="none">
              <a:solidFill>
                <a:schemeClr val="accent2"/>
              </a:solidFill>
              <a:highlight>
                <a:srgbClr val="FFFFFF"/>
              </a:highlight>
              <a:latin typeface="Roboto"/>
              <a:ea typeface="Roboto"/>
              <a:cs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46203829" name="Google Shape;382;p42"/>
          <p:cNvSpPr txBox="1"/>
          <p:nvPr/>
        </p:nvSpPr>
        <p:spPr bwMode="auto">
          <a:xfrm>
            <a:off x="6895069" y="4664675"/>
            <a:ext cx="2014200" cy="207900"/>
          </a:xfrm>
          <a:prstGeom prst="rect">
            <a:avLst/>
          </a:prstGeom>
          <a:noFill/>
          <a:ln>
            <a:noFill/>
          </a:ln>
        </p:spPr>
        <p:txBody>
          <a:bodyPr spcFirstLastPara="1" wrap="square" lIns="68574" tIns="34274" rIns="68574" bIns="34274"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2053026417" name="Google Shape;383;p42"/>
          <p:cNvPicPr/>
          <p:nvPr/>
        </p:nvPicPr>
        <p:blipFill>
          <a:blip r:embed="rId2">
            <a:alphaModFix/>
          </a:blip>
          <a:srcRect/>
          <a:stretch/>
        </p:blipFill>
        <p:spPr bwMode="auto">
          <a:xfrm>
            <a:off x="0" y="0"/>
            <a:ext cx="953262" cy="5143501"/>
          </a:xfrm>
          <a:prstGeom prst="rect">
            <a:avLst/>
          </a:prstGeom>
          <a:noFill/>
          <a:ln>
            <a:noFill/>
          </a:ln>
        </p:spPr>
      </p:pic>
      <p:sp>
        <p:nvSpPr>
          <p:cNvPr id="2063676832" name="Google Shape;384;p42"/>
          <p:cNvSpPr txBox="1"/>
          <p:nvPr/>
        </p:nvSpPr>
        <p:spPr bwMode="auto">
          <a:xfrm rot="-5399978">
            <a:off x="-752659" y="3592800"/>
            <a:ext cx="2458499" cy="299999"/>
          </a:xfrm>
          <a:prstGeom prst="rect">
            <a:avLst/>
          </a:prstGeom>
          <a:noFill/>
          <a:ln>
            <a:noFill/>
          </a:ln>
        </p:spPr>
        <p:txBody>
          <a:bodyPr spcFirstLastPara="1" wrap="square" lIns="68574" tIns="34274" rIns="68574" bIns="34274"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2076346454" name="Google Shape;385;p42"/>
          <p:cNvPicPr/>
          <p:nvPr/>
        </p:nvPicPr>
        <p:blipFill>
          <a:blip r:embed="rId3">
            <a:alphaModFix/>
          </a:blip>
          <a:srcRect/>
          <a:stretch/>
        </p:blipFill>
        <p:spPr bwMode="auto">
          <a:xfrm>
            <a:off x="7682157" y="98518"/>
            <a:ext cx="1461843" cy="925660"/>
          </a:xfrm>
          <a:prstGeom prst="rect">
            <a:avLst/>
          </a:prstGeom>
          <a:noFill/>
          <a:ln>
            <a:noFill/>
          </a:ln>
        </p:spPr>
      </p:pic>
      <p:sp>
        <p:nvSpPr>
          <p:cNvPr id="713499355" name="Google Shape;386;p42"/>
          <p:cNvSpPr/>
          <p:nvPr/>
        </p:nvSpPr>
        <p:spPr bwMode="auto">
          <a:xfrm>
            <a:off x="570240" y="981720"/>
            <a:ext cx="6034799"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1930608590" name="Google Shape;387;p42"/>
          <p:cNvSpPr txBox="1"/>
          <p:nvPr/>
        </p:nvSpPr>
        <p:spPr bwMode="auto">
          <a:xfrm>
            <a:off x="1181524" y="350519"/>
            <a:ext cx="6609899" cy="631199"/>
          </a:xfrm>
          <a:prstGeom prst="rect">
            <a:avLst/>
          </a:prstGeom>
          <a:noFill/>
          <a:ln>
            <a:noFill/>
          </a:ln>
        </p:spPr>
        <p:txBody>
          <a:bodyPr spcFirstLastPara="1" wrap="square" lIns="91424" tIns="91424" rIns="91424" bIns="91424" anchor="t" anchorCtr="0">
            <a:spAutoFit/>
          </a:bodyPr>
          <a:lstStyle/>
          <a:p>
            <a:pPr marL="0" marR="0" lvl="0" indent="0" algn="l">
              <a:lnSpc>
                <a:spcPct val="100000"/>
              </a:lnSpc>
              <a:spcBef>
                <a:spcPts val="0"/>
              </a:spcBef>
              <a:spcAft>
                <a:spcPts val="0"/>
              </a:spcAft>
              <a:buClr>
                <a:srgbClr val="000000"/>
              </a:buClr>
              <a:buSzPts val="1800"/>
              <a:buFont typeface="Arial"/>
              <a:buNone/>
              <a:defRPr/>
            </a:pPr>
            <a:r>
              <a:rPr sz="2900" b="1">
                <a:latin typeface="Roboto"/>
                <a:ea typeface="Roboto"/>
                <a:cs typeface="Roboto"/>
              </a:rPr>
              <a:t>&gt; 	str - Manejo de caracteres</a:t>
            </a:r>
            <a:endParaRPr sz="2900" b="1" i="0" u="none" strike="noStrike" cap="none">
              <a:solidFill>
                <a:srgbClr val="000000"/>
              </a:solidFill>
              <a:latin typeface="Roboto"/>
              <a:ea typeface="Roboto"/>
              <a:cs typeface="Roboto"/>
            </a:endParaRPr>
          </a:p>
        </p:txBody>
      </p:sp>
      <p:sp>
        <p:nvSpPr>
          <p:cNvPr id="72094927" name="Google Shape;388;p42"/>
          <p:cNvSpPr txBox="1"/>
          <p:nvPr/>
        </p:nvSpPr>
        <p:spPr bwMode="auto">
          <a:xfrm>
            <a:off x="953262" y="927291"/>
            <a:ext cx="8629115" cy="4581146"/>
          </a:xfrm>
          <a:prstGeom prst="rect">
            <a:avLst/>
          </a:prstGeom>
          <a:noFill/>
          <a:ln>
            <a:noFill/>
          </a:ln>
        </p:spPr>
        <p:txBody>
          <a:bodyPr spcFirstLastPara="1" wrap="square" lIns="91424" tIns="91424" rIns="91424" bIns="91424" anchor="t" anchorCtr="0">
            <a:spAutoFit/>
          </a:bodyPr>
          <a:lstStyle/>
          <a:p>
            <a:pPr marL="0" marR="0" lvl="0" indent="0" algn="just">
              <a:lnSpc>
                <a:spcPct val="114999"/>
              </a:lnSpc>
              <a:spcBef>
                <a:spcPts val="599"/>
              </a:spcBef>
              <a:spcAft>
                <a:spcPts val="0"/>
              </a:spcAft>
              <a:buClr>
                <a:srgbClr val="000000"/>
              </a:buClr>
              <a:buSzPts val="1600"/>
              <a:buFont typeface="Arial"/>
              <a:buNone/>
              <a:defRPr/>
            </a:pPr>
            <a:r>
              <a:rPr sz="1600" b="0" i="0" u="none" strike="noStrike" cap="none">
                <a:solidFill>
                  <a:schemeClr val="accent2"/>
                </a:solidFill>
                <a:highlight>
                  <a:srgbClr val="FFFFFF"/>
                </a:highlight>
                <a:latin typeface="Roboto"/>
                <a:ea typeface="Roboto"/>
                <a:cs typeface="Roboto"/>
              </a:rPr>
              <a:t>El tipo de dato </a:t>
            </a:r>
            <a:r>
              <a:rPr sz="1600" b="1" i="0" u="none" strike="noStrike" cap="none">
                <a:solidFill>
                  <a:schemeClr val="accent2"/>
                </a:solidFill>
                <a:highlight>
                  <a:srgbClr val="FFFFFF"/>
                </a:highlight>
                <a:latin typeface="Roboto"/>
                <a:ea typeface="Roboto"/>
                <a:cs typeface="Roboto"/>
              </a:rPr>
              <a:t>str</a:t>
            </a:r>
            <a:r>
              <a:rPr sz="1600" b="0" i="0" u="none" strike="noStrike" cap="none">
                <a:solidFill>
                  <a:schemeClr val="accent2"/>
                </a:solidFill>
                <a:highlight>
                  <a:srgbClr val="FFFFFF"/>
                </a:highlight>
                <a:latin typeface="Roboto"/>
                <a:ea typeface="Roboto"/>
                <a:cs typeface="Roboto"/>
              </a:rPr>
              <a:t> incluyen variados métodos para analizar, transformar, separar</a:t>
            </a:r>
          </a:p>
          <a:p>
            <a:pPr marL="0" marR="0" lvl="0" indent="0" algn="just">
              <a:lnSpc>
                <a:spcPct val="114999"/>
              </a:lnSpc>
              <a:spcBef>
                <a:spcPts val="599"/>
              </a:spcBef>
              <a:spcAft>
                <a:spcPts val="0"/>
              </a:spcAft>
              <a:buClr>
                <a:srgbClr val="000000"/>
              </a:buClr>
              <a:buSzPts val="1600"/>
              <a:buFont typeface="Arial"/>
              <a:buNone/>
              <a:defRPr/>
            </a:pPr>
            <a:r>
              <a:rPr sz="1600" b="0" i="0" u="none" strike="noStrike" cap="none">
                <a:solidFill>
                  <a:schemeClr val="accent2"/>
                </a:solidFill>
                <a:highlight>
                  <a:srgbClr val="FFFFFF"/>
                </a:highlight>
                <a:latin typeface="Roboto"/>
                <a:ea typeface="Roboto"/>
                <a:cs typeface="Roboto"/>
              </a:rPr>
              <a:t>y unir el contenido de las  cadenas de caracteres.</a:t>
            </a:r>
          </a:p>
          <a:p>
            <a:pPr marL="0" marR="0" lvl="0" indent="0" algn="just">
              <a:lnSpc>
                <a:spcPct val="114999"/>
              </a:lnSpc>
              <a:spcBef>
                <a:spcPts val="599"/>
              </a:spcBef>
              <a:spcAft>
                <a:spcPts val="0"/>
              </a:spcAft>
              <a:buClr>
                <a:srgbClr val="000000"/>
              </a:buClr>
              <a:buSzPts val="1600"/>
              <a:buFont typeface="Arial"/>
              <a:buNone/>
              <a:defRPr/>
            </a:pPr>
            <a:endParaRPr sz="1600" b="0" i="0" u="none" strike="noStrike" cap="none">
              <a:solidFill>
                <a:schemeClr val="accent2"/>
              </a:solidFill>
              <a:highlight>
                <a:srgbClr val="FFFFFF"/>
              </a:highlight>
              <a:latin typeface="Roboto"/>
              <a:ea typeface="Roboto"/>
              <a:cs typeface="Roboto"/>
            </a:endParaRPr>
          </a:p>
          <a:p>
            <a:pPr marL="457200" marR="0" lvl="0" indent="-330199" algn="l">
              <a:lnSpc>
                <a:spcPct val="100000"/>
              </a:lnSpc>
              <a:spcBef>
                <a:spcPts val="599"/>
              </a:spcBef>
              <a:spcAft>
                <a:spcPts val="0"/>
              </a:spcAft>
              <a:buClr>
                <a:schemeClr val="accent2"/>
              </a:buClr>
              <a:buSzPts val="1600"/>
              <a:buFont typeface="Roboto"/>
              <a:buChar char="●"/>
              <a:defRPr/>
            </a:pPr>
            <a:r>
              <a:rPr lang="es-AR" sz="1600" b="1" i="0" u="none" strike="noStrike" cap="none" spc="0">
                <a:solidFill>
                  <a:schemeClr val="accent2"/>
                </a:solidFill>
                <a:highlight>
                  <a:srgbClr val="FFFFFF"/>
                </a:highlight>
                <a:latin typeface="Roboto"/>
                <a:ea typeface="Roboto"/>
                <a:cs typeface="Roboto"/>
              </a:rPr>
              <a:t>capitalize()</a:t>
            </a:r>
            <a:r>
              <a:rPr lang="es-AR" sz="1600" b="0" i="0" u="none" strike="noStrike" cap="none" spc="0">
                <a:solidFill>
                  <a:schemeClr val="accent2"/>
                </a:solidFill>
                <a:highlight>
                  <a:srgbClr val="FFFFFF"/>
                </a:highlight>
                <a:latin typeface="Roboto"/>
                <a:ea typeface="Roboto"/>
                <a:cs typeface="Roboto"/>
              </a:rPr>
              <a:t> Devuelve la cadena con su primer carácter en mayúscula</a:t>
            </a:r>
            <a:endParaRPr sz="1600" b="0" i="0" u="none" strike="noStrike" cap="none">
              <a:solidFill>
                <a:schemeClr val="accent2"/>
              </a:solidFill>
              <a:highlight>
                <a:srgbClr val="FFFFFF"/>
              </a:highlight>
              <a:latin typeface="Roboto"/>
              <a:ea typeface="Roboto"/>
              <a:cs typeface="Roboto"/>
            </a:endParaRPr>
          </a:p>
          <a:p>
            <a:pPr lvl="0" algn="l">
              <a:lnSpc>
                <a:spcPct val="100000"/>
              </a:lnSpc>
              <a:spcBef>
                <a:spcPts val="599"/>
              </a:spcBef>
              <a:spcAft>
                <a:spcPts val="0"/>
              </a:spcAft>
              <a:defRPr/>
            </a:pPr>
            <a:endParaRPr sz="1600" b="0" i="0" u="none" strike="noStrike" cap="none">
              <a:solidFill>
                <a:schemeClr val="accent2"/>
              </a:solidFill>
              <a:highlight>
                <a:srgbClr val="FFFFFF"/>
              </a:highlight>
              <a:latin typeface="Roboto"/>
              <a:ea typeface="Roboto"/>
              <a:cs typeface="Roboto"/>
            </a:endParaRPr>
          </a:p>
          <a:p>
            <a:pPr marL="0" marR="0" lvl="0" indent="0" algn="l">
              <a:lnSpc>
                <a:spcPct val="135714"/>
              </a:lnSpc>
              <a:spcBef>
                <a:spcPts val="0"/>
              </a:spcBef>
              <a:spcAft>
                <a:spcPts val="0"/>
              </a:spcAft>
              <a:buClr>
                <a:srgbClr val="000000"/>
              </a:buClr>
              <a:buSzPts val="1550"/>
              <a:buFont typeface="Arial"/>
              <a:buNone/>
              <a:defRPr/>
            </a:pPr>
            <a:r>
              <a:rPr lang="es-AR" sz="1400" b="0" i="0" u="none" strike="noStrike" cap="none" spc="0">
                <a:solidFill>
                  <a:srgbClr val="000000"/>
                </a:solidFill>
                <a:latin typeface="Courier New"/>
                <a:ea typeface="Courier New"/>
                <a:cs typeface="Courier New"/>
              </a:rPr>
              <a:t>	cadena = </a:t>
            </a:r>
            <a:r>
              <a:rPr lang="es-AR" sz="1400" b="0" i="0" u="none" strike="noStrike" cap="none" spc="0">
                <a:solidFill>
                  <a:srgbClr val="FF0000"/>
                </a:solidFill>
                <a:latin typeface="Courier New"/>
                <a:ea typeface="Courier New"/>
                <a:cs typeface="Courier New"/>
              </a:rPr>
              <a:t>“hola Mundo”</a:t>
            </a:r>
            <a:endParaRPr sz="1400" b="0" i="0" u="none" strike="noStrike" cap="none">
              <a:solidFill>
                <a:srgbClr val="FF0000"/>
              </a:solidFill>
              <a:highlight>
                <a:srgbClr val="FFFFFE"/>
              </a:highlight>
              <a:latin typeface="Courier New"/>
              <a:ea typeface="Courier New"/>
              <a:cs typeface="Courier New"/>
            </a:endParaRPr>
          </a:p>
          <a:p>
            <a:pPr marL="0" marR="0" lvl="0" indent="0" algn="l">
              <a:lnSpc>
                <a:spcPct val="135714"/>
              </a:lnSpc>
              <a:spcBef>
                <a:spcPts val="0"/>
              </a:spcBef>
              <a:spcAft>
                <a:spcPts val="0"/>
              </a:spcAft>
              <a:buClr>
                <a:srgbClr val="000000"/>
              </a:buClr>
              <a:buSzPts val="1550"/>
              <a:buFont typeface="Arial"/>
              <a:buNone/>
              <a:defRPr/>
            </a:pPr>
            <a:r>
              <a:rPr lang="es-AR" sz="1400" b="0" i="0" u="none" strike="noStrike" cap="none" spc="0">
                <a:solidFill>
                  <a:srgbClr val="AF00DB"/>
                </a:solidFill>
                <a:latin typeface="Courier New"/>
                <a:ea typeface="Courier New"/>
                <a:cs typeface="Courier New"/>
              </a:rPr>
              <a:t>	</a:t>
            </a:r>
            <a:r>
              <a:rPr lang="es-AR" sz="1400" b="0" i="0" u="none" strike="noStrike" cap="none" spc="0">
                <a:solidFill>
                  <a:schemeClr val="accent6">
                    <a:lumMod val="50000"/>
                  </a:schemeClr>
                </a:solidFill>
                <a:latin typeface="Courier New"/>
                <a:ea typeface="Courier New"/>
                <a:cs typeface="Courier New"/>
              </a:rPr>
              <a:t>print</a:t>
            </a:r>
            <a:r>
              <a:rPr lang="es-AR" sz="1400" b="0" i="0" u="none" strike="noStrike" cap="none" spc="0">
                <a:solidFill>
                  <a:schemeClr val="tx1"/>
                </a:solidFill>
                <a:latin typeface="Courier New"/>
                <a:ea typeface="Courier New"/>
                <a:cs typeface="Courier New"/>
              </a:rPr>
              <a:t>(cadena</a:t>
            </a:r>
            <a:r>
              <a:rPr lang="es-AR" sz="1400" b="0" i="0" u="none" strike="noStrike" cap="none" spc="0">
                <a:solidFill>
                  <a:srgbClr val="AF00DB"/>
                </a:solidFill>
                <a:latin typeface="Courier New"/>
                <a:ea typeface="Courier New"/>
                <a:cs typeface="Courier New"/>
              </a:rPr>
              <a:t>.</a:t>
            </a:r>
            <a:r>
              <a:rPr lang="es-AR" sz="1400" b="0" i="0" u="none" strike="noStrike" cap="none" spc="0">
                <a:solidFill>
                  <a:schemeClr val="accent6">
                    <a:lumMod val="50000"/>
                  </a:schemeClr>
                </a:solidFill>
                <a:latin typeface="Courier New"/>
                <a:ea typeface="Courier New"/>
                <a:cs typeface="Courier New"/>
              </a:rPr>
              <a:t>capitalize</a:t>
            </a:r>
            <a:r>
              <a:rPr lang="es-AR" sz="1400" b="0" i="0" u="none" strike="noStrike" cap="none" spc="0">
                <a:solidFill>
                  <a:schemeClr val="tx1"/>
                </a:solidFill>
                <a:latin typeface="Courier New"/>
                <a:ea typeface="Courier New"/>
                <a:cs typeface="Courier New"/>
              </a:rPr>
              <a:t>())</a:t>
            </a:r>
            <a:r>
              <a:rPr lang="es-AR" sz="1400" b="0" i="0" u="none" strike="noStrike" cap="none" spc="0">
                <a:solidFill>
                  <a:srgbClr val="AF00DB"/>
                </a:solidFill>
                <a:latin typeface="Courier New"/>
                <a:ea typeface="Courier New"/>
                <a:cs typeface="Courier New"/>
              </a:rPr>
              <a:t>	Salida: </a:t>
            </a:r>
            <a:r>
              <a:rPr lang="es-AR" sz="1400" b="0" i="0" u="none" strike="noStrike" cap="none" spc="0">
                <a:solidFill>
                  <a:srgbClr val="FF0000"/>
                </a:solidFill>
                <a:latin typeface="Courier New"/>
                <a:ea typeface="Courier New"/>
                <a:cs typeface="Courier New"/>
              </a:rPr>
              <a:t>“Hola mundo”</a:t>
            </a:r>
          </a:p>
          <a:p>
            <a:pPr marL="0" marR="0" lvl="0" indent="0" algn="l">
              <a:lnSpc>
                <a:spcPct val="135714"/>
              </a:lnSpc>
              <a:spcBef>
                <a:spcPts val="0"/>
              </a:spcBef>
              <a:spcAft>
                <a:spcPts val="0"/>
              </a:spcAft>
              <a:buClr>
                <a:srgbClr val="000000"/>
              </a:buClr>
              <a:buSzPts val="1550"/>
              <a:buFont typeface="Arial"/>
              <a:buNone/>
              <a:defRPr/>
            </a:pPr>
            <a:endParaRPr/>
          </a:p>
          <a:p>
            <a:pPr marL="457200" marR="0" lvl="0" indent="-330199" algn="l">
              <a:lnSpc>
                <a:spcPct val="100000"/>
              </a:lnSpc>
              <a:spcBef>
                <a:spcPts val="599"/>
              </a:spcBef>
              <a:spcAft>
                <a:spcPts val="0"/>
              </a:spcAft>
              <a:buClr>
                <a:schemeClr val="accent2"/>
              </a:buClr>
              <a:buSzPts val="1600"/>
              <a:buFont typeface="Roboto"/>
              <a:buChar char="●"/>
              <a:defRPr/>
            </a:pPr>
            <a:r>
              <a:rPr lang="es-AR" sz="1600" b="1" i="0" u="none" strike="noStrike" cap="none" spc="0">
                <a:solidFill>
                  <a:schemeClr val="accent2"/>
                </a:solidFill>
                <a:highlight>
                  <a:srgbClr val="FFFFFF"/>
                </a:highlight>
                <a:latin typeface="Roboto"/>
                <a:ea typeface="Roboto"/>
                <a:cs typeface="Roboto"/>
              </a:rPr>
              <a:t>split()</a:t>
            </a:r>
            <a:r>
              <a:rPr lang="es-AR" sz="1600" b="0" i="0" u="none" strike="noStrike" cap="none" spc="0">
                <a:solidFill>
                  <a:schemeClr val="accent2"/>
                </a:solidFill>
                <a:highlight>
                  <a:srgbClr val="FFFFFF"/>
                </a:highlight>
                <a:latin typeface="Roboto"/>
                <a:ea typeface="Roboto"/>
                <a:cs typeface="Roboto"/>
              </a:rPr>
              <a:t> Separa la cadena en subcadenas a partir de sus espacios y devuelve </a:t>
            </a:r>
          </a:p>
          <a:p>
            <a:pPr lvl="0" algn="l">
              <a:lnSpc>
                <a:spcPct val="100000"/>
              </a:lnSpc>
              <a:spcBef>
                <a:spcPts val="599"/>
              </a:spcBef>
              <a:spcAft>
                <a:spcPts val="0"/>
              </a:spcAft>
              <a:defRPr/>
            </a:pPr>
            <a:r>
              <a:rPr lang="es-AR" sz="1600" b="0" i="0" u="none" strike="noStrike" cap="none" spc="0">
                <a:solidFill>
                  <a:schemeClr val="accent2"/>
                </a:solidFill>
                <a:highlight>
                  <a:srgbClr val="FFFFFF"/>
                </a:highlight>
                <a:latin typeface="Roboto"/>
                <a:ea typeface="Roboto"/>
                <a:cs typeface="Roboto"/>
              </a:rPr>
              <a:t>una lista</a:t>
            </a:r>
          </a:p>
          <a:p>
            <a:pPr lvl="0" algn="l">
              <a:lnSpc>
                <a:spcPct val="100000"/>
              </a:lnSpc>
              <a:spcBef>
                <a:spcPts val="599"/>
              </a:spcBef>
              <a:spcAft>
                <a:spcPts val="0"/>
              </a:spcAft>
              <a:defRPr/>
            </a:pPr>
            <a:endParaRPr sz="1600" b="0" i="0" u="none" strike="noStrike" cap="none">
              <a:solidFill>
                <a:schemeClr val="accent2"/>
              </a:solidFill>
              <a:highlight>
                <a:srgbClr val="FFFFFF"/>
              </a:highlight>
              <a:latin typeface="Roboto"/>
              <a:ea typeface="Roboto"/>
              <a:cs typeface="Roboto"/>
            </a:endParaRPr>
          </a:p>
          <a:p>
            <a:pPr marL="0" marR="0" lvl="0" indent="0" algn="l">
              <a:lnSpc>
                <a:spcPct val="135714"/>
              </a:lnSpc>
              <a:spcBef>
                <a:spcPts val="0"/>
              </a:spcBef>
              <a:spcAft>
                <a:spcPts val="0"/>
              </a:spcAft>
              <a:buClr>
                <a:srgbClr val="000000"/>
              </a:buClr>
              <a:buSzPts val="1550"/>
              <a:buFont typeface="Arial"/>
              <a:buNone/>
              <a:defRPr/>
            </a:pPr>
            <a:r>
              <a:t>	</a:t>
            </a:r>
            <a:r>
              <a:rPr lang="es-AR" sz="1400" b="0" i="0" u="none" strike="noStrike" cap="none" spc="0">
                <a:solidFill>
                  <a:srgbClr val="000000"/>
                </a:solidFill>
                <a:latin typeface="Courier New"/>
                <a:ea typeface="Courier New"/>
                <a:cs typeface="Courier New"/>
              </a:rPr>
              <a:t>cadena = </a:t>
            </a:r>
            <a:r>
              <a:rPr lang="es-AR" sz="1400" b="0" i="0" u="none" strike="noStrike" cap="none" spc="0">
                <a:solidFill>
                  <a:srgbClr val="FF0000"/>
                </a:solidFill>
                <a:latin typeface="Courier New"/>
                <a:ea typeface="Courier New"/>
                <a:cs typeface="Courier New"/>
              </a:rPr>
              <a:t>“Hola Mundo”</a:t>
            </a:r>
            <a:endParaRPr sz="1400" b="0" i="0" u="none" strike="noStrike" cap="none">
              <a:solidFill>
                <a:srgbClr val="FF0000"/>
              </a:solidFill>
              <a:highlight>
                <a:srgbClr val="FFFFFE"/>
              </a:highlight>
              <a:latin typeface="Courier New"/>
              <a:ea typeface="Courier New"/>
              <a:cs typeface="Courier New"/>
            </a:endParaRPr>
          </a:p>
          <a:p>
            <a:pPr marL="0" marR="0" lvl="0" indent="0" algn="l">
              <a:lnSpc>
                <a:spcPct val="135714"/>
              </a:lnSpc>
              <a:spcBef>
                <a:spcPts val="0"/>
              </a:spcBef>
              <a:spcAft>
                <a:spcPts val="0"/>
              </a:spcAft>
              <a:buClr>
                <a:srgbClr val="000000"/>
              </a:buClr>
              <a:buSzPts val="1550"/>
              <a:buFont typeface="Arial"/>
              <a:buNone/>
              <a:defRPr/>
            </a:pPr>
            <a:r>
              <a:rPr lang="es-AR" sz="1400" b="0" i="0" u="none" strike="noStrike" cap="none" spc="0">
                <a:solidFill>
                  <a:srgbClr val="AF00DB"/>
                </a:solidFill>
                <a:latin typeface="Courier New"/>
                <a:ea typeface="Courier New"/>
                <a:cs typeface="Courier New"/>
              </a:rPr>
              <a:t>	</a:t>
            </a:r>
            <a:r>
              <a:rPr lang="es-AR" sz="1400" b="0" i="0" u="none" strike="noStrike" cap="none" spc="0">
                <a:solidFill>
                  <a:schemeClr val="accent6">
                    <a:lumMod val="50000"/>
                  </a:schemeClr>
                </a:solidFill>
                <a:latin typeface="Courier New"/>
                <a:ea typeface="Courier New"/>
                <a:cs typeface="Courier New"/>
              </a:rPr>
              <a:t>print</a:t>
            </a:r>
            <a:r>
              <a:rPr lang="es-AR" sz="1400" b="0" i="0" u="none" strike="noStrike" cap="none" spc="0">
                <a:solidFill>
                  <a:schemeClr val="tx1"/>
                </a:solidFill>
                <a:latin typeface="Courier New"/>
                <a:ea typeface="Courier New"/>
                <a:cs typeface="Courier New"/>
              </a:rPr>
              <a:t>(cadena</a:t>
            </a:r>
            <a:r>
              <a:rPr lang="es-AR" sz="1400" b="0" i="0" u="none" strike="noStrike" cap="none" spc="0">
                <a:solidFill>
                  <a:srgbClr val="AF00DB"/>
                </a:solidFill>
                <a:latin typeface="Courier New"/>
                <a:ea typeface="Courier New"/>
                <a:cs typeface="Courier New"/>
              </a:rPr>
              <a:t>.</a:t>
            </a:r>
            <a:r>
              <a:rPr lang="es-AR" sz="1400" b="0" i="0" u="none" strike="noStrike" cap="none" spc="0">
                <a:solidFill>
                  <a:schemeClr val="accent6">
                    <a:lumMod val="50000"/>
                  </a:schemeClr>
                </a:solidFill>
                <a:latin typeface="Courier New"/>
                <a:ea typeface="Courier New"/>
                <a:cs typeface="Courier New"/>
              </a:rPr>
              <a:t>split</a:t>
            </a:r>
            <a:r>
              <a:rPr lang="es-AR" sz="1400" b="0" i="0" u="none" strike="noStrike" cap="none" spc="0">
                <a:solidFill>
                  <a:schemeClr val="tx1"/>
                </a:solidFill>
                <a:latin typeface="Courier New"/>
                <a:ea typeface="Courier New"/>
                <a:cs typeface="Courier New"/>
              </a:rPr>
              <a:t>())</a:t>
            </a:r>
            <a:r>
              <a:rPr lang="es-AR" sz="1400" b="0" i="0" u="none" strike="noStrike" cap="none" spc="0">
                <a:solidFill>
                  <a:srgbClr val="AF00DB"/>
                </a:solidFill>
                <a:latin typeface="Courier New"/>
                <a:ea typeface="Courier New"/>
                <a:cs typeface="Courier New"/>
              </a:rPr>
              <a:t>	Salida: </a:t>
            </a:r>
            <a:r>
              <a:rPr lang="es-AR" sz="1400" b="0" i="0" u="none" strike="noStrike" cap="none" spc="0">
                <a:solidFill>
                  <a:schemeClr val="tx1"/>
                </a:solidFill>
                <a:latin typeface="Courier New"/>
                <a:ea typeface="Courier New"/>
                <a:cs typeface="Courier New"/>
              </a:rPr>
              <a:t>[</a:t>
            </a:r>
            <a:r>
              <a:rPr lang="es-AR" sz="1400" b="0" i="0" u="none" strike="noStrike" cap="none" spc="0">
                <a:solidFill>
                  <a:srgbClr val="FF0000"/>
                </a:solidFill>
                <a:latin typeface="Courier New"/>
                <a:ea typeface="Courier New"/>
                <a:cs typeface="Courier New"/>
              </a:rPr>
              <a:t>“hola”</a:t>
            </a:r>
            <a:r>
              <a:rPr lang="es-AR" sz="1400" b="0" i="0" u="none" strike="noStrike" cap="none" spc="0">
                <a:solidFill>
                  <a:schemeClr val="tx1"/>
                </a:solidFill>
                <a:latin typeface="Courier New"/>
                <a:ea typeface="Courier New"/>
                <a:cs typeface="Courier New"/>
              </a:rPr>
              <a:t>,</a:t>
            </a:r>
            <a:r>
              <a:rPr lang="es-AR" sz="1400" b="0" i="0" u="none" strike="noStrike" cap="none" spc="0">
                <a:solidFill>
                  <a:srgbClr val="FF0000"/>
                </a:solidFill>
                <a:latin typeface="Courier New"/>
                <a:ea typeface="Courier New"/>
                <a:cs typeface="Courier New"/>
              </a:rPr>
              <a:t> “mundo”</a:t>
            </a:r>
            <a:r>
              <a:rPr lang="es-AR" sz="1400" b="0" i="0" u="none" strike="noStrike" cap="none" spc="0">
                <a:solidFill>
                  <a:schemeClr val="tx1"/>
                </a:solidFill>
                <a:latin typeface="Courier New"/>
                <a:ea typeface="Courier New"/>
                <a:cs typeface="Courier New"/>
              </a:rPr>
              <a:t>]</a:t>
            </a:r>
            <a:endParaRPr sz="1400" b="0" i="0" u="none" strike="noStrike" cap="none">
              <a:solidFill>
                <a:srgbClr val="000000"/>
              </a:solidFill>
              <a:highlight>
                <a:srgbClr val="FFFFFE"/>
              </a:highlight>
              <a:latin typeface="Courier New"/>
              <a:ea typeface="Courier New"/>
              <a:cs typeface="Courier New"/>
            </a:endParaRPr>
          </a:p>
          <a:p>
            <a:pPr marL="0" marR="0" lvl="0" indent="0" algn="l">
              <a:lnSpc>
                <a:spcPct val="114999"/>
              </a:lnSpc>
              <a:spcBef>
                <a:spcPts val="599"/>
              </a:spcBef>
              <a:spcAft>
                <a:spcPts val="499"/>
              </a:spcAft>
              <a:buClr>
                <a:srgbClr val="000000"/>
              </a:buClr>
              <a:buSzPts val="1600"/>
              <a:buFont typeface="Arial"/>
              <a:buNone/>
              <a:defRPr/>
            </a:pPr>
            <a:endParaRPr sz="1600" b="0" i="0" u="none" strike="noStrike" cap="none">
              <a:solidFill>
                <a:schemeClr val="accent2"/>
              </a:solidFill>
              <a:highlight>
                <a:srgbClr val="FFFFFF"/>
              </a:highlight>
              <a:latin typeface="Roboto"/>
              <a:ea typeface="Roboto"/>
              <a:cs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93" name="Google Shape;393;p43"/>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394" name="Google Shape;394;p43"/>
          <p:cNvPicPr/>
          <p:nvPr/>
        </p:nvPicPr>
        <p:blipFill>
          <a:blip r:embed="rId2">
            <a:alphaModFix/>
          </a:blip>
          <a:srcRect/>
          <a:stretch/>
        </p:blipFill>
        <p:spPr bwMode="auto">
          <a:xfrm>
            <a:off x="0" y="0"/>
            <a:ext cx="953262" cy="5143502"/>
          </a:xfrm>
          <a:prstGeom prst="rect">
            <a:avLst/>
          </a:prstGeom>
          <a:noFill/>
          <a:ln>
            <a:noFill/>
          </a:ln>
        </p:spPr>
      </p:pic>
      <p:sp>
        <p:nvSpPr>
          <p:cNvPr id="395" name="Google Shape;395;p43"/>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396" name="Google Shape;396;p43"/>
          <p:cNvPicPr/>
          <p:nvPr/>
        </p:nvPicPr>
        <p:blipFill>
          <a:blip r:embed="rId3">
            <a:alphaModFix/>
          </a:blip>
          <a:srcRect/>
          <a:stretch/>
        </p:blipFill>
        <p:spPr bwMode="auto">
          <a:xfrm>
            <a:off x="7682157" y="98519"/>
            <a:ext cx="1461844" cy="925661"/>
          </a:xfrm>
          <a:prstGeom prst="rect">
            <a:avLst/>
          </a:prstGeom>
          <a:noFill/>
          <a:ln>
            <a:noFill/>
          </a:ln>
        </p:spPr>
      </p:pic>
      <p:sp>
        <p:nvSpPr>
          <p:cNvPr id="397" name="Google Shape;397;p43"/>
          <p:cNvSpPr/>
          <p:nvPr/>
        </p:nvSpPr>
        <p:spPr bwMode="auto">
          <a:xfrm>
            <a:off x="570240" y="9817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endParaRPr sz="2000" b="0" i="0" u="none" strike="noStrike" cap="none">
              <a:solidFill>
                <a:srgbClr val="000000"/>
              </a:solidFill>
              <a:latin typeface="Arial"/>
              <a:ea typeface="Arial"/>
              <a:cs typeface="Arial"/>
            </a:endParaRPr>
          </a:p>
        </p:txBody>
      </p:sp>
      <p:sp>
        <p:nvSpPr>
          <p:cNvPr id="398" name="Google Shape;398;p43"/>
          <p:cNvSpPr txBox="1"/>
          <p:nvPr/>
        </p:nvSpPr>
        <p:spPr bwMode="auto">
          <a:xfrm>
            <a:off x="1181525" y="581525"/>
            <a:ext cx="6441900" cy="631200"/>
          </a:xfrm>
          <a:prstGeom prst="rect">
            <a:avLst/>
          </a:prstGeom>
          <a:noFill/>
          <a:ln>
            <a:noFill/>
          </a:ln>
        </p:spPr>
        <p:txBody>
          <a:bodyPr spcFirstLastPara="1" wrap="square" lIns="91425" tIns="91425" rIns="91425" bIns="91425" anchor="t" anchorCtr="0">
            <a:spAutoFit/>
          </a:bodyPr>
          <a:lstStyle/>
          <a:p>
            <a:pPr marL="0" marR="0" lvl="0" indent="0" algn="l">
              <a:lnSpc>
                <a:spcPct val="100000"/>
              </a:lnSpc>
              <a:spcBef>
                <a:spcPts val="0"/>
              </a:spcBef>
              <a:spcAft>
                <a:spcPts val="0"/>
              </a:spcAft>
              <a:buClr>
                <a:srgbClr val="000000"/>
              </a:buClr>
              <a:buSzPts val="1800"/>
              <a:buFont typeface="Arial"/>
              <a:buNone/>
              <a:defRPr/>
            </a:pPr>
            <a:r>
              <a:rPr sz="2900" b="1">
                <a:latin typeface="Roboto"/>
                <a:ea typeface="Roboto"/>
                <a:cs typeface="Roboto"/>
              </a:rPr>
              <a:t>&gt; str - </a:t>
            </a:r>
            <a:r>
              <a:rPr sz="2900" b="1" i="0" u="none" strike="noStrike" cap="none">
                <a:solidFill>
                  <a:srgbClr val="000000"/>
                </a:solidFill>
                <a:latin typeface="Roboto"/>
                <a:ea typeface="Roboto"/>
                <a:cs typeface="Roboto"/>
              </a:rPr>
              <a:t>M</a:t>
            </a:r>
            <a:r>
              <a:rPr sz="2900" b="1">
                <a:latin typeface="Roboto"/>
                <a:ea typeface="Roboto"/>
                <a:cs typeface="Roboto"/>
              </a:rPr>
              <a:t>anejo de caracteres</a:t>
            </a:r>
            <a:endParaRPr sz="2900" b="1" i="0" u="none" strike="noStrike" cap="none">
              <a:solidFill>
                <a:srgbClr val="000000"/>
              </a:solidFill>
              <a:latin typeface="Roboto"/>
              <a:ea typeface="Roboto"/>
              <a:cs typeface="Roboto"/>
            </a:endParaRPr>
          </a:p>
        </p:txBody>
      </p:sp>
      <p:sp>
        <p:nvSpPr>
          <p:cNvPr id="399" name="Google Shape;399;p43"/>
          <p:cNvSpPr txBox="1"/>
          <p:nvPr/>
        </p:nvSpPr>
        <p:spPr bwMode="auto">
          <a:xfrm>
            <a:off x="857911" y="1225619"/>
            <a:ext cx="8617775" cy="3139445"/>
          </a:xfrm>
          <a:prstGeom prst="rect">
            <a:avLst/>
          </a:prstGeom>
          <a:noFill/>
          <a:ln>
            <a:noFill/>
          </a:ln>
        </p:spPr>
        <p:txBody>
          <a:bodyPr spcFirstLastPara="1" wrap="square" lIns="91425" tIns="91425" rIns="91425" bIns="91425" anchor="t" anchorCtr="0">
            <a:spAutoFit/>
          </a:bodyPr>
          <a:lstStyle/>
          <a:p>
            <a:pPr marL="457200" marR="0" lvl="0" indent="-330200" algn="l">
              <a:lnSpc>
                <a:spcPct val="114999"/>
              </a:lnSpc>
              <a:spcBef>
                <a:spcPts val="600"/>
              </a:spcBef>
              <a:spcAft>
                <a:spcPts val="0"/>
              </a:spcAft>
              <a:buClr>
                <a:schemeClr val="accent2"/>
              </a:buClr>
              <a:buSzPts val="1600"/>
              <a:buFont typeface="Roboto"/>
              <a:buChar char="●"/>
              <a:defRPr/>
            </a:pPr>
            <a:r>
              <a:rPr sz="1600" b="1" i="0" u="none" strike="noStrike" cap="none">
                <a:solidFill>
                  <a:schemeClr val="accent2"/>
                </a:solidFill>
                <a:highlight>
                  <a:srgbClr val="FFFFFF"/>
                </a:highlight>
                <a:latin typeface="Roboto"/>
                <a:ea typeface="Roboto"/>
                <a:cs typeface="Roboto"/>
              </a:rPr>
              <a:t>title()</a:t>
            </a:r>
            <a:r>
              <a:rPr sz="1600" b="0" i="0" u="none" strike="noStrike" cap="none">
                <a:solidFill>
                  <a:schemeClr val="accent2"/>
                </a:solidFill>
                <a:highlight>
                  <a:srgbClr val="FFFFFF"/>
                </a:highlight>
                <a:latin typeface="Roboto"/>
                <a:ea typeface="Roboto"/>
                <a:cs typeface="Roboto"/>
              </a:rPr>
              <a:t> Devuelve la cadena con el primer carácter de cada palabra en mayúscula</a:t>
            </a:r>
          </a:p>
          <a:p>
            <a:pPr lvl="0" algn="l">
              <a:lnSpc>
                <a:spcPct val="114999"/>
              </a:lnSpc>
              <a:spcBef>
                <a:spcPts val="599"/>
              </a:spcBef>
              <a:spcAft>
                <a:spcPts val="0"/>
              </a:spcAft>
              <a:defRPr/>
            </a:pPr>
            <a:endParaRPr sz="1600" b="0" i="0" u="none" strike="noStrike" cap="none">
              <a:solidFill>
                <a:schemeClr val="accent2"/>
              </a:solidFill>
              <a:highlight>
                <a:srgbClr val="FFFFFF"/>
              </a:highlight>
              <a:latin typeface="Roboto"/>
              <a:ea typeface="Roboto"/>
              <a:cs typeface="Roboto"/>
            </a:endParaRPr>
          </a:p>
          <a:p>
            <a:pPr marL="457200" marR="0" lvl="0" indent="-330200" algn="l">
              <a:lnSpc>
                <a:spcPct val="114999"/>
              </a:lnSpc>
              <a:spcBef>
                <a:spcPts val="0"/>
              </a:spcBef>
              <a:spcAft>
                <a:spcPts val="0"/>
              </a:spcAft>
              <a:buClr>
                <a:schemeClr val="accent2"/>
              </a:buClr>
              <a:buSzPts val="1600"/>
              <a:buFont typeface="Roboto"/>
              <a:buChar char="●"/>
              <a:defRPr/>
            </a:pPr>
            <a:r>
              <a:rPr sz="1600" b="1" i="0" u="none" strike="noStrike" cap="none">
                <a:solidFill>
                  <a:schemeClr val="accent2"/>
                </a:solidFill>
                <a:highlight>
                  <a:srgbClr val="FFFFFF"/>
                </a:highlight>
                <a:latin typeface="Roboto"/>
                <a:ea typeface="Roboto"/>
                <a:cs typeface="Roboto"/>
              </a:rPr>
              <a:t>count()</a:t>
            </a:r>
            <a:r>
              <a:rPr sz="1600" b="0" i="0" u="none" strike="noStrike" cap="none">
                <a:solidFill>
                  <a:schemeClr val="accent2"/>
                </a:solidFill>
                <a:highlight>
                  <a:srgbClr val="FFFFFF"/>
                </a:highlight>
                <a:latin typeface="Roboto"/>
                <a:ea typeface="Roboto"/>
                <a:cs typeface="Roboto"/>
              </a:rPr>
              <a:t> Devuelve una cuenta de las veces que aparece una subcadena en la cadena</a:t>
            </a:r>
          </a:p>
          <a:p>
            <a:pPr lvl="0" algn="l">
              <a:lnSpc>
                <a:spcPct val="114999"/>
              </a:lnSpc>
              <a:spcBef>
                <a:spcPts val="0"/>
              </a:spcBef>
              <a:spcAft>
                <a:spcPts val="0"/>
              </a:spcAft>
              <a:defRPr/>
            </a:pPr>
            <a:endParaRPr sz="1600" b="0" i="0" u="none" strike="noStrike" cap="none">
              <a:solidFill>
                <a:schemeClr val="accent2"/>
              </a:solidFill>
              <a:highlight>
                <a:srgbClr val="FFFFFF"/>
              </a:highlight>
              <a:latin typeface="Roboto"/>
              <a:ea typeface="Roboto"/>
              <a:cs typeface="Roboto"/>
            </a:endParaRPr>
          </a:p>
          <a:p>
            <a:pPr marL="457200" marR="0" lvl="0" indent="-330200" algn="l">
              <a:lnSpc>
                <a:spcPct val="114999"/>
              </a:lnSpc>
              <a:spcBef>
                <a:spcPts val="0"/>
              </a:spcBef>
              <a:spcAft>
                <a:spcPts val="0"/>
              </a:spcAft>
              <a:buClr>
                <a:schemeClr val="accent2"/>
              </a:buClr>
              <a:buSzPts val="1600"/>
              <a:buFont typeface="Roboto"/>
              <a:buChar char="●"/>
              <a:defRPr/>
            </a:pPr>
            <a:r>
              <a:rPr sz="1600" b="1" i="0" u="none" strike="noStrike" cap="none">
                <a:solidFill>
                  <a:schemeClr val="accent2"/>
                </a:solidFill>
                <a:highlight>
                  <a:srgbClr val="FFFFFF"/>
                </a:highlight>
                <a:latin typeface="Roboto"/>
                <a:ea typeface="Roboto"/>
                <a:cs typeface="Roboto"/>
              </a:rPr>
              <a:t>find()</a:t>
            </a:r>
            <a:r>
              <a:rPr sz="1600" b="0" i="0" u="none" strike="noStrike" cap="none">
                <a:solidFill>
                  <a:schemeClr val="accent2"/>
                </a:solidFill>
                <a:highlight>
                  <a:srgbClr val="FFFFFF"/>
                </a:highlight>
                <a:latin typeface="Roboto"/>
                <a:ea typeface="Roboto"/>
                <a:cs typeface="Roboto"/>
              </a:rPr>
              <a:t> Devuelve el índice en el que aparece la subcadena (-1 si no aparece)</a:t>
            </a:r>
          </a:p>
          <a:p>
            <a:pPr lvl="0" algn="l">
              <a:lnSpc>
                <a:spcPct val="114999"/>
              </a:lnSpc>
              <a:spcBef>
                <a:spcPts val="0"/>
              </a:spcBef>
              <a:spcAft>
                <a:spcPts val="0"/>
              </a:spcAft>
              <a:defRPr/>
            </a:pPr>
            <a:endParaRPr sz="1600" b="0" i="0" u="none" strike="noStrike" cap="none">
              <a:solidFill>
                <a:schemeClr val="accent2"/>
              </a:solidFill>
              <a:highlight>
                <a:srgbClr val="FFFFFF"/>
              </a:highlight>
              <a:latin typeface="Roboto"/>
              <a:ea typeface="Roboto"/>
              <a:cs typeface="Roboto"/>
            </a:endParaRPr>
          </a:p>
          <a:p>
            <a:pPr marL="457200" marR="0" lvl="0" indent="-330200" algn="l">
              <a:lnSpc>
                <a:spcPct val="114999"/>
              </a:lnSpc>
              <a:spcBef>
                <a:spcPts val="0"/>
              </a:spcBef>
              <a:spcAft>
                <a:spcPts val="0"/>
              </a:spcAft>
              <a:buClr>
                <a:schemeClr val="accent2"/>
              </a:buClr>
              <a:buSzPts val="1600"/>
              <a:buFont typeface="Roboto"/>
              <a:buChar char="●"/>
              <a:defRPr/>
            </a:pPr>
            <a:r>
              <a:rPr sz="1600" b="1" i="0" u="none" strike="noStrike" cap="none">
                <a:solidFill>
                  <a:schemeClr val="accent2"/>
                </a:solidFill>
                <a:highlight>
                  <a:srgbClr val="FFFFFF"/>
                </a:highlight>
                <a:latin typeface="Roboto"/>
                <a:ea typeface="Roboto"/>
                <a:cs typeface="Roboto"/>
              </a:rPr>
              <a:t>join()</a:t>
            </a:r>
            <a:r>
              <a:rPr sz="1600" b="0" i="0" u="none" strike="noStrike" cap="none">
                <a:solidFill>
                  <a:schemeClr val="accent2"/>
                </a:solidFill>
                <a:highlight>
                  <a:srgbClr val="FFFFFF"/>
                </a:highlight>
                <a:latin typeface="Roboto"/>
                <a:ea typeface="Roboto"/>
                <a:cs typeface="Roboto"/>
              </a:rPr>
              <a:t> Une todos los caracteres de una cadena utilizando un </a:t>
            </a:r>
            <a:r>
              <a:rPr sz="1600">
                <a:solidFill>
                  <a:schemeClr val="accent2"/>
                </a:solidFill>
                <a:highlight>
                  <a:srgbClr val="FFFFFF"/>
                </a:highlight>
                <a:latin typeface="Roboto"/>
                <a:ea typeface="Roboto"/>
                <a:cs typeface="Roboto"/>
              </a:rPr>
              <a:t>carácter</a:t>
            </a:r>
            <a:r>
              <a:rPr sz="1600" b="0" i="0" u="none" strike="noStrike" cap="none">
                <a:solidFill>
                  <a:schemeClr val="accent2"/>
                </a:solidFill>
                <a:highlight>
                  <a:srgbClr val="FFFFFF"/>
                </a:highlight>
                <a:latin typeface="Roboto"/>
                <a:ea typeface="Roboto"/>
                <a:cs typeface="Roboto"/>
              </a:rPr>
              <a:t> de unión</a:t>
            </a:r>
          </a:p>
          <a:p>
            <a:pPr lvl="0" algn="l">
              <a:lnSpc>
                <a:spcPct val="114999"/>
              </a:lnSpc>
              <a:spcBef>
                <a:spcPts val="0"/>
              </a:spcBef>
              <a:spcAft>
                <a:spcPts val="0"/>
              </a:spcAft>
              <a:defRPr/>
            </a:pPr>
            <a:endParaRPr sz="1600" b="0" i="0" u="none" strike="noStrike" cap="none">
              <a:solidFill>
                <a:schemeClr val="accent2"/>
              </a:solidFill>
              <a:highlight>
                <a:srgbClr val="FFFFFF"/>
              </a:highlight>
              <a:latin typeface="Roboto"/>
              <a:ea typeface="Roboto"/>
              <a:cs typeface="Roboto"/>
            </a:endParaRPr>
          </a:p>
          <a:p>
            <a:pPr marL="457200" marR="0" lvl="0" indent="-330200" algn="l">
              <a:lnSpc>
                <a:spcPct val="114999"/>
              </a:lnSpc>
              <a:spcBef>
                <a:spcPts val="0"/>
              </a:spcBef>
              <a:spcAft>
                <a:spcPts val="0"/>
              </a:spcAft>
              <a:buClr>
                <a:schemeClr val="accent2"/>
              </a:buClr>
              <a:buSzPts val="1600"/>
              <a:buFont typeface="Roboto"/>
              <a:buChar char="●"/>
              <a:defRPr/>
            </a:pPr>
            <a:r>
              <a:rPr sz="1600" b="1" i="0" u="none" strike="noStrike" cap="none">
                <a:solidFill>
                  <a:schemeClr val="accent2"/>
                </a:solidFill>
                <a:highlight>
                  <a:srgbClr val="FFFFFF"/>
                </a:highlight>
                <a:latin typeface="Roboto"/>
                <a:ea typeface="Roboto"/>
                <a:cs typeface="Roboto"/>
              </a:rPr>
              <a:t>replace()</a:t>
            </a:r>
            <a:r>
              <a:rPr sz="1600" b="0" i="0" u="none" strike="noStrike" cap="none">
                <a:solidFill>
                  <a:schemeClr val="accent2"/>
                </a:solidFill>
                <a:highlight>
                  <a:srgbClr val="FFFFFF"/>
                </a:highlight>
                <a:latin typeface="Roboto"/>
                <a:ea typeface="Roboto"/>
                <a:cs typeface="Roboto"/>
              </a:rPr>
              <a:t> Reemplaza una subcadena de una cadena por otra y la devuelve</a:t>
            </a:r>
          </a:p>
          <a:p>
            <a:pPr marL="0" marR="0" lvl="0" indent="0" algn="l">
              <a:lnSpc>
                <a:spcPct val="114999"/>
              </a:lnSpc>
              <a:spcBef>
                <a:spcPts val="600"/>
              </a:spcBef>
              <a:spcAft>
                <a:spcPts val="500"/>
              </a:spcAft>
              <a:buClr>
                <a:srgbClr val="000000"/>
              </a:buClr>
              <a:buSzPts val="1600"/>
              <a:buFont typeface="Arial"/>
              <a:buNone/>
              <a:defRPr/>
            </a:pPr>
            <a:endParaRPr sz="1600" b="0" i="0" u="none" strike="noStrike" cap="none">
              <a:solidFill>
                <a:schemeClr val="accent2"/>
              </a:solidFill>
              <a:highlight>
                <a:srgbClr val="FFFFFF"/>
              </a:highlight>
              <a:latin typeface="Roboto"/>
              <a:ea typeface="Roboto"/>
              <a:cs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26" name="Google Shape;426;p46"/>
          <p:cNvSpPr txBox="1">
            <a:spLocks noGrp="1"/>
          </p:cNvSpPr>
          <p:nvPr>
            <p:ph type="title"/>
          </p:nvPr>
        </p:nvSpPr>
        <p:spPr bwMode="auto">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a:lnSpc>
                <a:spcPct val="90000"/>
              </a:lnSpc>
              <a:spcBef>
                <a:spcPts val="0"/>
              </a:spcBef>
              <a:spcAft>
                <a:spcPts val="0"/>
              </a:spcAft>
              <a:buSzPts val="1400"/>
              <a:buNone/>
              <a:defRPr/>
            </a:pPr>
            <a:endParaRPr/>
          </a:p>
        </p:txBody>
      </p:sp>
      <p:sp>
        <p:nvSpPr>
          <p:cNvPr id="427" name="Google Shape;427;p46"/>
          <p:cNvSpPr txBox="1">
            <a:spLocks noGrp="1"/>
          </p:cNvSpPr>
          <p:nvPr>
            <p:ph type="body" idx="1"/>
          </p:nvPr>
        </p:nvSpPr>
        <p:spPr bwMode="auto">
          <a:xfrm>
            <a:off x="628650" y="1369218"/>
            <a:ext cx="7886700" cy="3263400"/>
          </a:xfrm>
          <a:prstGeom prst="rect">
            <a:avLst/>
          </a:prstGeom>
          <a:noFill/>
          <a:ln>
            <a:noFill/>
          </a:ln>
        </p:spPr>
        <p:txBody>
          <a:bodyPr spcFirstLastPara="1" wrap="square" lIns="68575" tIns="34275" rIns="68575" bIns="34275" anchor="t" anchorCtr="0">
            <a:normAutofit/>
          </a:bodyPr>
          <a:lstStyle/>
          <a:p>
            <a:pPr marL="0" lvl="0" indent="0" algn="l">
              <a:lnSpc>
                <a:spcPct val="90000"/>
              </a:lnSpc>
              <a:spcBef>
                <a:spcPts val="800"/>
              </a:spcBef>
              <a:spcAft>
                <a:spcPts val="0"/>
              </a:spcAft>
              <a:buSzPts val="1400"/>
              <a:buNone/>
              <a:defRPr/>
            </a:pPr>
            <a:endParaRPr/>
          </a:p>
        </p:txBody>
      </p:sp>
      <p:pic>
        <p:nvPicPr>
          <p:cNvPr id="428" name="Google Shape;428;p46"/>
          <p:cNvPicPr/>
          <p:nvPr/>
        </p:nvPicPr>
        <p:blipFill>
          <a:blip r:embed="rId2">
            <a:alphaModFix/>
          </a:blip>
          <a:srcRect/>
          <a:stretch/>
        </p:blipFill>
        <p:spPr bwMode="auto">
          <a:xfrm>
            <a:off x="-111846" y="-1450375"/>
            <a:ext cx="12189289" cy="6858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6" name="Google Shape;86;p17"/>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87" name="Google Shape;87;p17"/>
          <p:cNvPicPr/>
          <p:nvPr/>
        </p:nvPicPr>
        <p:blipFill>
          <a:blip r:embed="rId2">
            <a:alphaModFix/>
          </a:blip>
          <a:srcRect/>
          <a:stretch/>
        </p:blipFill>
        <p:spPr bwMode="auto">
          <a:xfrm>
            <a:off x="0" y="0"/>
            <a:ext cx="953260" cy="5143500"/>
          </a:xfrm>
          <a:prstGeom prst="rect">
            <a:avLst/>
          </a:prstGeom>
          <a:noFill/>
          <a:ln>
            <a:noFill/>
          </a:ln>
        </p:spPr>
      </p:pic>
      <p:sp>
        <p:nvSpPr>
          <p:cNvPr id="88" name="Google Shape;88;p17"/>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89" name="Google Shape;89;p17"/>
          <p:cNvPicPr/>
          <p:nvPr/>
        </p:nvPicPr>
        <p:blipFill>
          <a:blip r:embed="rId3">
            <a:alphaModFix/>
          </a:blip>
          <a:srcRect/>
          <a:stretch/>
        </p:blipFill>
        <p:spPr bwMode="auto">
          <a:xfrm>
            <a:off x="7682157" y="98519"/>
            <a:ext cx="1461844" cy="925661"/>
          </a:xfrm>
          <a:prstGeom prst="rect">
            <a:avLst/>
          </a:prstGeom>
          <a:noFill/>
          <a:ln>
            <a:noFill/>
          </a:ln>
        </p:spPr>
      </p:pic>
      <p:sp>
        <p:nvSpPr>
          <p:cNvPr id="90" name="Google Shape;90;p17"/>
          <p:cNvSpPr/>
          <p:nvPr/>
        </p:nvSpPr>
        <p:spPr bwMode="auto">
          <a:xfrm>
            <a:off x="1093789" y="458169"/>
            <a:ext cx="7319288"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a:t>
            </a:r>
            <a:r>
              <a:rPr sz="2900" b="1" i="0" u="none" strike="noStrike" cap="none">
                <a:solidFill>
                  <a:srgbClr val="000000"/>
                </a:solidFill>
                <a:latin typeface="Roboto"/>
                <a:ea typeface="Roboto"/>
                <a:cs typeface="Roboto"/>
              </a:rPr>
              <a:t>Mutabilidad en Python - Ejemplo</a:t>
            </a:r>
            <a:endParaRPr sz="2900" b="0" i="0" u="none" strike="noStrike" cap="none">
              <a:solidFill>
                <a:srgbClr val="000000"/>
              </a:solidFill>
              <a:latin typeface="Roboto"/>
              <a:ea typeface="Roboto"/>
              <a:cs typeface="Roboto"/>
            </a:endParaRPr>
          </a:p>
        </p:txBody>
      </p:sp>
      <p:sp>
        <p:nvSpPr>
          <p:cNvPr id="91" name="Google Shape;91;p17"/>
          <p:cNvSpPr/>
          <p:nvPr/>
        </p:nvSpPr>
        <p:spPr bwMode="auto">
          <a:xfrm>
            <a:off x="1174875" y="1299200"/>
            <a:ext cx="7893000" cy="3465300"/>
          </a:xfrm>
          <a:prstGeom prst="rect">
            <a:avLst/>
          </a:prstGeom>
          <a:noFill/>
          <a:ln>
            <a:noFill/>
          </a:ln>
        </p:spPr>
        <p:txBody>
          <a:bodyPr spcFirstLastPara="1" wrap="square" lIns="91425" tIns="91425" rIns="91425" bIns="91425" anchor="t" anchorCtr="0">
            <a:noAutofit/>
          </a:bodyPr>
          <a:lstStyle/>
          <a:p>
            <a:pPr marL="457200" marR="0" lvl="0" indent="-342900" algn="l">
              <a:lnSpc>
                <a:spcPct val="100000"/>
              </a:lnSpc>
              <a:spcBef>
                <a:spcPts val="0"/>
              </a:spcBef>
              <a:spcAft>
                <a:spcPts val="0"/>
              </a:spcAft>
              <a:buClr>
                <a:schemeClr val="dk1"/>
              </a:buClr>
              <a:buSzPts val="1800"/>
              <a:buFont typeface="Roboto"/>
              <a:buChar char="●"/>
              <a:defRPr/>
            </a:pPr>
            <a:r>
              <a:rPr sz="1800" dirty="0" err="1">
                <a:solidFill>
                  <a:schemeClr val="dk1"/>
                </a:solidFill>
                <a:latin typeface="Roboto"/>
                <a:ea typeface="Roboto"/>
                <a:cs typeface="Roboto"/>
              </a:rPr>
              <a:t>Estructuras</a:t>
            </a:r>
            <a:r>
              <a:rPr sz="1800" dirty="0">
                <a:solidFill>
                  <a:schemeClr val="dk1"/>
                </a:solidFill>
                <a:latin typeface="Roboto"/>
                <a:ea typeface="Roboto"/>
                <a:cs typeface="Roboto"/>
              </a:rPr>
              <a:t> de </a:t>
            </a:r>
            <a:r>
              <a:rPr sz="1800" dirty="0" err="1">
                <a:solidFill>
                  <a:schemeClr val="dk1"/>
                </a:solidFill>
                <a:latin typeface="Roboto"/>
                <a:ea typeface="Roboto"/>
                <a:cs typeface="Roboto"/>
              </a:rPr>
              <a:t>datos</a:t>
            </a:r>
            <a:r>
              <a:rPr sz="1800" dirty="0">
                <a:solidFill>
                  <a:schemeClr val="dk1"/>
                </a:solidFill>
                <a:latin typeface="Roboto"/>
                <a:ea typeface="Roboto"/>
                <a:cs typeface="Roboto"/>
              </a:rPr>
              <a:t> no </a:t>
            </a:r>
            <a:r>
              <a:rPr sz="1800" dirty="0" err="1">
                <a:solidFill>
                  <a:schemeClr val="dk1"/>
                </a:solidFill>
                <a:latin typeface="Roboto"/>
                <a:ea typeface="Roboto"/>
                <a:cs typeface="Roboto"/>
              </a:rPr>
              <a:t>mutables</a:t>
            </a:r>
            <a:endParaRPr sz="1800" dirty="0">
              <a:solidFill>
                <a:schemeClr val="dk1"/>
              </a:solidFill>
              <a:latin typeface="Roboto"/>
              <a:ea typeface="Roboto"/>
              <a:cs typeface="Roboto"/>
            </a:endParaRPr>
          </a:p>
          <a:p>
            <a:pPr lvl="0" algn="l">
              <a:lnSpc>
                <a:spcPct val="100000"/>
              </a:lnSpc>
              <a:spcBef>
                <a:spcPts val="0"/>
              </a:spcBef>
              <a:spcAft>
                <a:spcPts val="0"/>
              </a:spcAft>
              <a:defRPr/>
            </a:pPr>
            <a:r>
              <a:rPr sz="1800" dirty="0">
                <a:solidFill>
                  <a:schemeClr val="dk1"/>
                </a:solidFill>
                <a:latin typeface="Roboto"/>
                <a:ea typeface="Roboto"/>
                <a:cs typeface="Roboto"/>
              </a:rPr>
              <a:t>				</a:t>
            </a:r>
          </a:p>
          <a:p>
            <a:pPr lvl="0" algn="l">
              <a:lnSpc>
                <a:spcPct val="100000"/>
              </a:lnSpc>
              <a:spcBef>
                <a:spcPts val="0"/>
              </a:spcBef>
              <a:spcAft>
                <a:spcPts val="0"/>
              </a:spcAft>
              <a:defRPr/>
            </a:pPr>
            <a:r>
              <a:rPr sz="1800" dirty="0">
                <a:solidFill>
                  <a:schemeClr val="dk1"/>
                </a:solidFill>
                <a:latin typeface="Roboto"/>
                <a:ea typeface="Roboto"/>
                <a:cs typeface="Roboto"/>
              </a:rPr>
              <a:t>			</a:t>
            </a:r>
            <a:r>
              <a:rPr lang="es-AR" sz="1800" b="0" i="0" u="none" strike="noStrike" cap="none" spc="0" dirty="0">
                <a:solidFill>
                  <a:schemeClr val="dk1"/>
                </a:solidFill>
                <a:latin typeface="Courier New"/>
                <a:ea typeface="Courier New"/>
                <a:cs typeface="Courier New"/>
              </a:rPr>
              <a:t>Salida:</a:t>
            </a:r>
            <a:endParaRPr sz="1800" dirty="0">
              <a:solidFill>
                <a:schemeClr val="dk1"/>
              </a:solidFill>
              <a:latin typeface="Roboto"/>
              <a:ea typeface="Roboto"/>
              <a:cs typeface="Roboto"/>
            </a:endParaRPr>
          </a:p>
          <a:p>
            <a:pPr marL="0" marR="0" lvl="0" indent="0" algn="l">
              <a:lnSpc>
                <a:spcPct val="100000"/>
              </a:lnSpc>
              <a:spcBef>
                <a:spcPts val="0"/>
              </a:spcBef>
              <a:spcAft>
                <a:spcPts val="0"/>
              </a:spcAft>
              <a:buNone/>
              <a:defRPr/>
            </a:pPr>
            <a:r>
              <a:rPr sz="1800" dirty="0">
                <a:solidFill>
                  <a:schemeClr val="dk1"/>
                </a:solidFill>
                <a:latin typeface="Roboto"/>
                <a:ea typeface="Roboto"/>
                <a:cs typeface="Roboto"/>
              </a:rPr>
              <a:t>         </a:t>
            </a:r>
            <a:r>
              <a:rPr sz="1800" dirty="0">
                <a:solidFill>
                  <a:schemeClr val="dk1"/>
                </a:solidFill>
                <a:latin typeface="Courier New"/>
                <a:ea typeface="Courier New"/>
                <a:cs typeface="Courier New"/>
              </a:rPr>
              <a:t>num = 5				   </a:t>
            </a:r>
          </a:p>
          <a:p>
            <a:pPr marL="0" marR="0" lvl="0" indent="0" algn="l">
              <a:lnSpc>
                <a:spcPct val="100000"/>
              </a:lnSpc>
              <a:spcBef>
                <a:spcPts val="0"/>
              </a:spcBef>
              <a:spcAft>
                <a:spcPts val="0"/>
              </a:spcAft>
              <a:buClr>
                <a:schemeClr val="dk1"/>
              </a:buClr>
              <a:buSzPts val="1100"/>
              <a:buFont typeface="Arial"/>
              <a:buNone/>
              <a:defRPr/>
            </a:pPr>
            <a:r>
              <a:rPr sz="1800" dirty="0">
                <a:solidFill>
                  <a:schemeClr val="dk1"/>
                </a:solidFill>
                <a:latin typeface="Courier New"/>
                <a:ea typeface="Courier New"/>
                <a:cs typeface="Courier New"/>
              </a:rPr>
              <a:t>    </a:t>
            </a:r>
            <a:r>
              <a:rPr sz="1800" dirty="0">
                <a:solidFill>
                  <a:schemeClr val="accent6">
                    <a:lumMod val="50000"/>
                  </a:schemeClr>
                </a:solidFill>
                <a:latin typeface="Courier New"/>
                <a:ea typeface="Courier New"/>
                <a:cs typeface="Courier New"/>
              </a:rPr>
              <a:t>print</a:t>
            </a:r>
            <a:r>
              <a:rPr sz="1800" dirty="0">
                <a:solidFill>
                  <a:schemeClr val="dk1"/>
                </a:solidFill>
                <a:latin typeface="Courier New"/>
                <a:ea typeface="Courier New"/>
                <a:cs typeface="Courier New"/>
              </a:rPr>
              <a:t>(</a:t>
            </a:r>
            <a:r>
              <a:rPr sz="1800" dirty="0">
                <a:solidFill>
                  <a:schemeClr val="accent6">
                    <a:lumMod val="50000"/>
                  </a:schemeClr>
                </a:solidFill>
                <a:latin typeface="Courier New"/>
                <a:ea typeface="Courier New"/>
                <a:cs typeface="Courier New"/>
              </a:rPr>
              <a:t>id</a:t>
            </a:r>
            <a:r>
              <a:rPr sz="1800" dirty="0">
                <a:solidFill>
                  <a:schemeClr val="dk1"/>
                </a:solidFill>
                <a:latin typeface="Courier New"/>
                <a:ea typeface="Courier New"/>
                <a:cs typeface="Courier New"/>
              </a:rPr>
              <a:t>(num))		</a:t>
            </a:r>
            <a:r>
              <a:rPr lang="es-AR" sz="1800" dirty="0">
                <a:solidFill>
                  <a:schemeClr val="dk1"/>
                </a:solidFill>
                <a:latin typeface="Courier New"/>
                <a:ea typeface="Courier New"/>
                <a:cs typeface="Courier New"/>
              </a:rPr>
              <a:t>11256192</a:t>
            </a:r>
          </a:p>
          <a:p>
            <a:pPr marL="0" marR="0" lvl="0" indent="0" algn="l">
              <a:lnSpc>
                <a:spcPct val="100000"/>
              </a:lnSpc>
              <a:spcBef>
                <a:spcPts val="0"/>
              </a:spcBef>
              <a:spcAft>
                <a:spcPts val="0"/>
              </a:spcAft>
              <a:buClr>
                <a:schemeClr val="dk1"/>
              </a:buClr>
              <a:buSzPts val="1100"/>
              <a:buFont typeface="Arial"/>
              <a:buNone/>
              <a:defRPr/>
            </a:pPr>
            <a:r>
              <a:rPr lang="es-AR" sz="1800" dirty="0">
                <a:solidFill>
                  <a:schemeClr val="dk1"/>
                </a:solidFill>
                <a:latin typeface="Courier New"/>
                <a:ea typeface="Courier New"/>
                <a:cs typeface="Courier New"/>
              </a:rPr>
              <a:t>    </a:t>
            </a:r>
            <a:r>
              <a:rPr sz="1800" dirty="0">
                <a:solidFill>
                  <a:schemeClr val="dk1"/>
                </a:solidFill>
                <a:latin typeface="Courier New"/>
                <a:ea typeface="Courier New"/>
                <a:cs typeface="Courier New"/>
              </a:rPr>
              <a:t>num = 6				</a:t>
            </a:r>
          </a:p>
          <a:p>
            <a:pPr marL="0" marR="0" lvl="0" indent="0" algn="l">
              <a:lnSpc>
                <a:spcPct val="100000"/>
              </a:lnSpc>
              <a:spcBef>
                <a:spcPts val="0"/>
              </a:spcBef>
              <a:spcAft>
                <a:spcPts val="0"/>
              </a:spcAft>
              <a:buClr>
                <a:schemeClr val="dk1"/>
              </a:buClr>
              <a:buSzPts val="1100"/>
              <a:buFont typeface="Arial"/>
              <a:buNone/>
              <a:defRPr/>
            </a:pPr>
            <a:r>
              <a:rPr sz="1800" dirty="0">
                <a:solidFill>
                  <a:schemeClr val="dk1"/>
                </a:solidFill>
                <a:latin typeface="Courier New"/>
                <a:ea typeface="Courier New"/>
                <a:cs typeface="Courier New"/>
              </a:rPr>
              <a:t>    </a:t>
            </a:r>
            <a:r>
              <a:rPr lang="es-AR" sz="1800" b="0" i="0" u="none" strike="noStrike" cap="none" spc="0" dirty="0" err="1">
                <a:solidFill>
                  <a:schemeClr val="accent6">
                    <a:lumMod val="50000"/>
                  </a:schemeClr>
                </a:solidFill>
                <a:latin typeface="Courier New"/>
                <a:ea typeface="Courier New"/>
                <a:cs typeface="Courier New"/>
              </a:rPr>
              <a:t>print</a:t>
            </a:r>
            <a:r>
              <a:rPr lang="es-AR" sz="1800" b="0" i="0" u="none" strike="noStrike" cap="none" spc="0" dirty="0">
                <a:solidFill>
                  <a:schemeClr val="dk1"/>
                </a:solidFill>
                <a:latin typeface="Courier New"/>
                <a:ea typeface="Courier New"/>
                <a:cs typeface="Courier New"/>
              </a:rPr>
              <a:t>(</a:t>
            </a:r>
            <a:r>
              <a:rPr lang="es-AR" sz="1800" b="0" i="0" u="none" strike="noStrike" cap="none" spc="0" dirty="0">
                <a:solidFill>
                  <a:schemeClr val="accent6">
                    <a:lumMod val="50000"/>
                  </a:schemeClr>
                </a:solidFill>
                <a:latin typeface="Courier New"/>
                <a:ea typeface="Courier New"/>
                <a:cs typeface="Courier New"/>
              </a:rPr>
              <a:t>id</a:t>
            </a:r>
            <a:r>
              <a:rPr lang="es-AR" sz="1800" b="0" i="0" u="none" strike="noStrike" cap="none" spc="0" dirty="0">
                <a:solidFill>
                  <a:schemeClr val="dk1"/>
                </a:solidFill>
                <a:latin typeface="Courier New"/>
                <a:ea typeface="Courier New"/>
                <a:cs typeface="Courier New"/>
              </a:rPr>
              <a:t>(</a:t>
            </a:r>
            <a:r>
              <a:rPr lang="es-AR" sz="1800" b="0" i="0" u="none" strike="noStrike" cap="none" spc="0" dirty="0" err="1">
                <a:solidFill>
                  <a:schemeClr val="dk1"/>
                </a:solidFill>
                <a:latin typeface="Courier New"/>
                <a:ea typeface="Courier New"/>
                <a:cs typeface="Courier New"/>
              </a:rPr>
              <a:t>num</a:t>
            </a:r>
            <a:r>
              <a:rPr lang="es-AR" sz="1800" b="0" i="0" u="none" strike="noStrike" cap="none" spc="0" dirty="0">
                <a:solidFill>
                  <a:schemeClr val="dk1"/>
                </a:solidFill>
                <a:latin typeface="Courier New"/>
                <a:ea typeface="Courier New"/>
                <a:cs typeface="Courier New"/>
              </a:rPr>
              <a:t>))	</a:t>
            </a:r>
            <a:r>
              <a:rPr lang="es-AR" sz="1800" b="0" i="0" u="none" strike="noStrike" cap="none" spc="0">
                <a:solidFill>
                  <a:schemeClr val="dk1"/>
                </a:solidFill>
                <a:latin typeface="Courier New"/>
                <a:ea typeface="Courier New"/>
                <a:cs typeface="Courier New"/>
              </a:rPr>
              <a:t>	11256224</a:t>
            </a:r>
            <a:endParaRPr sz="1800" dirty="0">
              <a:solidFill>
                <a:schemeClr val="dk1"/>
              </a:solidFill>
              <a:latin typeface="Courier New"/>
              <a:ea typeface="Courier New"/>
              <a:cs typeface="Courier New"/>
            </a:endParaRPr>
          </a:p>
          <a:p>
            <a:pPr marL="0" marR="0" lvl="0" indent="0" algn="l">
              <a:lnSpc>
                <a:spcPct val="100000"/>
              </a:lnSpc>
              <a:spcBef>
                <a:spcPts val="0"/>
              </a:spcBef>
              <a:spcAft>
                <a:spcPts val="0"/>
              </a:spcAft>
              <a:buNone/>
              <a:defRPr/>
            </a:pPr>
            <a:r>
              <a:rPr sz="2500" dirty="0">
                <a:solidFill>
                  <a:schemeClr val="dk1"/>
                </a:solidFill>
                <a:latin typeface="Roboto"/>
                <a:ea typeface="Roboto"/>
                <a:cs typeface="Roboto"/>
              </a:rPr>
              <a:t>						</a:t>
            </a:r>
            <a:endParaRPr sz="1800" dirty="0">
              <a:solidFill>
                <a:schemeClr val="dk1"/>
              </a:solidFill>
              <a:latin typeface="Courier New"/>
              <a:ea typeface="Courier New"/>
              <a:cs typeface="Courier New"/>
            </a:endParaRPr>
          </a:p>
          <a:p>
            <a:pPr marL="0" marR="0" lvl="0" indent="0" algn="l">
              <a:lnSpc>
                <a:spcPct val="100000"/>
              </a:lnSpc>
              <a:spcBef>
                <a:spcPts val="0"/>
              </a:spcBef>
              <a:spcAft>
                <a:spcPts val="0"/>
              </a:spcAft>
              <a:buNone/>
              <a:defRPr/>
            </a:pPr>
            <a:r>
              <a:rPr sz="1800" dirty="0">
                <a:solidFill>
                  <a:schemeClr val="dk1"/>
                </a:solidFill>
                <a:latin typeface="Courier New"/>
                <a:ea typeface="Courier New"/>
                <a:cs typeface="Courier New"/>
              </a:rPr>
              <a:t>						</a:t>
            </a:r>
          </a:p>
          <a:p>
            <a:pPr marL="2286000" marR="0" lvl="0" indent="457200" algn="l">
              <a:lnSpc>
                <a:spcPct val="100000"/>
              </a:lnSpc>
              <a:spcBef>
                <a:spcPts val="0"/>
              </a:spcBef>
              <a:spcAft>
                <a:spcPts val="0"/>
              </a:spcAft>
              <a:buNone/>
              <a:defRPr/>
            </a:pPr>
            <a:endParaRPr sz="1800" dirty="0">
              <a:solidFill>
                <a:schemeClr val="dk1"/>
              </a:solidFill>
              <a:latin typeface="Courier New"/>
              <a:ea typeface="Courier New"/>
              <a:cs typeface="Courier New"/>
            </a:endParaRPr>
          </a:p>
          <a:p>
            <a:pPr marL="0" marR="0" lvl="0" indent="0" algn="l">
              <a:lnSpc>
                <a:spcPct val="100000"/>
              </a:lnSpc>
              <a:spcBef>
                <a:spcPts val="0"/>
              </a:spcBef>
              <a:spcAft>
                <a:spcPts val="0"/>
              </a:spcAft>
              <a:buNone/>
              <a:defRPr/>
            </a:pPr>
            <a:endParaRPr sz="1800" dirty="0">
              <a:solidFill>
                <a:schemeClr val="dk1"/>
              </a:solidFill>
              <a:latin typeface="Courier New"/>
              <a:ea typeface="Courier New"/>
              <a:cs typeface="Courier New"/>
            </a:endParaRPr>
          </a:p>
        </p:txBody>
      </p:sp>
      <p:pic>
        <p:nvPicPr>
          <p:cNvPr id="1117706395" name="Google Shape;153;p21"/>
          <p:cNvPicPr/>
          <p:nvPr/>
        </p:nvPicPr>
        <p:blipFill>
          <a:blip r:embed="rId4">
            <a:alphaModFix/>
          </a:blip>
          <a:stretch/>
        </p:blipFill>
        <p:spPr bwMode="auto">
          <a:xfrm>
            <a:off x="5220072" y="1307989"/>
            <a:ext cx="3399725" cy="37737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6" name="Google Shape;96;p18"/>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97" name="Google Shape;97;p18"/>
          <p:cNvPicPr/>
          <p:nvPr/>
        </p:nvPicPr>
        <p:blipFill>
          <a:blip r:embed="rId2">
            <a:alphaModFix/>
          </a:blip>
          <a:srcRect/>
          <a:stretch/>
        </p:blipFill>
        <p:spPr bwMode="auto">
          <a:xfrm>
            <a:off x="0" y="0"/>
            <a:ext cx="953260" cy="5143500"/>
          </a:xfrm>
          <a:prstGeom prst="rect">
            <a:avLst/>
          </a:prstGeom>
          <a:noFill/>
          <a:ln>
            <a:noFill/>
          </a:ln>
        </p:spPr>
      </p:pic>
      <p:sp>
        <p:nvSpPr>
          <p:cNvPr id="98" name="Google Shape;98;p18"/>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99" name="Google Shape;99;p18"/>
          <p:cNvPicPr/>
          <p:nvPr/>
        </p:nvPicPr>
        <p:blipFill>
          <a:blip r:embed="rId3">
            <a:alphaModFix/>
          </a:blip>
          <a:srcRect/>
          <a:stretch/>
        </p:blipFill>
        <p:spPr bwMode="auto">
          <a:xfrm>
            <a:off x="7682157" y="98519"/>
            <a:ext cx="1461844" cy="925661"/>
          </a:xfrm>
          <a:prstGeom prst="rect">
            <a:avLst/>
          </a:prstGeom>
          <a:noFill/>
          <a:ln>
            <a:noFill/>
          </a:ln>
        </p:spPr>
      </p:pic>
      <p:sp>
        <p:nvSpPr>
          <p:cNvPr id="100" name="Google Shape;100;p18"/>
          <p:cNvSpPr/>
          <p:nvPr/>
        </p:nvSpPr>
        <p:spPr bwMode="auto">
          <a:xfrm>
            <a:off x="1093800" y="458175"/>
            <a:ext cx="768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600" b="1">
                <a:latin typeface="Roboto"/>
                <a:ea typeface="Roboto"/>
                <a:cs typeface="Roboto"/>
              </a:rPr>
              <a:t>&gt; </a:t>
            </a:r>
            <a:r>
              <a:rPr sz="2600" b="1" i="0" u="none" strike="noStrike" cap="none">
                <a:solidFill>
                  <a:srgbClr val="000000"/>
                </a:solidFill>
                <a:latin typeface="Roboto"/>
                <a:ea typeface="Roboto"/>
                <a:cs typeface="Roboto"/>
              </a:rPr>
              <a:t>Tipos de Datos: Estructurados</a:t>
            </a:r>
            <a:endParaRPr sz="2900" b="0" i="0" u="none" strike="noStrike" cap="none">
              <a:solidFill>
                <a:srgbClr val="000000"/>
              </a:solidFill>
              <a:latin typeface="Roboto"/>
              <a:ea typeface="Roboto"/>
              <a:cs typeface="Roboto"/>
            </a:endParaRPr>
          </a:p>
        </p:txBody>
      </p:sp>
      <p:sp>
        <p:nvSpPr>
          <p:cNvPr id="101" name="Google Shape;101;p18"/>
          <p:cNvSpPr/>
          <p:nvPr/>
        </p:nvSpPr>
        <p:spPr bwMode="auto">
          <a:xfrm>
            <a:off x="1352599" y="1248560"/>
            <a:ext cx="7485300" cy="1945500"/>
          </a:xfrm>
          <a:prstGeom prst="rect">
            <a:avLst/>
          </a:prstGeom>
          <a:no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800"/>
              <a:buFont typeface="Arial"/>
              <a:buNone/>
              <a:defRPr/>
            </a:pPr>
            <a:r>
              <a:rPr sz="1800" i="0" u="none" strike="noStrike" cap="none">
                <a:solidFill>
                  <a:schemeClr val="dk1"/>
                </a:solidFill>
                <a:latin typeface="Roboto"/>
                <a:ea typeface="Roboto"/>
                <a:cs typeface="Roboto"/>
              </a:rPr>
              <a:t>Los datos estructurados en Python son aquellos que </a:t>
            </a:r>
            <a:r>
              <a:rPr sz="1800" b="1" i="0" u="none" strike="noStrike" cap="none">
                <a:solidFill>
                  <a:schemeClr val="dk1"/>
                </a:solidFill>
                <a:latin typeface="Roboto"/>
                <a:ea typeface="Roboto"/>
                <a:cs typeface="Roboto"/>
              </a:rPr>
              <a:t>permiten que una variable pueda almacenar “más de un valor”</a:t>
            </a:r>
            <a:r>
              <a:rPr sz="1800" i="0" u="none" strike="noStrike" cap="none">
                <a:solidFill>
                  <a:schemeClr val="dk1"/>
                </a:solidFill>
                <a:latin typeface="Roboto"/>
                <a:ea typeface="Roboto"/>
                <a:cs typeface="Roboto"/>
              </a:rPr>
              <a:t>. </a:t>
            </a:r>
            <a:endParaRPr sz="2500" i="0" u="none" strike="noStrike" cap="none">
              <a:solidFill>
                <a:srgbClr val="000000"/>
              </a:solidFill>
              <a:latin typeface="Roboto"/>
              <a:ea typeface="Roboto"/>
              <a:cs typeface="Roboto"/>
            </a:endParaRPr>
          </a:p>
        </p:txBody>
      </p:sp>
      <p:pic>
        <p:nvPicPr>
          <p:cNvPr id="431942915" name="Google Shape;219;p26"/>
          <p:cNvPicPr/>
          <p:nvPr/>
        </p:nvPicPr>
        <p:blipFill>
          <a:blip r:embed="rId4">
            <a:alphaModFix/>
          </a:blip>
          <a:srcRect l="13498" t="8413" r="10495" b="15581"/>
          <a:stretch/>
        </p:blipFill>
        <p:spPr bwMode="auto">
          <a:xfrm flipH="1">
            <a:off x="5362420" y="2333226"/>
            <a:ext cx="2539748" cy="28191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6" name="Google Shape;106;p19"/>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107" name="Google Shape;107;p19"/>
          <p:cNvPicPr/>
          <p:nvPr/>
        </p:nvPicPr>
        <p:blipFill>
          <a:blip r:embed="rId2">
            <a:alphaModFix/>
          </a:blip>
          <a:srcRect/>
          <a:stretch/>
        </p:blipFill>
        <p:spPr bwMode="auto">
          <a:xfrm>
            <a:off x="0" y="0"/>
            <a:ext cx="953262" cy="5143502"/>
          </a:xfrm>
          <a:prstGeom prst="rect">
            <a:avLst/>
          </a:prstGeom>
          <a:noFill/>
          <a:ln>
            <a:noFill/>
          </a:ln>
        </p:spPr>
      </p:pic>
      <p:sp>
        <p:nvSpPr>
          <p:cNvPr id="108" name="Google Shape;108;p19"/>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109" name="Google Shape;109;p19"/>
          <p:cNvPicPr/>
          <p:nvPr/>
        </p:nvPicPr>
        <p:blipFill>
          <a:blip r:embed="rId3">
            <a:alphaModFix/>
          </a:blip>
          <a:srcRect/>
          <a:stretch/>
        </p:blipFill>
        <p:spPr bwMode="auto">
          <a:xfrm>
            <a:off x="7682157" y="98519"/>
            <a:ext cx="1461844" cy="925661"/>
          </a:xfrm>
          <a:prstGeom prst="rect">
            <a:avLst/>
          </a:prstGeom>
          <a:noFill/>
          <a:ln>
            <a:noFill/>
          </a:ln>
        </p:spPr>
      </p:pic>
      <p:sp>
        <p:nvSpPr>
          <p:cNvPr id="110" name="Google Shape;110;p19"/>
          <p:cNvSpPr/>
          <p:nvPr/>
        </p:nvSpPr>
        <p:spPr bwMode="auto">
          <a:xfrm>
            <a:off x="1093790" y="45817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a:t>
            </a:r>
            <a:r>
              <a:rPr sz="2900" b="1" i="0" u="none" strike="noStrike" cap="none">
                <a:solidFill>
                  <a:srgbClr val="000000"/>
                </a:solidFill>
                <a:latin typeface="Roboto"/>
                <a:ea typeface="Roboto"/>
                <a:cs typeface="Roboto"/>
              </a:rPr>
              <a:t>Listas (list)</a:t>
            </a:r>
            <a:endParaRPr sz="2900" b="0" i="0" u="none" strike="noStrike" cap="none">
              <a:solidFill>
                <a:srgbClr val="000000"/>
              </a:solidFill>
              <a:latin typeface="Roboto"/>
              <a:ea typeface="Roboto"/>
              <a:cs typeface="Roboto"/>
            </a:endParaRPr>
          </a:p>
        </p:txBody>
      </p:sp>
      <p:sp>
        <p:nvSpPr>
          <p:cNvPr id="111" name="Google Shape;111;p19"/>
          <p:cNvSpPr/>
          <p:nvPr/>
        </p:nvSpPr>
        <p:spPr bwMode="auto">
          <a:xfrm>
            <a:off x="1352600" y="1390075"/>
            <a:ext cx="7556700" cy="3147300"/>
          </a:xfrm>
          <a:prstGeom prst="rect">
            <a:avLst/>
          </a:prstGeom>
          <a:noFill/>
          <a:ln>
            <a:noFill/>
          </a:ln>
        </p:spPr>
        <p:txBody>
          <a:bodyPr spcFirstLastPara="1" wrap="square" lIns="91425" tIns="91425" rIns="91425" bIns="91425" anchor="t" anchorCtr="0">
            <a:noAutofit/>
          </a:bodyPr>
          <a:lstStyle/>
          <a:p>
            <a:pPr marL="0" marR="0" lvl="0" indent="0" algn="l">
              <a:lnSpc>
                <a:spcPct val="114999"/>
              </a:lnSpc>
              <a:spcBef>
                <a:spcPts val="0"/>
              </a:spcBef>
              <a:spcAft>
                <a:spcPts val="0"/>
              </a:spcAft>
              <a:buClr>
                <a:srgbClr val="000000"/>
              </a:buClr>
              <a:buSzPts val="1800"/>
              <a:buFont typeface="Arial"/>
              <a:buNone/>
              <a:defRPr/>
            </a:pPr>
            <a:r>
              <a:rPr sz="1800">
                <a:latin typeface="Roboto"/>
                <a:ea typeface="Roboto"/>
                <a:cs typeface="Roboto"/>
              </a:rPr>
              <a:t>Las listas son tipos de datos usados para almacenar elementos</a:t>
            </a:r>
            <a:r>
              <a:rPr sz="1800">
                <a:solidFill>
                  <a:schemeClr val="dk1"/>
                </a:solidFill>
                <a:latin typeface="Roboto"/>
                <a:ea typeface="Roboto"/>
                <a:cs typeface="Roboto"/>
              </a:rPr>
              <a:t>. </a:t>
            </a:r>
          </a:p>
          <a:p>
            <a:pPr marL="0" marR="0" lvl="0" indent="0" algn="l">
              <a:lnSpc>
                <a:spcPct val="114999"/>
              </a:lnSpc>
              <a:spcBef>
                <a:spcPts val="0"/>
              </a:spcBef>
              <a:spcAft>
                <a:spcPts val="0"/>
              </a:spcAft>
              <a:buClr>
                <a:srgbClr val="000000"/>
              </a:buClr>
              <a:buSzPts val="1800"/>
              <a:buFont typeface="Arial"/>
              <a:buNone/>
              <a:defRPr/>
            </a:pPr>
            <a:endParaRPr sz="1800">
              <a:solidFill>
                <a:schemeClr val="dk1"/>
              </a:solidFill>
              <a:latin typeface="Roboto"/>
              <a:ea typeface="Roboto"/>
              <a:cs typeface="Roboto"/>
            </a:endParaRPr>
          </a:p>
          <a:p>
            <a:pPr marL="457200" marR="0" lvl="0" indent="-342900" algn="l">
              <a:lnSpc>
                <a:spcPct val="114999"/>
              </a:lnSpc>
              <a:spcBef>
                <a:spcPts val="0"/>
              </a:spcBef>
              <a:spcAft>
                <a:spcPts val="0"/>
              </a:spcAft>
              <a:buSzPts val="1800"/>
              <a:buFont typeface="Roboto"/>
              <a:buChar char="●"/>
              <a:defRPr/>
            </a:pPr>
            <a:r>
              <a:rPr sz="1800">
                <a:solidFill>
                  <a:schemeClr val="dk1"/>
                </a:solidFill>
                <a:latin typeface="Roboto"/>
                <a:ea typeface="Roboto"/>
                <a:cs typeface="Roboto"/>
              </a:rPr>
              <a:t>Se accede a cada elemento de la lista por  medio de un índice. El primer elemento de la lista inicia en 0.</a:t>
            </a:r>
          </a:p>
          <a:p>
            <a:pPr marL="457200" marR="0" lvl="0" indent="0" algn="l">
              <a:lnSpc>
                <a:spcPct val="114999"/>
              </a:lnSpc>
              <a:spcBef>
                <a:spcPts val="0"/>
              </a:spcBef>
              <a:spcAft>
                <a:spcPts val="0"/>
              </a:spcAft>
              <a:buNone/>
              <a:defRPr/>
            </a:pPr>
            <a:endParaRPr sz="1800">
              <a:solidFill>
                <a:schemeClr val="dk1"/>
              </a:solidFill>
              <a:latin typeface="Roboto"/>
              <a:ea typeface="Roboto"/>
              <a:cs typeface="Roboto"/>
            </a:endParaRPr>
          </a:p>
          <a:p>
            <a:pPr marL="457200" marR="0" lvl="0" indent="-342900" algn="l">
              <a:lnSpc>
                <a:spcPct val="114999"/>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Las listas son dinámicas:</a:t>
            </a:r>
          </a:p>
          <a:p>
            <a:pPr marL="914400" marR="0" lvl="0" indent="-342900" algn="l">
              <a:lnSpc>
                <a:spcPct val="114999"/>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No es necesario indicarles un tamaño fijo.</a:t>
            </a:r>
          </a:p>
          <a:p>
            <a:pPr marL="914400" marR="0" lvl="0" indent="-342900" algn="l">
              <a:lnSpc>
                <a:spcPct val="114999"/>
              </a:lnSpc>
              <a:spcBef>
                <a:spcPts val="0"/>
              </a:spcBef>
              <a:spcAft>
                <a:spcPts val="0"/>
              </a:spcAft>
              <a:buClr>
                <a:schemeClr val="dk1"/>
              </a:buClr>
              <a:buSzPts val="1800"/>
              <a:buFont typeface="Roboto"/>
              <a:buChar char="-"/>
              <a:defRPr/>
            </a:pPr>
            <a:r>
              <a:rPr sz="1800">
                <a:solidFill>
                  <a:schemeClr val="dk1"/>
                </a:solidFill>
                <a:latin typeface="Roboto"/>
                <a:ea typeface="Roboto"/>
                <a:cs typeface="Roboto"/>
              </a:rPr>
              <a:t>Puede contener distintos tipos de datos.</a:t>
            </a:r>
            <a:endParaRPr sz="1800" b="0" i="0" u="none" strike="noStrike" cap="none">
              <a:solidFill>
                <a:srgbClr val="000000"/>
              </a:solidFill>
              <a:latin typeface="Roboto"/>
              <a:ea typeface="Roboto"/>
              <a:cs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6" name="Google Shape;116;p20"/>
          <p:cNvSpPr txBox="1"/>
          <p:nvPr/>
        </p:nvSpPr>
        <p:spPr bwMode="auto">
          <a:xfrm>
            <a:off x="6895070" y="4664676"/>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117" name="Google Shape;117;p20"/>
          <p:cNvPicPr/>
          <p:nvPr/>
        </p:nvPicPr>
        <p:blipFill>
          <a:blip r:embed="rId2">
            <a:alphaModFix/>
          </a:blip>
          <a:srcRect/>
          <a:stretch/>
        </p:blipFill>
        <p:spPr bwMode="auto">
          <a:xfrm>
            <a:off x="0" y="0"/>
            <a:ext cx="953260" cy="5143500"/>
          </a:xfrm>
          <a:prstGeom prst="rect">
            <a:avLst/>
          </a:prstGeom>
          <a:noFill/>
          <a:ln>
            <a:noFill/>
          </a:ln>
        </p:spPr>
      </p:pic>
      <p:sp>
        <p:nvSpPr>
          <p:cNvPr id="118" name="Google Shape;118;p20"/>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119" name="Google Shape;119;p20"/>
          <p:cNvPicPr/>
          <p:nvPr/>
        </p:nvPicPr>
        <p:blipFill>
          <a:blip r:embed="rId3">
            <a:alphaModFix/>
          </a:blip>
          <a:srcRect/>
          <a:stretch/>
        </p:blipFill>
        <p:spPr bwMode="auto">
          <a:xfrm>
            <a:off x="7682157" y="98519"/>
            <a:ext cx="1461844" cy="925661"/>
          </a:xfrm>
          <a:prstGeom prst="rect">
            <a:avLst/>
          </a:prstGeom>
          <a:noFill/>
          <a:ln>
            <a:noFill/>
          </a:ln>
        </p:spPr>
      </p:pic>
      <p:sp>
        <p:nvSpPr>
          <p:cNvPr id="120" name="Google Shape;120;p20"/>
          <p:cNvSpPr/>
          <p:nvPr/>
        </p:nvSpPr>
        <p:spPr bwMode="auto">
          <a:xfrm>
            <a:off x="1093790" y="45817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a:t>
            </a:r>
            <a:r>
              <a:rPr sz="2900" b="1" i="0" u="none" strike="noStrike" cap="none">
                <a:solidFill>
                  <a:srgbClr val="000000"/>
                </a:solidFill>
                <a:latin typeface="Roboto"/>
                <a:ea typeface="Roboto"/>
                <a:cs typeface="Roboto"/>
              </a:rPr>
              <a:t>Listas (list) - </a:t>
            </a:r>
            <a:r>
              <a:rPr sz="2900" b="1">
                <a:latin typeface="Roboto"/>
                <a:ea typeface="Roboto"/>
                <a:cs typeface="Roboto"/>
              </a:rPr>
              <a:t>Definición</a:t>
            </a:r>
            <a:endParaRPr sz="2900" b="0" i="0" u="none" strike="noStrike" cap="none">
              <a:solidFill>
                <a:srgbClr val="000000"/>
              </a:solidFill>
              <a:latin typeface="Roboto"/>
              <a:ea typeface="Roboto"/>
              <a:cs typeface="Roboto"/>
            </a:endParaRPr>
          </a:p>
        </p:txBody>
      </p:sp>
      <p:sp>
        <p:nvSpPr>
          <p:cNvPr id="121" name="Google Shape;121;p20"/>
          <p:cNvSpPr/>
          <p:nvPr/>
        </p:nvSpPr>
        <p:spPr bwMode="auto">
          <a:xfrm>
            <a:off x="1352574" y="1182275"/>
            <a:ext cx="7556700" cy="3572400"/>
          </a:xfrm>
          <a:prstGeom prst="rect">
            <a:avLst/>
          </a:prstGeom>
          <a:noFill/>
          <a:ln>
            <a:noFill/>
          </a:ln>
        </p:spPr>
        <p:txBody>
          <a:bodyPr spcFirstLastPara="1" wrap="square" lIns="91425" tIns="91425" rIns="91425" bIns="91425" anchor="t" anchorCtr="0">
            <a:noAutofit/>
          </a:bodyPr>
          <a:lstStyle/>
          <a:p>
            <a:pPr marL="0" marR="0" lvl="0" indent="0" algn="l">
              <a:lnSpc>
                <a:spcPct val="114999"/>
              </a:lnSpc>
              <a:spcBef>
                <a:spcPts val="0"/>
              </a:spcBef>
              <a:spcAft>
                <a:spcPts val="0"/>
              </a:spcAft>
              <a:buClr>
                <a:srgbClr val="000000"/>
              </a:buClr>
              <a:buSzPts val="1800"/>
              <a:buFont typeface="Arial"/>
              <a:buNone/>
              <a:defRPr/>
            </a:pPr>
            <a:r>
              <a:rPr sz="1800">
                <a:latin typeface="Roboto"/>
                <a:ea typeface="Roboto"/>
                <a:cs typeface="Roboto"/>
              </a:rPr>
              <a:t>Las listas se pueden construir de diferentes formas:</a:t>
            </a:r>
          </a:p>
          <a:p>
            <a:pPr marL="457200" marR="0" lvl="0" indent="-342900" algn="l">
              <a:lnSpc>
                <a:spcPct val="114999"/>
              </a:lnSpc>
              <a:spcBef>
                <a:spcPts val="0"/>
              </a:spcBef>
              <a:spcAft>
                <a:spcPts val="0"/>
              </a:spcAft>
              <a:buSzPts val="1800"/>
              <a:buFont typeface="Roboto"/>
              <a:buChar char="●"/>
              <a:defRPr/>
            </a:pPr>
            <a:r>
              <a:rPr sz="1800">
                <a:latin typeface="Roboto"/>
                <a:ea typeface="Roboto"/>
                <a:cs typeface="Roboto"/>
              </a:rPr>
              <a:t>Usando corchetes, separando los elementos con comas:</a:t>
            </a:r>
          </a:p>
          <a:p>
            <a:pPr marL="457200" marR="0" lvl="0" indent="0" algn="l">
              <a:lnSpc>
                <a:spcPct val="114999"/>
              </a:lnSpc>
              <a:spcBef>
                <a:spcPts val="0"/>
              </a:spcBef>
              <a:spcAft>
                <a:spcPts val="0"/>
              </a:spcAft>
              <a:buNone/>
              <a:defRPr/>
            </a:pPr>
            <a:endParaRPr sz="1800">
              <a:latin typeface="Roboto"/>
              <a:ea typeface="Roboto"/>
              <a:cs typeface="Roboto"/>
            </a:endParaRPr>
          </a:p>
          <a:p>
            <a:pPr marL="457200" marR="0" lvl="0" indent="0" algn="l">
              <a:lnSpc>
                <a:spcPct val="114999"/>
              </a:lnSpc>
              <a:spcBef>
                <a:spcPts val="0"/>
              </a:spcBef>
              <a:spcAft>
                <a:spcPts val="0"/>
              </a:spcAft>
              <a:buNone/>
              <a:defRPr/>
            </a:pPr>
            <a:r>
              <a:rPr sz="1800">
                <a:latin typeface="Courier New"/>
                <a:ea typeface="Courier New"/>
                <a:cs typeface="Courier New"/>
              </a:rPr>
              <a:t>			lista=</a:t>
            </a:r>
            <a:r>
              <a:rPr sz="1800">
                <a:solidFill>
                  <a:schemeClr val="dk1"/>
                </a:solidFill>
                <a:latin typeface="Courier New"/>
                <a:ea typeface="Courier New"/>
                <a:cs typeface="Courier New"/>
              </a:rPr>
              <a:t>[a, b, c]</a:t>
            </a:r>
          </a:p>
          <a:p>
            <a:pPr marL="457200" marR="0" lvl="0" indent="0" algn="l">
              <a:lnSpc>
                <a:spcPct val="114999"/>
              </a:lnSpc>
              <a:spcBef>
                <a:spcPts val="0"/>
              </a:spcBef>
              <a:spcAft>
                <a:spcPts val="0"/>
              </a:spcAft>
              <a:buNone/>
              <a:defRPr/>
            </a:pPr>
            <a:r>
              <a:rPr sz="1800">
                <a:solidFill>
                  <a:schemeClr val="dk1"/>
                </a:solidFill>
                <a:latin typeface="Courier New"/>
                <a:ea typeface="Courier New"/>
                <a:cs typeface="Courier New"/>
              </a:rPr>
              <a:t>			</a:t>
            </a:r>
            <a:r>
              <a:rPr sz="1800">
                <a:latin typeface="Courier New"/>
                <a:ea typeface="Courier New"/>
                <a:cs typeface="Courier New"/>
              </a:rPr>
              <a:t>lista=[a]</a:t>
            </a:r>
          </a:p>
          <a:p>
            <a:pPr marL="457200" marR="0" lvl="0" indent="0" algn="l">
              <a:lnSpc>
                <a:spcPct val="114999"/>
              </a:lnSpc>
              <a:spcBef>
                <a:spcPts val="0"/>
              </a:spcBef>
              <a:spcAft>
                <a:spcPts val="0"/>
              </a:spcAft>
              <a:buNone/>
              <a:defRPr/>
            </a:pPr>
            <a:r>
              <a:rPr sz="1800">
                <a:latin typeface="Courier New"/>
                <a:ea typeface="Courier New"/>
                <a:cs typeface="Courier New"/>
              </a:rPr>
              <a:t>			lista=[ ]</a:t>
            </a:r>
          </a:p>
          <a:p>
            <a:pPr marL="457200" marR="0" lvl="0" indent="0" algn="l">
              <a:lnSpc>
                <a:spcPct val="114999"/>
              </a:lnSpc>
              <a:spcBef>
                <a:spcPts val="0"/>
              </a:spcBef>
              <a:spcAft>
                <a:spcPts val="0"/>
              </a:spcAft>
              <a:buNone/>
              <a:defRPr/>
            </a:pPr>
            <a:endParaRPr sz="1800">
              <a:latin typeface="Courier New"/>
              <a:ea typeface="Courier New"/>
              <a:cs typeface="Courier New"/>
            </a:endParaRPr>
          </a:p>
          <a:p>
            <a:pPr marL="457200" marR="0" lvl="0" indent="-342900" algn="l">
              <a:lnSpc>
                <a:spcPct val="114999"/>
              </a:lnSpc>
              <a:spcBef>
                <a:spcPts val="0"/>
              </a:spcBef>
              <a:spcAft>
                <a:spcPts val="0"/>
              </a:spcAft>
              <a:buSzPts val="1800"/>
              <a:buFont typeface="Roboto"/>
              <a:buChar char="●"/>
              <a:defRPr/>
            </a:pPr>
            <a:r>
              <a:rPr sz="1800">
                <a:latin typeface="Roboto"/>
                <a:ea typeface="Roboto"/>
                <a:cs typeface="Roboto"/>
              </a:rPr>
              <a:t>Usando el constructor list():</a:t>
            </a:r>
          </a:p>
          <a:p>
            <a:pPr marL="0" marR="0" lvl="0" indent="0" algn="ctr">
              <a:lnSpc>
                <a:spcPct val="114999"/>
              </a:lnSpc>
              <a:spcBef>
                <a:spcPts val="0"/>
              </a:spcBef>
              <a:spcAft>
                <a:spcPts val="0"/>
              </a:spcAft>
              <a:buNone/>
              <a:defRPr/>
            </a:pPr>
            <a:endParaRPr sz="1800">
              <a:latin typeface="Courier New"/>
              <a:ea typeface="Courier New"/>
              <a:cs typeface="Courier New"/>
            </a:endParaRPr>
          </a:p>
          <a:p>
            <a:pPr marL="0" marR="0" lvl="0" indent="0" algn="ctr">
              <a:lnSpc>
                <a:spcPct val="114999"/>
              </a:lnSpc>
              <a:spcBef>
                <a:spcPts val="0"/>
              </a:spcBef>
              <a:spcAft>
                <a:spcPts val="0"/>
              </a:spcAft>
              <a:buNone/>
              <a:defRPr/>
            </a:pPr>
            <a:r>
              <a:rPr sz="1800">
                <a:latin typeface="Courier New"/>
                <a:ea typeface="Courier New"/>
                <a:cs typeface="Courier New"/>
              </a:rPr>
              <a:t>lista=list()</a:t>
            </a:r>
          </a:p>
          <a:p>
            <a:pPr marL="457200" marR="0" lvl="0" indent="0" algn="ctr">
              <a:lnSpc>
                <a:spcPct val="114999"/>
              </a:lnSpc>
              <a:spcBef>
                <a:spcPts val="0"/>
              </a:spcBef>
              <a:spcAft>
                <a:spcPts val="0"/>
              </a:spcAft>
              <a:buNone/>
              <a:defRPr/>
            </a:pPr>
            <a:r>
              <a:rPr sz="1800">
                <a:latin typeface="Courier New"/>
                <a:ea typeface="Courier New"/>
                <a:cs typeface="Courier New"/>
              </a:rPr>
              <a:t>	lista=list(‘hola’)</a:t>
            </a:r>
          </a:p>
          <a:p>
            <a:pPr marL="0" marR="0" lvl="0" indent="0" algn="l">
              <a:lnSpc>
                <a:spcPct val="114999"/>
              </a:lnSpc>
              <a:spcBef>
                <a:spcPts val="0"/>
              </a:spcBef>
              <a:spcAft>
                <a:spcPts val="0"/>
              </a:spcAft>
              <a:buClr>
                <a:srgbClr val="000000"/>
              </a:buClr>
              <a:buSzPts val="1800"/>
              <a:buFont typeface="Arial"/>
              <a:buNone/>
              <a:defRPr/>
            </a:pPr>
            <a:endParaRPr sz="1800" b="0" i="0" u="none" strike="noStrike" cap="none">
              <a:solidFill>
                <a:srgbClr val="000000"/>
              </a:solidFill>
              <a:latin typeface="Roboto"/>
              <a:ea typeface="Roboto"/>
              <a:cs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26" name="Google Shape;126;p21"/>
          <p:cNvSpPr txBox="1"/>
          <p:nvPr/>
        </p:nvSpPr>
        <p:spPr bwMode="auto">
          <a:xfrm>
            <a:off x="7036570" y="4764151"/>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127" name="Google Shape;127;p21"/>
          <p:cNvPicPr/>
          <p:nvPr/>
        </p:nvPicPr>
        <p:blipFill>
          <a:blip r:embed="rId2">
            <a:alphaModFix/>
          </a:blip>
          <a:srcRect/>
          <a:stretch/>
        </p:blipFill>
        <p:spPr bwMode="auto">
          <a:xfrm>
            <a:off x="0" y="0"/>
            <a:ext cx="953262" cy="5143502"/>
          </a:xfrm>
          <a:prstGeom prst="rect">
            <a:avLst/>
          </a:prstGeom>
          <a:noFill/>
          <a:ln>
            <a:noFill/>
          </a:ln>
        </p:spPr>
      </p:pic>
      <p:sp>
        <p:nvSpPr>
          <p:cNvPr id="128" name="Google Shape;128;p21"/>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129" name="Google Shape;129;p21"/>
          <p:cNvPicPr/>
          <p:nvPr/>
        </p:nvPicPr>
        <p:blipFill>
          <a:blip r:embed="rId3">
            <a:alphaModFix/>
          </a:blip>
          <a:srcRect/>
          <a:stretch/>
        </p:blipFill>
        <p:spPr bwMode="auto">
          <a:xfrm>
            <a:off x="7682157" y="98519"/>
            <a:ext cx="1461844" cy="925661"/>
          </a:xfrm>
          <a:prstGeom prst="rect">
            <a:avLst/>
          </a:prstGeom>
          <a:noFill/>
          <a:ln>
            <a:noFill/>
          </a:ln>
        </p:spPr>
      </p:pic>
      <p:sp>
        <p:nvSpPr>
          <p:cNvPr id="130" name="Google Shape;130;p21"/>
          <p:cNvSpPr/>
          <p:nvPr/>
        </p:nvSpPr>
        <p:spPr bwMode="auto">
          <a:xfrm>
            <a:off x="1064910" y="496120"/>
            <a:ext cx="6034800" cy="4878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Listas (List) - </a:t>
            </a:r>
            <a:r>
              <a:rPr sz="2900" b="1" i="0" u="none" strike="noStrike" cap="none">
                <a:solidFill>
                  <a:srgbClr val="000000"/>
                </a:solidFill>
                <a:latin typeface="Roboto"/>
                <a:ea typeface="Roboto"/>
                <a:cs typeface="Roboto"/>
              </a:rPr>
              <a:t>Composición </a:t>
            </a:r>
            <a:endParaRPr sz="2900" b="0" i="0" u="none" strike="noStrike" cap="none">
              <a:solidFill>
                <a:srgbClr val="000000"/>
              </a:solidFill>
              <a:latin typeface="Roboto"/>
              <a:ea typeface="Roboto"/>
              <a:cs typeface="Roboto"/>
            </a:endParaRPr>
          </a:p>
        </p:txBody>
      </p:sp>
      <p:sp>
        <p:nvSpPr>
          <p:cNvPr id="131" name="Google Shape;131;p21"/>
          <p:cNvSpPr/>
          <p:nvPr/>
        </p:nvSpPr>
        <p:spPr bwMode="auto">
          <a:xfrm>
            <a:off x="2260250" y="2002400"/>
            <a:ext cx="5482800" cy="594000"/>
          </a:xfrm>
          <a:prstGeom prst="rect">
            <a:avLst/>
          </a:prstGeom>
          <a:noFill/>
          <a:ln>
            <a:noFill/>
          </a:ln>
        </p:spPr>
        <p:txBody>
          <a:bodyPr spcFirstLastPara="1" wrap="square" lIns="91425" tIns="91425" rIns="91425" bIns="91425" anchor="t" anchorCtr="0">
            <a:noAutofit/>
          </a:bodyPr>
          <a:lstStyle/>
          <a:p>
            <a:pPr marL="0" marR="0" lvl="0" indent="0" algn="ctr">
              <a:lnSpc>
                <a:spcPct val="150000"/>
              </a:lnSpc>
              <a:spcBef>
                <a:spcPts val="0"/>
              </a:spcBef>
              <a:spcAft>
                <a:spcPts val="0"/>
              </a:spcAft>
              <a:buClr>
                <a:srgbClr val="000000"/>
              </a:buClr>
              <a:buSzPts val="1800"/>
              <a:buFont typeface="Arial"/>
              <a:buNone/>
              <a:defRPr/>
            </a:pPr>
            <a:r>
              <a:rPr sz="1800">
                <a:solidFill>
                  <a:srgbClr val="09885A"/>
                </a:solidFill>
                <a:latin typeface="Courier New"/>
                <a:ea typeface="Courier New"/>
                <a:cs typeface="Courier New"/>
              </a:rPr>
              <a:t>lista=</a:t>
            </a:r>
            <a:r>
              <a:rPr sz="1800" b="0" i="0" u="none" strike="noStrike" cap="none">
                <a:solidFill>
                  <a:srgbClr val="09885A"/>
                </a:solidFill>
                <a:latin typeface="Courier New"/>
                <a:ea typeface="Courier New"/>
                <a:cs typeface="Courier New"/>
              </a:rPr>
              <a:t>[</a:t>
            </a:r>
            <a:r>
              <a:rPr sz="1800" b="0" i="0" u="none" strike="noStrike" cap="none">
                <a:solidFill>
                  <a:srgbClr val="1F497D"/>
                </a:solidFill>
                <a:latin typeface="Courier New"/>
                <a:ea typeface="Courier New"/>
                <a:cs typeface="Courier New"/>
              </a:rPr>
              <a:t>“Hola”</a:t>
            </a:r>
            <a:r>
              <a:rPr sz="1800" b="0" i="0" u="none" strike="noStrike" cap="none">
                <a:solidFill>
                  <a:srgbClr val="09885A"/>
                </a:solidFill>
                <a:latin typeface="Courier New"/>
                <a:ea typeface="Courier New"/>
                <a:cs typeface="Courier New"/>
              </a:rPr>
              <a:t>, </a:t>
            </a:r>
            <a:r>
              <a:rPr sz="1800" b="0" i="0" u="none" strike="noStrike" cap="none">
                <a:solidFill>
                  <a:srgbClr val="000000"/>
                </a:solidFill>
                <a:latin typeface="Courier New"/>
                <a:ea typeface="Courier New"/>
                <a:cs typeface="Courier New"/>
              </a:rPr>
              <a:t>12</a:t>
            </a:r>
            <a:r>
              <a:rPr sz="1800" b="0" i="0" u="none" strike="noStrike" cap="none">
                <a:solidFill>
                  <a:srgbClr val="09885A"/>
                </a:solidFill>
                <a:latin typeface="Courier New"/>
                <a:ea typeface="Courier New"/>
                <a:cs typeface="Courier New"/>
              </a:rPr>
              <a:t>, </a:t>
            </a:r>
            <a:r>
              <a:rPr sz="1800" b="0" i="0" u="none" strike="noStrike" cap="none">
                <a:solidFill>
                  <a:srgbClr val="FF0000"/>
                </a:solidFill>
                <a:latin typeface="Courier New"/>
                <a:ea typeface="Courier New"/>
                <a:cs typeface="Courier New"/>
              </a:rPr>
              <a:t>5.0</a:t>
            </a:r>
            <a:r>
              <a:rPr sz="1800" b="0" i="0" u="none" strike="noStrike" cap="none">
                <a:solidFill>
                  <a:srgbClr val="09885A"/>
                </a:solidFill>
                <a:latin typeface="Courier New"/>
                <a:ea typeface="Courier New"/>
                <a:cs typeface="Courier New"/>
              </a:rPr>
              <a:t>, </a:t>
            </a:r>
            <a:r>
              <a:rPr sz="1800" b="0" i="0" u="none" strike="noStrike" cap="none">
                <a:solidFill>
                  <a:srgbClr val="F1C232"/>
                </a:solidFill>
                <a:latin typeface="Courier New"/>
                <a:ea typeface="Courier New"/>
                <a:cs typeface="Courier New"/>
              </a:rPr>
              <a:t>True</a:t>
            </a:r>
            <a:r>
              <a:rPr sz="1800" b="0" i="0" u="none" strike="noStrike" cap="none">
                <a:solidFill>
                  <a:srgbClr val="09885A"/>
                </a:solidFill>
                <a:latin typeface="Courier New"/>
                <a:ea typeface="Courier New"/>
                <a:cs typeface="Courier New"/>
              </a:rPr>
              <a:t>, </a:t>
            </a:r>
            <a:r>
              <a:rPr sz="1800" b="0" i="0" u="none" strike="noStrike" cap="none">
                <a:solidFill>
                  <a:srgbClr val="FF00FF"/>
                </a:solidFill>
                <a:latin typeface="Courier New"/>
                <a:ea typeface="Courier New"/>
                <a:cs typeface="Courier New"/>
              </a:rPr>
              <a:t>False</a:t>
            </a:r>
            <a:r>
              <a:rPr sz="1800" b="0" i="0" u="none" strike="noStrike" cap="none">
                <a:solidFill>
                  <a:srgbClr val="09885A"/>
                </a:solidFill>
                <a:latin typeface="Courier New"/>
                <a:ea typeface="Courier New"/>
                <a:cs typeface="Courier New"/>
              </a:rPr>
              <a:t>]</a:t>
            </a:r>
            <a:endParaRPr sz="1800" b="0" i="0" u="none" strike="noStrike" cap="none">
              <a:solidFill>
                <a:srgbClr val="000000"/>
              </a:solidFill>
              <a:latin typeface="Arial"/>
              <a:ea typeface="Arial"/>
              <a:cs typeface="Arial"/>
            </a:endParaRPr>
          </a:p>
        </p:txBody>
      </p:sp>
      <p:sp>
        <p:nvSpPr>
          <p:cNvPr id="132" name="Google Shape;132;p21"/>
          <p:cNvSpPr/>
          <p:nvPr/>
        </p:nvSpPr>
        <p:spPr bwMode="auto">
          <a:xfrm>
            <a:off x="3629495" y="2706613"/>
            <a:ext cx="282600" cy="396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400" b="0" i="0" u="none" strike="noStrike" cap="none">
                <a:solidFill>
                  <a:srgbClr val="000000"/>
                </a:solidFill>
                <a:latin typeface="Arial"/>
                <a:ea typeface="Arial"/>
                <a:cs typeface="Arial"/>
              </a:rPr>
              <a:t>0</a:t>
            </a:r>
          </a:p>
        </p:txBody>
      </p:sp>
      <p:sp>
        <p:nvSpPr>
          <p:cNvPr id="133" name="Google Shape;133;p21"/>
          <p:cNvSpPr/>
          <p:nvPr/>
        </p:nvSpPr>
        <p:spPr bwMode="auto">
          <a:xfrm>
            <a:off x="4493495" y="2706613"/>
            <a:ext cx="282600" cy="396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400" b="0" i="0" u="none" strike="noStrike" cap="none">
                <a:solidFill>
                  <a:srgbClr val="000000"/>
                </a:solidFill>
                <a:latin typeface="Arial"/>
                <a:ea typeface="Arial"/>
                <a:cs typeface="Arial"/>
              </a:rPr>
              <a:t>1</a:t>
            </a:r>
          </a:p>
        </p:txBody>
      </p:sp>
      <p:sp>
        <p:nvSpPr>
          <p:cNvPr id="134" name="Google Shape;134;p21"/>
          <p:cNvSpPr/>
          <p:nvPr/>
        </p:nvSpPr>
        <p:spPr bwMode="auto">
          <a:xfrm>
            <a:off x="5117375" y="2706613"/>
            <a:ext cx="282600" cy="396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400" b="0" i="0" u="none" strike="noStrike" cap="none">
                <a:solidFill>
                  <a:srgbClr val="000000"/>
                </a:solidFill>
                <a:latin typeface="Arial"/>
                <a:ea typeface="Arial"/>
                <a:cs typeface="Arial"/>
              </a:rPr>
              <a:t>2</a:t>
            </a:r>
          </a:p>
        </p:txBody>
      </p:sp>
      <p:sp>
        <p:nvSpPr>
          <p:cNvPr id="135" name="Google Shape;135;p21"/>
          <p:cNvSpPr/>
          <p:nvPr/>
        </p:nvSpPr>
        <p:spPr bwMode="auto">
          <a:xfrm>
            <a:off x="5827655" y="2706613"/>
            <a:ext cx="282600" cy="396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400" b="0" i="0" u="none" strike="noStrike" cap="none">
                <a:solidFill>
                  <a:srgbClr val="000000"/>
                </a:solidFill>
                <a:latin typeface="Arial"/>
                <a:ea typeface="Arial"/>
                <a:cs typeface="Arial"/>
              </a:rPr>
              <a:t>3</a:t>
            </a:r>
          </a:p>
        </p:txBody>
      </p:sp>
      <p:sp>
        <p:nvSpPr>
          <p:cNvPr id="136" name="Google Shape;136;p21"/>
          <p:cNvSpPr/>
          <p:nvPr/>
        </p:nvSpPr>
        <p:spPr bwMode="auto">
          <a:xfrm>
            <a:off x="6780935" y="2706613"/>
            <a:ext cx="282600" cy="396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400" b="0" i="0" u="none" strike="noStrike" cap="none">
                <a:solidFill>
                  <a:srgbClr val="000000"/>
                </a:solidFill>
                <a:latin typeface="Arial"/>
                <a:ea typeface="Arial"/>
                <a:cs typeface="Arial"/>
              </a:rPr>
              <a:t>4</a:t>
            </a:r>
          </a:p>
        </p:txBody>
      </p:sp>
      <p:sp>
        <p:nvSpPr>
          <p:cNvPr id="137" name="Google Shape;137;p21"/>
          <p:cNvSpPr/>
          <p:nvPr/>
        </p:nvSpPr>
        <p:spPr bwMode="auto">
          <a:xfrm>
            <a:off x="3252439" y="1495875"/>
            <a:ext cx="2639100" cy="396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600"/>
              <a:buFont typeface="Arial"/>
              <a:buNone/>
              <a:defRPr/>
            </a:pPr>
            <a:r>
              <a:rPr sz="1600" b="0" i="0" u="none" strike="noStrike" cap="none">
                <a:solidFill>
                  <a:srgbClr val="000000"/>
                </a:solidFill>
                <a:latin typeface="Roboto"/>
                <a:ea typeface="Roboto"/>
                <a:cs typeface="Roboto"/>
              </a:rPr>
              <a:t>Cantidad de elementos: 5</a:t>
            </a:r>
          </a:p>
        </p:txBody>
      </p:sp>
      <p:sp>
        <p:nvSpPr>
          <p:cNvPr id="138" name="Google Shape;138;p21"/>
          <p:cNvSpPr/>
          <p:nvPr/>
        </p:nvSpPr>
        <p:spPr bwMode="auto">
          <a:xfrm>
            <a:off x="3579815" y="3146173"/>
            <a:ext cx="372899" cy="396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400" b="0" i="0" u="none" strike="noStrike" cap="none">
                <a:solidFill>
                  <a:srgbClr val="000000"/>
                </a:solidFill>
                <a:latin typeface="Arial"/>
                <a:ea typeface="Arial"/>
                <a:cs typeface="Arial"/>
              </a:rPr>
              <a:t>-</a:t>
            </a:r>
            <a:r>
              <a:t>5</a:t>
            </a:r>
            <a:endParaRPr sz="1400" b="0" i="0" u="none" strike="noStrike" cap="none">
              <a:solidFill>
                <a:srgbClr val="000000"/>
              </a:solidFill>
              <a:latin typeface="Arial"/>
              <a:ea typeface="Arial"/>
              <a:cs typeface="Arial"/>
            </a:endParaRPr>
          </a:p>
        </p:txBody>
      </p:sp>
      <p:sp>
        <p:nvSpPr>
          <p:cNvPr id="139" name="Google Shape;139;p21"/>
          <p:cNvSpPr/>
          <p:nvPr/>
        </p:nvSpPr>
        <p:spPr bwMode="auto">
          <a:xfrm>
            <a:off x="4431575" y="3146173"/>
            <a:ext cx="406800" cy="396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400" b="0" i="0" u="none" strike="noStrike" cap="none">
                <a:solidFill>
                  <a:srgbClr val="000000"/>
                </a:solidFill>
                <a:latin typeface="Arial"/>
                <a:ea typeface="Arial"/>
                <a:cs typeface="Arial"/>
              </a:rPr>
              <a:t>-</a:t>
            </a:r>
            <a:r>
              <a:t>4</a:t>
            </a:r>
            <a:endParaRPr sz="1400" b="0" i="0" u="none" strike="noStrike" cap="none">
              <a:solidFill>
                <a:srgbClr val="000000"/>
              </a:solidFill>
              <a:latin typeface="Arial"/>
              <a:ea typeface="Arial"/>
              <a:cs typeface="Arial"/>
            </a:endParaRPr>
          </a:p>
        </p:txBody>
      </p:sp>
      <p:sp>
        <p:nvSpPr>
          <p:cNvPr id="140" name="Google Shape;140;p21"/>
          <p:cNvSpPr/>
          <p:nvPr/>
        </p:nvSpPr>
        <p:spPr bwMode="auto">
          <a:xfrm>
            <a:off x="5072015" y="3146173"/>
            <a:ext cx="372899" cy="396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400" b="0" i="0" u="none" strike="noStrike" cap="none">
                <a:solidFill>
                  <a:srgbClr val="000000"/>
                </a:solidFill>
                <a:latin typeface="Arial"/>
                <a:ea typeface="Arial"/>
                <a:cs typeface="Arial"/>
              </a:rPr>
              <a:t>-</a:t>
            </a:r>
            <a:r>
              <a:t>3</a:t>
            </a:r>
            <a:endParaRPr sz="1400" b="0" i="0" u="none" strike="noStrike" cap="none">
              <a:solidFill>
                <a:srgbClr val="000000"/>
              </a:solidFill>
              <a:latin typeface="Arial"/>
              <a:ea typeface="Arial"/>
              <a:cs typeface="Arial"/>
            </a:endParaRPr>
          </a:p>
        </p:txBody>
      </p:sp>
      <p:sp>
        <p:nvSpPr>
          <p:cNvPr id="141" name="Google Shape;141;p21"/>
          <p:cNvSpPr/>
          <p:nvPr/>
        </p:nvSpPr>
        <p:spPr bwMode="auto">
          <a:xfrm>
            <a:off x="5765735" y="3146173"/>
            <a:ext cx="406800" cy="396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400" b="0" i="0" u="none" strike="noStrike" cap="none">
                <a:solidFill>
                  <a:srgbClr val="000000"/>
                </a:solidFill>
                <a:latin typeface="Arial"/>
                <a:ea typeface="Arial"/>
                <a:cs typeface="Arial"/>
              </a:rPr>
              <a:t>-</a:t>
            </a:r>
            <a:r>
              <a:t>2</a:t>
            </a:r>
            <a:endParaRPr sz="1400" b="0" i="0" u="none" strike="noStrike" cap="none">
              <a:solidFill>
                <a:srgbClr val="000000"/>
              </a:solidFill>
              <a:latin typeface="Arial"/>
              <a:ea typeface="Arial"/>
              <a:cs typeface="Arial"/>
            </a:endParaRPr>
          </a:p>
        </p:txBody>
      </p:sp>
      <p:sp>
        <p:nvSpPr>
          <p:cNvPr id="142" name="Google Shape;142;p21"/>
          <p:cNvSpPr/>
          <p:nvPr/>
        </p:nvSpPr>
        <p:spPr bwMode="auto">
          <a:xfrm>
            <a:off x="6735575" y="3146173"/>
            <a:ext cx="372899" cy="396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400" b="0" i="0" u="none" strike="noStrike" cap="none">
                <a:solidFill>
                  <a:srgbClr val="000000"/>
                </a:solidFill>
                <a:latin typeface="Arial"/>
                <a:ea typeface="Arial"/>
                <a:cs typeface="Arial"/>
              </a:rPr>
              <a:t>-</a:t>
            </a:r>
            <a:r>
              <a:t>1</a:t>
            </a:r>
            <a:endParaRPr sz="1400" b="0" i="0" u="none" strike="noStrike" cap="none">
              <a:solidFill>
                <a:srgbClr val="000000"/>
              </a:solidFill>
              <a:latin typeface="Arial"/>
              <a:ea typeface="Arial"/>
              <a:cs typeface="Arial"/>
            </a:endParaRPr>
          </a:p>
        </p:txBody>
      </p:sp>
      <p:sp>
        <p:nvSpPr>
          <p:cNvPr id="143" name="Google Shape;143;p21"/>
          <p:cNvSpPr/>
          <p:nvPr/>
        </p:nvSpPr>
        <p:spPr bwMode="auto">
          <a:xfrm rot="10800000">
            <a:off x="7293557" y="2906791"/>
            <a:ext cx="509058" cy="187542"/>
          </a:xfrm>
          <a:custGeom>
            <a:avLst/>
            <a:gdLst/>
            <a:ahLst/>
            <a:cxnLst/>
            <a:rect l="l" t="t" r="r" b="b"/>
            <a:pathLst>
              <a:path w="21600" h="21600" extrusionOk="0">
                <a:moveTo>
                  <a:pt x="0" y="0"/>
                </a:moveTo>
                <a:lnTo>
                  <a:pt x="21600" y="21600"/>
                </a:lnTo>
              </a:path>
            </a:pathLst>
          </a:custGeom>
          <a:noFill/>
          <a:ln w="19050" cap="flat" cmpd="sng">
            <a:solidFill>
              <a:srgbClr val="1F497D"/>
            </a:solidFill>
            <a:prstDash val="solid"/>
            <a:round/>
            <a:headEnd type="none" w="sm" len="sm"/>
            <a:tailEnd type="triangle" w="med" len="med"/>
          </a:ln>
        </p:spPr>
      </p:sp>
      <p:sp>
        <p:nvSpPr>
          <p:cNvPr id="144" name="Google Shape;144;p21"/>
          <p:cNvSpPr/>
          <p:nvPr/>
        </p:nvSpPr>
        <p:spPr bwMode="auto">
          <a:xfrm>
            <a:off x="7802614" y="2894172"/>
            <a:ext cx="1341385" cy="396299"/>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400" b="1" i="0" u="none" strike="noStrike" cap="none">
                <a:solidFill>
                  <a:srgbClr val="000000"/>
                </a:solidFill>
                <a:latin typeface="Roboto"/>
                <a:ea typeface="Roboto"/>
                <a:cs typeface="Roboto"/>
              </a:rPr>
              <a:t>Posiciones</a:t>
            </a:r>
          </a:p>
        </p:txBody>
      </p:sp>
      <p:sp>
        <p:nvSpPr>
          <p:cNvPr id="145" name="Google Shape;145;p21"/>
          <p:cNvSpPr/>
          <p:nvPr/>
        </p:nvSpPr>
        <p:spPr bwMode="auto">
          <a:xfrm>
            <a:off x="3504935" y="2812813"/>
            <a:ext cx="3603900" cy="187500"/>
          </a:xfrm>
          <a:prstGeom prst="bracePair">
            <a:avLst>
              <a:gd name="adj" fmla="val 8333"/>
            </a:avLst>
          </a:prstGeom>
          <a:no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600" b="0" i="0" u="none" strike="noStrike" cap="none">
              <a:solidFill>
                <a:srgbClr val="000000"/>
              </a:solidFill>
              <a:latin typeface="Roboto"/>
              <a:ea typeface="Roboto"/>
              <a:cs typeface="Roboto"/>
            </a:endParaRPr>
          </a:p>
        </p:txBody>
      </p:sp>
      <p:sp>
        <p:nvSpPr>
          <p:cNvPr id="146" name="Google Shape;146;p21"/>
          <p:cNvSpPr/>
          <p:nvPr/>
        </p:nvSpPr>
        <p:spPr bwMode="auto">
          <a:xfrm flipH="1">
            <a:off x="7268735" y="3094333"/>
            <a:ext cx="533520" cy="223938"/>
          </a:xfrm>
          <a:custGeom>
            <a:avLst/>
            <a:gdLst/>
            <a:ahLst/>
            <a:cxnLst/>
            <a:rect l="l" t="t" r="r" b="b"/>
            <a:pathLst>
              <a:path w="21600" h="21600" extrusionOk="0">
                <a:moveTo>
                  <a:pt x="0" y="0"/>
                </a:moveTo>
                <a:lnTo>
                  <a:pt x="21600" y="21600"/>
                </a:lnTo>
              </a:path>
            </a:pathLst>
          </a:custGeom>
          <a:noFill/>
          <a:ln w="19050" cap="flat" cmpd="sng">
            <a:solidFill>
              <a:srgbClr val="1F497D"/>
            </a:solidFill>
            <a:prstDash val="solid"/>
            <a:round/>
            <a:headEnd type="none" w="sm" len="sm"/>
            <a:tailEnd type="triangle" w="med" len="med"/>
          </a:ln>
        </p:spPr>
      </p:sp>
      <p:sp>
        <p:nvSpPr>
          <p:cNvPr id="147" name="Google Shape;147;p21"/>
          <p:cNvSpPr/>
          <p:nvPr/>
        </p:nvSpPr>
        <p:spPr bwMode="auto">
          <a:xfrm>
            <a:off x="1554475" y="3905475"/>
            <a:ext cx="6562500" cy="6714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sz="1800" b="1">
                <a:latin typeface="Roboto"/>
                <a:ea typeface="Roboto"/>
                <a:cs typeface="Roboto"/>
              </a:rPr>
              <a:t>Índices: </a:t>
            </a:r>
            <a:r>
              <a:rPr sz="1800">
                <a:latin typeface="Roboto"/>
                <a:ea typeface="Roboto"/>
                <a:cs typeface="Roboto"/>
              </a:rPr>
              <a:t>son valores numéricos enteros que permiten recorrer los elementos de una lista. </a:t>
            </a:r>
            <a:endParaRPr sz="1800" i="0" u="none" strike="noStrike" cap="none">
              <a:solidFill>
                <a:srgbClr val="000000"/>
              </a:solidFill>
              <a:latin typeface="Roboto"/>
              <a:ea typeface="Roboto"/>
              <a:cs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2" name="Google Shape;152;p22"/>
          <p:cNvSpPr txBox="1"/>
          <p:nvPr/>
        </p:nvSpPr>
        <p:spPr bwMode="auto">
          <a:xfrm>
            <a:off x="7036570" y="4764151"/>
            <a:ext cx="2014200" cy="207900"/>
          </a:xfrm>
          <a:prstGeom prst="rect">
            <a:avLst/>
          </a:prstGeom>
          <a:noFill/>
          <a:ln>
            <a:noFill/>
          </a:ln>
        </p:spPr>
        <p:txBody>
          <a:bodyPr spcFirstLastPara="1" wrap="square" lIns="68575" tIns="34275" rIns="68575" bIns="34275" anchor="t" anchorCtr="0">
            <a:spAutoFit/>
          </a:bodyPr>
          <a:lstStyle/>
          <a:p>
            <a:pPr marL="0" marR="0" lvl="0" indent="0" algn="r">
              <a:lnSpc>
                <a:spcPct val="100000"/>
              </a:lnSpc>
              <a:spcBef>
                <a:spcPts val="0"/>
              </a:spcBef>
              <a:spcAft>
                <a:spcPts val="0"/>
              </a:spcAft>
              <a:buClr>
                <a:srgbClr val="000000"/>
              </a:buClr>
              <a:buSzPts val="900"/>
              <a:buFont typeface="Arial"/>
              <a:buNone/>
              <a:defRPr/>
            </a:pPr>
            <a:r>
              <a:rPr sz="900" b="0" i="0" u="none" strike="noStrike" cap="none">
                <a:solidFill>
                  <a:schemeClr val="dk1"/>
                </a:solidFill>
                <a:latin typeface="Roboto Medium"/>
                <a:ea typeface="Roboto Medium"/>
                <a:cs typeface="Roboto Medium"/>
              </a:rPr>
              <a:t> * 2022 / 3° Cohorte.</a:t>
            </a:r>
          </a:p>
        </p:txBody>
      </p:sp>
      <p:pic>
        <p:nvPicPr>
          <p:cNvPr id="153" name="Google Shape;153;p22"/>
          <p:cNvPicPr/>
          <p:nvPr/>
        </p:nvPicPr>
        <p:blipFill>
          <a:blip r:embed="rId2">
            <a:alphaModFix/>
          </a:blip>
          <a:srcRect/>
          <a:stretch/>
        </p:blipFill>
        <p:spPr bwMode="auto">
          <a:xfrm>
            <a:off x="0" y="0"/>
            <a:ext cx="953260" cy="5143500"/>
          </a:xfrm>
          <a:prstGeom prst="rect">
            <a:avLst/>
          </a:prstGeom>
          <a:noFill/>
          <a:ln>
            <a:noFill/>
          </a:ln>
        </p:spPr>
      </p:pic>
      <p:sp>
        <p:nvSpPr>
          <p:cNvPr id="154" name="Google Shape;154;p22"/>
          <p:cNvSpPr txBox="1"/>
          <p:nvPr/>
        </p:nvSpPr>
        <p:spPr bwMode="auto">
          <a:xfrm rot="-5400000">
            <a:off x="-752660" y="3592800"/>
            <a:ext cx="2458500" cy="300000"/>
          </a:xfrm>
          <a:prstGeom prst="rect">
            <a:avLst/>
          </a:prstGeom>
          <a:noFill/>
          <a:ln>
            <a:noFill/>
          </a:ln>
        </p:spPr>
        <p:txBody>
          <a:bodyPr spcFirstLastPara="1" wrap="square" lIns="68575" tIns="34275" rIns="68575" bIns="34275" anchor="t" anchorCtr="0">
            <a:spAutoFit/>
          </a:bodyPr>
          <a:lstStyle/>
          <a:p>
            <a:pPr marL="0" marR="0" lvl="0" indent="0" algn="l">
              <a:lnSpc>
                <a:spcPct val="100000"/>
              </a:lnSpc>
              <a:spcBef>
                <a:spcPts val="0"/>
              </a:spcBef>
              <a:spcAft>
                <a:spcPts val="0"/>
              </a:spcAft>
              <a:buClr>
                <a:srgbClr val="000000"/>
              </a:buClr>
              <a:buSzPts val="1500"/>
              <a:buFont typeface="Arial"/>
              <a:buNone/>
              <a:defRPr/>
            </a:pPr>
            <a:r>
              <a:rPr sz="1500" b="0" i="0" u="none" strike="noStrike" cap="none">
                <a:solidFill>
                  <a:schemeClr val="lt2"/>
                </a:solidFill>
                <a:latin typeface="Roboto Black"/>
                <a:ea typeface="Roboto Black"/>
                <a:cs typeface="Roboto Black"/>
              </a:rPr>
              <a:t>módulo 3.</a:t>
            </a:r>
          </a:p>
        </p:txBody>
      </p:sp>
      <p:pic>
        <p:nvPicPr>
          <p:cNvPr id="155" name="Google Shape;155;p22"/>
          <p:cNvPicPr/>
          <p:nvPr/>
        </p:nvPicPr>
        <p:blipFill>
          <a:blip r:embed="rId3">
            <a:alphaModFix/>
          </a:blip>
          <a:srcRect/>
          <a:stretch/>
        </p:blipFill>
        <p:spPr bwMode="auto">
          <a:xfrm>
            <a:off x="7682157" y="98519"/>
            <a:ext cx="1461844" cy="925661"/>
          </a:xfrm>
          <a:prstGeom prst="rect">
            <a:avLst/>
          </a:prstGeom>
          <a:noFill/>
          <a:ln>
            <a:noFill/>
          </a:ln>
        </p:spPr>
      </p:pic>
      <p:sp>
        <p:nvSpPr>
          <p:cNvPr id="156" name="Google Shape;156;p22"/>
          <p:cNvSpPr/>
          <p:nvPr/>
        </p:nvSpPr>
        <p:spPr bwMode="auto">
          <a:xfrm>
            <a:off x="1064909" y="496119"/>
            <a:ext cx="7236839" cy="487800"/>
          </a:xfrm>
          <a:prstGeom prst="rect">
            <a:avLst/>
          </a:prstGeom>
          <a:noFill/>
          <a:ln>
            <a:noFill/>
          </a:ln>
        </p:spPr>
        <p:txBody>
          <a:bodyPr spcFirstLastPara="1" wrap="square" lIns="91424" tIns="91424" rIns="91424" bIns="91424" anchor="t" anchorCtr="0">
            <a:noAutofit/>
          </a:bodyPr>
          <a:lstStyle/>
          <a:p>
            <a:pPr marL="0" marR="0" lvl="0" indent="0" algn="l">
              <a:lnSpc>
                <a:spcPct val="100000"/>
              </a:lnSpc>
              <a:spcBef>
                <a:spcPts val="0"/>
              </a:spcBef>
              <a:spcAft>
                <a:spcPts val="0"/>
              </a:spcAft>
              <a:buClr>
                <a:srgbClr val="000000"/>
              </a:buClr>
              <a:buSzPts val="2000"/>
              <a:buFont typeface="Arial"/>
              <a:buNone/>
              <a:defRPr/>
            </a:pPr>
            <a:r>
              <a:rPr sz="2900" b="1">
                <a:latin typeface="Roboto"/>
                <a:ea typeface="Roboto"/>
                <a:cs typeface="Roboto"/>
              </a:rPr>
              <a:t>&gt; Listas (List) - Manejo de Índices</a:t>
            </a:r>
            <a:r>
              <a:rPr sz="2900" b="1" i="0" u="none" strike="noStrike" cap="none">
                <a:solidFill>
                  <a:srgbClr val="000000"/>
                </a:solidFill>
                <a:latin typeface="Roboto"/>
                <a:ea typeface="Roboto"/>
                <a:cs typeface="Roboto"/>
              </a:rPr>
              <a:t> </a:t>
            </a:r>
            <a:endParaRPr sz="2900" b="0" i="0" u="none" strike="noStrike" cap="none">
              <a:solidFill>
                <a:srgbClr val="000000"/>
              </a:solidFill>
              <a:latin typeface="Roboto"/>
              <a:ea typeface="Roboto"/>
              <a:cs typeface="Roboto"/>
            </a:endParaRPr>
          </a:p>
        </p:txBody>
      </p:sp>
      <p:sp>
        <p:nvSpPr>
          <p:cNvPr id="157" name="Google Shape;157;p22"/>
          <p:cNvSpPr/>
          <p:nvPr/>
        </p:nvSpPr>
        <p:spPr bwMode="auto">
          <a:xfrm>
            <a:off x="2148753" y="1251274"/>
            <a:ext cx="5482800" cy="594000"/>
          </a:xfrm>
          <a:prstGeom prst="rect">
            <a:avLst/>
          </a:prstGeom>
          <a:noFill/>
          <a:ln>
            <a:noFill/>
          </a:ln>
        </p:spPr>
        <p:txBody>
          <a:bodyPr spcFirstLastPara="1" wrap="square" lIns="91425" tIns="91425" rIns="91425" bIns="91425" anchor="t" anchorCtr="0">
            <a:noAutofit/>
          </a:bodyPr>
          <a:lstStyle/>
          <a:p>
            <a:pPr marL="0" marR="0" lvl="0" indent="0" algn="ctr">
              <a:lnSpc>
                <a:spcPct val="150000"/>
              </a:lnSpc>
              <a:spcBef>
                <a:spcPts val="0"/>
              </a:spcBef>
              <a:spcAft>
                <a:spcPts val="0"/>
              </a:spcAft>
              <a:buClr>
                <a:srgbClr val="000000"/>
              </a:buClr>
              <a:buSzPts val="1800"/>
              <a:buFont typeface="Arial"/>
              <a:buNone/>
              <a:defRPr/>
            </a:pPr>
            <a:r>
              <a:rPr sz="1800">
                <a:solidFill>
                  <a:srgbClr val="09885A"/>
                </a:solidFill>
                <a:latin typeface="Courier New"/>
                <a:ea typeface="Courier New"/>
                <a:cs typeface="Courier New"/>
              </a:rPr>
              <a:t>lista=</a:t>
            </a:r>
            <a:r>
              <a:rPr sz="1800" b="0" i="0" u="none" strike="noStrike" cap="none">
                <a:solidFill>
                  <a:srgbClr val="09885A"/>
                </a:solidFill>
                <a:latin typeface="Courier New"/>
                <a:ea typeface="Courier New"/>
                <a:cs typeface="Courier New"/>
              </a:rPr>
              <a:t>[</a:t>
            </a:r>
            <a:r>
              <a:rPr sz="1800" b="0" i="0" u="none" strike="noStrike" cap="none">
                <a:solidFill>
                  <a:srgbClr val="1F497D"/>
                </a:solidFill>
                <a:latin typeface="Courier New"/>
                <a:ea typeface="Courier New"/>
                <a:cs typeface="Courier New"/>
              </a:rPr>
              <a:t>“Hola”</a:t>
            </a:r>
            <a:r>
              <a:rPr sz="1800" b="0" i="0" u="none" strike="noStrike" cap="none">
                <a:solidFill>
                  <a:srgbClr val="09885A"/>
                </a:solidFill>
                <a:latin typeface="Courier New"/>
                <a:ea typeface="Courier New"/>
                <a:cs typeface="Courier New"/>
              </a:rPr>
              <a:t>, </a:t>
            </a:r>
            <a:r>
              <a:rPr sz="1800" b="0" i="0" u="none" strike="noStrike" cap="none">
                <a:solidFill>
                  <a:srgbClr val="000000"/>
                </a:solidFill>
                <a:latin typeface="Courier New"/>
                <a:ea typeface="Courier New"/>
                <a:cs typeface="Courier New"/>
              </a:rPr>
              <a:t>12</a:t>
            </a:r>
            <a:r>
              <a:rPr sz="1800" b="0" i="0" u="none" strike="noStrike" cap="none">
                <a:solidFill>
                  <a:srgbClr val="09885A"/>
                </a:solidFill>
                <a:latin typeface="Courier New"/>
                <a:ea typeface="Courier New"/>
                <a:cs typeface="Courier New"/>
              </a:rPr>
              <a:t>, </a:t>
            </a:r>
            <a:r>
              <a:rPr sz="1800" b="0" i="0" u="none" strike="noStrike" cap="none">
                <a:solidFill>
                  <a:srgbClr val="FF0000"/>
                </a:solidFill>
                <a:latin typeface="Courier New"/>
                <a:ea typeface="Courier New"/>
                <a:cs typeface="Courier New"/>
              </a:rPr>
              <a:t>5.0</a:t>
            </a:r>
            <a:r>
              <a:rPr sz="1800" b="0" i="0" u="none" strike="noStrike" cap="none">
                <a:solidFill>
                  <a:srgbClr val="09885A"/>
                </a:solidFill>
                <a:latin typeface="Courier New"/>
                <a:ea typeface="Courier New"/>
                <a:cs typeface="Courier New"/>
              </a:rPr>
              <a:t>, </a:t>
            </a:r>
            <a:r>
              <a:rPr sz="1800" b="0" i="0" u="none" strike="noStrike" cap="none">
                <a:solidFill>
                  <a:srgbClr val="F1C232"/>
                </a:solidFill>
                <a:latin typeface="Courier New"/>
                <a:ea typeface="Courier New"/>
                <a:cs typeface="Courier New"/>
              </a:rPr>
              <a:t>True</a:t>
            </a:r>
            <a:r>
              <a:rPr sz="1800" b="0" i="0" u="none" strike="noStrike" cap="none">
                <a:solidFill>
                  <a:srgbClr val="09885A"/>
                </a:solidFill>
                <a:latin typeface="Courier New"/>
                <a:ea typeface="Courier New"/>
                <a:cs typeface="Courier New"/>
              </a:rPr>
              <a:t>, </a:t>
            </a:r>
            <a:r>
              <a:rPr sz="1800" b="0" i="0" u="none" strike="noStrike" cap="none">
                <a:solidFill>
                  <a:srgbClr val="FF00FF"/>
                </a:solidFill>
                <a:latin typeface="Courier New"/>
                <a:ea typeface="Courier New"/>
                <a:cs typeface="Courier New"/>
              </a:rPr>
              <a:t>False</a:t>
            </a:r>
            <a:r>
              <a:rPr sz="1800" b="0" i="0" u="none" strike="noStrike" cap="none">
                <a:solidFill>
                  <a:srgbClr val="09885A"/>
                </a:solidFill>
                <a:latin typeface="Courier New"/>
                <a:ea typeface="Courier New"/>
                <a:cs typeface="Courier New"/>
              </a:rPr>
              <a:t>]</a:t>
            </a:r>
            <a:endParaRPr sz="1800" b="0" i="0" u="none" strike="noStrike" cap="none">
              <a:solidFill>
                <a:srgbClr val="000000"/>
              </a:solidFill>
              <a:latin typeface="Arial"/>
              <a:ea typeface="Arial"/>
              <a:cs typeface="Arial"/>
            </a:endParaRPr>
          </a:p>
        </p:txBody>
      </p:sp>
      <p:sp>
        <p:nvSpPr>
          <p:cNvPr id="158" name="Google Shape;158;p22"/>
          <p:cNvSpPr/>
          <p:nvPr/>
        </p:nvSpPr>
        <p:spPr bwMode="auto">
          <a:xfrm>
            <a:off x="2014081" y="1954131"/>
            <a:ext cx="2504881" cy="2163899"/>
          </a:xfrm>
          <a:prstGeom prst="rect">
            <a:avLst/>
          </a:prstGeom>
          <a:noFill/>
          <a:ln>
            <a:noFill/>
          </a:ln>
        </p:spPr>
        <p:txBody>
          <a:bodyPr spcFirstLastPara="1" wrap="square" lIns="91424" tIns="91424" rIns="91424" bIns="91424" anchor="t" anchorCtr="0">
            <a:noAutofit/>
          </a:bodyPr>
          <a:lstStyle/>
          <a:p>
            <a:pPr marL="0" marR="0" lvl="0" indent="0" algn="l">
              <a:lnSpc>
                <a:spcPct val="150000"/>
              </a:lnSpc>
              <a:spcBef>
                <a:spcPts val="0"/>
              </a:spcBef>
              <a:spcAft>
                <a:spcPts val="0"/>
              </a:spcAft>
              <a:buClr>
                <a:srgbClr val="000000"/>
              </a:buClr>
              <a:buSzPts val="1800"/>
              <a:buFont typeface="Arial"/>
              <a:buNone/>
              <a:defRPr/>
            </a:pPr>
            <a:r>
              <a:rPr sz="1800">
                <a:solidFill>
                  <a:schemeClr val="accent6">
                    <a:lumMod val="50000"/>
                  </a:schemeClr>
                </a:solidFill>
                <a:latin typeface="Courier New"/>
                <a:ea typeface="Courier New"/>
                <a:cs typeface="Courier New"/>
              </a:rPr>
              <a:t>print</a:t>
            </a:r>
            <a:r>
              <a:rPr sz="1800">
                <a:solidFill>
                  <a:srgbClr val="09885A"/>
                </a:solidFill>
                <a:latin typeface="Courier New"/>
                <a:ea typeface="Courier New"/>
                <a:cs typeface="Courier New"/>
              </a:rPr>
              <a:t>(</a:t>
            </a:r>
            <a:r>
              <a:rPr sz="1800">
                <a:solidFill>
                  <a:schemeClr val="dk1"/>
                </a:solidFill>
                <a:latin typeface="Courier New"/>
                <a:ea typeface="Courier New"/>
                <a:cs typeface="Courier New"/>
              </a:rPr>
              <a:t>lista</a:t>
            </a:r>
            <a:r>
              <a:rPr sz="1800" i="0" u="none" strike="noStrike" cap="none">
                <a:solidFill>
                  <a:schemeClr val="dk1"/>
                </a:solidFill>
                <a:latin typeface="Courier New"/>
                <a:ea typeface="Courier New"/>
                <a:cs typeface="Courier New"/>
              </a:rPr>
              <a:t>[</a:t>
            </a:r>
            <a:r>
              <a:rPr sz="1800">
                <a:solidFill>
                  <a:schemeClr val="dk1"/>
                </a:solidFill>
                <a:latin typeface="Courier New"/>
                <a:ea typeface="Courier New"/>
                <a:cs typeface="Courier New"/>
              </a:rPr>
              <a:t>0</a:t>
            </a:r>
            <a:r>
              <a:rPr sz="1800" i="0" u="none" strike="noStrike" cap="none">
                <a:solidFill>
                  <a:schemeClr val="dk1"/>
                </a:solidFill>
                <a:latin typeface="Courier New"/>
                <a:ea typeface="Courier New"/>
                <a:cs typeface="Courier New"/>
              </a:rPr>
              <a:t>]</a:t>
            </a:r>
            <a:r>
              <a:rPr sz="1800">
                <a:solidFill>
                  <a:srgbClr val="09885A"/>
                </a:solidFill>
                <a:latin typeface="Courier New"/>
                <a:ea typeface="Courier New"/>
                <a:cs typeface="Courier New"/>
              </a:rPr>
              <a:t>)</a:t>
            </a:r>
          </a:p>
          <a:p>
            <a:pPr marL="0" marR="0" lvl="0" indent="0" algn="l">
              <a:lnSpc>
                <a:spcPct val="150000"/>
              </a:lnSpc>
              <a:spcBef>
                <a:spcPts val="0"/>
              </a:spcBef>
              <a:spcAft>
                <a:spcPts val="0"/>
              </a:spcAft>
              <a:buClr>
                <a:srgbClr val="000000"/>
              </a:buClr>
              <a:buSzPts val="1800"/>
              <a:buFont typeface="Arial"/>
              <a:buNone/>
              <a:defRPr/>
            </a:pPr>
            <a:r>
              <a:rPr sz="1800">
                <a:solidFill>
                  <a:schemeClr val="accent6">
                    <a:lumMod val="50000"/>
                  </a:schemeClr>
                </a:solidFill>
                <a:latin typeface="Courier New"/>
                <a:ea typeface="Courier New"/>
                <a:cs typeface="Courier New"/>
              </a:rPr>
              <a:t>print</a:t>
            </a:r>
            <a:r>
              <a:rPr sz="1800">
                <a:solidFill>
                  <a:srgbClr val="09885A"/>
                </a:solidFill>
                <a:latin typeface="Courier New"/>
                <a:ea typeface="Courier New"/>
                <a:cs typeface="Courier New"/>
              </a:rPr>
              <a:t>(</a:t>
            </a:r>
            <a:r>
              <a:rPr sz="1800">
                <a:solidFill>
                  <a:schemeClr val="dk1"/>
                </a:solidFill>
                <a:latin typeface="Courier New"/>
                <a:ea typeface="Courier New"/>
                <a:cs typeface="Courier New"/>
              </a:rPr>
              <a:t>lista[-5]</a:t>
            </a:r>
            <a:r>
              <a:rPr sz="1800">
                <a:solidFill>
                  <a:srgbClr val="09885A"/>
                </a:solidFill>
                <a:latin typeface="Courier New"/>
                <a:ea typeface="Courier New"/>
                <a:cs typeface="Courier New"/>
              </a:rPr>
              <a:t>)</a:t>
            </a:r>
            <a:endParaRPr sz="1800" b="0" i="0" u="none" strike="noStrike" cap="none">
              <a:solidFill>
                <a:srgbClr val="09885A"/>
              </a:solidFill>
              <a:latin typeface="Courier New"/>
              <a:ea typeface="Courier New"/>
              <a:cs typeface="Courier New"/>
            </a:endParaRPr>
          </a:p>
          <a:p>
            <a:pPr marL="0" marR="0" lvl="0" indent="0" algn="l">
              <a:lnSpc>
                <a:spcPct val="150000"/>
              </a:lnSpc>
              <a:spcBef>
                <a:spcPts val="0"/>
              </a:spcBef>
              <a:spcAft>
                <a:spcPts val="0"/>
              </a:spcAft>
              <a:buClr>
                <a:srgbClr val="000000"/>
              </a:buClr>
              <a:buSzPts val="1800"/>
              <a:buFont typeface="Arial"/>
              <a:buNone/>
              <a:defRPr/>
            </a:pPr>
            <a:r>
              <a:rPr sz="1800">
                <a:solidFill>
                  <a:srgbClr val="09885A"/>
                </a:solidFill>
                <a:latin typeface="Courier New"/>
                <a:ea typeface="Courier New"/>
                <a:cs typeface="Courier New"/>
              </a:rPr>
              <a:t>salida:</a:t>
            </a:r>
            <a:r>
              <a:rPr sz="1800">
                <a:solidFill>
                  <a:srgbClr val="FF0000"/>
                </a:solidFill>
                <a:latin typeface="Courier New"/>
                <a:ea typeface="Courier New"/>
                <a:cs typeface="Courier New"/>
              </a:rPr>
              <a:t>”Hola”</a:t>
            </a:r>
            <a:r>
              <a:rPr sz="1800">
                <a:solidFill>
                  <a:srgbClr val="1F497D"/>
                </a:solidFill>
                <a:latin typeface="Courier New"/>
                <a:ea typeface="Courier New"/>
                <a:cs typeface="Courier New"/>
              </a:rPr>
              <a:t>	</a:t>
            </a:r>
          </a:p>
          <a:p>
            <a:pPr marL="0" marR="0" lvl="0" indent="0" algn="l">
              <a:lnSpc>
                <a:spcPct val="150000"/>
              </a:lnSpc>
              <a:spcBef>
                <a:spcPts val="0"/>
              </a:spcBef>
              <a:spcAft>
                <a:spcPts val="0"/>
              </a:spcAft>
              <a:buClr>
                <a:srgbClr val="000000"/>
              </a:buClr>
              <a:buSzPts val="1800"/>
              <a:buFont typeface="Arial"/>
              <a:buNone/>
              <a:defRPr/>
            </a:pPr>
            <a:r>
              <a:rPr sz="1800">
                <a:solidFill>
                  <a:srgbClr val="09885A"/>
                </a:solidFill>
                <a:latin typeface="Courier New"/>
                <a:ea typeface="Courier New"/>
                <a:cs typeface="Courier New"/>
              </a:rPr>
              <a:t>salida:</a:t>
            </a:r>
            <a:r>
              <a:rPr sz="1800">
                <a:solidFill>
                  <a:srgbClr val="FF0000"/>
                </a:solidFill>
                <a:latin typeface="Courier New"/>
                <a:ea typeface="Courier New"/>
                <a:cs typeface="Courier New"/>
              </a:rPr>
              <a:t>”Hola”</a:t>
            </a:r>
            <a:endParaRPr sz="1800">
              <a:solidFill>
                <a:srgbClr val="1F497D"/>
              </a:solidFill>
              <a:latin typeface="Courier New"/>
              <a:ea typeface="Courier New"/>
              <a:cs typeface="Courier New"/>
            </a:endParaRPr>
          </a:p>
          <a:p>
            <a:pPr marL="0" marR="0" lvl="0" indent="0" algn="ctr">
              <a:lnSpc>
                <a:spcPct val="150000"/>
              </a:lnSpc>
              <a:spcBef>
                <a:spcPts val="0"/>
              </a:spcBef>
              <a:spcAft>
                <a:spcPts val="0"/>
              </a:spcAft>
              <a:buClr>
                <a:srgbClr val="000000"/>
              </a:buClr>
              <a:buSzPts val="1800"/>
              <a:buFont typeface="Arial"/>
              <a:buNone/>
              <a:defRPr/>
            </a:pPr>
            <a:endParaRPr sz="1800">
              <a:solidFill>
                <a:srgbClr val="09885A"/>
              </a:solidFill>
              <a:latin typeface="Courier New"/>
              <a:ea typeface="Courier New"/>
              <a:cs typeface="Courier New"/>
            </a:endParaRPr>
          </a:p>
        </p:txBody>
      </p:sp>
      <p:sp>
        <p:nvSpPr>
          <p:cNvPr id="219552064" name="Google Shape;158;p22"/>
          <p:cNvSpPr/>
          <p:nvPr/>
        </p:nvSpPr>
        <p:spPr bwMode="auto">
          <a:xfrm>
            <a:off x="5126671" y="1954131"/>
            <a:ext cx="2504881" cy="2163899"/>
          </a:xfrm>
          <a:prstGeom prst="rect">
            <a:avLst/>
          </a:prstGeom>
          <a:noFill/>
          <a:ln>
            <a:noFill/>
          </a:ln>
        </p:spPr>
        <p:txBody>
          <a:bodyPr spcFirstLastPara="1" wrap="square" lIns="91424" tIns="91424" rIns="91424" bIns="91424" anchor="t" anchorCtr="0">
            <a:noAutofit/>
          </a:bodyPr>
          <a:lstStyle/>
          <a:p>
            <a:pPr marL="0" marR="0" lvl="0" indent="0" algn="l">
              <a:lnSpc>
                <a:spcPct val="150000"/>
              </a:lnSpc>
              <a:spcBef>
                <a:spcPts val="0"/>
              </a:spcBef>
              <a:spcAft>
                <a:spcPts val="0"/>
              </a:spcAft>
              <a:buClr>
                <a:srgbClr val="000000"/>
              </a:buClr>
              <a:buSzPts val="1800"/>
              <a:buFont typeface="Arial"/>
              <a:buNone/>
              <a:defRPr/>
            </a:pPr>
            <a:r>
              <a:rPr sz="1800">
                <a:solidFill>
                  <a:schemeClr val="accent6">
                    <a:lumMod val="50000"/>
                  </a:schemeClr>
                </a:solidFill>
                <a:latin typeface="Courier New"/>
                <a:ea typeface="Courier New"/>
                <a:cs typeface="Courier New"/>
              </a:rPr>
              <a:t>print</a:t>
            </a:r>
            <a:r>
              <a:rPr sz="1800">
                <a:solidFill>
                  <a:srgbClr val="09885A"/>
                </a:solidFill>
                <a:latin typeface="Courier New"/>
                <a:ea typeface="Courier New"/>
                <a:cs typeface="Courier New"/>
              </a:rPr>
              <a:t>(</a:t>
            </a:r>
            <a:r>
              <a:rPr sz="1800">
                <a:solidFill>
                  <a:schemeClr val="dk1"/>
                </a:solidFill>
                <a:latin typeface="Courier New"/>
                <a:ea typeface="Courier New"/>
                <a:cs typeface="Courier New"/>
              </a:rPr>
              <a:t>lista</a:t>
            </a:r>
            <a:r>
              <a:rPr sz="1800" i="0" u="none" strike="noStrike" cap="none">
                <a:solidFill>
                  <a:schemeClr val="dk1"/>
                </a:solidFill>
                <a:latin typeface="Courier New"/>
                <a:ea typeface="Courier New"/>
                <a:cs typeface="Courier New"/>
              </a:rPr>
              <a:t>[4]</a:t>
            </a:r>
            <a:r>
              <a:rPr sz="1800">
                <a:solidFill>
                  <a:srgbClr val="09885A"/>
                </a:solidFill>
                <a:latin typeface="Courier New"/>
                <a:ea typeface="Courier New"/>
                <a:cs typeface="Courier New"/>
              </a:rPr>
              <a:t>)</a:t>
            </a:r>
          </a:p>
          <a:p>
            <a:pPr marL="0" marR="0" lvl="0" indent="0" algn="l">
              <a:lnSpc>
                <a:spcPct val="150000"/>
              </a:lnSpc>
              <a:spcBef>
                <a:spcPts val="0"/>
              </a:spcBef>
              <a:spcAft>
                <a:spcPts val="0"/>
              </a:spcAft>
              <a:buClr>
                <a:srgbClr val="000000"/>
              </a:buClr>
              <a:buSzPts val="1800"/>
              <a:buFont typeface="Arial"/>
              <a:buNone/>
              <a:defRPr/>
            </a:pPr>
            <a:r>
              <a:rPr sz="1800">
                <a:solidFill>
                  <a:schemeClr val="accent6">
                    <a:lumMod val="50000"/>
                  </a:schemeClr>
                </a:solidFill>
                <a:latin typeface="Courier New"/>
                <a:ea typeface="Courier New"/>
                <a:cs typeface="Courier New"/>
              </a:rPr>
              <a:t>print</a:t>
            </a:r>
            <a:r>
              <a:rPr sz="1800">
                <a:solidFill>
                  <a:srgbClr val="09885A"/>
                </a:solidFill>
                <a:latin typeface="Courier New"/>
                <a:ea typeface="Courier New"/>
                <a:cs typeface="Courier New"/>
              </a:rPr>
              <a:t>(</a:t>
            </a:r>
            <a:r>
              <a:rPr sz="1800">
                <a:solidFill>
                  <a:schemeClr val="dk1"/>
                </a:solidFill>
                <a:latin typeface="Courier New"/>
                <a:ea typeface="Courier New"/>
                <a:cs typeface="Courier New"/>
              </a:rPr>
              <a:t>lista[-1]</a:t>
            </a:r>
            <a:r>
              <a:rPr sz="1800">
                <a:solidFill>
                  <a:srgbClr val="09885A"/>
                </a:solidFill>
                <a:latin typeface="Courier New"/>
                <a:ea typeface="Courier New"/>
                <a:cs typeface="Courier New"/>
              </a:rPr>
              <a:t>)</a:t>
            </a:r>
            <a:endParaRPr sz="1800" b="0" i="0" u="none" strike="noStrike" cap="none">
              <a:solidFill>
                <a:srgbClr val="09885A"/>
              </a:solidFill>
              <a:latin typeface="Courier New"/>
              <a:ea typeface="Courier New"/>
              <a:cs typeface="Courier New"/>
            </a:endParaRPr>
          </a:p>
          <a:p>
            <a:pPr marL="0" marR="0" lvl="0" indent="0" algn="l">
              <a:lnSpc>
                <a:spcPct val="150000"/>
              </a:lnSpc>
              <a:spcBef>
                <a:spcPts val="0"/>
              </a:spcBef>
              <a:spcAft>
                <a:spcPts val="0"/>
              </a:spcAft>
              <a:buClr>
                <a:srgbClr val="000000"/>
              </a:buClr>
              <a:buSzPts val="1800"/>
              <a:buFont typeface="Arial"/>
              <a:buNone/>
              <a:defRPr/>
            </a:pPr>
            <a:r>
              <a:rPr sz="1800">
                <a:solidFill>
                  <a:srgbClr val="09885A"/>
                </a:solidFill>
                <a:latin typeface="Courier New"/>
                <a:ea typeface="Courier New"/>
                <a:cs typeface="Courier New"/>
              </a:rPr>
              <a:t>salida:</a:t>
            </a:r>
            <a:r>
              <a:rPr lang="es-AR" sz="1800" b="0" i="0" u="none" strike="noStrike" cap="none" spc="0">
                <a:solidFill>
                  <a:srgbClr val="FF00FF"/>
                </a:solidFill>
                <a:latin typeface="Courier New"/>
                <a:ea typeface="Courier New"/>
                <a:cs typeface="Courier New"/>
              </a:rPr>
              <a:t>False</a:t>
            </a:r>
            <a:endParaRPr sz="1800">
              <a:solidFill>
                <a:srgbClr val="1F497D"/>
              </a:solidFill>
              <a:latin typeface="Courier New"/>
              <a:ea typeface="Courier New"/>
              <a:cs typeface="Courier New"/>
            </a:endParaRPr>
          </a:p>
          <a:p>
            <a:pPr marL="0" marR="0" lvl="0" indent="0" algn="l">
              <a:lnSpc>
                <a:spcPct val="150000"/>
              </a:lnSpc>
              <a:spcBef>
                <a:spcPts val="0"/>
              </a:spcBef>
              <a:spcAft>
                <a:spcPts val="0"/>
              </a:spcAft>
              <a:buClr>
                <a:srgbClr val="000000"/>
              </a:buClr>
              <a:buSzPts val="1800"/>
              <a:buFont typeface="Arial"/>
              <a:buNone/>
              <a:defRPr/>
            </a:pPr>
            <a:r>
              <a:rPr sz="1800">
                <a:solidFill>
                  <a:srgbClr val="09885A"/>
                </a:solidFill>
                <a:latin typeface="Courier New"/>
                <a:ea typeface="Courier New"/>
                <a:cs typeface="Courier New"/>
              </a:rPr>
              <a:t>salida:</a:t>
            </a:r>
            <a:r>
              <a:rPr lang="es-AR" sz="1800" b="0" i="0" u="none" strike="noStrike" cap="none" spc="0">
                <a:solidFill>
                  <a:srgbClr val="FF00FF"/>
                </a:solidFill>
                <a:latin typeface="Courier New"/>
                <a:ea typeface="Courier New"/>
                <a:cs typeface="Courier New"/>
              </a:rPr>
              <a:t>False</a:t>
            </a:r>
            <a:r>
              <a:rPr sz="1800">
                <a:solidFill>
                  <a:srgbClr val="FF0000"/>
                </a:solidFill>
                <a:latin typeface="Courier New"/>
                <a:ea typeface="Courier New"/>
                <a:cs typeface="Courier New"/>
              </a:rPr>
              <a:t>”</a:t>
            </a:r>
            <a:endParaRPr sz="1800">
              <a:solidFill>
                <a:srgbClr val="1F497D"/>
              </a:solidFill>
              <a:latin typeface="Courier New"/>
              <a:ea typeface="Courier New"/>
              <a:cs typeface="Courier New"/>
            </a:endParaRPr>
          </a:p>
          <a:p>
            <a:pPr marL="0" marR="0" lvl="0" indent="0" algn="ctr">
              <a:lnSpc>
                <a:spcPct val="150000"/>
              </a:lnSpc>
              <a:spcBef>
                <a:spcPts val="0"/>
              </a:spcBef>
              <a:spcAft>
                <a:spcPts val="0"/>
              </a:spcAft>
              <a:buClr>
                <a:srgbClr val="000000"/>
              </a:buClr>
              <a:buSzPts val="1800"/>
              <a:buFont typeface="Arial"/>
              <a:buNone/>
              <a:defRPr/>
            </a:pPr>
            <a:endParaRPr sz="1800">
              <a:solidFill>
                <a:srgbClr val="09885A"/>
              </a:solidFill>
              <a:latin typeface="Courier New"/>
              <a:ea typeface="Courier New"/>
              <a:cs typeface="Courier Ne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2774</Words>
  <Application>Microsoft Office PowerPoint</Application>
  <PresentationFormat>Presentación en pantalla (16:9)</PresentationFormat>
  <Paragraphs>426</Paragraphs>
  <Slides>35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35</vt:i4>
      </vt:variant>
    </vt:vector>
  </HeadingPairs>
  <TitlesOfParts>
    <vt:vector size="43" baseType="lpstr">
      <vt:lpstr>Roboto Medium</vt:lpstr>
      <vt:lpstr>Arial</vt:lpstr>
      <vt:lpstr>Calibri</vt:lpstr>
      <vt:lpstr>Roboto Black</vt:lpstr>
      <vt:lpstr>Roboto</vt:lpstr>
      <vt:lpstr>Courier New</vt:lpstr>
      <vt:lpstr>Roboto Mono</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Soria</cp:lastModifiedBy>
  <cp:revision>1</cp:revision>
  <dcterms:modified xsi:type="dcterms:W3CDTF">2022-09-13T15:36:56Z</dcterms:modified>
</cp:coreProperties>
</file>