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9144000" cy="5143500"/>
  <p:embeddedFontLst>
    <p:embeddedFont>
      <p:font typeface="Roboto Black"/>
      <p:bold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1" roundtripDataSignature="AMtx7mhnTQqSa+MEqqJWFMKp+v+LWYQd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Medium-bold.fntdata"/><Relationship Id="rId43" Type="http://schemas.openxmlformats.org/officeDocument/2006/relationships/font" Target="fonts/RobotoMedium-regular.fntdata"/><Relationship Id="rId46" Type="http://schemas.openxmlformats.org/officeDocument/2006/relationships/font" Target="fonts/RobotoMedium-boldItalic.fntdata"/><Relationship Id="rId45"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lack-bold.fntdata"/><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font" Target="fonts/RobotoBlac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92989b79d_0_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392989b79d_0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92989b79d_0_1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392989b79d_0_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92989b79d_0_2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392989b79d_0_2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92989b79d_0_4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392989b79d_0_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92989b79d_0_3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392989b79d_0_3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92989b79d_0_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392989b79d_0_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92989b79d_0_6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392989b79d_0_6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4999"/>
              </a:lnSpc>
              <a:spcBef>
                <a:spcPts val="0"/>
              </a:spcBef>
              <a:spcAft>
                <a:spcPts val="0"/>
              </a:spcAft>
              <a:buSzPts val="1800"/>
              <a:buChar char="●"/>
              <a:defRPr/>
            </a:lvl1pPr>
            <a:lvl2pPr indent="-317500" lvl="1" marL="914400" algn="ctr">
              <a:lnSpc>
                <a:spcPct val="114999"/>
              </a:lnSpc>
              <a:spcBef>
                <a:spcPts val="0"/>
              </a:spcBef>
              <a:spcAft>
                <a:spcPts val="0"/>
              </a:spcAft>
              <a:buSzPts val="1400"/>
              <a:buChar char="○"/>
              <a:defRPr/>
            </a:lvl2pPr>
            <a:lvl3pPr indent="-317500" lvl="2" marL="1371600" algn="ctr">
              <a:lnSpc>
                <a:spcPct val="114999"/>
              </a:lnSpc>
              <a:spcBef>
                <a:spcPts val="0"/>
              </a:spcBef>
              <a:spcAft>
                <a:spcPts val="0"/>
              </a:spcAft>
              <a:buSzPts val="1400"/>
              <a:buChar char="■"/>
              <a:defRPr/>
            </a:lvl3pPr>
            <a:lvl4pPr indent="-317500" lvl="3" marL="1828800" algn="ctr">
              <a:lnSpc>
                <a:spcPct val="114999"/>
              </a:lnSpc>
              <a:spcBef>
                <a:spcPts val="0"/>
              </a:spcBef>
              <a:spcAft>
                <a:spcPts val="0"/>
              </a:spcAft>
              <a:buSzPts val="1400"/>
              <a:buChar char="●"/>
              <a:defRPr/>
            </a:lvl4pPr>
            <a:lvl5pPr indent="-317500" lvl="4" marL="2286000" algn="ctr">
              <a:lnSpc>
                <a:spcPct val="114999"/>
              </a:lnSpc>
              <a:spcBef>
                <a:spcPts val="0"/>
              </a:spcBef>
              <a:spcAft>
                <a:spcPts val="0"/>
              </a:spcAft>
              <a:buSzPts val="1400"/>
              <a:buChar char="○"/>
              <a:defRPr/>
            </a:lvl5pPr>
            <a:lvl6pPr indent="-317500" lvl="5" marL="2743200" algn="ctr">
              <a:lnSpc>
                <a:spcPct val="114999"/>
              </a:lnSpc>
              <a:spcBef>
                <a:spcPts val="0"/>
              </a:spcBef>
              <a:spcAft>
                <a:spcPts val="0"/>
              </a:spcAft>
              <a:buSzPts val="1400"/>
              <a:buChar char="■"/>
              <a:defRPr/>
            </a:lvl6pPr>
            <a:lvl7pPr indent="-317500" lvl="6" marL="3200400" algn="ctr">
              <a:lnSpc>
                <a:spcPct val="114999"/>
              </a:lnSpc>
              <a:spcBef>
                <a:spcPts val="0"/>
              </a:spcBef>
              <a:spcAft>
                <a:spcPts val="0"/>
              </a:spcAft>
              <a:buSzPts val="1400"/>
              <a:buChar char="●"/>
              <a:defRPr/>
            </a:lvl7pPr>
            <a:lvl8pPr indent="-317500" lvl="7" marL="3657600" algn="ctr">
              <a:lnSpc>
                <a:spcPct val="114999"/>
              </a:lnSpc>
              <a:spcBef>
                <a:spcPts val="0"/>
              </a:spcBef>
              <a:spcAft>
                <a:spcPts val="0"/>
              </a:spcAft>
              <a:buSzPts val="1400"/>
              <a:buChar char="○"/>
              <a:defRPr/>
            </a:lvl8pPr>
            <a:lvl9pPr indent="-317500" lvl="8" marL="4114800" algn="ctr">
              <a:lnSpc>
                <a:spcPct val="114999"/>
              </a:lnSpc>
              <a:spcBef>
                <a:spcPts val="0"/>
              </a:spcBef>
              <a:spcAft>
                <a:spcPts val="0"/>
              </a:spcAft>
              <a:buSzPts val="1400"/>
              <a:buChar char="■"/>
              <a:defRPr/>
            </a:lvl9pPr>
          </a:lstStyle>
          <a:p/>
        </p:txBody>
      </p:sp>
      <p:sp>
        <p:nvSpPr>
          <p:cNvPr id="53" name="Google Shape;5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 name="Shape 13"/>
        <p:cNvGrpSpPr/>
        <p:nvPr/>
      </p:nvGrpSpPr>
      <p:grpSpPr>
        <a:xfrm>
          <a:off x="0" y="0"/>
          <a:ext cx="0" cy="0"/>
          <a:chOff x="0" y="0"/>
          <a:chExt cx="0" cy="0"/>
        </a:xfrm>
      </p:grpSpPr>
      <p:sp>
        <p:nvSpPr>
          <p:cNvPr id="14" name="Google Shape;14;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7"/>
          <p:cNvSpPr txBox="1"/>
          <p:nvPr>
            <p:ph idx="1" type="body"/>
          </p:nvPr>
        </p:nvSpPr>
        <p:spPr>
          <a:xfrm>
            <a:off x="628650" y="1369218"/>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4999"/>
              </a:lnSpc>
              <a:spcBef>
                <a:spcPts val="0"/>
              </a:spcBef>
              <a:spcAft>
                <a:spcPts val="0"/>
              </a:spcAft>
              <a:buSzPts val="1800"/>
              <a:buChar char="●"/>
              <a:defRPr/>
            </a:lvl1pPr>
            <a:lvl2pPr indent="-317500" lvl="1" marL="914400" algn="l">
              <a:lnSpc>
                <a:spcPct val="114999"/>
              </a:lnSpc>
              <a:spcBef>
                <a:spcPts val="0"/>
              </a:spcBef>
              <a:spcAft>
                <a:spcPts val="0"/>
              </a:spcAft>
              <a:buSzPts val="1400"/>
              <a:buChar char="○"/>
              <a:defRPr/>
            </a:lvl2pPr>
            <a:lvl3pPr indent="-317500" lvl="2" marL="1371600" algn="l">
              <a:lnSpc>
                <a:spcPct val="114999"/>
              </a:lnSpc>
              <a:spcBef>
                <a:spcPts val="0"/>
              </a:spcBef>
              <a:spcAft>
                <a:spcPts val="0"/>
              </a:spcAft>
              <a:buSzPts val="1400"/>
              <a:buChar char="■"/>
              <a:defRPr/>
            </a:lvl3pPr>
            <a:lvl4pPr indent="-317500" lvl="3" marL="1828800" algn="l">
              <a:lnSpc>
                <a:spcPct val="114999"/>
              </a:lnSpc>
              <a:spcBef>
                <a:spcPts val="0"/>
              </a:spcBef>
              <a:spcAft>
                <a:spcPts val="0"/>
              </a:spcAft>
              <a:buSzPts val="1400"/>
              <a:buChar char="●"/>
              <a:defRPr/>
            </a:lvl4pPr>
            <a:lvl5pPr indent="-317500" lvl="4" marL="2286000" algn="l">
              <a:lnSpc>
                <a:spcPct val="114999"/>
              </a:lnSpc>
              <a:spcBef>
                <a:spcPts val="0"/>
              </a:spcBef>
              <a:spcAft>
                <a:spcPts val="0"/>
              </a:spcAft>
              <a:buSzPts val="1400"/>
              <a:buChar char="○"/>
              <a:defRPr/>
            </a:lvl5pPr>
            <a:lvl6pPr indent="-317500" lvl="5" marL="2743200" algn="l">
              <a:lnSpc>
                <a:spcPct val="114999"/>
              </a:lnSpc>
              <a:spcBef>
                <a:spcPts val="0"/>
              </a:spcBef>
              <a:spcAft>
                <a:spcPts val="0"/>
              </a:spcAft>
              <a:buSzPts val="1400"/>
              <a:buChar char="■"/>
              <a:defRPr/>
            </a:lvl6pPr>
            <a:lvl7pPr indent="-317500" lvl="6" marL="3200400" algn="l">
              <a:lnSpc>
                <a:spcPct val="114999"/>
              </a:lnSpc>
              <a:spcBef>
                <a:spcPts val="0"/>
              </a:spcBef>
              <a:spcAft>
                <a:spcPts val="0"/>
              </a:spcAft>
              <a:buSzPts val="1400"/>
              <a:buChar char="●"/>
              <a:defRPr/>
            </a:lvl7pPr>
            <a:lvl8pPr indent="-317500" lvl="7" marL="3657600" algn="l">
              <a:lnSpc>
                <a:spcPct val="114999"/>
              </a:lnSpc>
              <a:spcBef>
                <a:spcPts val="0"/>
              </a:spcBef>
              <a:spcAft>
                <a:spcPts val="0"/>
              </a:spcAft>
              <a:buSzPts val="1400"/>
              <a:buChar char="○"/>
              <a:defRPr/>
            </a:lvl8pPr>
            <a:lvl9pPr indent="-317500" lvl="8" marL="4114800" algn="l">
              <a:lnSpc>
                <a:spcPct val="114999"/>
              </a:lnSpc>
              <a:spcBef>
                <a:spcPts val="0"/>
              </a:spcBef>
              <a:spcAft>
                <a:spcPts val="0"/>
              </a:spcAft>
              <a:buSzPts val="1400"/>
              <a:buChar char="■"/>
              <a:defRPr/>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4999"/>
              </a:lnSpc>
              <a:spcBef>
                <a:spcPts val="0"/>
              </a:spcBef>
              <a:spcAft>
                <a:spcPts val="0"/>
              </a:spcAft>
              <a:buSzPts val="1400"/>
              <a:buChar char="●"/>
              <a:defRPr sz="1400"/>
            </a:lvl1pPr>
            <a:lvl2pPr indent="-304800" lvl="1" marL="914400" algn="l">
              <a:lnSpc>
                <a:spcPct val="114999"/>
              </a:lnSpc>
              <a:spcBef>
                <a:spcPts val="0"/>
              </a:spcBef>
              <a:spcAft>
                <a:spcPts val="0"/>
              </a:spcAft>
              <a:buSzPts val="1200"/>
              <a:buChar char="○"/>
              <a:defRPr sz="1200"/>
            </a:lvl2pPr>
            <a:lvl3pPr indent="-304800" lvl="2" marL="1371600" algn="l">
              <a:lnSpc>
                <a:spcPct val="114999"/>
              </a:lnSpc>
              <a:spcBef>
                <a:spcPts val="0"/>
              </a:spcBef>
              <a:spcAft>
                <a:spcPts val="0"/>
              </a:spcAft>
              <a:buSzPts val="1200"/>
              <a:buChar char="■"/>
              <a:defRPr sz="1200"/>
            </a:lvl3pPr>
            <a:lvl4pPr indent="-304800" lvl="3" marL="1828800" algn="l">
              <a:lnSpc>
                <a:spcPct val="114999"/>
              </a:lnSpc>
              <a:spcBef>
                <a:spcPts val="0"/>
              </a:spcBef>
              <a:spcAft>
                <a:spcPts val="0"/>
              </a:spcAft>
              <a:buSzPts val="1200"/>
              <a:buChar char="●"/>
              <a:defRPr sz="1200"/>
            </a:lvl4pPr>
            <a:lvl5pPr indent="-304800" lvl="4" marL="2286000" algn="l">
              <a:lnSpc>
                <a:spcPct val="114999"/>
              </a:lnSpc>
              <a:spcBef>
                <a:spcPts val="0"/>
              </a:spcBef>
              <a:spcAft>
                <a:spcPts val="0"/>
              </a:spcAft>
              <a:buSzPts val="1200"/>
              <a:buChar char="○"/>
              <a:defRPr sz="1200"/>
            </a:lvl5pPr>
            <a:lvl6pPr indent="-304800" lvl="5" marL="2743200" algn="l">
              <a:lnSpc>
                <a:spcPct val="114999"/>
              </a:lnSpc>
              <a:spcBef>
                <a:spcPts val="0"/>
              </a:spcBef>
              <a:spcAft>
                <a:spcPts val="0"/>
              </a:spcAft>
              <a:buSzPts val="1200"/>
              <a:buChar char="■"/>
              <a:defRPr sz="1200"/>
            </a:lvl6pPr>
            <a:lvl7pPr indent="-304800" lvl="6" marL="3200400" algn="l">
              <a:lnSpc>
                <a:spcPct val="114999"/>
              </a:lnSpc>
              <a:spcBef>
                <a:spcPts val="0"/>
              </a:spcBef>
              <a:spcAft>
                <a:spcPts val="0"/>
              </a:spcAft>
              <a:buSzPts val="1200"/>
              <a:buChar char="●"/>
              <a:defRPr sz="1200"/>
            </a:lvl7pPr>
            <a:lvl8pPr indent="-304800" lvl="7" marL="3657600" algn="l">
              <a:lnSpc>
                <a:spcPct val="114999"/>
              </a:lnSpc>
              <a:spcBef>
                <a:spcPts val="0"/>
              </a:spcBef>
              <a:spcAft>
                <a:spcPts val="0"/>
              </a:spcAft>
              <a:buSzPts val="1200"/>
              <a:buChar char="○"/>
              <a:defRPr sz="1200"/>
            </a:lvl8pPr>
            <a:lvl9pPr indent="-304800" lvl="8" marL="4114800" algn="l">
              <a:lnSpc>
                <a:spcPct val="114999"/>
              </a:lnSpc>
              <a:spcBef>
                <a:spcPts val="0"/>
              </a:spcBef>
              <a:spcAft>
                <a:spcPts val="0"/>
              </a:spcAft>
              <a:buSzPts val="1200"/>
              <a:buChar char="■"/>
              <a:defRPr sz="1200"/>
            </a:lvl9pPr>
          </a:lstStyle>
          <a:p/>
        </p:txBody>
      </p:sp>
      <p:sp>
        <p:nvSpPr>
          <p:cNvPr id="29" name="Google Shape;29;p30"/>
          <p:cNvSpPr txBox="1"/>
          <p:nvPr>
            <p:ph idx="2" type="body"/>
          </p:nvPr>
        </p:nvSpPr>
        <p:spPr>
          <a:xfrm>
            <a:off x="4832399"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4999"/>
              </a:lnSpc>
              <a:spcBef>
                <a:spcPts val="0"/>
              </a:spcBef>
              <a:spcAft>
                <a:spcPts val="0"/>
              </a:spcAft>
              <a:buSzPts val="1400"/>
              <a:buChar char="●"/>
              <a:defRPr sz="1400"/>
            </a:lvl1pPr>
            <a:lvl2pPr indent="-304800" lvl="1" marL="914400" algn="l">
              <a:lnSpc>
                <a:spcPct val="114999"/>
              </a:lnSpc>
              <a:spcBef>
                <a:spcPts val="0"/>
              </a:spcBef>
              <a:spcAft>
                <a:spcPts val="0"/>
              </a:spcAft>
              <a:buSzPts val="1200"/>
              <a:buChar char="○"/>
              <a:defRPr sz="1200"/>
            </a:lvl2pPr>
            <a:lvl3pPr indent="-304800" lvl="2" marL="1371600" algn="l">
              <a:lnSpc>
                <a:spcPct val="114999"/>
              </a:lnSpc>
              <a:spcBef>
                <a:spcPts val="0"/>
              </a:spcBef>
              <a:spcAft>
                <a:spcPts val="0"/>
              </a:spcAft>
              <a:buSzPts val="1200"/>
              <a:buChar char="■"/>
              <a:defRPr sz="1200"/>
            </a:lvl3pPr>
            <a:lvl4pPr indent="-304800" lvl="3" marL="1828800" algn="l">
              <a:lnSpc>
                <a:spcPct val="114999"/>
              </a:lnSpc>
              <a:spcBef>
                <a:spcPts val="0"/>
              </a:spcBef>
              <a:spcAft>
                <a:spcPts val="0"/>
              </a:spcAft>
              <a:buSzPts val="1200"/>
              <a:buChar char="●"/>
              <a:defRPr sz="1200"/>
            </a:lvl4pPr>
            <a:lvl5pPr indent="-304800" lvl="4" marL="2286000" algn="l">
              <a:lnSpc>
                <a:spcPct val="114999"/>
              </a:lnSpc>
              <a:spcBef>
                <a:spcPts val="0"/>
              </a:spcBef>
              <a:spcAft>
                <a:spcPts val="0"/>
              </a:spcAft>
              <a:buSzPts val="1200"/>
              <a:buChar char="○"/>
              <a:defRPr sz="1200"/>
            </a:lvl5pPr>
            <a:lvl6pPr indent="-304800" lvl="5" marL="2743200" algn="l">
              <a:lnSpc>
                <a:spcPct val="114999"/>
              </a:lnSpc>
              <a:spcBef>
                <a:spcPts val="0"/>
              </a:spcBef>
              <a:spcAft>
                <a:spcPts val="0"/>
              </a:spcAft>
              <a:buSzPts val="1200"/>
              <a:buChar char="■"/>
              <a:defRPr sz="1200"/>
            </a:lvl6pPr>
            <a:lvl7pPr indent="-304800" lvl="6" marL="3200400" algn="l">
              <a:lnSpc>
                <a:spcPct val="114999"/>
              </a:lnSpc>
              <a:spcBef>
                <a:spcPts val="0"/>
              </a:spcBef>
              <a:spcAft>
                <a:spcPts val="0"/>
              </a:spcAft>
              <a:buSzPts val="1200"/>
              <a:buChar char="●"/>
              <a:defRPr sz="1200"/>
            </a:lvl7pPr>
            <a:lvl8pPr indent="-304800" lvl="7" marL="3657600" algn="l">
              <a:lnSpc>
                <a:spcPct val="114999"/>
              </a:lnSpc>
              <a:spcBef>
                <a:spcPts val="0"/>
              </a:spcBef>
              <a:spcAft>
                <a:spcPts val="0"/>
              </a:spcAft>
              <a:buSzPts val="1200"/>
              <a:buChar char="○"/>
              <a:defRPr sz="1200"/>
            </a:lvl8pPr>
            <a:lvl9pPr indent="-304800" lvl="8" marL="4114800" algn="l">
              <a:lnSpc>
                <a:spcPct val="114999"/>
              </a:lnSpc>
              <a:spcBef>
                <a:spcPts val="0"/>
              </a:spcBef>
              <a:spcAft>
                <a:spcPts val="0"/>
              </a:spcAft>
              <a:buSzPts val="1200"/>
              <a:buChar char="■"/>
              <a:defRPr sz="1200"/>
            </a:lvl9pPr>
          </a:lstStyle>
          <a:p/>
        </p:txBody>
      </p:sp>
      <p:sp>
        <p:nvSpPr>
          <p:cNvPr id="30" name="Google Shape;3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4999"/>
              </a:lnSpc>
              <a:spcBef>
                <a:spcPts val="0"/>
              </a:spcBef>
              <a:spcAft>
                <a:spcPts val="0"/>
              </a:spcAft>
              <a:buSzPts val="1200"/>
              <a:buChar char="●"/>
              <a:defRPr sz="1200"/>
            </a:lvl1pPr>
            <a:lvl2pPr indent="-304800" lvl="1" marL="914400" algn="l">
              <a:lnSpc>
                <a:spcPct val="114999"/>
              </a:lnSpc>
              <a:spcBef>
                <a:spcPts val="0"/>
              </a:spcBef>
              <a:spcAft>
                <a:spcPts val="0"/>
              </a:spcAft>
              <a:buSzPts val="1200"/>
              <a:buChar char="○"/>
              <a:defRPr sz="1200"/>
            </a:lvl2pPr>
            <a:lvl3pPr indent="-304800" lvl="2" marL="1371600" algn="l">
              <a:lnSpc>
                <a:spcPct val="114999"/>
              </a:lnSpc>
              <a:spcBef>
                <a:spcPts val="0"/>
              </a:spcBef>
              <a:spcAft>
                <a:spcPts val="0"/>
              </a:spcAft>
              <a:buSzPts val="1200"/>
              <a:buChar char="■"/>
              <a:defRPr sz="1200"/>
            </a:lvl3pPr>
            <a:lvl4pPr indent="-304800" lvl="3" marL="1828800" algn="l">
              <a:lnSpc>
                <a:spcPct val="114999"/>
              </a:lnSpc>
              <a:spcBef>
                <a:spcPts val="0"/>
              </a:spcBef>
              <a:spcAft>
                <a:spcPts val="0"/>
              </a:spcAft>
              <a:buSzPts val="1200"/>
              <a:buChar char="●"/>
              <a:defRPr sz="1200"/>
            </a:lvl4pPr>
            <a:lvl5pPr indent="-304800" lvl="4" marL="2286000" algn="l">
              <a:lnSpc>
                <a:spcPct val="114999"/>
              </a:lnSpc>
              <a:spcBef>
                <a:spcPts val="0"/>
              </a:spcBef>
              <a:spcAft>
                <a:spcPts val="0"/>
              </a:spcAft>
              <a:buSzPts val="1200"/>
              <a:buChar char="○"/>
              <a:defRPr sz="1200"/>
            </a:lvl5pPr>
            <a:lvl6pPr indent="-304800" lvl="5" marL="2743200" algn="l">
              <a:lnSpc>
                <a:spcPct val="114999"/>
              </a:lnSpc>
              <a:spcBef>
                <a:spcPts val="0"/>
              </a:spcBef>
              <a:spcAft>
                <a:spcPts val="0"/>
              </a:spcAft>
              <a:buSzPts val="1200"/>
              <a:buChar char="■"/>
              <a:defRPr sz="1200"/>
            </a:lvl6pPr>
            <a:lvl7pPr indent="-304800" lvl="6" marL="3200400" algn="l">
              <a:lnSpc>
                <a:spcPct val="114999"/>
              </a:lnSpc>
              <a:spcBef>
                <a:spcPts val="0"/>
              </a:spcBef>
              <a:spcAft>
                <a:spcPts val="0"/>
              </a:spcAft>
              <a:buSzPts val="1200"/>
              <a:buChar char="●"/>
              <a:defRPr sz="1200"/>
            </a:lvl7pPr>
            <a:lvl8pPr indent="-304800" lvl="7" marL="3657600" algn="l">
              <a:lnSpc>
                <a:spcPct val="114999"/>
              </a:lnSpc>
              <a:spcBef>
                <a:spcPts val="0"/>
              </a:spcBef>
              <a:spcAft>
                <a:spcPts val="0"/>
              </a:spcAft>
              <a:buSzPts val="1200"/>
              <a:buChar char="○"/>
              <a:defRPr sz="1200"/>
            </a:lvl8pPr>
            <a:lvl9pPr indent="-304800" lvl="8" marL="4114800" algn="l">
              <a:lnSpc>
                <a:spcPct val="114999"/>
              </a:lnSpc>
              <a:spcBef>
                <a:spcPts val="0"/>
              </a:spcBef>
              <a:spcAft>
                <a:spcPts val="0"/>
              </a:spcAft>
              <a:buSzPts val="1200"/>
              <a:buChar char="■"/>
              <a:defRPr sz="1200"/>
            </a:lvl9pPr>
          </a:lstStyle>
          <a:p/>
        </p:txBody>
      </p:sp>
      <p:sp>
        <p:nvSpPr>
          <p:cNvPr id="37" name="Google Shape;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4"/>
          <p:cNvSpPr txBox="1"/>
          <p:nvPr>
            <p:ph type="title"/>
          </p:nvPr>
        </p:nvSpPr>
        <p:spPr>
          <a:xfrm>
            <a:off x="265500" y="1233175"/>
            <a:ext cx="4045199"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803075"/>
            <a:ext cx="4045199" cy="1235099"/>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4999"/>
              </a:lnSpc>
              <a:spcBef>
                <a:spcPts val="0"/>
              </a:spcBef>
              <a:spcAft>
                <a:spcPts val="0"/>
              </a:spcAft>
              <a:buSzPts val="1800"/>
              <a:buChar char="●"/>
              <a:defRPr/>
            </a:lvl1pPr>
            <a:lvl2pPr indent="-317500" lvl="1" marL="914400" algn="l">
              <a:lnSpc>
                <a:spcPct val="114999"/>
              </a:lnSpc>
              <a:spcBef>
                <a:spcPts val="0"/>
              </a:spcBef>
              <a:spcAft>
                <a:spcPts val="0"/>
              </a:spcAft>
              <a:buSzPts val="1400"/>
              <a:buChar char="○"/>
              <a:defRPr/>
            </a:lvl2pPr>
            <a:lvl3pPr indent="-317500" lvl="2" marL="1371600" algn="l">
              <a:lnSpc>
                <a:spcPct val="114999"/>
              </a:lnSpc>
              <a:spcBef>
                <a:spcPts val="0"/>
              </a:spcBef>
              <a:spcAft>
                <a:spcPts val="0"/>
              </a:spcAft>
              <a:buSzPts val="1400"/>
              <a:buChar char="■"/>
              <a:defRPr/>
            </a:lvl3pPr>
            <a:lvl4pPr indent="-317500" lvl="3" marL="1828800" algn="l">
              <a:lnSpc>
                <a:spcPct val="114999"/>
              </a:lnSpc>
              <a:spcBef>
                <a:spcPts val="0"/>
              </a:spcBef>
              <a:spcAft>
                <a:spcPts val="0"/>
              </a:spcAft>
              <a:buSzPts val="1400"/>
              <a:buChar char="●"/>
              <a:defRPr/>
            </a:lvl4pPr>
            <a:lvl5pPr indent="-317500" lvl="4" marL="2286000" algn="l">
              <a:lnSpc>
                <a:spcPct val="114999"/>
              </a:lnSpc>
              <a:spcBef>
                <a:spcPts val="0"/>
              </a:spcBef>
              <a:spcAft>
                <a:spcPts val="0"/>
              </a:spcAft>
              <a:buSzPts val="1400"/>
              <a:buChar char="○"/>
              <a:defRPr/>
            </a:lvl5pPr>
            <a:lvl6pPr indent="-317500" lvl="5" marL="2743200" algn="l">
              <a:lnSpc>
                <a:spcPct val="114999"/>
              </a:lnSpc>
              <a:spcBef>
                <a:spcPts val="0"/>
              </a:spcBef>
              <a:spcAft>
                <a:spcPts val="0"/>
              </a:spcAft>
              <a:buSzPts val="1400"/>
              <a:buChar char="■"/>
              <a:defRPr/>
            </a:lvl6pPr>
            <a:lvl7pPr indent="-317500" lvl="6" marL="3200400" algn="l">
              <a:lnSpc>
                <a:spcPct val="114999"/>
              </a:lnSpc>
              <a:spcBef>
                <a:spcPts val="0"/>
              </a:spcBef>
              <a:spcAft>
                <a:spcPts val="0"/>
              </a:spcAft>
              <a:buSzPts val="1400"/>
              <a:buChar char="●"/>
              <a:defRPr/>
            </a:lvl7pPr>
            <a:lvl8pPr indent="-317500" lvl="7" marL="3657600" algn="l">
              <a:lnSpc>
                <a:spcPct val="114999"/>
              </a:lnSpc>
              <a:spcBef>
                <a:spcPts val="0"/>
              </a:spcBef>
              <a:spcAft>
                <a:spcPts val="0"/>
              </a:spcAft>
              <a:buSzPts val="1400"/>
              <a:buChar char="○"/>
              <a:defRPr/>
            </a:lvl8pPr>
            <a:lvl9pPr indent="-317500" lvl="8" marL="4114800" algn="l">
              <a:lnSpc>
                <a:spcPct val="114999"/>
              </a:lnSpc>
              <a:spcBef>
                <a:spcPts val="0"/>
              </a:spcBef>
              <a:spcAft>
                <a:spcPts val="0"/>
              </a:spcAft>
              <a:buSzPts val="1400"/>
              <a:buChar char="■"/>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4999"/>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hyperlink" Target="https://immune.institute/diferencias-de-machine-learning-y-deep-learn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40" Type="http://schemas.openxmlformats.org/officeDocument/2006/relationships/hyperlink" Target="https://docs.python.org/es/3/library/functions.html#func-list" TargetMode="External"/><Relationship Id="rId42" Type="http://schemas.openxmlformats.org/officeDocument/2006/relationships/hyperlink" Target="https://docs.python.org/es/3/library/functions.html#map" TargetMode="External"/><Relationship Id="rId41" Type="http://schemas.openxmlformats.org/officeDocument/2006/relationships/hyperlink" Target="https://docs.python.org/es/3/library/functions.html#locals" TargetMode="External"/><Relationship Id="rId44" Type="http://schemas.openxmlformats.org/officeDocument/2006/relationships/hyperlink" Target="https://docs.python.org/es/3/library/functions.html#func-memoryview" TargetMode="External"/><Relationship Id="rId43" Type="http://schemas.openxmlformats.org/officeDocument/2006/relationships/hyperlink" Target="https://docs.python.org/es/3/library/functions.html#max" TargetMode="External"/><Relationship Id="rId46" Type="http://schemas.openxmlformats.org/officeDocument/2006/relationships/hyperlink" Target="https://docs.python.org/es/3/library/functions.html#-1,-1,NEXT" TargetMode="External"/><Relationship Id="rId45" Type="http://schemas.openxmlformats.org/officeDocument/2006/relationships/hyperlink" Target="https://docs.python.org/es/3/library/functions.html#min"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s://docs.python.org/es/3/library/functions.html#anext" TargetMode="External"/><Relationship Id="rId48" Type="http://schemas.openxmlformats.org/officeDocument/2006/relationships/hyperlink" Target="https://docs.python.org/es/3/library/functions.html#oct" TargetMode="External"/><Relationship Id="rId47" Type="http://schemas.openxmlformats.org/officeDocument/2006/relationships/hyperlink" Target="https://docs.python.org/es/3/library/functions.html#object" TargetMode="External"/><Relationship Id="rId49" Type="http://schemas.openxmlformats.org/officeDocument/2006/relationships/hyperlink" Target="https://docs.python.org/es/3/library/functions.html#open" TargetMode="External"/><Relationship Id="rId5" Type="http://schemas.openxmlformats.org/officeDocument/2006/relationships/hyperlink" Target="https://docs.python.org/es/3/library/functions.html#abs" TargetMode="External"/><Relationship Id="rId6" Type="http://schemas.openxmlformats.org/officeDocument/2006/relationships/hyperlink" Target="https://docs.python.org/es/3/library/functions.html#aiter" TargetMode="External"/><Relationship Id="rId7" Type="http://schemas.openxmlformats.org/officeDocument/2006/relationships/hyperlink" Target="https://docs.python.org/es/3/library/functions.html#all" TargetMode="External"/><Relationship Id="rId8" Type="http://schemas.openxmlformats.org/officeDocument/2006/relationships/hyperlink" Target="https://docs.python.org/es/3/library/functions.html#any" TargetMode="External"/><Relationship Id="rId31" Type="http://schemas.openxmlformats.org/officeDocument/2006/relationships/hyperlink" Target="https://docs.python.org/es/3/library/functions.html#help" TargetMode="External"/><Relationship Id="rId30" Type="http://schemas.openxmlformats.org/officeDocument/2006/relationships/hyperlink" Target="https://docs.python.org/es/3/library/functions.html#hash" TargetMode="External"/><Relationship Id="rId33" Type="http://schemas.openxmlformats.org/officeDocument/2006/relationships/hyperlink" Target="https://docs.python.org/es/3/library/functions.html#id" TargetMode="External"/><Relationship Id="rId32" Type="http://schemas.openxmlformats.org/officeDocument/2006/relationships/hyperlink" Target="https://docs.python.org/es/3/library/functions.html#hex" TargetMode="External"/><Relationship Id="rId35" Type="http://schemas.openxmlformats.org/officeDocument/2006/relationships/hyperlink" Target="https://docs.python.org/es/3/library/functions.html#int" TargetMode="External"/><Relationship Id="rId34" Type="http://schemas.openxmlformats.org/officeDocument/2006/relationships/hyperlink" Target="https://docs.python.org/es/3/library/functions.html#input" TargetMode="External"/><Relationship Id="rId71" Type="http://schemas.openxmlformats.org/officeDocument/2006/relationships/image" Target="../media/image7.png"/><Relationship Id="rId70" Type="http://schemas.openxmlformats.org/officeDocument/2006/relationships/hyperlink" Target="https://docs.python.org/es/3/library/functions.html#import__" TargetMode="External"/><Relationship Id="rId37" Type="http://schemas.openxmlformats.org/officeDocument/2006/relationships/hyperlink" Target="https://docs.python.org/es/3/library/functions.html#issubclass" TargetMode="External"/><Relationship Id="rId36" Type="http://schemas.openxmlformats.org/officeDocument/2006/relationships/hyperlink" Target="https://docs.python.org/es/3/library/functions.html#isinstance" TargetMode="External"/><Relationship Id="rId39" Type="http://schemas.openxmlformats.org/officeDocument/2006/relationships/hyperlink" Target="https://docs.python.org/es/3/library/functions.html#len" TargetMode="External"/><Relationship Id="rId38" Type="http://schemas.openxmlformats.org/officeDocument/2006/relationships/hyperlink" Target="https://docs.python.org/es/3/library/functions.html#iter" TargetMode="External"/><Relationship Id="rId62" Type="http://schemas.openxmlformats.org/officeDocument/2006/relationships/hyperlink" Target="https://docs.python.org/es/3/library/functions.html#staticmethod" TargetMode="External"/><Relationship Id="rId61" Type="http://schemas.openxmlformats.org/officeDocument/2006/relationships/hyperlink" Target="https://docs.python.org/es/3/library/functions.html#sorted" TargetMode="External"/><Relationship Id="rId20" Type="http://schemas.openxmlformats.org/officeDocument/2006/relationships/hyperlink" Target="https://docs.python.org/es/3/library/functions.html#enumerate" TargetMode="External"/><Relationship Id="rId64" Type="http://schemas.openxmlformats.org/officeDocument/2006/relationships/hyperlink" Target="https://docs.python.org/es/3/library/functions.html#sum" TargetMode="External"/><Relationship Id="rId63" Type="http://schemas.openxmlformats.org/officeDocument/2006/relationships/hyperlink" Target="https://docs.python.org/es/3/library/functions.html#func-str" TargetMode="External"/><Relationship Id="rId22" Type="http://schemas.openxmlformats.org/officeDocument/2006/relationships/hyperlink" Target="https://docs.python.org/es/3/library/functions.html#exec" TargetMode="External"/><Relationship Id="rId66" Type="http://schemas.openxmlformats.org/officeDocument/2006/relationships/hyperlink" Target="https://docs.python.org/es/3/library/functions.html#func-tuple" TargetMode="External"/><Relationship Id="rId21" Type="http://schemas.openxmlformats.org/officeDocument/2006/relationships/hyperlink" Target="https://docs.python.org/es/3/library/functions.html#eval" TargetMode="External"/><Relationship Id="rId65" Type="http://schemas.openxmlformats.org/officeDocument/2006/relationships/hyperlink" Target="https://docs.python.org/es/3/library/functions.html#super" TargetMode="External"/><Relationship Id="rId24" Type="http://schemas.openxmlformats.org/officeDocument/2006/relationships/hyperlink" Target="https://docs.python.org/es/3/library/functions.html#float" TargetMode="External"/><Relationship Id="rId68" Type="http://schemas.openxmlformats.org/officeDocument/2006/relationships/hyperlink" Target="https://docs.python.org/es/3/library/functions.html#vars" TargetMode="External"/><Relationship Id="rId23" Type="http://schemas.openxmlformats.org/officeDocument/2006/relationships/hyperlink" Target="https://docs.python.org/es/3/library/functions.html#filter" TargetMode="External"/><Relationship Id="rId67" Type="http://schemas.openxmlformats.org/officeDocument/2006/relationships/hyperlink" Target="https://docs.python.org/es/3/library/functions.html#type" TargetMode="External"/><Relationship Id="rId60" Type="http://schemas.openxmlformats.org/officeDocument/2006/relationships/hyperlink" Target="https://docs.python.org/es/3/library/functions.html#slice" TargetMode="External"/><Relationship Id="rId26" Type="http://schemas.openxmlformats.org/officeDocument/2006/relationships/hyperlink" Target="https://docs.python.org/es/3/library/functions.html#func-frozenset" TargetMode="External"/><Relationship Id="rId25" Type="http://schemas.openxmlformats.org/officeDocument/2006/relationships/hyperlink" Target="https://docs.python.org/es/3/library/functions.html#format" TargetMode="External"/><Relationship Id="rId69" Type="http://schemas.openxmlformats.org/officeDocument/2006/relationships/hyperlink" Target="https://docs.python.org/es/3/library/functions.html#zip" TargetMode="External"/><Relationship Id="rId28" Type="http://schemas.openxmlformats.org/officeDocument/2006/relationships/hyperlink" Target="https://docs.python.org/es/3/library/functions.html#globals" TargetMode="External"/><Relationship Id="rId27" Type="http://schemas.openxmlformats.org/officeDocument/2006/relationships/hyperlink" Target="https://docs.python.org/es/3/library/functions.html#getattr" TargetMode="External"/><Relationship Id="rId29" Type="http://schemas.openxmlformats.org/officeDocument/2006/relationships/hyperlink" Target="https://docs.python.org/es/3/library/functions.html#hasattr" TargetMode="External"/><Relationship Id="rId51" Type="http://schemas.openxmlformats.org/officeDocument/2006/relationships/hyperlink" Target="https://docs.python.org/es/3/library/functions.html#pow" TargetMode="External"/><Relationship Id="rId50" Type="http://schemas.openxmlformats.org/officeDocument/2006/relationships/hyperlink" Target="https://docs.python.org/es/3/library/functions.html#ord" TargetMode="External"/><Relationship Id="rId53" Type="http://schemas.openxmlformats.org/officeDocument/2006/relationships/hyperlink" Target="https://docs.python.org/es/3/library/functions.html#property" TargetMode="External"/><Relationship Id="rId52" Type="http://schemas.openxmlformats.org/officeDocument/2006/relationships/hyperlink" Target="https://docs.python.org/es/3/library/functions.html#print" TargetMode="External"/><Relationship Id="rId11" Type="http://schemas.openxmlformats.org/officeDocument/2006/relationships/hyperlink" Target="https://docs.python.org/es/3/library/functions.html#bin" TargetMode="External"/><Relationship Id="rId55" Type="http://schemas.openxmlformats.org/officeDocument/2006/relationships/hyperlink" Target="https://docs.python.org/es/3/library/functions.html#repr" TargetMode="External"/><Relationship Id="rId10" Type="http://schemas.openxmlformats.org/officeDocument/2006/relationships/hyperlink" Target="https://docs.python.org/es/3/library/functions.html#ascii" TargetMode="External"/><Relationship Id="rId54" Type="http://schemas.openxmlformats.org/officeDocument/2006/relationships/hyperlink" Target="https://docs.python.org/es/3/library/functions.html#func-range" TargetMode="External"/><Relationship Id="rId13" Type="http://schemas.openxmlformats.org/officeDocument/2006/relationships/hyperlink" Target="https://docs.python.org/es/3/library/functions.html#breakpoint" TargetMode="External"/><Relationship Id="rId57" Type="http://schemas.openxmlformats.org/officeDocument/2006/relationships/hyperlink" Target="https://docs.python.org/es/3/library/functions.html#round" TargetMode="External"/><Relationship Id="rId12" Type="http://schemas.openxmlformats.org/officeDocument/2006/relationships/hyperlink" Target="https://docs.python.org/es/3/library/functions.html#bool" TargetMode="External"/><Relationship Id="rId56" Type="http://schemas.openxmlformats.org/officeDocument/2006/relationships/hyperlink" Target="https://docs.python.org/es/3/library/functions.html#reversed" TargetMode="External"/><Relationship Id="rId15" Type="http://schemas.openxmlformats.org/officeDocument/2006/relationships/hyperlink" Target="https://docs.python.org/es/3/library/functions.html#func-bytes" TargetMode="External"/><Relationship Id="rId59" Type="http://schemas.openxmlformats.org/officeDocument/2006/relationships/hyperlink" Target="https://docs.python.org/es/3/library/functions.html#setattr" TargetMode="External"/><Relationship Id="rId14" Type="http://schemas.openxmlformats.org/officeDocument/2006/relationships/hyperlink" Target="https://docs.python.org/es/3/library/functions.html#func-bytearray" TargetMode="External"/><Relationship Id="rId58" Type="http://schemas.openxmlformats.org/officeDocument/2006/relationships/hyperlink" Target="https://docs.python.org/es/3/library/functions.html#func-set" TargetMode="External"/><Relationship Id="rId17" Type="http://schemas.openxmlformats.org/officeDocument/2006/relationships/hyperlink" Target="https://docs.python.org/es/3/library/functions.html#func-dict" TargetMode="External"/><Relationship Id="rId16" Type="http://schemas.openxmlformats.org/officeDocument/2006/relationships/hyperlink" Target="https://docs.python.org/es/3/library/functions.html#delattr" TargetMode="External"/><Relationship Id="rId19" Type="http://schemas.openxmlformats.org/officeDocument/2006/relationships/hyperlink" Target="https://docs.python.org/es/3/library/functions.html#divmod" TargetMode="External"/><Relationship Id="rId18" Type="http://schemas.openxmlformats.org/officeDocument/2006/relationships/hyperlink" Target="https://docs.python.org/es/3/library/functions.html#di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
          <p:cNvPicPr preferRelativeResize="0"/>
          <p:nvPr/>
        </p:nvPicPr>
        <p:blipFill rotWithShape="1">
          <a:blip r:embed="rId3">
            <a:alphaModFix/>
          </a:blip>
          <a:srcRect b="0" l="0" r="0" t="0"/>
          <a:stretch/>
        </p:blipFill>
        <p:spPr>
          <a:xfrm>
            <a:off x="0" y="0"/>
            <a:ext cx="9144006" cy="5143503"/>
          </a:xfrm>
          <a:prstGeom prst="rect">
            <a:avLst/>
          </a:prstGeom>
          <a:noFill/>
          <a:ln>
            <a:noFill/>
          </a:ln>
        </p:spPr>
      </p:pic>
      <p:sp>
        <p:nvSpPr>
          <p:cNvPr id="61" name="Google Shape;61;p1"/>
          <p:cNvSpPr txBox="1"/>
          <p:nvPr/>
        </p:nvSpPr>
        <p:spPr>
          <a:xfrm>
            <a:off x="841912" y="757031"/>
            <a:ext cx="4789800" cy="32067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100"/>
              <a:buFont typeface="Arial"/>
              <a:buNone/>
            </a:pPr>
            <a:r>
              <a:rPr b="1" i="0" lang="en-US" sz="3600" u="sng" cap="none" strike="noStrike">
                <a:solidFill>
                  <a:schemeClr val="lt1"/>
                </a:solidFill>
                <a:latin typeface="Roboto"/>
                <a:ea typeface="Roboto"/>
                <a:cs typeface="Roboto"/>
                <a:sym typeface="Roboto"/>
              </a:rPr>
              <a:t>MÓDULO 3</a:t>
            </a:r>
            <a:endParaRPr b="1" i="0" sz="3600" u="sng"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lt1"/>
              </a:solidFill>
              <a:latin typeface="Roboto"/>
              <a:ea typeface="Roboto"/>
              <a:cs typeface="Roboto"/>
              <a:sym typeface="Roboto"/>
            </a:endParaRPr>
          </a:p>
          <a:p>
            <a:pPr indent="0" lvl="0" marL="0" marR="0" rtl="0" algn="just">
              <a:lnSpc>
                <a:spcPct val="114999"/>
              </a:lnSpc>
              <a:spcBef>
                <a:spcPts val="0"/>
              </a:spcBef>
              <a:spcAft>
                <a:spcPts val="0"/>
              </a:spcAft>
              <a:buClr>
                <a:schemeClr val="dk1"/>
              </a:buClr>
              <a:buSzPts val="1100"/>
              <a:buFont typeface="Arial"/>
              <a:buNone/>
            </a:pPr>
            <a:r>
              <a:rPr i="0" lang="en-US" sz="2000" u="none" cap="none" strike="noStrike">
                <a:solidFill>
                  <a:schemeClr val="lt1"/>
                </a:solidFill>
                <a:latin typeface="Roboto"/>
                <a:ea typeface="Roboto"/>
                <a:cs typeface="Roboto"/>
                <a:sym typeface="Roboto"/>
              </a:rPr>
              <a:t>Funciones</a:t>
            </a:r>
            <a:endParaRPr i="0" sz="2000" u="none" cap="none" strike="noStrike">
              <a:solidFill>
                <a:srgbClr val="000000"/>
              </a:solidFill>
              <a:latin typeface="Roboto"/>
              <a:ea typeface="Roboto"/>
              <a:cs typeface="Roboto"/>
              <a:sym typeface="Roboto"/>
            </a:endParaRPr>
          </a:p>
          <a:p>
            <a:pPr indent="0" lvl="0" marL="0" marR="0" rtl="0" algn="just">
              <a:lnSpc>
                <a:spcPct val="114999"/>
              </a:lnSpc>
              <a:spcBef>
                <a:spcPts val="1000"/>
              </a:spcBef>
              <a:spcAft>
                <a:spcPts val="0"/>
              </a:spcAft>
              <a:buClr>
                <a:schemeClr val="dk1"/>
              </a:buClr>
              <a:buSzPts val="1100"/>
              <a:buFont typeface="Arial"/>
              <a:buNone/>
            </a:pPr>
            <a:r>
              <a:rPr i="0" lang="en-US" sz="2000" u="none" cap="none" strike="noStrike">
                <a:solidFill>
                  <a:schemeClr val="lt1"/>
                </a:solidFill>
                <a:latin typeface="Roboto"/>
                <a:ea typeface="Roboto"/>
                <a:cs typeface="Roboto"/>
                <a:sym typeface="Roboto"/>
              </a:rPr>
              <a:t>Parámetros. </a:t>
            </a:r>
            <a:endParaRPr i="0" sz="2000" u="none" cap="none" strike="noStrike">
              <a:solidFill>
                <a:srgbClr val="000000"/>
              </a:solidFill>
              <a:latin typeface="Roboto"/>
              <a:ea typeface="Roboto"/>
              <a:cs typeface="Roboto"/>
              <a:sym typeface="Roboto"/>
            </a:endParaRPr>
          </a:p>
          <a:p>
            <a:pPr indent="0" lvl="0" marL="0" marR="0" rtl="0" algn="just">
              <a:lnSpc>
                <a:spcPct val="114999"/>
              </a:lnSpc>
              <a:spcBef>
                <a:spcPts val="1000"/>
              </a:spcBef>
              <a:spcAft>
                <a:spcPts val="0"/>
              </a:spcAft>
              <a:buClr>
                <a:schemeClr val="dk1"/>
              </a:buClr>
              <a:buSzPts val="1100"/>
              <a:buFont typeface="Arial"/>
              <a:buNone/>
            </a:pPr>
            <a:r>
              <a:rPr i="0" lang="en-US" sz="2000" u="none" cap="none" strike="noStrike">
                <a:solidFill>
                  <a:schemeClr val="lt1"/>
                </a:solidFill>
                <a:latin typeface="Roboto"/>
                <a:ea typeface="Roboto"/>
                <a:cs typeface="Roboto"/>
                <a:sym typeface="Roboto"/>
              </a:rPr>
              <a:t>Ámbitos de las variables. </a:t>
            </a:r>
            <a:endParaRPr i="0" sz="2000" u="none" cap="none" strike="noStrike">
              <a:solidFill>
                <a:srgbClr val="000000"/>
              </a:solidFill>
              <a:latin typeface="Roboto"/>
              <a:ea typeface="Roboto"/>
              <a:cs typeface="Roboto"/>
              <a:sym typeface="Roboto"/>
            </a:endParaRPr>
          </a:p>
          <a:p>
            <a:pPr indent="0" lvl="0" marL="0" marR="0" rtl="0" algn="just">
              <a:lnSpc>
                <a:spcPct val="114999"/>
              </a:lnSpc>
              <a:spcBef>
                <a:spcPts val="1000"/>
              </a:spcBef>
              <a:spcAft>
                <a:spcPts val="0"/>
              </a:spcAft>
              <a:buClr>
                <a:schemeClr val="dk1"/>
              </a:buClr>
              <a:buSzPts val="1100"/>
              <a:buFont typeface="Arial"/>
              <a:buNone/>
            </a:pPr>
            <a:r>
              <a:rPr i="0" lang="en-US" sz="2000" u="none" cap="none" strike="noStrike">
                <a:solidFill>
                  <a:schemeClr val="lt1"/>
                </a:solidFill>
                <a:latin typeface="Roboto"/>
                <a:ea typeface="Roboto"/>
                <a:cs typeface="Roboto"/>
                <a:sym typeface="Roboto"/>
              </a:rPr>
              <a:t>ARGS vs KWARGS.</a:t>
            </a:r>
            <a:endParaRPr i="0" sz="2000" u="none" cap="none" strike="noStrike">
              <a:solidFill>
                <a:srgbClr val="000000"/>
              </a:solidFill>
              <a:latin typeface="Roboto"/>
              <a:ea typeface="Roboto"/>
              <a:cs typeface="Roboto"/>
              <a:sym typeface="Roboto"/>
            </a:endParaRPr>
          </a:p>
          <a:p>
            <a:pPr indent="0" lvl="0" marL="0" marR="0" rtl="0" algn="just">
              <a:lnSpc>
                <a:spcPct val="114999"/>
              </a:lnSpc>
              <a:spcBef>
                <a:spcPts val="1000"/>
              </a:spcBef>
              <a:spcAft>
                <a:spcPts val="1000"/>
              </a:spcAft>
              <a:buClr>
                <a:schemeClr val="dk1"/>
              </a:buClr>
              <a:buSzPts val="1100"/>
              <a:buFont typeface="Arial"/>
              <a:buNone/>
            </a:pPr>
            <a:r>
              <a:rPr i="0" lang="en-US" sz="2000" u="none" cap="none" strike="noStrike">
                <a:solidFill>
                  <a:schemeClr val="lt1"/>
                </a:solidFill>
                <a:latin typeface="Roboto"/>
                <a:ea typeface="Roboto"/>
                <a:cs typeface="Roboto"/>
                <a:sym typeface="Roboto"/>
              </a:rPr>
              <a:t> Librerías de terceros. </a:t>
            </a:r>
            <a:endParaRPr i="0" sz="20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Definida - Ejemplos</a:t>
            </a:r>
            <a:endParaRPr b="1" i="0" sz="2600" u="none" cap="none" strike="noStrike">
              <a:solidFill>
                <a:schemeClr val="dk1"/>
              </a:solidFill>
              <a:latin typeface="Roboto"/>
              <a:ea typeface="Roboto"/>
              <a:cs typeface="Roboto"/>
              <a:sym typeface="Roboto"/>
            </a:endParaRPr>
          </a:p>
        </p:txBody>
      </p:sp>
      <p:sp>
        <p:nvSpPr>
          <p:cNvPr id="197" name="Google Shape;197;p1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98" name="Google Shape;198;p10"/>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99" name="Google Shape;199;p1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200" name="Google Shape;200;p1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01" name="Google Shape;201;p10"/>
          <p:cNvSpPr txBox="1"/>
          <p:nvPr/>
        </p:nvSpPr>
        <p:spPr>
          <a:xfrm>
            <a:off x="1287175" y="1151125"/>
            <a:ext cx="7412400" cy="35541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chemeClr val="dk1"/>
                </a:solidFill>
                <a:latin typeface="Roboto"/>
                <a:ea typeface="Roboto"/>
                <a:cs typeface="Roboto"/>
                <a:sym typeface="Roboto"/>
              </a:rPr>
              <a:t>Ejemplo 2: </a:t>
            </a:r>
            <a:r>
              <a:rPr b="0" i="0" lang="en-US" sz="1600" u="none" cap="none" strike="noStrike">
                <a:solidFill>
                  <a:schemeClr val="dk1"/>
                </a:solidFill>
                <a:latin typeface="Roboto"/>
                <a:ea typeface="Roboto"/>
                <a:cs typeface="Roboto"/>
                <a:sym typeface="Roboto"/>
              </a:rPr>
              <a:t>definir una función llamada “bolillero” que imprima 10 números aleatorios enteros comprendidos entre 1 y 100.</a:t>
            </a:r>
            <a:endParaRPr b="0" i="0" sz="1600" u="none" cap="none" strike="noStrike">
              <a:solidFill>
                <a:schemeClr val="dk1"/>
              </a:solidFill>
              <a:latin typeface="Roboto"/>
              <a:ea typeface="Roboto"/>
              <a:cs typeface="Roboto"/>
              <a:sym typeface="Roboto"/>
            </a:endParaRPr>
          </a:p>
          <a:p>
            <a:pPr indent="0" lvl="0" marL="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rgbClr val="CC00FF"/>
                </a:solidFill>
                <a:latin typeface="Courier New"/>
                <a:ea typeface="Courier New"/>
                <a:cs typeface="Courier New"/>
                <a:sym typeface="Courier New"/>
              </a:rPr>
              <a:t>import</a:t>
            </a:r>
            <a:r>
              <a:rPr b="0" i="0" lang="en-US" sz="1600" u="none" cap="none" strike="noStrike">
                <a:solidFill>
                  <a:schemeClr val="dk1"/>
                </a:solidFill>
                <a:latin typeface="Courier New"/>
                <a:ea typeface="Courier New"/>
                <a:cs typeface="Courier New"/>
                <a:sym typeface="Courier New"/>
              </a:rPr>
              <a:t> random</a:t>
            </a:r>
            <a:endParaRPr b="0" i="0" sz="1600" u="none" cap="none" strike="noStrike">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rgbClr val="0C5ADB"/>
                </a:solidFill>
                <a:latin typeface="Courier New"/>
                <a:ea typeface="Courier New"/>
                <a:cs typeface="Courier New"/>
                <a:sym typeface="Courier New"/>
              </a:rPr>
              <a:t>def</a:t>
            </a:r>
            <a:r>
              <a:rPr b="0" i="0" lang="en-US" sz="1600" u="none" cap="none" strike="noStrike">
                <a:solidFill>
                  <a:schemeClr val="dk1"/>
                </a:solidFill>
                <a:latin typeface="Courier New"/>
                <a:ea typeface="Courier New"/>
                <a:cs typeface="Courier New"/>
                <a:sym typeface="Courier New"/>
              </a:rPr>
              <a:t> bolillero():</a:t>
            </a:r>
            <a:endParaRPr b="0" i="0" sz="1600" u="none" cap="none" strike="noStrike">
              <a:solidFill>
                <a:schemeClr val="dk1"/>
              </a:solidFill>
              <a:latin typeface="Courier New"/>
              <a:ea typeface="Courier New"/>
              <a:cs typeface="Courier New"/>
              <a:sym typeface="Courier New"/>
            </a:endParaRPr>
          </a:p>
          <a:p>
            <a:pPr indent="457200" lvl="0" marL="0" marR="0" rtl="0" algn="l">
              <a:lnSpc>
                <a:spcPct val="135714"/>
              </a:lnSpc>
              <a:spcBef>
                <a:spcPts val="0"/>
              </a:spcBef>
              <a:spcAft>
                <a:spcPts val="0"/>
              </a:spcAft>
              <a:buClr>
                <a:schemeClr val="dk1"/>
              </a:buClr>
              <a:buSzPts val="1350"/>
              <a:buFont typeface="Arial"/>
              <a:buNone/>
            </a:pPr>
            <a:r>
              <a:rPr b="1" i="0" lang="en-US" sz="1600" u="none" cap="none" strike="noStrike">
                <a:solidFill>
                  <a:srgbClr val="CC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i </a:t>
            </a:r>
            <a:r>
              <a:rPr b="1" i="0" lang="en-US" sz="1600" u="none" cap="none" strike="noStrike">
                <a:solidFill>
                  <a:srgbClr val="0C5ADB"/>
                </a:solidFill>
                <a:latin typeface="Courier New"/>
                <a:ea typeface="Courier New"/>
                <a:cs typeface="Courier New"/>
                <a:sym typeface="Courier New"/>
              </a:rPr>
              <a:t>in</a:t>
            </a: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91A000"/>
                </a:solidFill>
                <a:latin typeface="Courier New"/>
                <a:ea typeface="Courier New"/>
                <a:cs typeface="Courier New"/>
                <a:sym typeface="Courier New"/>
              </a:rPr>
              <a:t>range</a:t>
            </a:r>
            <a:r>
              <a:rPr b="0" i="0" lang="en-US" sz="1600" u="none" cap="none" strike="noStrike">
                <a:solidFill>
                  <a:schemeClr val="dk1"/>
                </a:solidFill>
                <a:latin typeface="Courier New"/>
                <a:ea typeface="Courier New"/>
                <a:cs typeface="Courier New"/>
                <a:sym typeface="Courier New"/>
              </a:rPr>
              <a:t>(10):</a:t>
            </a:r>
            <a:endParaRPr b="0" i="0" sz="1600" u="none" cap="none" strike="noStrike">
              <a:solidFill>
                <a:schemeClr val="dk1"/>
              </a:solidFill>
              <a:latin typeface="Courier New"/>
              <a:ea typeface="Courier New"/>
              <a:cs typeface="Courier New"/>
              <a:sym typeface="Courier New"/>
            </a:endParaRPr>
          </a:p>
          <a:p>
            <a:pPr indent="457200" lvl="0" marL="457200" marR="0" rtl="0" algn="l">
              <a:lnSpc>
                <a:spcPct val="135714"/>
              </a:lnSpc>
              <a:spcBef>
                <a:spcPts val="0"/>
              </a:spcBef>
              <a:spcAft>
                <a:spcPts val="0"/>
              </a:spcAft>
              <a:buClr>
                <a:schemeClr val="dk1"/>
              </a:buClr>
              <a:buSzPts val="1350"/>
              <a:buFont typeface="Arial"/>
              <a:buNone/>
            </a:pPr>
            <a:r>
              <a:rPr b="1" i="0" lang="en-US" sz="1600" u="none" cap="none" strike="noStrike">
                <a:solidFill>
                  <a:srgbClr val="91A000"/>
                </a:solidFill>
                <a:latin typeface="Courier New"/>
                <a:ea typeface="Courier New"/>
                <a:cs typeface="Courier New"/>
                <a:sym typeface="Courier New"/>
              </a:rPr>
              <a:t>print</a:t>
            </a:r>
            <a:r>
              <a:rPr b="0" i="0" lang="en-US" sz="1600" u="none" cap="none" strike="noStrike">
                <a:solidFill>
                  <a:schemeClr val="dk1"/>
                </a:solidFill>
                <a:latin typeface="Courier New"/>
                <a:ea typeface="Courier New"/>
                <a:cs typeface="Courier New"/>
                <a:sym typeface="Courier New"/>
              </a:rPr>
              <a:t>(random.</a:t>
            </a:r>
            <a:r>
              <a:rPr b="1" i="0" lang="en-US" sz="1600" u="none" cap="none" strike="noStrike">
                <a:solidFill>
                  <a:srgbClr val="91A000"/>
                </a:solidFill>
                <a:latin typeface="Courier New"/>
                <a:ea typeface="Courier New"/>
                <a:cs typeface="Courier New"/>
                <a:sym typeface="Courier New"/>
              </a:rPr>
              <a:t>randint</a:t>
            </a:r>
            <a:r>
              <a:rPr b="0" i="0" lang="en-US" sz="1600" u="none" cap="none" strike="noStrike">
                <a:solidFill>
                  <a:schemeClr val="dk1"/>
                </a:solidFill>
                <a:latin typeface="Courier New"/>
                <a:ea typeface="Courier New"/>
                <a:cs typeface="Courier New"/>
                <a:sym typeface="Courier New"/>
              </a:rPr>
              <a:t>(1,100))</a:t>
            </a:r>
            <a:endParaRPr b="0" i="0" sz="1600" u="none" cap="none" strike="noStrike">
              <a:solidFill>
                <a:schemeClr val="dk1"/>
              </a:solidFill>
              <a:latin typeface="Courier New"/>
              <a:ea typeface="Courier New"/>
              <a:cs typeface="Courier New"/>
              <a:sym typeface="Courier New"/>
            </a:endParaRPr>
          </a:p>
          <a:p>
            <a:pPr indent="457200" lvl="0" marL="228600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Mono"/>
              <a:ea typeface="Roboto Mono"/>
              <a:cs typeface="Roboto Mono"/>
              <a:sym typeface="Roboto Mono"/>
            </a:endParaRPr>
          </a:p>
        </p:txBody>
      </p:sp>
      <p:pic>
        <p:nvPicPr>
          <p:cNvPr id="202" name="Google Shape;202;p10"/>
          <p:cNvPicPr preferRelativeResize="0"/>
          <p:nvPr/>
        </p:nvPicPr>
        <p:blipFill rotWithShape="1">
          <a:blip r:embed="rId5">
            <a:alphaModFix/>
          </a:blip>
          <a:srcRect b="0" l="0" r="0" t="0"/>
          <a:stretch/>
        </p:blipFill>
        <p:spPr>
          <a:xfrm>
            <a:off x="5157272" y="1236386"/>
            <a:ext cx="2996523" cy="37356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nvSpPr>
        <p:spPr>
          <a:xfrm>
            <a:off x="953256" y="600823"/>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Parámetros</a:t>
            </a:r>
            <a:endParaRPr b="1" i="0" sz="2600" u="none" cap="none" strike="noStrike">
              <a:solidFill>
                <a:schemeClr val="dk1"/>
              </a:solidFill>
              <a:latin typeface="Roboto"/>
              <a:ea typeface="Roboto"/>
              <a:cs typeface="Roboto"/>
              <a:sym typeface="Roboto"/>
            </a:endParaRPr>
          </a:p>
        </p:txBody>
      </p:sp>
      <p:sp>
        <p:nvSpPr>
          <p:cNvPr id="208" name="Google Shape;208;p1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09" name="Google Shape;209;p11"/>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10" name="Google Shape;210;p1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211" name="Google Shape;211;p1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12" name="Google Shape;212;p11"/>
          <p:cNvSpPr txBox="1"/>
          <p:nvPr/>
        </p:nvSpPr>
        <p:spPr>
          <a:xfrm>
            <a:off x="1279852" y="1618829"/>
            <a:ext cx="7523399" cy="345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Roboto"/>
              <a:buChar char="●"/>
            </a:pPr>
            <a:r>
              <a:rPr b="1" i="0" lang="en-US" sz="1800" u="none" cap="none" strike="noStrike">
                <a:solidFill>
                  <a:schemeClr val="dk1"/>
                </a:solidFill>
                <a:latin typeface="Roboto"/>
                <a:ea typeface="Roboto"/>
                <a:cs typeface="Roboto"/>
                <a:sym typeface="Roboto"/>
              </a:rPr>
              <a:t>Parámetros por valor: </a:t>
            </a:r>
            <a:r>
              <a:rPr b="0" i="0" lang="en-US" sz="1800" u="none" cap="none" strike="noStrike">
                <a:solidFill>
                  <a:schemeClr val="dk1"/>
                </a:solidFill>
                <a:latin typeface="Roboto"/>
                <a:ea typeface="Roboto"/>
                <a:cs typeface="Roboto"/>
                <a:sym typeface="Roboto"/>
              </a:rPr>
              <a:t>lo que hace es copiar el valor de las variables en los respectivos parámetros. Una modificación del valor del parámetro, no afecta a la variable externa correspondiente.</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1" i="0" lang="en-US" sz="1800" u="none" cap="none" strike="noStrike">
                <a:solidFill>
                  <a:schemeClr val="dk1"/>
                </a:solidFill>
                <a:latin typeface="Roboto"/>
                <a:ea typeface="Roboto"/>
                <a:cs typeface="Roboto"/>
                <a:sym typeface="Roboto"/>
              </a:rPr>
              <a:t>Parámetros por referencia</a:t>
            </a:r>
            <a:r>
              <a:rPr b="0" i="0" lang="en-US" sz="1800" u="none" cap="none" strike="noStrike">
                <a:solidFill>
                  <a:schemeClr val="dk1"/>
                </a:solidFill>
                <a:latin typeface="Roboto"/>
                <a:ea typeface="Roboto"/>
                <a:cs typeface="Roboto"/>
                <a:sym typeface="Roboto"/>
              </a:rPr>
              <a:t>: Lo que hace es copiar en los parámetros la dirección de memoria de las variables que se usan como argumento. Una modificación del valor en el parámetro afectará a la variable externa correspondiente.</a:t>
            </a:r>
            <a:endParaRPr b="1" i="0" sz="1800" u="none" cap="none" strike="noStrike">
              <a:solidFill>
                <a:srgbClr val="00FF00"/>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4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nvSpPr>
        <p:spPr>
          <a:xfrm>
            <a:off x="953256" y="600823"/>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Parámetros</a:t>
            </a:r>
            <a:endParaRPr b="1" i="0" sz="2600" u="none" cap="none" strike="noStrike">
              <a:solidFill>
                <a:schemeClr val="dk1"/>
              </a:solidFill>
              <a:latin typeface="Roboto"/>
              <a:ea typeface="Roboto"/>
              <a:cs typeface="Roboto"/>
              <a:sym typeface="Roboto"/>
            </a:endParaRPr>
          </a:p>
        </p:txBody>
      </p:sp>
      <p:sp>
        <p:nvSpPr>
          <p:cNvPr id="218" name="Google Shape;218;p1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19" name="Google Shape;219;p12"/>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20" name="Google Shape;220;p1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221" name="Google Shape;221;p1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22" name="Google Shape;222;p12"/>
          <p:cNvSpPr txBox="1"/>
          <p:nvPr/>
        </p:nvSpPr>
        <p:spPr>
          <a:xfrm>
            <a:off x="1179070" y="1414476"/>
            <a:ext cx="7523399" cy="345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Presentamos estos conceptos por que existen en otro lenguaje de programación como</a:t>
            </a:r>
            <a:r>
              <a:rPr b="1" i="0" lang="en-US" sz="1800" u="none" cap="none" strike="noStrike">
                <a:solidFill>
                  <a:schemeClr val="dk1"/>
                </a:solidFill>
                <a:latin typeface="Roboto"/>
                <a:ea typeface="Roboto"/>
                <a:cs typeface="Roboto"/>
                <a:sym typeface="Roboto"/>
              </a:rPr>
              <a:t> JAVA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1"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Pero en Python no lo aplica de forma literal</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1" i="0" sz="1800" u="none" cap="none" strike="noStrike">
              <a:solidFill>
                <a:srgbClr val="00FF00"/>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400"/>
              <a:buFont typeface="Arial"/>
              <a:buNone/>
            </a:pPr>
            <a:r>
              <a:t/>
            </a:r>
            <a:endParaRPr b="0" i="0" sz="1600" u="none" cap="none" strike="noStrike">
              <a:solidFill>
                <a:schemeClr val="dk1"/>
              </a:solidFill>
              <a:latin typeface="Roboto"/>
              <a:ea typeface="Roboto"/>
              <a:cs typeface="Roboto"/>
              <a:sym typeface="Roboto"/>
            </a:endParaRPr>
          </a:p>
        </p:txBody>
      </p:sp>
      <p:sp>
        <p:nvSpPr>
          <p:cNvPr id="223" name="Google Shape;223;p12"/>
          <p:cNvSpPr txBox="1"/>
          <p:nvPr/>
        </p:nvSpPr>
        <p:spPr>
          <a:xfrm>
            <a:off x="7000916" y="2844821"/>
            <a:ext cx="1772093" cy="1384995"/>
          </a:xfrm>
          <a:prstGeom prst="rect">
            <a:avLst/>
          </a:prstGeom>
          <a:solidFill>
            <a:schemeClr val="lt1"/>
          </a:solidFill>
          <a:ln cap="flat" cmpd="dbl" w="63500">
            <a:solidFill>
              <a:srgbClr val="00B050">
                <a:alpha val="96862"/>
              </a:srgbClr>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Python define variables nuevas dentro de una función, cuando el tipo de dato no es mutable</a:t>
            </a:r>
            <a:endParaRPr b="0" i="0" sz="1400" u="none" cap="none" strike="noStrike">
              <a:solidFill>
                <a:schemeClr val="dk1"/>
              </a:solidFill>
              <a:latin typeface="Roboto"/>
              <a:ea typeface="Roboto"/>
              <a:cs typeface="Roboto"/>
              <a:sym typeface="Roboto"/>
            </a:endParaRPr>
          </a:p>
        </p:txBody>
      </p:sp>
      <p:pic>
        <p:nvPicPr>
          <p:cNvPr id="224" name="Google Shape;224;p12"/>
          <p:cNvPicPr preferRelativeResize="0"/>
          <p:nvPr/>
        </p:nvPicPr>
        <p:blipFill rotWithShape="1">
          <a:blip r:embed="rId5">
            <a:alphaModFix/>
          </a:blip>
          <a:srcRect b="12641" l="9891" r="20872" t="29295"/>
          <a:stretch/>
        </p:blipFill>
        <p:spPr>
          <a:xfrm>
            <a:off x="1379122" y="2641822"/>
            <a:ext cx="4939866" cy="2330229"/>
          </a:xfrm>
          <a:prstGeom prst="rect">
            <a:avLst/>
          </a:prstGeom>
          <a:noFill/>
          <a:ln>
            <a:noFill/>
          </a:ln>
        </p:spPr>
      </p:pic>
      <p:cxnSp>
        <p:nvCxnSpPr>
          <p:cNvPr id="225" name="Google Shape;225;p12"/>
          <p:cNvCxnSpPr/>
          <p:nvPr/>
        </p:nvCxnSpPr>
        <p:spPr>
          <a:xfrm flipH="1" rot="10800000">
            <a:off x="5479143" y="3418114"/>
            <a:ext cx="1415926" cy="1124562"/>
          </a:xfrm>
          <a:prstGeom prst="straightConnector1">
            <a:avLst/>
          </a:prstGeom>
          <a:noFill/>
          <a:ln cap="flat" cmpd="sng" w="9525">
            <a:solidFill>
              <a:srgbClr val="00B050"/>
            </a:solidFill>
            <a:prstDash val="solid"/>
            <a:round/>
            <a:headEnd len="sm" w="sm" type="none"/>
            <a:tailEnd len="med" w="med" type="triangle"/>
          </a:ln>
        </p:spPr>
      </p:cxnSp>
      <p:cxnSp>
        <p:nvCxnSpPr>
          <p:cNvPr id="226" name="Google Shape;226;p12"/>
          <p:cNvCxnSpPr/>
          <p:nvPr/>
        </p:nvCxnSpPr>
        <p:spPr>
          <a:xfrm flipH="1" rot="10800000">
            <a:off x="5531361" y="3644064"/>
            <a:ext cx="1415926" cy="1124562"/>
          </a:xfrm>
          <a:prstGeom prst="straightConnector1">
            <a:avLst/>
          </a:prstGeom>
          <a:noFill/>
          <a:ln cap="flat" cmpd="sng" w="9525">
            <a:solidFill>
              <a:srgbClr val="00B050"/>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nvSpPr>
        <p:spPr>
          <a:xfrm>
            <a:off x="953256" y="600823"/>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Parámetros</a:t>
            </a:r>
            <a:endParaRPr b="1" i="0" sz="2600" u="none" cap="none" strike="noStrike">
              <a:solidFill>
                <a:schemeClr val="dk1"/>
              </a:solidFill>
              <a:latin typeface="Roboto"/>
              <a:ea typeface="Roboto"/>
              <a:cs typeface="Roboto"/>
              <a:sym typeface="Roboto"/>
            </a:endParaRPr>
          </a:p>
        </p:txBody>
      </p:sp>
      <p:sp>
        <p:nvSpPr>
          <p:cNvPr id="232" name="Google Shape;232;p1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33" name="Google Shape;233;p13"/>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34" name="Google Shape;234;p1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235" name="Google Shape;235;p1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36" name="Google Shape;236;p13"/>
          <p:cNvSpPr txBox="1"/>
          <p:nvPr/>
        </p:nvSpPr>
        <p:spPr>
          <a:xfrm>
            <a:off x="1179070" y="1414476"/>
            <a:ext cx="7523399" cy="345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Presentamos estos conceptos por que existen en otro lenguaje de programación como</a:t>
            </a:r>
            <a:r>
              <a:rPr b="1" i="0" lang="en-US" sz="1800" u="none" cap="none" strike="noStrike">
                <a:solidFill>
                  <a:schemeClr val="dk1"/>
                </a:solidFill>
                <a:latin typeface="Roboto"/>
                <a:ea typeface="Roboto"/>
                <a:cs typeface="Roboto"/>
                <a:sym typeface="Roboto"/>
              </a:rPr>
              <a:t> JAVA</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1"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Pero en Python no lo aplica de forma literal</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1" i="0" sz="1800" u="none" cap="none" strike="noStrike">
              <a:solidFill>
                <a:srgbClr val="00FF00"/>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400"/>
              <a:buFont typeface="Arial"/>
              <a:buNone/>
            </a:pPr>
            <a:r>
              <a:t/>
            </a:r>
            <a:endParaRPr b="0" i="0" sz="1600" u="none" cap="none" strike="noStrike">
              <a:solidFill>
                <a:schemeClr val="dk1"/>
              </a:solidFill>
              <a:latin typeface="Roboto"/>
              <a:ea typeface="Roboto"/>
              <a:cs typeface="Roboto"/>
              <a:sym typeface="Roboto"/>
            </a:endParaRPr>
          </a:p>
        </p:txBody>
      </p:sp>
      <p:sp>
        <p:nvSpPr>
          <p:cNvPr id="237" name="Google Shape;237;p13"/>
          <p:cNvSpPr txBox="1"/>
          <p:nvPr/>
        </p:nvSpPr>
        <p:spPr>
          <a:xfrm>
            <a:off x="7069141" y="2833391"/>
            <a:ext cx="1772093" cy="1600438"/>
          </a:xfrm>
          <a:prstGeom prst="rect">
            <a:avLst/>
          </a:prstGeom>
          <a:solidFill>
            <a:schemeClr val="lt1"/>
          </a:solidFill>
          <a:ln cap="flat" cmpd="dbl" w="63500">
            <a:solidFill>
              <a:srgbClr val="00B050">
                <a:alpha val="96862"/>
              </a:srgbClr>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Roboto"/>
                <a:ea typeface="Roboto"/>
                <a:cs typeface="Roboto"/>
                <a:sym typeface="Roboto"/>
              </a:rPr>
              <a:t>Python NO define variables nuevas dentro de una función, cuando el tipo de dato  es mutable, usa la misma</a:t>
            </a:r>
            <a:endParaRPr b="0" i="0" sz="1400" u="none" cap="none" strike="noStrike">
              <a:solidFill>
                <a:schemeClr val="dk1"/>
              </a:solidFill>
              <a:latin typeface="Roboto"/>
              <a:ea typeface="Roboto"/>
              <a:cs typeface="Roboto"/>
              <a:sym typeface="Roboto"/>
            </a:endParaRPr>
          </a:p>
        </p:txBody>
      </p:sp>
      <p:pic>
        <p:nvPicPr>
          <p:cNvPr id="238" name="Google Shape;238;p13"/>
          <p:cNvPicPr preferRelativeResize="0"/>
          <p:nvPr/>
        </p:nvPicPr>
        <p:blipFill rotWithShape="1">
          <a:blip r:embed="rId5">
            <a:alphaModFix/>
          </a:blip>
          <a:srcRect b="7513" l="9322" r="11587" t="32768"/>
          <a:stretch/>
        </p:blipFill>
        <p:spPr>
          <a:xfrm>
            <a:off x="1445893" y="2692092"/>
            <a:ext cx="5056508" cy="2147615"/>
          </a:xfrm>
          <a:prstGeom prst="rect">
            <a:avLst/>
          </a:prstGeom>
          <a:noFill/>
          <a:ln>
            <a:noFill/>
          </a:ln>
        </p:spPr>
      </p:pic>
      <p:cxnSp>
        <p:nvCxnSpPr>
          <p:cNvPr id="239" name="Google Shape;239;p13"/>
          <p:cNvCxnSpPr/>
          <p:nvPr/>
        </p:nvCxnSpPr>
        <p:spPr>
          <a:xfrm flipH="1" rot="10800000">
            <a:off x="4949051" y="3346112"/>
            <a:ext cx="2051865" cy="1087718"/>
          </a:xfrm>
          <a:prstGeom prst="straightConnector1">
            <a:avLst/>
          </a:prstGeom>
          <a:noFill/>
          <a:ln cap="flat" cmpd="sng" w="9525">
            <a:solidFill>
              <a:srgbClr val="00B050"/>
            </a:solidFill>
            <a:prstDash val="solid"/>
            <a:round/>
            <a:headEnd len="sm" w="sm" type="none"/>
            <a:tailEnd len="med" w="med" type="triangle"/>
          </a:ln>
        </p:spPr>
      </p:cxnSp>
      <p:cxnSp>
        <p:nvCxnSpPr>
          <p:cNvPr id="240" name="Google Shape;240;p13"/>
          <p:cNvCxnSpPr/>
          <p:nvPr/>
        </p:nvCxnSpPr>
        <p:spPr>
          <a:xfrm flipH="1" rot="10800000">
            <a:off x="4962060" y="3889971"/>
            <a:ext cx="2038856" cy="659282"/>
          </a:xfrm>
          <a:prstGeom prst="straightConnector1">
            <a:avLst/>
          </a:prstGeom>
          <a:noFill/>
          <a:ln cap="flat" cmpd="sng" w="9525">
            <a:solidFill>
              <a:srgbClr val="00B05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nvSpPr>
        <p:spPr>
          <a:xfrm>
            <a:off x="953255" y="600823"/>
            <a:ext cx="7364435" cy="51054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a:t>
            </a:r>
            <a:endParaRPr b="1" i="0" sz="3300" u="none" cap="none" strike="noStrike">
              <a:solidFill>
                <a:schemeClr val="dk1"/>
              </a:solidFill>
              <a:latin typeface="Roboto"/>
              <a:ea typeface="Roboto"/>
              <a:cs typeface="Roboto"/>
              <a:sym typeface="Roboto"/>
            </a:endParaRPr>
          </a:p>
        </p:txBody>
      </p:sp>
      <p:sp>
        <p:nvSpPr>
          <p:cNvPr id="246" name="Google Shape;246;p1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47" name="Google Shape;247;p14"/>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248" name="Google Shape;248;p1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249" name="Google Shape;249;p1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50" name="Google Shape;250;p14"/>
          <p:cNvSpPr txBox="1"/>
          <p:nvPr/>
        </p:nvSpPr>
        <p:spPr>
          <a:xfrm>
            <a:off x="1344625" y="1206575"/>
            <a:ext cx="7131899" cy="3458100"/>
          </a:xfrm>
          <a:prstGeom prst="rect">
            <a:avLst/>
          </a:prstGeom>
          <a:noFill/>
          <a:ln>
            <a:noFill/>
          </a:ln>
        </p:spPr>
        <p:txBody>
          <a:bodyPr anchorCtr="0" anchor="t" bIns="91425" lIns="91425" spcFirstLastPara="1" rIns="91425" wrap="square" tIns="91425">
            <a:noAutofit/>
          </a:bodyPr>
          <a:lstStyle/>
          <a:p>
            <a:pPr indent="-283879" lvl="0" marL="283879" marR="0" rtl="0" algn="just">
              <a:lnSpc>
                <a:spcPct val="100000"/>
              </a:lnSpc>
              <a:spcBef>
                <a:spcPts val="0"/>
              </a:spcBef>
              <a:spcAft>
                <a:spcPts val="0"/>
              </a:spcAft>
              <a:buClr>
                <a:schemeClr val="dk1"/>
              </a:buClr>
              <a:buSzPts val="2400"/>
              <a:buFont typeface="Arial"/>
              <a:buChar char="•"/>
            </a:pPr>
            <a:r>
              <a:rPr b="0" i="0" lang="en-US" sz="1800" u="none" cap="none" strike="noStrike">
                <a:solidFill>
                  <a:schemeClr val="dk1"/>
                </a:solidFill>
                <a:latin typeface="Roboto"/>
                <a:ea typeface="Roboto"/>
                <a:cs typeface="Roboto"/>
                <a:sym typeface="Roboto"/>
              </a:rPr>
              <a:t>Es el contexto en el que existe una variable (existe en dicho ámbito a partir de que se crea y deja de existir cuando desaparece su ámbito)</a:t>
            </a:r>
            <a:endParaRPr b="0" i="0" sz="18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Roboto"/>
              <a:ea typeface="Roboto"/>
              <a:cs typeface="Roboto"/>
              <a:sym typeface="Roboto"/>
            </a:endParaRPr>
          </a:p>
          <a:p>
            <a:pPr indent="-283879" lvl="0" marL="283879" marR="0" rtl="0" algn="just">
              <a:lnSpc>
                <a:spcPct val="100000"/>
              </a:lnSpc>
              <a:spcBef>
                <a:spcPts val="0"/>
              </a:spcBef>
              <a:spcAft>
                <a:spcPts val="0"/>
              </a:spcAft>
              <a:buClr>
                <a:schemeClr val="dk1"/>
              </a:buClr>
              <a:buSzPts val="2400"/>
              <a:buFont typeface="Arial"/>
              <a:buChar char="•"/>
            </a:pPr>
            <a:r>
              <a:rPr b="0" i="0" lang="en-US" sz="1800" u="none" cap="none" strike="noStrike">
                <a:solidFill>
                  <a:schemeClr val="dk1"/>
                </a:solidFill>
                <a:latin typeface="Roboto"/>
                <a:ea typeface="Roboto"/>
                <a:cs typeface="Roboto"/>
                <a:sym typeface="Roboto"/>
              </a:rPr>
              <a:t>Las variables son accesibles </a:t>
            </a:r>
            <a:r>
              <a:rPr lang="en-US" sz="1800">
                <a:solidFill>
                  <a:schemeClr val="dk1"/>
                </a:solidFill>
                <a:latin typeface="Roboto"/>
                <a:ea typeface="Roboto"/>
                <a:cs typeface="Roboto"/>
                <a:sym typeface="Roboto"/>
              </a:rPr>
              <a:t>sólo</a:t>
            </a:r>
            <a:r>
              <a:rPr b="0" i="0" lang="en-US" sz="1800" u="none" cap="none" strike="noStrike">
                <a:solidFill>
                  <a:schemeClr val="dk1"/>
                </a:solidFill>
                <a:latin typeface="Roboto"/>
                <a:ea typeface="Roboto"/>
                <a:cs typeface="Roboto"/>
                <a:sym typeface="Roboto"/>
              </a:rPr>
              <a:t> desde su propio ámbito.</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Roboto"/>
              <a:ea typeface="Roboto"/>
              <a:cs typeface="Roboto"/>
              <a:sym typeface="Roboto"/>
            </a:endParaRPr>
          </a:p>
        </p:txBody>
      </p:sp>
      <p:pic>
        <p:nvPicPr>
          <p:cNvPr id="251" name="Google Shape;251;p14"/>
          <p:cNvPicPr preferRelativeResize="0"/>
          <p:nvPr/>
        </p:nvPicPr>
        <p:blipFill rotWithShape="1">
          <a:blip r:embed="rId5">
            <a:alphaModFix/>
          </a:blip>
          <a:srcRect b="15581" l="13498" r="10496" t="8413"/>
          <a:stretch/>
        </p:blipFill>
        <p:spPr>
          <a:xfrm flipH="1">
            <a:off x="5362419" y="2333226"/>
            <a:ext cx="2539749" cy="2819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392989b79d_0_1"/>
          <p:cNvSpPr txBox="1"/>
          <p:nvPr/>
        </p:nvSpPr>
        <p:spPr>
          <a:xfrm>
            <a:off x="953255" y="60082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a:t>
            </a:r>
            <a:endParaRPr b="1" i="0" sz="3300" u="none" cap="none" strike="noStrike">
              <a:solidFill>
                <a:schemeClr val="dk1"/>
              </a:solidFill>
              <a:latin typeface="Roboto"/>
              <a:ea typeface="Roboto"/>
              <a:cs typeface="Roboto"/>
              <a:sym typeface="Roboto"/>
            </a:endParaRPr>
          </a:p>
        </p:txBody>
      </p:sp>
      <p:sp>
        <p:nvSpPr>
          <p:cNvPr id="257" name="Google Shape;257;g1392989b79d_0_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58" name="Google Shape;258;g1392989b79d_0_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59" name="Google Shape;259;g1392989b79d_0_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endParaRPr b="0" i="0" sz="1500" u="none" cap="none" strike="noStrike">
              <a:solidFill>
                <a:schemeClr val="lt2"/>
              </a:solidFill>
              <a:latin typeface="Roboto Black"/>
              <a:ea typeface="Roboto Black"/>
              <a:cs typeface="Roboto Black"/>
              <a:sym typeface="Roboto Black"/>
            </a:endParaRPr>
          </a:p>
        </p:txBody>
      </p:sp>
      <p:pic>
        <p:nvPicPr>
          <p:cNvPr id="260" name="Google Shape;260;g1392989b79d_0_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61" name="Google Shape;261;g1392989b79d_0_1"/>
          <p:cNvSpPr txBox="1"/>
          <p:nvPr/>
        </p:nvSpPr>
        <p:spPr>
          <a:xfrm>
            <a:off x="1185750" y="1161550"/>
            <a:ext cx="7131900" cy="345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sz="1800">
                <a:solidFill>
                  <a:schemeClr val="dk1"/>
                </a:solidFill>
                <a:latin typeface="Roboto"/>
                <a:ea typeface="Roboto"/>
                <a:cs typeface="Roboto"/>
                <a:sym typeface="Roboto"/>
              </a:rPr>
              <a:t>Los principales tipos de ámbitos en Python son dos: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US" sz="1800">
                <a:solidFill>
                  <a:schemeClr val="dk1"/>
                </a:solidFill>
                <a:latin typeface="Roboto"/>
                <a:ea typeface="Roboto"/>
                <a:cs typeface="Roboto"/>
                <a:sym typeface="Roboto"/>
              </a:rPr>
              <a:t>Ámbito local</a:t>
            </a:r>
            <a:r>
              <a:rPr lang="en-US" sz="1800">
                <a:solidFill>
                  <a:schemeClr val="dk1"/>
                </a:solidFill>
                <a:latin typeface="Roboto"/>
                <a:ea typeface="Roboto"/>
                <a:cs typeface="Roboto"/>
                <a:sym typeface="Roboto"/>
              </a:rPr>
              <a:t>: corresponde con el ámbito de una función. No se puede acceder a las variables de una función desde fuera de esa función o desde otra función.</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US" sz="1800">
                <a:solidFill>
                  <a:schemeClr val="dk1"/>
                </a:solidFill>
                <a:latin typeface="Roboto"/>
                <a:ea typeface="Roboto"/>
                <a:cs typeface="Roboto"/>
                <a:sym typeface="Roboto"/>
              </a:rPr>
              <a:t>Ámbito global</a:t>
            </a:r>
            <a:r>
              <a:rPr lang="en-US" sz="1800">
                <a:solidFill>
                  <a:schemeClr val="dk1"/>
                </a:solidFill>
                <a:latin typeface="Roboto"/>
                <a:ea typeface="Roboto"/>
                <a:cs typeface="Roboto"/>
                <a:sym typeface="Roboto"/>
              </a:rPr>
              <a:t>: corresponde con el ámbito que existe desde el comienzo de la ejecución de un programa. Todas las variables definidas fuera de cualquier función corresponden al ámbito global, que es accesible desde cualquier punto del programa, incluidas las funciones.</a:t>
            </a:r>
            <a:endParaRPr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392989b79d_0_13"/>
          <p:cNvSpPr/>
          <p:nvPr/>
        </p:nvSpPr>
        <p:spPr>
          <a:xfrm>
            <a:off x="1141475" y="1182725"/>
            <a:ext cx="7275300" cy="1031400"/>
          </a:xfrm>
          <a:prstGeom prst="roundRect">
            <a:avLst>
              <a:gd fmla="val 16667" name="adj"/>
            </a:avLst>
          </a:prstGeom>
          <a:solidFill>
            <a:schemeClr val="lt2"/>
          </a:solid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392989b79d_0_13"/>
          <p:cNvSpPr txBox="1"/>
          <p:nvPr/>
        </p:nvSpPr>
        <p:spPr>
          <a:xfrm>
            <a:off x="953255" y="60082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 - ámbito local</a:t>
            </a:r>
            <a:endParaRPr b="1" i="0" sz="3300" u="none" cap="none" strike="noStrike">
              <a:solidFill>
                <a:schemeClr val="dk1"/>
              </a:solidFill>
              <a:latin typeface="Roboto"/>
              <a:ea typeface="Roboto"/>
              <a:cs typeface="Roboto"/>
              <a:sym typeface="Roboto"/>
            </a:endParaRPr>
          </a:p>
        </p:txBody>
      </p:sp>
      <p:sp>
        <p:nvSpPr>
          <p:cNvPr id="268" name="Google Shape;268;g1392989b79d_0_1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69" name="Google Shape;269;g1392989b79d_0_1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70" name="Google Shape;270;g1392989b79d_0_1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271" name="Google Shape;271;g1392989b79d_0_1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72" name="Google Shape;272;g1392989b79d_0_13"/>
          <p:cNvSpPr txBox="1"/>
          <p:nvPr/>
        </p:nvSpPr>
        <p:spPr>
          <a:xfrm>
            <a:off x="1141475" y="1206575"/>
            <a:ext cx="7131900" cy="3458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lang="en-US" sz="1800">
                <a:solidFill>
                  <a:schemeClr val="dk1"/>
                </a:solidFill>
                <a:latin typeface="Roboto"/>
                <a:ea typeface="Roboto"/>
                <a:cs typeface="Roboto"/>
                <a:sym typeface="Roboto"/>
              </a:rPr>
              <a:t>Variables Locales: </a:t>
            </a:r>
            <a:r>
              <a:rPr lang="en-US" sz="1800">
                <a:solidFill>
                  <a:schemeClr val="dk1"/>
                </a:solidFill>
                <a:latin typeface="Roboto"/>
                <a:ea typeface="Roboto"/>
                <a:cs typeface="Roboto"/>
                <a:sym typeface="Roboto"/>
              </a:rPr>
              <a:t>las variables locales son aquellas definidas dentro de una función. Los parámetros de una función también son considerados como variables locales.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342900" lvl="0" marL="457200" marR="0" rtl="0" algn="just">
              <a:lnSpc>
                <a:spcPct val="100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Desde el cuerpo principal del programa no se puede acceder a las variables locales de ninguna función. Tampoco es posible acceder a las variables locales de una función desde otra.</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92989b79d_0_23"/>
          <p:cNvSpPr txBox="1"/>
          <p:nvPr/>
        </p:nvSpPr>
        <p:spPr>
          <a:xfrm>
            <a:off x="953255" y="40827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 - ámbito local</a:t>
            </a:r>
            <a:endParaRPr b="1" i="0" sz="3300" u="none" cap="none" strike="noStrike">
              <a:solidFill>
                <a:schemeClr val="dk1"/>
              </a:solidFill>
              <a:latin typeface="Roboto"/>
              <a:ea typeface="Roboto"/>
              <a:cs typeface="Roboto"/>
              <a:sym typeface="Roboto"/>
            </a:endParaRPr>
          </a:p>
        </p:txBody>
      </p:sp>
      <p:sp>
        <p:nvSpPr>
          <p:cNvPr id="278" name="Google Shape;278;g1392989b79d_0_2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79" name="Google Shape;279;g1392989b79d_0_2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80" name="Google Shape;280;g1392989b79d_0_2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281" name="Google Shape;281;g1392989b79d_0_2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82" name="Google Shape;282;g1392989b79d_0_23"/>
          <p:cNvSpPr txBox="1"/>
          <p:nvPr/>
        </p:nvSpPr>
        <p:spPr>
          <a:xfrm>
            <a:off x="1141375" y="923975"/>
            <a:ext cx="7767900" cy="3458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lang="en-US" sz="1700">
                <a:solidFill>
                  <a:srgbClr val="0C5ADB"/>
                </a:solidFill>
                <a:latin typeface="Courier"/>
                <a:ea typeface="Courier"/>
                <a:cs typeface="Courier"/>
                <a:sym typeface="Courier"/>
              </a:rPr>
              <a:t>def</a:t>
            </a:r>
            <a:r>
              <a:rPr lang="en-US" sz="1700">
                <a:solidFill>
                  <a:schemeClr val="dk1"/>
                </a:solidFill>
                <a:latin typeface="Courier"/>
                <a:ea typeface="Courier"/>
                <a:cs typeface="Courier"/>
                <a:sym typeface="Courier"/>
              </a:rPr>
              <a:t> </a:t>
            </a:r>
            <a:r>
              <a:rPr lang="en-US" sz="1700">
                <a:solidFill>
                  <a:srgbClr val="91A000"/>
                </a:solidFill>
                <a:latin typeface="Courier"/>
                <a:ea typeface="Courier"/>
                <a:cs typeface="Courier"/>
                <a:sym typeface="Courier"/>
              </a:rPr>
              <a:t>saludar</a:t>
            </a:r>
            <a:r>
              <a:rPr lang="en-US" sz="1700">
                <a:solidFill>
                  <a:schemeClr val="dk1"/>
                </a:solidFill>
                <a:latin typeface="Courier"/>
                <a:ea typeface="Courier"/>
                <a:cs typeface="Courier"/>
                <a:sym typeface="Courier"/>
              </a:rPr>
              <a:t>():</a:t>
            </a:r>
            <a:endParaRPr sz="17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700">
                <a:solidFill>
                  <a:schemeClr val="dk1"/>
                </a:solidFill>
                <a:latin typeface="Courier"/>
                <a:ea typeface="Courier"/>
                <a:cs typeface="Courier"/>
                <a:sym typeface="Courier"/>
              </a:rPr>
              <a:t>	saludo = '¡Hola!' </a:t>
            </a:r>
            <a:r>
              <a:rPr lang="en-US" sz="1700">
                <a:solidFill>
                  <a:srgbClr val="00B050"/>
                </a:solidFill>
                <a:latin typeface="Courier"/>
                <a:ea typeface="Courier"/>
                <a:cs typeface="Courier"/>
                <a:sym typeface="Courier"/>
              </a:rPr>
              <a:t>#esta variable local pertenece al</a:t>
            </a:r>
            <a:endParaRPr sz="1700">
              <a:solidFill>
                <a:srgbClr val="00B050"/>
              </a:solidFill>
              <a:latin typeface="Courier"/>
              <a:ea typeface="Courier"/>
              <a:cs typeface="Courier"/>
              <a:sym typeface="Courier"/>
            </a:endParaRPr>
          </a:p>
          <a:p>
            <a:pPr indent="0" lvl="0" marL="2743200" marR="0" rtl="0" algn="just">
              <a:lnSpc>
                <a:spcPct val="100000"/>
              </a:lnSpc>
              <a:spcBef>
                <a:spcPts val="0"/>
              </a:spcBef>
              <a:spcAft>
                <a:spcPts val="0"/>
              </a:spcAft>
              <a:buClr>
                <a:srgbClr val="000000"/>
              </a:buClr>
              <a:buSzPts val="1400"/>
              <a:buFont typeface="Arial"/>
              <a:buNone/>
            </a:pPr>
            <a:r>
              <a:rPr lang="en-US" sz="1700">
                <a:solidFill>
                  <a:srgbClr val="00B050"/>
                </a:solidFill>
                <a:latin typeface="Courier"/>
                <a:ea typeface="Courier"/>
                <a:cs typeface="Courier"/>
                <a:sym typeface="Courier"/>
              </a:rPr>
              <a:t>#ámbito local de la función saludar</a:t>
            </a:r>
            <a:endParaRPr sz="1700">
              <a:solidFill>
                <a:srgbClr val="00B050"/>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700">
                <a:solidFill>
                  <a:schemeClr val="dk1"/>
                </a:solidFill>
                <a:latin typeface="Courier"/>
                <a:ea typeface="Courier"/>
                <a:cs typeface="Courier"/>
                <a:sym typeface="Courier"/>
              </a:rPr>
              <a:t>	</a:t>
            </a:r>
            <a:r>
              <a:rPr lang="en-US" sz="1700">
                <a:solidFill>
                  <a:srgbClr val="91A000"/>
                </a:solidFill>
                <a:latin typeface="Courier"/>
                <a:ea typeface="Courier"/>
                <a:cs typeface="Courier"/>
                <a:sym typeface="Courier"/>
              </a:rPr>
              <a:t>print</a:t>
            </a:r>
            <a:r>
              <a:rPr lang="en-US" sz="1700">
                <a:solidFill>
                  <a:schemeClr val="dk1"/>
                </a:solidFill>
                <a:latin typeface="Courier"/>
                <a:ea typeface="Courier"/>
                <a:cs typeface="Courier"/>
                <a:sym typeface="Courier"/>
              </a:rPr>
              <a:t>(saludo)</a:t>
            </a:r>
            <a:endParaRPr sz="17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t/>
            </a:r>
            <a:endParaRPr sz="17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700">
                <a:solidFill>
                  <a:srgbClr val="0C5ADB"/>
                </a:solidFill>
                <a:latin typeface="Courier"/>
                <a:ea typeface="Courier"/>
                <a:cs typeface="Courier"/>
                <a:sym typeface="Courier"/>
              </a:rPr>
              <a:t>def</a:t>
            </a:r>
            <a:r>
              <a:rPr lang="en-US" sz="1700">
                <a:solidFill>
                  <a:schemeClr val="dk1"/>
                </a:solidFill>
                <a:latin typeface="Courier"/>
                <a:ea typeface="Courier"/>
                <a:cs typeface="Courier"/>
                <a:sym typeface="Courier"/>
              </a:rPr>
              <a:t> </a:t>
            </a:r>
            <a:r>
              <a:rPr lang="en-US" sz="1700">
                <a:solidFill>
                  <a:srgbClr val="91A000"/>
                </a:solidFill>
                <a:latin typeface="Courier"/>
                <a:ea typeface="Courier"/>
                <a:cs typeface="Courier"/>
                <a:sym typeface="Courier"/>
              </a:rPr>
              <a:t>sumar</a:t>
            </a:r>
            <a:r>
              <a:rPr lang="en-US" sz="1700">
                <a:solidFill>
                  <a:schemeClr val="dk1"/>
                </a:solidFill>
                <a:latin typeface="Courier"/>
                <a:ea typeface="Courier"/>
                <a:cs typeface="Courier"/>
                <a:sym typeface="Courier"/>
              </a:rPr>
              <a:t>(</a:t>
            </a:r>
            <a:r>
              <a:rPr lang="en-US" sz="1700">
                <a:solidFill>
                  <a:srgbClr val="1F497D"/>
                </a:solidFill>
                <a:latin typeface="Courier"/>
                <a:ea typeface="Courier"/>
                <a:cs typeface="Courier"/>
                <a:sym typeface="Courier"/>
              </a:rPr>
              <a:t>sumando1</a:t>
            </a:r>
            <a:r>
              <a:rPr lang="en-US" sz="1700">
                <a:solidFill>
                  <a:schemeClr val="dk1"/>
                </a:solidFill>
                <a:latin typeface="Courier"/>
                <a:ea typeface="Courier"/>
                <a:cs typeface="Courier"/>
                <a:sym typeface="Courier"/>
              </a:rPr>
              <a:t>, </a:t>
            </a:r>
            <a:r>
              <a:rPr lang="en-US" sz="1700">
                <a:solidFill>
                  <a:srgbClr val="1F497D"/>
                </a:solidFill>
                <a:latin typeface="Courier"/>
                <a:ea typeface="Courier"/>
                <a:cs typeface="Courier"/>
                <a:sym typeface="Courier"/>
              </a:rPr>
              <a:t>sumando2</a:t>
            </a:r>
            <a:r>
              <a:rPr lang="en-US" sz="1700">
                <a:solidFill>
                  <a:schemeClr val="dk1"/>
                </a:solidFill>
                <a:latin typeface="Courier"/>
                <a:ea typeface="Courier"/>
                <a:cs typeface="Courier"/>
                <a:sym typeface="Courier"/>
              </a:rPr>
              <a:t>):</a:t>
            </a:r>
            <a:r>
              <a:rPr lang="en-US" sz="1700">
                <a:solidFill>
                  <a:srgbClr val="00B050"/>
                </a:solidFill>
                <a:latin typeface="Courier"/>
                <a:ea typeface="Courier"/>
                <a:cs typeface="Courier"/>
                <a:sym typeface="Courier"/>
              </a:rPr>
              <a:t>#sumando1, sumando2 y suma</a:t>
            </a:r>
            <a:endParaRPr sz="1700">
              <a:solidFill>
                <a:srgbClr val="00B050"/>
              </a:solidFill>
              <a:latin typeface="Courier"/>
              <a:ea typeface="Courier"/>
              <a:cs typeface="Courier"/>
              <a:sym typeface="Courier"/>
            </a:endParaRPr>
          </a:p>
          <a:p>
            <a:pPr indent="457200" lvl="0" marL="0" marR="0" rtl="0" algn="just">
              <a:lnSpc>
                <a:spcPct val="100000"/>
              </a:lnSpc>
              <a:spcBef>
                <a:spcPts val="0"/>
              </a:spcBef>
              <a:spcAft>
                <a:spcPts val="0"/>
              </a:spcAft>
              <a:buClr>
                <a:srgbClr val="000000"/>
              </a:buClr>
              <a:buSzPts val="1400"/>
              <a:buFont typeface="Arial"/>
              <a:buNone/>
            </a:pPr>
            <a:r>
              <a:rPr lang="en-US" sz="1700">
                <a:solidFill>
                  <a:schemeClr val="dk1"/>
                </a:solidFill>
                <a:latin typeface="Courier"/>
                <a:ea typeface="Courier"/>
                <a:cs typeface="Courier"/>
                <a:sym typeface="Courier"/>
              </a:rPr>
              <a:t>suma = sumando1 + sumando2 </a:t>
            </a:r>
            <a:r>
              <a:rPr lang="en-US" sz="1700">
                <a:solidFill>
                  <a:srgbClr val="00B050"/>
                </a:solidFill>
                <a:latin typeface="Courier"/>
                <a:ea typeface="Courier"/>
                <a:cs typeface="Courier"/>
                <a:sym typeface="Courier"/>
              </a:rPr>
              <a:t>#son variables locales</a:t>
            </a:r>
            <a:endParaRPr sz="1700">
              <a:solidFill>
                <a:srgbClr val="00B050"/>
              </a:solidFill>
              <a:latin typeface="Courier"/>
              <a:ea typeface="Courier"/>
              <a:cs typeface="Courier"/>
              <a:sym typeface="Courier"/>
            </a:endParaRPr>
          </a:p>
          <a:p>
            <a:pPr indent="457200" lvl="0" marL="0" marR="0" rtl="0" algn="just">
              <a:lnSpc>
                <a:spcPct val="100000"/>
              </a:lnSpc>
              <a:spcBef>
                <a:spcPts val="0"/>
              </a:spcBef>
              <a:spcAft>
                <a:spcPts val="0"/>
              </a:spcAft>
              <a:buClr>
                <a:srgbClr val="000000"/>
              </a:buClr>
              <a:buSzPts val="1400"/>
              <a:buFont typeface="Arial"/>
              <a:buNone/>
            </a:pPr>
            <a:r>
              <a:rPr lang="en-US" sz="1700">
                <a:solidFill>
                  <a:srgbClr val="FF00FF"/>
                </a:solidFill>
                <a:latin typeface="Courier"/>
                <a:ea typeface="Courier"/>
                <a:cs typeface="Courier"/>
                <a:sym typeface="Courier"/>
              </a:rPr>
              <a:t>return</a:t>
            </a:r>
            <a:r>
              <a:rPr lang="en-US" sz="1700">
                <a:solidFill>
                  <a:schemeClr val="dk1"/>
                </a:solidFill>
                <a:latin typeface="Courier"/>
                <a:ea typeface="Courier"/>
                <a:cs typeface="Courier"/>
                <a:sym typeface="Courier"/>
              </a:rPr>
              <a:t> suma				  </a:t>
            </a:r>
            <a:r>
              <a:rPr lang="en-US" sz="1700">
                <a:solidFill>
                  <a:srgbClr val="00B050"/>
                </a:solidFill>
                <a:latin typeface="Courier"/>
                <a:ea typeface="Courier"/>
                <a:cs typeface="Courier"/>
                <a:sym typeface="Courier"/>
              </a:rPr>
              <a:t>#que corresponden al ámbito</a:t>
            </a:r>
            <a:endParaRPr sz="1700">
              <a:solidFill>
                <a:srgbClr val="00B050"/>
              </a:solidFill>
              <a:latin typeface="Courier"/>
              <a:ea typeface="Courier"/>
              <a:cs typeface="Courier"/>
              <a:sym typeface="Courier"/>
            </a:endParaRPr>
          </a:p>
          <a:p>
            <a:pPr indent="0" lvl="0" marL="3657600" marR="0" rtl="0" algn="just">
              <a:lnSpc>
                <a:spcPct val="100000"/>
              </a:lnSpc>
              <a:spcBef>
                <a:spcPts val="0"/>
              </a:spcBef>
              <a:spcAft>
                <a:spcPts val="0"/>
              </a:spcAft>
              <a:buClr>
                <a:srgbClr val="000000"/>
              </a:buClr>
              <a:buSzPts val="1400"/>
              <a:buFont typeface="Arial"/>
              <a:buNone/>
            </a:pPr>
            <a:r>
              <a:rPr lang="en-US" sz="1700">
                <a:solidFill>
                  <a:srgbClr val="00B050"/>
                </a:solidFill>
                <a:latin typeface="Courier"/>
                <a:ea typeface="Courier"/>
                <a:cs typeface="Courier"/>
                <a:sym typeface="Courier"/>
              </a:rPr>
              <a:t>  #local de la función sumar</a:t>
            </a:r>
            <a:endParaRPr sz="1700">
              <a:solidFill>
                <a:srgbClr val="00B050"/>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t/>
            </a:r>
            <a:endParaRPr sz="17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700">
                <a:solidFill>
                  <a:schemeClr val="dk1"/>
                </a:solidFill>
                <a:latin typeface="Courier"/>
                <a:ea typeface="Courier"/>
                <a:cs typeface="Courier"/>
                <a:sym typeface="Courier"/>
              </a:rPr>
              <a:t>saludar()</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rgbClr val="9BBB59"/>
                </a:solidFill>
                <a:latin typeface="Courier"/>
                <a:ea typeface="Courier"/>
                <a:cs typeface="Courier"/>
                <a:sym typeface="Courier"/>
              </a:rPr>
              <a:t>print</a:t>
            </a:r>
            <a:r>
              <a:rPr lang="en-US" sz="1800">
                <a:solidFill>
                  <a:schemeClr val="dk1"/>
                </a:solidFill>
                <a:latin typeface="Courier"/>
                <a:ea typeface="Courier"/>
                <a:cs typeface="Courier"/>
                <a:sym typeface="Courier"/>
              </a:rPr>
              <a:t>(sumar(4, 5))</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392989b79d_0_43"/>
          <p:cNvSpPr/>
          <p:nvPr/>
        </p:nvSpPr>
        <p:spPr>
          <a:xfrm>
            <a:off x="1141475" y="1182725"/>
            <a:ext cx="7275300" cy="1031400"/>
          </a:xfrm>
          <a:prstGeom prst="roundRect">
            <a:avLst>
              <a:gd fmla="val 16667" name="adj"/>
            </a:avLst>
          </a:prstGeom>
          <a:solidFill>
            <a:schemeClr val="lt2"/>
          </a:solid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392989b79d_0_43"/>
          <p:cNvSpPr txBox="1"/>
          <p:nvPr/>
        </p:nvSpPr>
        <p:spPr>
          <a:xfrm>
            <a:off x="953255" y="60082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 - ámbito </a:t>
            </a:r>
            <a:r>
              <a:rPr b="1" lang="en-US" sz="2900">
                <a:solidFill>
                  <a:schemeClr val="dk1"/>
                </a:solidFill>
                <a:latin typeface="Roboto"/>
                <a:ea typeface="Roboto"/>
                <a:cs typeface="Roboto"/>
                <a:sym typeface="Roboto"/>
              </a:rPr>
              <a:t>global</a:t>
            </a:r>
            <a:endParaRPr b="1" i="0" sz="3300" u="none" cap="none" strike="noStrike">
              <a:solidFill>
                <a:schemeClr val="dk1"/>
              </a:solidFill>
              <a:latin typeface="Roboto"/>
              <a:ea typeface="Roboto"/>
              <a:cs typeface="Roboto"/>
              <a:sym typeface="Roboto"/>
            </a:endParaRPr>
          </a:p>
        </p:txBody>
      </p:sp>
      <p:sp>
        <p:nvSpPr>
          <p:cNvPr id="289" name="Google Shape;289;g1392989b79d_0_4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290" name="Google Shape;290;g1392989b79d_0_4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91" name="Google Shape;291;g1392989b79d_0_4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292" name="Google Shape;292;g1392989b79d_0_4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93" name="Google Shape;293;g1392989b79d_0_43"/>
          <p:cNvSpPr txBox="1"/>
          <p:nvPr/>
        </p:nvSpPr>
        <p:spPr>
          <a:xfrm>
            <a:off x="1141475" y="1206575"/>
            <a:ext cx="7131900" cy="3458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lang="en-US" sz="1800">
                <a:solidFill>
                  <a:schemeClr val="dk1"/>
                </a:solidFill>
                <a:latin typeface="Roboto"/>
                <a:ea typeface="Roboto"/>
                <a:cs typeface="Roboto"/>
                <a:sym typeface="Roboto"/>
              </a:rPr>
              <a:t>Variables Globales: </a:t>
            </a:r>
            <a:r>
              <a:rPr lang="en-US" sz="1800">
                <a:solidFill>
                  <a:schemeClr val="dk1"/>
                </a:solidFill>
                <a:latin typeface="Roboto"/>
                <a:ea typeface="Roboto"/>
                <a:cs typeface="Roboto"/>
                <a:sym typeface="Roboto"/>
              </a:rPr>
              <a:t>las variables globales son aquellas definidas en el cuerpo principal del programa.</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342900" lvl="0" marL="457200" marR="0" rtl="0" algn="just">
              <a:lnSpc>
                <a:spcPct val="100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Son accesibles desde cualquier punto del programa, incluso desde dentro de funciones.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pic>
        <p:nvPicPr>
          <p:cNvPr id="294" name="Google Shape;294;g1392989b79d_0_43"/>
          <p:cNvPicPr preferRelativeResize="0"/>
          <p:nvPr/>
        </p:nvPicPr>
        <p:blipFill rotWithShape="1">
          <a:blip r:embed="rId5">
            <a:alphaModFix/>
          </a:blip>
          <a:srcRect b="15581" l="13498" r="10496" t="8413"/>
          <a:stretch/>
        </p:blipFill>
        <p:spPr>
          <a:xfrm flipH="1">
            <a:off x="5362419" y="2333226"/>
            <a:ext cx="2539749" cy="2819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392989b79d_0_34"/>
          <p:cNvSpPr txBox="1"/>
          <p:nvPr/>
        </p:nvSpPr>
        <p:spPr>
          <a:xfrm>
            <a:off x="953255" y="40827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 - ámbito </a:t>
            </a:r>
            <a:r>
              <a:rPr b="1" lang="en-US" sz="2900">
                <a:solidFill>
                  <a:schemeClr val="dk1"/>
                </a:solidFill>
                <a:latin typeface="Roboto"/>
                <a:ea typeface="Roboto"/>
                <a:cs typeface="Roboto"/>
                <a:sym typeface="Roboto"/>
              </a:rPr>
              <a:t>global</a:t>
            </a:r>
            <a:endParaRPr b="1" i="0" sz="3300" u="none" cap="none" strike="noStrike">
              <a:solidFill>
                <a:schemeClr val="dk1"/>
              </a:solidFill>
              <a:latin typeface="Roboto"/>
              <a:ea typeface="Roboto"/>
              <a:cs typeface="Roboto"/>
              <a:sym typeface="Roboto"/>
            </a:endParaRPr>
          </a:p>
        </p:txBody>
      </p:sp>
      <p:sp>
        <p:nvSpPr>
          <p:cNvPr id="300" name="Google Shape;300;g1392989b79d_0_3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01" name="Google Shape;301;g1392989b79d_0_34"/>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02" name="Google Shape;302;g1392989b79d_0_3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03" name="Google Shape;303;g1392989b79d_0_3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04" name="Google Shape;304;g1392989b79d_0_34"/>
          <p:cNvSpPr txBox="1"/>
          <p:nvPr/>
        </p:nvSpPr>
        <p:spPr>
          <a:xfrm>
            <a:off x="1141375" y="923975"/>
            <a:ext cx="7767900" cy="3458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sz="1800">
              <a:solidFill>
                <a:srgbClr val="0C5ADB"/>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lang="en-US" sz="1800">
                <a:solidFill>
                  <a:srgbClr val="0C5ADB"/>
                </a:solidFill>
                <a:latin typeface="Courier"/>
                <a:ea typeface="Courier"/>
                <a:cs typeface="Courier"/>
                <a:sym typeface="Courier"/>
              </a:rPr>
              <a:t>def</a:t>
            </a:r>
            <a:r>
              <a:rPr lang="en-US" sz="1800">
                <a:solidFill>
                  <a:schemeClr val="dk1"/>
                </a:solidFill>
                <a:latin typeface="Courier"/>
                <a:ea typeface="Courier"/>
                <a:cs typeface="Courier"/>
                <a:sym typeface="Courier"/>
              </a:rPr>
              <a:t> </a:t>
            </a:r>
            <a:r>
              <a:rPr lang="en-US" sz="1800">
                <a:solidFill>
                  <a:srgbClr val="91A000"/>
                </a:solidFill>
                <a:latin typeface="Courier"/>
                <a:ea typeface="Courier"/>
                <a:cs typeface="Courier"/>
                <a:sym typeface="Courier"/>
              </a:rPr>
              <a:t>saludar</a:t>
            </a:r>
            <a:r>
              <a:rPr lang="en-US"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Courier"/>
                <a:ea typeface="Courier"/>
                <a:cs typeface="Courier"/>
                <a:sym typeface="Courier"/>
              </a:rPr>
              <a:t>	</a:t>
            </a:r>
            <a:r>
              <a:rPr lang="en-US" sz="1800">
                <a:solidFill>
                  <a:srgbClr val="91A000"/>
                </a:solidFill>
                <a:latin typeface="Courier"/>
                <a:ea typeface="Courier"/>
                <a:cs typeface="Courier"/>
                <a:sym typeface="Courier"/>
              </a:rPr>
              <a:t>print</a:t>
            </a:r>
            <a:r>
              <a:rPr lang="en-US" sz="1800">
                <a:solidFill>
                  <a:schemeClr val="dk1"/>
                </a:solidFill>
                <a:latin typeface="Courier"/>
                <a:ea typeface="Courier"/>
                <a:cs typeface="Courier"/>
                <a:sym typeface="Courier"/>
              </a:rPr>
              <a:t>(saludo)</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3200400" marR="0" rtl="0" algn="just">
              <a:lnSpc>
                <a:spcPct val="100000"/>
              </a:lnSpc>
              <a:spcBef>
                <a:spcPts val="0"/>
              </a:spcBef>
              <a:spcAft>
                <a:spcPts val="0"/>
              </a:spcAft>
              <a:buClr>
                <a:srgbClr val="000000"/>
              </a:buClr>
              <a:buSzPts val="1400"/>
              <a:buFont typeface="Arial"/>
              <a:buNone/>
            </a:pPr>
            <a:r>
              <a:t/>
            </a:r>
            <a:endParaRPr sz="1800">
              <a:solidFill>
                <a:srgbClr val="00B050"/>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Courier"/>
                <a:ea typeface="Courier"/>
                <a:cs typeface="Courier"/>
                <a:sym typeface="Courier"/>
              </a:rPr>
              <a:t>saludo = </a:t>
            </a:r>
            <a:r>
              <a:rPr lang="en-US" sz="1800">
                <a:solidFill>
                  <a:srgbClr val="FF0000"/>
                </a:solidFill>
                <a:latin typeface="Courier"/>
                <a:ea typeface="Courier"/>
                <a:cs typeface="Courier"/>
                <a:sym typeface="Courier"/>
              </a:rPr>
              <a:t>‘¡Hola, Mundo!’</a:t>
            </a:r>
            <a:r>
              <a:rPr lang="en-US" sz="1800">
                <a:solidFill>
                  <a:schemeClr val="dk1"/>
                </a:solidFill>
                <a:latin typeface="Courier"/>
                <a:ea typeface="Courier"/>
                <a:cs typeface="Courier"/>
                <a:sym typeface="Courier"/>
              </a:rPr>
              <a:t> </a:t>
            </a:r>
            <a:r>
              <a:rPr lang="en-US" sz="1800">
                <a:solidFill>
                  <a:srgbClr val="00B050"/>
                </a:solidFill>
                <a:latin typeface="Courier"/>
                <a:ea typeface="Courier"/>
                <a:cs typeface="Courier"/>
                <a:sym typeface="Courier"/>
              </a:rPr>
              <a:t>#variable global definida</a:t>
            </a:r>
            <a:endParaRPr sz="1800">
              <a:solidFill>
                <a:srgbClr val="00B050"/>
              </a:solidFill>
              <a:latin typeface="Courier"/>
              <a:ea typeface="Courier"/>
              <a:cs typeface="Courier"/>
              <a:sym typeface="Courier"/>
            </a:endParaRPr>
          </a:p>
          <a:p>
            <a:pPr indent="457200" lvl="0" marL="2743200" marR="0" rtl="0" algn="just">
              <a:lnSpc>
                <a:spcPct val="100000"/>
              </a:lnSpc>
              <a:spcBef>
                <a:spcPts val="0"/>
              </a:spcBef>
              <a:spcAft>
                <a:spcPts val="0"/>
              </a:spcAft>
              <a:buClr>
                <a:srgbClr val="000000"/>
              </a:buClr>
              <a:buSzPts val="1400"/>
              <a:buFont typeface="Arial"/>
              <a:buNone/>
            </a:pPr>
            <a:r>
              <a:rPr lang="en-US" sz="1800">
                <a:solidFill>
                  <a:srgbClr val="00B050"/>
                </a:solidFill>
                <a:latin typeface="Courier"/>
                <a:ea typeface="Courier"/>
                <a:cs typeface="Courier"/>
                <a:sym typeface="Courier"/>
              </a:rPr>
              <a:t>  #en el cuerpo principal</a:t>
            </a:r>
            <a:endParaRPr sz="1800">
              <a:solidFill>
                <a:srgbClr val="00B050"/>
              </a:solidFill>
              <a:latin typeface="Courier"/>
              <a:ea typeface="Courier"/>
              <a:cs typeface="Courier"/>
              <a:sym typeface="Courier"/>
            </a:endParaRPr>
          </a:p>
          <a:p>
            <a:pPr indent="457200" lvl="0" marL="2743200" marR="0" rtl="0" algn="just">
              <a:lnSpc>
                <a:spcPct val="100000"/>
              </a:lnSpc>
              <a:spcBef>
                <a:spcPts val="0"/>
              </a:spcBef>
              <a:spcAft>
                <a:spcPts val="0"/>
              </a:spcAft>
              <a:buClr>
                <a:srgbClr val="000000"/>
              </a:buClr>
              <a:buSzPts val="1400"/>
              <a:buFont typeface="Arial"/>
              <a:buNone/>
            </a:pPr>
            <a:r>
              <a:rPr lang="en-US" sz="1800">
                <a:solidFill>
                  <a:srgbClr val="00B050"/>
                </a:solidFill>
                <a:latin typeface="Courier"/>
                <a:ea typeface="Courier"/>
                <a:cs typeface="Courier"/>
                <a:sym typeface="Courier"/>
              </a:rPr>
              <a:t>  #del programa</a:t>
            </a:r>
            <a:endParaRPr sz="1800">
              <a:solidFill>
                <a:srgbClr val="00B050"/>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Courier"/>
                <a:ea typeface="Courier"/>
                <a:cs typeface="Courier"/>
                <a:sym typeface="Courier"/>
              </a:rPr>
              <a:t>saludar()</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Modularidad</a:t>
            </a:r>
            <a:r>
              <a:rPr b="0" i="0" lang="en-US" sz="2200" u="none" cap="none" strike="noStrike">
                <a:solidFill>
                  <a:schemeClr val="dk1"/>
                </a:solidFill>
                <a:latin typeface="Roboto"/>
                <a:ea typeface="Roboto"/>
                <a:cs typeface="Roboto"/>
                <a:sym typeface="Roboto"/>
              </a:rPr>
              <a:t> </a:t>
            </a:r>
            <a:r>
              <a:rPr b="1" i="0" lang="en-US" sz="2900" u="none" cap="none" strike="noStrike">
                <a:solidFill>
                  <a:schemeClr val="dk1"/>
                </a:solidFill>
                <a:latin typeface="Roboto"/>
                <a:ea typeface="Roboto"/>
                <a:cs typeface="Roboto"/>
                <a:sym typeface="Roboto"/>
              </a:rPr>
              <a:t>- Concepto</a:t>
            </a:r>
            <a:endParaRPr b="1" i="0" sz="2600" u="none" cap="none" strike="noStrike">
              <a:solidFill>
                <a:schemeClr val="dk1"/>
              </a:solidFill>
              <a:latin typeface="Roboto"/>
              <a:ea typeface="Roboto"/>
              <a:cs typeface="Roboto"/>
              <a:sym typeface="Roboto"/>
            </a:endParaRPr>
          </a:p>
        </p:txBody>
      </p:sp>
      <p:sp>
        <p:nvSpPr>
          <p:cNvPr id="67" name="Google Shape;67;p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68" name="Google Shape;68;p2"/>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69" name="Google Shape;69;p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70" name="Google Shape;70;p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71" name="Google Shape;71;p2"/>
          <p:cNvSpPr txBox="1"/>
          <p:nvPr/>
        </p:nvSpPr>
        <p:spPr>
          <a:xfrm>
            <a:off x="1223500" y="1747531"/>
            <a:ext cx="6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1" sz="1400" u="none" cap="none" strike="noStrike">
              <a:solidFill>
                <a:srgbClr val="AF00DB"/>
              </a:solidFill>
              <a:latin typeface="Roboto Mono"/>
              <a:ea typeface="Roboto Mono"/>
              <a:cs typeface="Roboto Mono"/>
              <a:sym typeface="Roboto Mono"/>
            </a:endParaRPr>
          </a:p>
        </p:txBody>
      </p:sp>
      <p:sp>
        <p:nvSpPr>
          <p:cNvPr id="72" name="Google Shape;72;p2"/>
          <p:cNvSpPr txBox="1"/>
          <p:nvPr/>
        </p:nvSpPr>
        <p:spPr>
          <a:xfrm>
            <a:off x="953700" y="1145425"/>
            <a:ext cx="7955700" cy="1662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Roboto"/>
                <a:ea typeface="Roboto"/>
                <a:cs typeface="Roboto"/>
                <a:sym typeface="Roboto"/>
              </a:rPr>
              <a:t>Para resolver problemas complejos y/o de gran tamaño es conveniente aplicar una técnica de diseño de algoritmos. Una de las más utilizadas es la conocida como </a:t>
            </a:r>
            <a:r>
              <a:rPr b="1" i="0" lang="en-US" sz="1600" u="none" cap="none" strike="noStrike">
                <a:solidFill>
                  <a:srgbClr val="000000"/>
                </a:solidFill>
                <a:latin typeface="Roboto"/>
                <a:ea typeface="Roboto"/>
                <a:cs typeface="Roboto"/>
                <a:sym typeface="Roboto"/>
              </a:rPr>
              <a:t>“Divide y Vencerás”</a:t>
            </a:r>
            <a:r>
              <a:rPr b="0" i="0" lang="en-US" sz="1600" u="none" cap="none" strike="noStrike">
                <a:solidFill>
                  <a:srgbClr val="000000"/>
                </a:solidFill>
                <a:latin typeface="Roboto"/>
                <a:ea typeface="Roboto"/>
                <a:cs typeface="Roboto"/>
                <a:sym typeface="Roboto"/>
              </a:rPr>
              <a:t>. Esta técnica consiste en descomponer el problema en problemas más pequeños (subproblemas),  hasta que el problema original quede reducido a un conjunto de actividades básicas que no se puede descomponer o que no es conveniente descomponer.</a:t>
            </a:r>
            <a:endParaRPr b="0" i="0" sz="1600" u="none" cap="none" strike="noStrike">
              <a:solidFill>
                <a:srgbClr val="000000"/>
              </a:solidFill>
              <a:latin typeface="Roboto"/>
              <a:ea typeface="Roboto"/>
              <a:cs typeface="Roboto"/>
              <a:sym typeface="Roboto"/>
            </a:endParaRPr>
          </a:p>
        </p:txBody>
      </p:sp>
      <p:sp>
        <p:nvSpPr>
          <p:cNvPr id="73" name="Google Shape;73;p2"/>
          <p:cNvSpPr/>
          <p:nvPr/>
        </p:nvSpPr>
        <p:spPr>
          <a:xfrm>
            <a:off x="3656947" y="2579327"/>
            <a:ext cx="2452500" cy="1913700"/>
          </a:xfrm>
          <a:prstGeom prst="ellipse">
            <a:avLst/>
          </a:prstGeom>
          <a:noFill/>
          <a:ln cap="flat" cmpd="sng" w="38100">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441205" y="2805900"/>
            <a:ext cx="824100" cy="695100"/>
          </a:xfrm>
          <a:prstGeom prst="ellipse">
            <a:avLst/>
          </a:prstGeom>
          <a:noFill/>
          <a:ln cap="flat" cmpd="sng" w="28575">
            <a:solidFill>
              <a:srgbClr val="9BBB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744628" y="3353047"/>
            <a:ext cx="738900" cy="586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935629" y="3581724"/>
            <a:ext cx="824100" cy="695100"/>
          </a:xfrm>
          <a:prstGeom prst="ellipse">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5074389" y="3738162"/>
            <a:ext cx="253200" cy="2016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1528200" y="3472095"/>
            <a:ext cx="1376700" cy="50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1800" u="none" cap="none" strike="noStrike">
                <a:solidFill>
                  <a:srgbClr val="000000"/>
                </a:solidFill>
                <a:latin typeface="Roboto Mono"/>
                <a:ea typeface="Roboto Mono"/>
                <a:cs typeface="Roboto Mono"/>
                <a:sym typeface="Roboto Mono"/>
              </a:rPr>
              <a:t>Problema</a:t>
            </a:r>
            <a:endParaRPr b="0" i="0" sz="1800" u="none" cap="none" strike="noStrike">
              <a:solidFill>
                <a:srgbClr val="000000"/>
              </a:solidFill>
              <a:latin typeface="Roboto Mono"/>
              <a:ea typeface="Roboto Mono"/>
              <a:cs typeface="Roboto Mono"/>
              <a:sym typeface="Roboto Mono"/>
            </a:endParaRPr>
          </a:p>
        </p:txBody>
      </p:sp>
      <p:cxnSp>
        <p:nvCxnSpPr>
          <p:cNvPr id="79" name="Google Shape;79;p2"/>
          <p:cNvCxnSpPr>
            <a:stCxn id="78" idx="3"/>
            <a:endCxn id="73" idx="2"/>
          </p:cNvCxnSpPr>
          <p:nvPr/>
        </p:nvCxnSpPr>
        <p:spPr>
          <a:xfrm flipH="1" rot="10800000">
            <a:off x="2904900" y="3536145"/>
            <a:ext cx="752100" cy="186300"/>
          </a:xfrm>
          <a:prstGeom prst="straightConnector1">
            <a:avLst/>
          </a:prstGeom>
          <a:noFill/>
          <a:ln cap="flat" cmpd="sng" w="19050">
            <a:solidFill>
              <a:srgbClr val="FF9900"/>
            </a:solidFill>
            <a:prstDash val="solid"/>
            <a:round/>
            <a:headEnd len="sm" w="sm" type="none"/>
            <a:tailEnd len="med" w="med" type="triangle"/>
          </a:ln>
        </p:spPr>
      </p:cxnSp>
      <p:sp>
        <p:nvSpPr>
          <p:cNvPr id="80" name="Google Shape;80;p2"/>
          <p:cNvSpPr/>
          <p:nvPr/>
        </p:nvSpPr>
        <p:spPr>
          <a:xfrm>
            <a:off x="6838867" y="2805900"/>
            <a:ext cx="1652400" cy="50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1600" u="none" cap="none" strike="noStrike">
                <a:solidFill>
                  <a:srgbClr val="000000"/>
                </a:solidFill>
                <a:latin typeface="Roboto Mono"/>
                <a:ea typeface="Roboto Mono"/>
                <a:cs typeface="Roboto Mono"/>
                <a:sym typeface="Roboto Mono"/>
              </a:rPr>
              <a:t>Subproblemas</a:t>
            </a:r>
            <a:endParaRPr b="0" i="0" sz="1600" u="none" cap="none" strike="noStrike">
              <a:solidFill>
                <a:srgbClr val="000000"/>
              </a:solidFill>
              <a:latin typeface="Roboto Mono"/>
              <a:ea typeface="Roboto Mono"/>
              <a:cs typeface="Roboto Mono"/>
              <a:sym typeface="Roboto Mono"/>
            </a:endParaRPr>
          </a:p>
        </p:txBody>
      </p:sp>
      <p:cxnSp>
        <p:nvCxnSpPr>
          <p:cNvPr id="81" name="Google Shape;81;p2"/>
          <p:cNvCxnSpPr>
            <a:stCxn id="80" idx="1"/>
            <a:endCxn id="74" idx="6"/>
          </p:cNvCxnSpPr>
          <p:nvPr/>
        </p:nvCxnSpPr>
        <p:spPr>
          <a:xfrm flipH="1">
            <a:off x="5265367" y="3056250"/>
            <a:ext cx="1573500" cy="97200"/>
          </a:xfrm>
          <a:prstGeom prst="straightConnector1">
            <a:avLst/>
          </a:prstGeom>
          <a:noFill/>
          <a:ln cap="flat" cmpd="sng" w="19050">
            <a:solidFill>
              <a:srgbClr val="FF9900"/>
            </a:solidFill>
            <a:prstDash val="solid"/>
            <a:round/>
            <a:headEnd len="sm" w="sm" type="none"/>
            <a:tailEnd len="med" w="med" type="triangle"/>
          </a:ln>
        </p:spPr>
      </p:cxnSp>
      <p:cxnSp>
        <p:nvCxnSpPr>
          <p:cNvPr id="82" name="Google Shape;82;p2"/>
          <p:cNvCxnSpPr>
            <a:stCxn id="80" idx="1"/>
            <a:endCxn id="75" idx="6"/>
          </p:cNvCxnSpPr>
          <p:nvPr/>
        </p:nvCxnSpPr>
        <p:spPr>
          <a:xfrm flipH="1">
            <a:off x="4483567" y="3056250"/>
            <a:ext cx="2355300" cy="590100"/>
          </a:xfrm>
          <a:prstGeom prst="straightConnector1">
            <a:avLst/>
          </a:prstGeom>
          <a:noFill/>
          <a:ln cap="flat" cmpd="sng" w="19050">
            <a:solidFill>
              <a:srgbClr val="FF9900"/>
            </a:solidFill>
            <a:prstDash val="solid"/>
            <a:round/>
            <a:headEnd len="sm" w="sm" type="none"/>
            <a:tailEnd len="med" w="med" type="triangle"/>
          </a:ln>
        </p:spPr>
      </p:cxnSp>
      <p:cxnSp>
        <p:nvCxnSpPr>
          <p:cNvPr id="83" name="Google Shape;83;p2"/>
          <p:cNvCxnSpPr>
            <a:stCxn id="80" idx="1"/>
            <a:endCxn id="76" idx="6"/>
          </p:cNvCxnSpPr>
          <p:nvPr/>
        </p:nvCxnSpPr>
        <p:spPr>
          <a:xfrm flipH="1">
            <a:off x="5759767" y="3056250"/>
            <a:ext cx="1079100" cy="873000"/>
          </a:xfrm>
          <a:prstGeom prst="straightConnector1">
            <a:avLst/>
          </a:prstGeom>
          <a:noFill/>
          <a:ln cap="flat" cmpd="sng" w="19050">
            <a:solidFill>
              <a:srgbClr val="FF9900"/>
            </a:solidFill>
            <a:prstDash val="solid"/>
            <a:round/>
            <a:headEnd len="sm" w="sm" type="none"/>
            <a:tailEnd len="med" w="med" type="triangle"/>
          </a:ln>
        </p:spPr>
      </p:cxnSp>
      <p:sp>
        <p:nvSpPr>
          <p:cNvPr id="84" name="Google Shape;84;p2"/>
          <p:cNvSpPr/>
          <p:nvPr/>
        </p:nvSpPr>
        <p:spPr>
          <a:xfrm>
            <a:off x="6665049" y="4163950"/>
            <a:ext cx="2014200" cy="50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1400" u="none" cap="none" strike="noStrike">
                <a:solidFill>
                  <a:srgbClr val="000000"/>
                </a:solidFill>
                <a:latin typeface="Roboto Mono"/>
                <a:ea typeface="Roboto Mono"/>
                <a:cs typeface="Roboto Mono"/>
                <a:sym typeface="Roboto Mono"/>
              </a:rPr>
              <a:t>Subsubproblema</a:t>
            </a:r>
            <a:endParaRPr b="0" i="0" sz="1400" u="none" cap="none" strike="noStrike">
              <a:solidFill>
                <a:srgbClr val="000000"/>
              </a:solidFill>
              <a:latin typeface="Roboto Mono"/>
              <a:ea typeface="Roboto Mono"/>
              <a:cs typeface="Roboto Mono"/>
              <a:sym typeface="Roboto Mono"/>
            </a:endParaRPr>
          </a:p>
        </p:txBody>
      </p:sp>
      <p:cxnSp>
        <p:nvCxnSpPr>
          <p:cNvPr id="85" name="Google Shape;85;p2"/>
          <p:cNvCxnSpPr>
            <a:stCxn id="84" idx="1"/>
            <a:endCxn id="77" idx="5"/>
          </p:cNvCxnSpPr>
          <p:nvPr/>
        </p:nvCxnSpPr>
        <p:spPr>
          <a:xfrm rot="10800000">
            <a:off x="5290449" y="3910300"/>
            <a:ext cx="1374600" cy="504000"/>
          </a:xfrm>
          <a:prstGeom prst="straightConnector1">
            <a:avLst/>
          </a:prstGeom>
          <a:noFill/>
          <a:ln cap="flat" cmpd="sng" w="19050">
            <a:solidFill>
              <a:srgbClr val="FF9900"/>
            </a:solidFill>
            <a:prstDash val="solid"/>
            <a:round/>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392989b79d_0_54"/>
          <p:cNvSpPr txBox="1"/>
          <p:nvPr/>
        </p:nvSpPr>
        <p:spPr>
          <a:xfrm>
            <a:off x="953255" y="40827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 - ámbito </a:t>
            </a:r>
            <a:r>
              <a:rPr b="1" lang="en-US" sz="2900">
                <a:solidFill>
                  <a:schemeClr val="dk1"/>
                </a:solidFill>
                <a:latin typeface="Roboto"/>
                <a:ea typeface="Roboto"/>
                <a:cs typeface="Roboto"/>
                <a:sym typeface="Roboto"/>
              </a:rPr>
              <a:t>global</a:t>
            </a:r>
            <a:endParaRPr b="1" i="0" sz="3300" u="none" cap="none" strike="noStrike">
              <a:solidFill>
                <a:schemeClr val="dk1"/>
              </a:solidFill>
              <a:latin typeface="Roboto"/>
              <a:ea typeface="Roboto"/>
              <a:cs typeface="Roboto"/>
              <a:sym typeface="Roboto"/>
            </a:endParaRPr>
          </a:p>
        </p:txBody>
      </p:sp>
      <p:sp>
        <p:nvSpPr>
          <p:cNvPr id="310" name="Google Shape;310;g1392989b79d_0_5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11" name="Google Shape;311;g1392989b79d_0_54"/>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12" name="Google Shape;312;g1392989b79d_0_5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13" name="Google Shape;313;g1392989b79d_0_5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14" name="Google Shape;314;g1392989b79d_0_54"/>
          <p:cNvSpPr txBox="1"/>
          <p:nvPr/>
        </p:nvSpPr>
        <p:spPr>
          <a:xfrm>
            <a:off x="1141375" y="923975"/>
            <a:ext cx="7767900" cy="3458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Roboto"/>
                <a:ea typeface="Roboto"/>
                <a:cs typeface="Roboto"/>
                <a:sym typeface="Roboto"/>
              </a:rPr>
              <a:t>¿Qué mostrará el siguiente bloque?</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Courier"/>
                <a:ea typeface="Courier"/>
                <a:cs typeface="Courier"/>
                <a:sym typeface="Courier"/>
              </a:rPr>
              <a:t>contador = 10</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rgbClr val="0C5ADB"/>
                </a:solidFill>
                <a:latin typeface="Courier"/>
                <a:ea typeface="Courier"/>
                <a:cs typeface="Courier"/>
                <a:sym typeface="Courier"/>
              </a:rPr>
              <a:t>def</a:t>
            </a:r>
            <a:r>
              <a:rPr lang="en-US" sz="1800">
                <a:solidFill>
                  <a:schemeClr val="dk1"/>
                </a:solidFill>
                <a:latin typeface="Courier"/>
                <a:ea typeface="Courier"/>
                <a:cs typeface="Courier"/>
                <a:sym typeface="Courier"/>
              </a:rPr>
              <a:t> </a:t>
            </a:r>
            <a:r>
              <a:rPr lang="en-US" sz="1800">
                <a:solidFill>
                  <a:srgbClr val="91A000"/>
                </a:solidFill>
                <a:latin typeface="Courier"/>
                <a:ea typeface="Courier"/>
                <a:cs typeface="Courier"/>
                <a:sym typeface="Courier"/>
              </a:rPr>
              <a:t>reiniciar</a:t>
            </a:r>
            <a:r>
              <a:rPr lang="en-US"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Courier"/>
                <a:ea typeface="Courier"/>
                <a:cs typeface="Courier"/>
                <a:sym typeface="Courier"/>
              </a:rPr>
              <a:t>	</a:t>
            </a:r>
            <a:r>
              <a:rPr lang="en-US" sz="1800">
                <a:solidFill>
                  <a:schemeClr val="dk1"/>
                </a:solidFill>
                <a:latin typeface="Courier"/>
                <a:ea typeface="Courier"/>
                <a:cs typeface="Courier"/>
                <a:sym typeface="Courier"/>
              </a:rPr>
              <a:t>contador = 0</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rgbClr val="91A000"/>
                </a:solidFill>
                <a:latin typeface="Courier"/>
                <a:ea typeface="Courier"/>
                <a:cs typeface="Courier"/>
                <a:sym typeface="Courier"/>
              </a:rPr>
              <a:t>print</a:t>
            </a:r>
            <a:r>
              <a:rPr lang="en-US" sz="1800">
                <a:solidFill>
                  <a:schemeClr val="dk1"/>
                </a:solidFill>
                <a:latin typeface="Courier"/>
                <a:ea typeface="Courier"/>
                <a:cs typeface="Courier"/>
                <a:sym typeface="Courier"/>
              </a:rPr>
              <a:t>(</a:t>
            </a:r>
            <a:r>
              <a:rPr lang="en-US" sz="1800">
                <a:solidFill>
                  <a:srgbClr val="1F497D"/>
                </a:solidFill>
                <a:latin typeface="Courier"/>
                <a:ea typeface="Courier"/>
                <a:cs typeface="Courier"/>
                <a:sym typeface="Courier"/>
              </a:rPr>
              <a:t>f</a:t>
            </a:r>
            <a:r>
              <a:rPr lang="en-US" sz="1800">
                <a:solidFill>
                  <a:srgbClr val="FF0000"/>
                </a:solidFill>
                <a:latin typeface="Courier"/>
                <a:ea typeface="Courier"/>
                <a:cs typeface="Courier"/>
                <a:sym typeface="Courier"/>
              </a:rPr>
              <a:t>’Contador antes es</a:t>
            </a:r>
            <a:r>
              <a:rPr lang="en-US" sz="1800">
                <a:solidFill>
                  <a:schemeClr val="dk1"/>
                </a:solidFill>
                <a:latin typeface="Courier"/>
                <a:ea typeface="Courier"/>
                <a:cs typeface="Courier"/>
                <a:sym typeface="Courier"/>
              </a:rPr>
              <a:t> {contador}</a:t>
            </a:r>
            <a:r>
              <a:rPr lang="en-US" sz="1800">
                <a:solidFill>
                  <a:srgbClr val="1F497D"/>
                </a:solidFill>
                <a:latin typeface="Courier"/>
                <a:ea typeface="Courier"/>
                <a:cs typeface="Courier"/>
                <a:sym typeface="Courier"/>
              </a:rPr>
              <a:t>’</a:t>
            </a:r>
            <a:r>
              <a:rPr lang="en-US"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rPr lang="en-US" sz="1800">
                <a:solidFill>
                  <a:schemeClr val="dk1"/>
                </a:solidFill>
                <a:latin typeface="Courier"/>
                <a:ea typeface="Courier"/>
                <a:cs typeface="Courier"/>
                <a:sym typeface="Courier"/>
              </a:rPr>
              <a:t>reiniciar()</a:t>
            </a:r>
            <a:endParaRPr sz="1800">
              <a:solidFill>
                <a:schemeClr val="dk1"/>
              </a:solidFill>
              <a:latin typeface="Courier"/>
              <a:ea typeface="Courier"/>
              <a:cs typeface="Courier"/>
              <a:sym typeface="Courier"/>
            </a:endParaRPr>
          </a:p>
          <a:p>
            <a:pPr indent="0" lvl="0" marL="0" rtl="0" algn="just">
              <a:spcBef>
                <a:spcPts val="0"/>
              </a:spcBef>
              <a:spcAft>
                <a:spcPts val="0"/>
              </a:spcAft>
              <a:buClr>
                <a:schemeClr val="dk1"/>
              </a:buClr>
              <a:buSzPts val="1400"/>
              <a:buFont typeface="Arial"/>
              <a:buNone/>
            </a:pPr>
            <a:r>
              <a:rPr lang="en-US" sz="1800">
                <a:solidFill>
                  <a:srgbClr val="91A000"/>
                </a:solidFill>
                <a:latin typeface="Courier"/>
                <a:ea typeface="Courier"/>
                <a:cs typeface="Courier"/>
                <a:sym typeface="Courier"/>
              </a:rPr>
              <a:t>print</a:t>
            </a:r>
            <a:r>
              <a:rPr lang="en-US" sz="1800">
                <a:solidFill>
                  <a:schemeClr val="dk1"/>
                </a:solidFill>
                <a:latin typeface="Courier"/>
                <a:ea typeface="Courier"/>
                <a:cs typeface="Courier"/>
                <a:sym typeface="Courier"/>
              </a:rPr>
              <a:t>(</a:t>
            </a:r>
            <a:r>
              <a:rPr lang="en-US" sz="1800">
                <a:solidFill>
                  <a:srgbClr val="1F497D"/>
                </a:solidFill>
                <a:latin typeface="Courier"/>
                <a:ea typeface="Courier"/>
                <a:cs typeface="Courier"/>
                <a:sym typeface="Courier"/>
              </a:rPr>
              <a:t>f</a:t>
            </a:r>
            <a:r>
              <a:rPr lang="en-US" sz="1800">
                <a:solidFill>
                  <a:srgbClr val="FF0000"/>
                </a:solidFill>
                <a:latin typeface="Courier"/>
                <a:ea typeface="Courier"/>
                <a:cs typeface="Courier"/>
                <a:sym typeface="Courier"/>
              </a:rPr>
              <a:t>’Contador después es </a:t>
            </a:r>
            <a:r>
              <a:rPr lang="en-US" sz="1800">
                <a:solidFill>
                  <a:schemeClr val="dk1"/>
                </a:solidFill>
                <a:latin typeface="Courier"/>
                <a:ea typeface="Courier"/>
                <a:cs typeface="Courier"/>
                <a:sym typeface="Courier"/>
              </a:rPr>
              <a:t>{contador}’)</a:t>
            </a:r>
            <a:endParaRPr sz="1800">
              <a:solidFill>
                <a:schemeClr val="dk1"/>
              </a:solidFill>
              <a:latin typeface="Courier"/>
              <a:ea typeface="Courier"/>
              <a:cs typeface="Courier"/>
              <a:sym typeface="Courier"/>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92989b79d_0_63"/>
          <p:cNvSpPr txBox="1"/>
          <p:nvPr/>
        </p:nvSpPr>
        <p:spPr>
          <a:xfrm>
            <a:off x="953255" y="408273"/>
            <a:ext cx="73644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Ámbito de una variable - ámbito </a:t>
            </a:r>
            <a:r>
              <a:rPr b="1" lang="en-US" sz="2900">
                <a:solidFill>
                  <a:schemeClr val="dk1"/>
                </a:solidFill>
                <a:latin typeface="Roboto"/>
                <a:ea typeface="Roboto"/>
                <a:cs typeface="Roboto"/>
                <a:sym typeface="Roboto"/>
              </a:rPr>
              <a:t>global</a:t>
            </a:r>
            <a:endParaRPr b="1" i="0" sz="3300" u="none" cap="none" strike="noStrike">
              <a:solidFill>
                <a:schemeClr val="dk1"/>
              </a:solidFill>
              <a:latin typeface="Roboto"/>
              <a:ea typeface="Roboto"/>
              <a:cs typeface="Roboto"/>
              <a:sym typeface="Roboto"/>
            </a:endParaRPr>
          </a:p>
        </p:txBody>
      </p:sp>
      <p:sp>
        <p:nvSpPr>
          <p:cNvPr id="320" name="Google Shape;320;g1392989b79d_0_6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21" name="Google Shape;321;g1392989b79d_0_6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22" name="Google Shape;322;g1392989b79d_0_6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23" name="Google Shape;323;g1392989b79d_0_6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24" name="Google Shape;324;g1392989b79d_0_63"/>
          <p:cNvSpPr txBox="1"/>
          <p:nvPr/>
        </p:nvSpPr>
        <p:spPr>
          <a:xfrm>
            <a:off x="1141375" y="923975"/>
            <a:ext cx="7767900" cy="3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400"/>
              <a:buFont typeface="Arial"/>
              <a:buNone/>
            </a:pPr>
            <a:r>
              <a:rPr lang="en-US" sz="1800">
                <a:solidFill>
                  <a:schemeClr val="dk1"/>
                </a:solidFill>
                <a:latin typeface="Roboto"/>
                <a:ea typeface="Roboto"/>
                <a:cs typeface="Roboto"/>
                <a:sym typeface="Roboto"/>
              </a:rPr>
              <a:t>Al ejecutar el código lo esperable sería obtener por pantalla los valores 10 y 0, pero en su lugar tenemos lo siguiente</a:t>
            </a:r>
            <a:r>
              <a:rPr lang="en-US"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400"/>
              <a:buFont typeface="Arial"/>
              <a:buNone/>
            </a:pPr>
            <a:r>
              <a:t/>
            </a:r>
            <a:endParaRPr sz="1800">
              <a:solidFill>
                <a:srgbClr val="00B050"/>
              </a:solidFill>
              <a:latin typeface="Roboto"/>
              <a:ea typeface="Roboto"/>
              <a:cs typeface="Roboto"/>
              <a:sym typeface="Roboto"/>
            </a:endParaRPr>
          </a:p>
          <a:p>
            <a:pPr indent="-342900" lvl="0" marL="22860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Primer print Contador antes es 10</a:t>
            </a:r>
            <a:endParaRPr sz="1800">
              <a:solidFill>
                <a:schemeClr val="dk1"/>
              </a:solidFill>
              <a:latin typeface="Roboto"/>
              <a:ea typeface="Roboto"/>
              <a:cs typeface="Roboto"/>
              <a:sym typeface="Roboto"/>
            </a:endParaRPr>
          </a:p>
          <a:p>
            <a:pPr indent="0" lvl="0" marL="2286000" rtl="0" algn="just">
              <a:spcBef>
                <a:spcPts val="0"/>
              </a:spcBef>
              <a:spcAft>
                <a:spcPts val="0"/>
              </a:spcAft>
              <a:buNone/>
            </a:pPr>
            <a:r>
              <a:t/>
            </a:r>
            <a:endParaRPr sz="1800">
              <a:solidFill>
                <a:schemeClr val="dk1"/>
              </a:solidFill>
              <a:latin typeface="Roboto"/>
              <a:ea typeface="Roboto"/>
              <a:cs typeface="Roboto"/>
              <a:sym typeface="Roboto"/>
            </a:endParaRPr>
          </a:p>
          <a:p>
            <a:pPr indent="-342900" lvl="0" marL="2286000" rtl="0" algn="just">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Segundo print Contador después es 10</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lang="en-US" sz="1800">
                <a:solidFill>
                  <a:schemeClr val="dk1"/>
                </a:solidFill>
                <a:latin typeface="Roboto"/>
                <a:ea typeface="Roboto"/>
                <a:cs typeface="Roboto"/>
                <a:sym typeface="Roboto"/>
              </a:rPr>
              <a:t>Se debe a un mecanismo de protección para evitar modificar sin querer una variable global.</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b="1" lang="en-US" sz="1800">
                <a:solidFill>
                  <a:schemeClr val="dk1"/>
                </a:solidFill>
                <a:latin typeface="Roboto"/>
                <a:ea typeface="Roboto"/>
                <a:cs typeface="Roboto"/>
                <a:sym typeface="Roboto"/>
              </a:rPr>
              <a:t>DEBEMOS TENER CUIDADO CON LOS TIPOS DE DATOS MUTABLES, YA QUE POR SU NATURALEZA ELLOS SI SE MODIFICAN.</a:t>
            </a:r>
            <a:endParaRPr b="1" sz="18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400"/>
              <a:buFont typeface="Arial"/>
              <a:buNone/>
            </a:pPr>
            <a:r>
              <a:rPr lang="en-US" sz="1800">
                <a:solidFill>
                  <a:srgbClr val="FF0000"/>
                </a:solidFill>
                <a:latin typeface="Roboto"/>
                <a:ea typeface="Roboto"/>
                <a:cs typeface="Roboto"/>
                <a:sym typeface="Roboto"/>
              </a:rPr>
              <a:t>		</a:t>
            </a:r>
            <a:endParaRPr sz="1800">
              <a:solidFill>
                <a:srgbClr val="FF0000"/>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5"/>
          <p:cNvSpPr txBox="1"/>
          <p:nvPr/>
        </p:nvSpPr>
        <p:spPr>
          <a:xfrm>
            <a:off x="953255" y="600823"/>
            <a:ext cx="7363499" cy="515700"/>
          </a:xfrm>
          <a:prstGeom prst="rect">
            <a:avLst/>
          </a:prstGeom>
          <a:noFill/>
          <a:ln>
            <a:noFill/>
          </a:ln>
        </p:spPr>
        <p:txBody>
          <a:bodyPr anchorCtr="0" anchor="t" bIns="34250" lIns="68550" spcFirstLastPara="1" rIns="68550" wrap="square" tIns="34250">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Parámetros - Otros</a:t>
            </a:r>
            <a:endParaRPr b="1" i="0" sz="3300" u="none" cap="none" strike="noStrike">
              <a:solidFill>
                <a:schemeClr val="dk1"/>
              </a:solidFill>
              <a:latin typeface="Roboto"/>
              <a:ea typeface="Roboto"/>
              <a:cs typeface="Roboto"/>
              <a:sym typeface="Roboto"/>
            </a:endParaRPr>
          </a:p>
        </p:txBody>
      </p:sp>
      <p:sp>
        <p:nvSpPr>
          <p:cNvPr id="330" name="Google Shape;330;p15"/>
          <p:cNvSpPr txBox="1"/>
          <p:nvPr/>
        </p:nvSpPr>
        <p:spPr>
          <a:xfrm>
            <a:off x="6895069" y="4664675"/>
            <a:ext cx="2014200" cy="207900"/>
          </a:xfrm>
          <a:prstGeom prst="rect">
            <a:avLst/>
          </a:prstGeom>
          <a:noFill/>
          <a:ln>
            <a:noFill/>
          </a:ln>
        </p:spPr>
        <p:txBody>
          <a:bodyPr anchorCtr="0" anchor="t" bIns="34250" lIns="68550" spcFirstLastPara="1" rIns="68550" wrap="square" tIns="34250">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31" name="Google Shape;331;p15"/>
          <p:cNvPicPr preferRelativeResize="0"/>
          <p:nvPr/>
        </p:nvPicPr>
        <p:blipFill rotWithShape="1">
          <a:blip r:embed="rId3">
            <a:alphaModFix/>
          </a:blip>
          <a:srcRect b="0" l="0" r="0" t="0"/>
          <a:stretch/>
        </p:blipFill>
        <p:spPr>
          <a:xfrm>
            <a:off x="0" y="0"/>
            <a:ext cx="953262" cy="5143501"/>
          </a:xfrm>
          <a:prstGeom prst="rect">
            <a:avLst/>
          </a:prstGeom>
          <a:noFill/>
          <a:ln>
            <a:noFill/>
          </a:ln>
        </p:spPr>
      </p:pic>
      <p:sp>
        <p:nvSpPr>
          <p:cNvPr id="332" name="Google Shape;332;p15"/>
          <p:cNvSpPr txBox="1"/>
          <p:nvPr/>
        </p:nvSpPr>
        <p:spPr>
          <a:xfrm rot="-5399978">
            <a:off x="-752659" y="3592800"/>
            <a:ext cx="2458499" cy="299999"/>
          </a:xfrm>
          <a:prstGeom prst="rect">
            <a:avLst/>
          </a:prstGeom>
          <a:noFill/>
          <a:ln>
            <a:noFill/>
          </a:ln>
        </p:spPr>
        <p:txBody>
          <a:bodyPr anchorCtr="0" anchor="t" bIns="34250" lIns="68550" spcFirstLastPara="1" rIns="68550" wrap="square" tIns="3425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33" name="Google Shape;333;p15"/>
          <p:cNvPicPr preferRelativeResize="0"/>
          <p:nvPr/>
        </p:nvPicPr>
        <p:blipFill rotWithShape="1">
          <a:blip r:embed="rId4">
            <a:alphaModFix/>
          </a:blip>
          <a:srcRect b="0" l="0" r="0" t="0"/>
          <a:stretch/>
        </p:blipFill>
        <p:spPr>
          <a:xfrm>
            <a:off x="7682157" y="98518"/>
            <a:ext cx="1461843" cy="925660"/>
          </a:xfrm>
          <a:prstGeom prst="rect">
            <a:avLst/>
          </a:prstGeom>
          <a:noFill/>
          <a:ln>
            <a:noFill/>
          </a:ln>
        </p:spPr>
      </p:pic>
      <p:sp>
        <p:nvSpPr>
          <p:cNvPr id="334" name="Google Shape;334;p15"/>
          <p:cNvSpPr txBox="1"/>
          <p:nvPr/>
        </p:nvSpPr>
        <p:spPr>
          <a:xfrm>
            <a:off x="1344624" y="1206574"/>
            <a:ext cx="7131899" cy="3458099"/>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chemeClr val="dk1"/>
              </a:buClr>
              <a:buSzPts val="1400"/>
              <a:buFont typeface="Arial"/>
              <a:buNone/>
            </a:pPr>
            <a:r>
              <a:rPr b="1" i="0" lang="en-US" sz="2400" u="none" cap="none" strike="noStrike">
                <a:solidFill>
                  <a:schemeClr val="dk1"/>
                </a:solidFill>
                <a:latin typeface="Roboto"/>
                <a:ea typeface="Roboto"/>
                <a:cs typeface="Roboto"/>
                <a:sym typeface="Roboto"/>
              </a:rPr>
              <a:t>ARGS - KWARGS</a:t>
            </a:r>
            <a:endParaRPr b="1" i="0" sz="3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2400"/>
              <a:buFont typeface="Arial"/>
              <a:buNone/>
            </a:pPr>
            <a:r>
              <a:rPr b="0" i="0" lang="en-US" sz="1800" u="none" cap="none" strike="noStrike">
                <a:solidFill>
                  <a:schemeClr val="dk1"/>
                </a:solidFill>
                <a:latin typeface="Roboto"/>
                <a:ea typeface="Roboto"/>
                <a:cs typeface="Roboto"/>
                <a:sym typeface="Roboto"/>
              </a:rPr>
              <a:t>Python nos permite crear funciones que acepten un </a:t>
            </a:r>
            <a:r>
              <a:rPr b="1" i="0" lang="en-US" sz="1800" u="none" cap="none" strike="noStrike">
                <a:solidFill>
                  <a:schemeClr val="dk1"/>
                </a:solidFill>
                <a:latin typeface="Roboto"/>
                <a:ea typeface="Roboto"/>
                <a:cs typeface="Roboto"/>
                <a:sym typeface="Roboto"/>
              </a:rPr>
              <a:t>número indefinido de parámetros</a:t>
            </a:r>
            <a:r>
              <a:rPr b="0" i="0" lang="en-US" sz="1800" u="none" cap="none" strike="noStrike">
                <a:solidFill>
                  <a:schemeClr val="dk1"/>
                </a:solidFill>
                <a:latin typeface="Roboto"/>
                <a:ea typeface="Roboto"/>
                <a:cs typeface="Roboto"/>
                <a:sym typeface="Roboto"/>
              </a:rPr>
              <a:t> sin necesidad de que todos ellos aparezcan en la cabecera de la función. Los operadores </a:t>
            </a:r>
            <a:r>
              <a:rPr b="1" i="0" lang="en-US" sz="1800" u="none" cap="none" strike="noStrike">
                <a:solidFill>
                  <a:schemeClr val="dk1"/>
                </a:solidFill>
                <a:latin typeface="Roboto"/>
                <a:ea typeface="Roboto"/>
                <a:cs typeface="Roboto"/>
                <a:sym typeface="Roboto"/>
              </a:rPr>
              <a:t>* </a:t>
            </a:r>
            <a:r>
              <a:rPr b="0" i="0" lang="en-US" sz="1800" u="none" cap="none" strike="noStrike">
                <a:solidFill>
                  <a:schemeClr val="dk1"/>
                </a:solidFill>
                <a:latin typeface="Roboto"/>
                <a:ea typeface="Roboto"/>
                <a:cs typeface="Roboto"/>
                <a:sym typeface="Roboto"/>
              </a:rPr>
              <a:t>y *</a:t>
            </a:r>
            <a:r>
              <a:rPr b="1" i="0" lang="en-US" sz="1800" u="none" cap="none" strike="noStrike">
                <a:solidFill>
                  <a:schemeClr val="dk1"/>
                </a:solidFill>
                <a:latin typeface="Roboto"/>
                <a:ea typeface="Roboto"/>
                <a:cs typeface="Roboto"/>
                <a:sym typeface="Roboto"/>
              </a:rPr>
              <a:t>* </a:t>
            </a:r>
            <a:r>
              <a:rPr b="0" i="0" lang="en-US" sz="1800" u="none" cap="none" strike="noStrike">
                <a:solidFill>
                  <a:schemeClr val="dk1"/>
                </a:solidFill>
                <a:latin typeface="Roboto"/>
                <a:ea typeface="Roboto"/>
                <a:cs typeface="Roboto"/>
                <a:sym typeface="Roboto"/>
              </a:rPr>
              <a:t>son los que se utilizan para esta funcionalidad.</a:t>
            </a:r>
            <a:endParaRPr b="1"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Roboto"/>
              <a:ea typeface="Roboto"/>
              <a:cs typeface="Roboto"/>
              <a:sym typeface="Roboto"/>
            </a:endParaRPr>
          </a:p>
        </p:txBody>
      </p:sp>
      <p:pic>
        <p:nvPicPr>
          <p:cNvPr id="335" name="Google Shape;335;p15"/>
          <p:cNvPicPr preferRelativeResize="0"/>
          <p:nvPr/>
        </p:nvPicPr>
        <p:blipFill rotWithShape="1">
          <a:blip r:embed="rId5">
            <a:alphaModFix/>
          </a:blip>
          <a:srcRect b="15581" l="13498" r="10496" t="8413"/>
          <a:stretch/>
        </p:blipFill>
        <p:spPr>
          <a:xfrm flipH="1">
            <a:off x="5362419" y="2333226"/>
            <a:ext cx="2539749" cy="2819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nvSpPr>
        <p:spPr>
          <a:xfrm>
            <a:off x="953256" y="600823"/>
            <a:ext cx="73635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Parámetros - </a:t>
            </a:r>
            <a:r>
              <a:rPr b="1" i="0" lang="en-US" sz="3000" u="none" cap="none" strike="noStrike">
                <a:solidFill>
                  <a:schemeClr val="dk1"/>
                </a:solidFill>
                <a:latin typeface="Roboto"/>
                <a:ea typeface="Roboto"/>
                <a:cs typeface="Roboto"/>
                <a:sym typeface="Roboto"/>
              </a:rPr>
              <a:t>ARGS</a:t>
            </a:r>
            <a:endParaRPr b="1" i="0" sz="3900" u="none" cap="none" strike="noStrike">
              <a:solidFill>
                <a:schemeClr val="dk1"/>
              </a:solidFill>
              <a:latin typeface="Roboto"/>
              <a:ea typeface="Roboto"/>
              <a:cs typeface="Roboto"/>
              <a:sym typeface="Roboto"/>
            </a:endParaRPr>
          </a:p>
        </p:txBody>
      </p:sp>
      <p:sp>
        <p:nvSpPr>
          <p:cNvPr id="341" name="Google Shape;341;p1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42" name="Google Shape;342;p16"/>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343" name="Google Shape;343;p1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44" name="Google Shape;344;p1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45" name="Google Shape;345;p16"/>
          <p:cNvSpPr/>
          <p:nvPr/>
        </p:nvSpPr>
        <p:spPr>
          <a:xfrm>
            <a:off x="1098438" y="1414288"/>
            <a:ext cx="7935300" cy="936900"/>
          </a:xfrm>
          <a:prstGeom prst="roundRect">
            <a:avLst>
              <a:gd fmla="val 16667" name="adj"/>
            </a:avLst>
          </a:prstGeom>
          <a:solidFill>
            <a:srgbClr val="00B050"/>
          </a:solidFill>
          <a:ln cap="flat" cmpd="sng" w="28425">
            <a:solidFill>
              <a:srgbClr val="75F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35714"/>
              </a:lnSpc>
              <a:spcBef>
                <a:spcPts val="0"/>
              </a:spcBef>
              <a:spcAft>
                <a:spcPts val="0"/>
              </a:spcAft>
              <a:buClr>
                <a:srgbClr val="000000"/>
              </a:buClr>
              <a:buSzPts val="1100"/>
              <a:buFont typeface="Arial"/>
              <a:buNone/>
            </a:pPr>
            <a:r>
              <a:rPr b="1" i="1" lang="en-US" sz="1800" u="none" cap="none" strike="noStrike">
                <a:solidFill>
                  <a:srgbClr val="000000"/>
                </a:solidFill>
                <a:latin typeface="Roboto"/>
                <a:ea typeface="Roboto"/>
                <a:cs typeface="Roboto"/>
                <a:sym typeface="Roboto"/>
              </a:rPr>
              <a:t>El parámetro especial </a:t>
            </a:r>
            <a:r>
              <a:rPr b="1" i="1" lang="en-US" sz="1800" u="none" cap="none" strike="noStrike">
                <a:solidFill>
                  <a:srgbClr val="002060"/>
                </a:solidFill>
                <a:latin typeface="Roboto"/>
                <a:ea typeface="Roboto"/>
                <a:cs typeface="Roboto"/>
                <a:sym typeface="Roboto"/>
              </a:rPr>
              <a:t>*args</a:t>
            </a:r>
            <a:r>
              <a:rPr b="1" i="1" lang="en-US" sz="1800" u="none" cap="none" strike="noStrike">
                <a:solidFill>
                  <a:srgbClr val="000000"/>
                </a:solidFill>
                <a:latin typeface="Roboto"/>
                <a:ea typeface="Roboto"/>
                <a:cs typeface="Roboto"/>
                <a:sym typeface="Roboto"/>
              </a:rPr>
              <a:t> en una función se usa para pasar, de forma opcional, un número variable de argumentos posicionales.</a:t>
            </a:r>
            <a:endParaRPr b="1" i="1" sz="1800" u="none" cap="none" strike="noStrike">
              <a:solidFill>
                <a:srgbClr val="000000"/>
              </a:solidFill>
              <a:latin typeface="Roboto"/>
              <a:ea typeface="Roboto"/>
              <a:cs typeface="Roboto"/>
              <a:sym typeface="Roboto"/>
            </a:endParaRPr>
          </a:p>
        </p:txBody>
      </p:sp>
      <p:sp>
        <p:nvSpPr>
          <p:cNvPr id="346" name="Google Shape;346;p16"/>
          <p:cNvSpPr txBox="1"/>
          <p:nvPr/>
        </p:nvSpPr>
        <p:spPr>
          <a:xfrm>
            <a:off x="1098450" y="2648975"/>
            <a:ext cx="7266300" cy="2249816"/>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4999"/>
              </a:lnSpc>
              <a:spcBef>
                <a:spcPts val="120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símbolo ‘*’ indica el tipo parámetro</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nombre args se usa por convención.</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parámetro recibe los argumentos como una </a:t>
            </a:r>
            <a:r>
              <a:rPr b="1" i="1" lang="en-US" sz="1800" u="none" cap="none" strike="noStrike">
                <a:solidFill>
                  <a:srgbClr val="000000"/>
                </a:solidFill>
                <a:latin typeface="Roboto"/>
                <a:ea typeface="Roboto"/>
                <a:cs typeface="Roboto"/>
                <a:sym typeface="Roboto"/>
              </a:rPr>
              <a:t>tupla</a:t>
            </a:r>
            <a:r>
              <a:rPr b="0" i="1" lang="en-US" sz="1800" u="none" cap="none" strike="noStrike">
                <a:solidFill>
                  <a:srgbClr val="000000"/>
                </a:solidFill>
                <a:latin typeface="Roboto"/>
                <a:ea typeface="Roboto"/>
                <a:cs typeface="Roboto"/>
                <a:sym typeface="Roboto"/>
              </a:rPr>
              <a:t>.</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Es un parámetro opcional.</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número de argumentos al invocar a la función es variable.</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Son parámetros posicionales</a:t>
            </a:r>
            <a:endParaRPr b="0" i="1"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nvSpPr>
        <p:spPr>
          <a:xfrm>
            <a:off x="1249071" y="414592"/>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a:t>
            </a:r>
            <a:r>
              <a:rPr b="1" i="0" lang="en-US" sz="2800" u="none" cap="none" strike="noStrike">
                <a:solidFill>
                  <a:schemeClr val="dk1"/>
                </a:solidFill>
                <a:latin typeface="Roboto"/>
                <a:ea typeface="Roboto"/>
                <a:cs typeface="Roboto"/>
                <a:sym typeface="Roboto"/>
              </a:rPr>
              <a:t>ARGS</a:t>
            </a:r>
            <a:r>
              <a:rPr b="1" i="0" lang="en-US" sz="2900" u="none" cap="none" strike="noStrike">
                <a:solidFill>
                  <a:schemeClr val="dk1"/>
                </a:solidFill>
                <a:latin typeface="Roboto"/>
                <a:ea typeface="Roboto"/>
                <a:cs typeface="Roboto"/>
                <a:sym typeface="Roboto"/>
              </a:rPr>
              <a:t> - Ejemplos</a:t>
            </a:r>
            <a:endParaRPr b="1" i="0" sz="2600" u="none" cap="none" strike="noStrike">
              <a:solidFill>
                <a:schemeClr val="dk1"/>
              </a:solidFill>
              <a:latin typeface="Roboto"/>
              <a:ea typeface="Roboto"/>
              <a:cs typeface="Roboto"/>
              <a:sym typeface="Roboto"/>
            </a:endParaRPr>
          </a:p>
        </p:txBody>
      </p:sp>
      <p:sp>
        <p:nvSpPr>
          <p:cNvPr id="352" name="Google Shape;352;p1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53" name="Google Shape;353;p17"/>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354" name="Google Shape;354;p1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55" name="Google Shape;355;p1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56" name="Google Shape;356;p17"/>
          <p:cNvSpPr txBox="1"/>
          <p:nvPr/>
        </p:nvSpPr>
        <p:spPr>
          <a:xfrm>
            <a:off x="1749000" y="1122142"/>
            <a:ext cx="6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1" sz="1400" u="none" cap="none" strike="noStrike">
              <a:solidFill>
                <a:srgbClr val="AF00DB"/>
              </a:solidFill>
              <a:latin typeface="Roboto Mono"/>
              <a:ea typeface="Roboto Mono"/>
              <a:cs typeface="Roboto Mono"/>
              <a:sym typeface="Roboto Mono"/>
            </a:endParaRPr>
          </a:p>
        </p:txBody>
      </p:sp>
      <p:sp>
        <p:nvSpPr>
          <p:cNvPr id="357" name="Google Shape;357;p17"/>
          <p:cNvSpPr txBox="1"/>
          <p:nvPr/>
        </p:nvSpPr>
        <p:spPr>
          <a:xfrm>
            <a:off x="4302624" y="1423750"/>
            <a:ext cx="2313900" cy="791597"/>
          </a:xfrm>
          <a:prstGeom prst="rect">
            <a:avLst/>
          </a:prstGeom>
          <a:solidFill>
            <a:srgbClr val="EEECE1"/>
          </a:solidFill>
          <a:ln cap="flat" cmpd="sng" w="19050">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Clr>
                <a:srgbClr val="000000"/>
              </a:buClr>
              <a:buSzPts val="1450"/>
              <a:buFont typeface="Arial"/>
              <a:buNone/>
            </a:pPr>
            <a:r>
              <a:rPr b="1" i="0" lang="en-US" sz="1450" u="none" cap="none" strike="noStrike">
                <a:solidFill>
                  <a:srgbClr val="0000FF"/>
                </a:solidFill>
                <a:latin typeface="Courier New"/>
                <a:ea typeface="Courier New"/>
                <a:cs typeface="Courier New"/>
                <a:sym typeface="Courier New"/>
              </a:rPr>
              <a:t>def</a:t>
            </a:r>
            <a:r>
              <a:rPr b="0" i="0" lang="en-US" sz="1450" u="none" cap="none" strike="noStrike">
                <a:solidFill>
                  <a:srgbClr val="000000"/>
                </a:solidFill>
                <a:latin typeface="Courier New"/>
                <a:ea typeface="Courier New"/>
                <a:cs typeface="Courier New"/>
                <a:sym typeface="Courier New"/>
              </a:rPr>
              <a:t> </a:t>
            </a:r>
            <a:r>
              <a:rPr b="0" i="0" lang="en-US" sz="1450" u="none" cap="none" strike="noStrike">
                <a:solidFill>
                  <a:srgbClr val="795E26"/>
                </a:solidFill>
                <a:latin typeface="Courier New"/>
                <a:ea typeface="Courier New"/>
                <a:cs typeface="Courier New"/>
                <a:sym typeface="Courier New"/>
              </a:rPr>
              <a:t>fun</a:t>
            </a:r>
            <a:r>
              <a:rPr b="0" i="0" lang="en-US" sz="1450" u="none" cap="none" strike="noStrike">
                <a:solidFill>
                  <a:srgbClr val="000000"/>
                </a:solidFill>
                <a:latin typeface="Courier New"/>
                <a:ea typeface="Courier New"/>
                <a:cs typeface="Courier New"/>
                <a:sym typeface="Courier New"/>
              </a:rPr>
              <a:t>(*</a:t>
            </a:r>
            <a:r>
              <a:rPr b="0" i="0" lang="en-US" sz="1450" u="none" cap="none" strike="noStrike">
                <a:solidFill>
                  <a:srgbClr val="001080"/>
                </a:solidFill>
                <a:latin typeface="Courier New"/>
                <a:ea typeface="Courier New"/>
                <a:cs typeface="Courier New"/>
                <a:sym typeface="Courier New"/>
              </a:rPr>
              <a:t>valores</a:t>
            </a:r>
            <a:r>
              <a:rPr b="0" i="0" lang="en-US" sz="1450" u="none" cap="none" strike="noStrike">
                <a:solidFill>
                  <a:srgbClr val="000000"/>
                </a:solidFill>
                <a:latin typeface="Courier New"/>
                <a:ea typeface="Courier New"/>
                <a:cs typeface="Courier New"/>
                <a:sym typeface="Courier New"/>
              </a:rPr>
              <a:t>):</a:t>
            </a:r>
            <a:endParaRPr b="0" i="0" sz="1450" u="none" cap="none" strike="noStrike">
              <a:solidFill>
                <a:srgbClr val="000000"/>
              </a:solidFill>
              <a:latin typeface="Courier New"/>
              <a:ea typeface="Courier New"/>
              <a:cs typeface="Courier New"/>
              <a:sym typeface="Courier New"/>
            </a:endParaRPr>
          </a:p>
          <a:p>
            <a:pPr indent="0" lvl="0" marL="0" marR="0" rtl="0" algn="just">
              <a:lnSpc>
                <a:spcPct val="135714"/>
              </a:lnSpc>
              <a:spcBef>
                <a:spcPts val="0"/>
              </a:spcBef>
              <a:spcAft>
                <a:spcPts val="0"/>
              </a:spcAft>
              <a:buClr>
                <a:srgbClr val="000000"/>
              </a:buClr>
              <a:buSzPts val="1450"/>
              <a:buFont typeface="Arial"/>
              <a:buNone/>
            </a:pPr>
            <a:r>
              <a:rPr b="0" i="0" lang="en-US" sz="1450" u="none" cap="none" strike="noStrike">
                <a:solidFill>
                  <a:srgbClr val="000000"/>
                </a:solidFill>
                <a:latin typeface="Courier New"/>
                <a:ea typeface="Courier New"/>
                <a:cs typeface="Courier New"/>
                <a:sym typeface="Courier New"/>
              </a:rPr>
              <a:t>  </a:t>
            </a:r>
            <a:r>
              <a:rPr b="0" i="0" lang="en-US" sz="1450" u="none" cap="none" strike="noStrike">
                <a:solidFill>
                  <a:srgbClr val="795E26"/>
                </a:solidFill>
                <a:latin typeface="Courier New"/>
                <a:ea typeface="Courier New"/>
                <a:cs typeface="Courier New"/>
                <a:sym typeface="Courier New"/>
              </a:rPr>
              <a:t>print</a:t>
            </a:r>
            <a:r>
              <a:rPr b="0" i="0" lang="en-US" sz="1450" u="none" cap="none" strike="noStrike">
                <a:solidFill>
                  <a:srgbClr val="000000"/>
                </a:solidFill>
                <a:latin typeface="Courier New"/>
                <a:ea typeface="Courier New"/>
                <a:cs typeface="Courier New"/>
                <a:sym typeface="Courier New"/>
              </a:rPr>
              <a:t>(valores)</a:t>
            </a:r>
            <a:endParaRPr b="0" i="0" sz="1850" u="none" cap="none" strike="noStrike">
              <a:solidFill>
                <a:srgbClr val="0000FF"/>
              </a:solidFill>
              <a:latin typeface="Courier New"/>
              <a:ea typeface="Courier New"/>
              <a:cs typeface="Courier New"/>
              <a:sym typeface="Courier New"/>
            </a:endParaRPr>
          </a:p>
        </p:txBody>
      </p:sp>
      <p:sp>
        <p:nvSpPr>
          <p:cNvPr id="358" name="Google Shape;358;p17"/>
          <p:cNvSpPr/>
          <p:nvPr/>
        </p:nvSpPr>
        <p:spPr>
          <a:xfrm>
            <a:off x="1492500" y="1605451"/>
            <a:ext cx="1904100" cy="67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1800" u="none" cap="none" strike="noStrike">
                <a:solidFill>
                  <a:srgbClr val="000000"/>
                </a:solidFill>
                <a:latin typeface="Roboto"/>
                <a:ea typeface="Roboto"/>
                <a:cs typeface="Roboto"/>
                <a:sym typeface="Roboto"/>
              </a:rPr>
              <a:t>Definición de la función</a:t>
            </a:r>
            <a:endParaRPr b="0" i="0" sz="1800" u="none" cap="none" strike="noStrike">
              <a:solidFill>
                <a:srgbClr val="000000"/>
              </a:solidFill>
              <a:latin typeface="Roboto"/>
              <a:ea typeface="Roboto"/>
              <a:cs typeface="Roboto"/>
              <a:sym typeface="Roboto"/>
            </a:endParaRPr>
          </a:p>
        </p:txBody>
      </p:sp>
      <p:cxnSp>
        <p:nvCxnSpPr>
          <p:cNvPr id="359" name="Google Shape;359;p17"/>
          <p:cNvCxnSpPr>
            <a:stCxn id="357" idx="1"/>
            <a:endCxn id="358" idx="3"/>
          </p:cNvCxnSpPr>
          <p:nvPr/>
        </p:nvCxnSpPr>
        <p:spPr>
          <a:xfrm flipH="1">
            <a:off x="3396624" y="1819549"/>
            <a:ext cx="906000" cy="123000"/>
          </a:xfrm>
          <a:prstGeom prst="curvedConnector3">
            <a:avLst>
              <a:gd fmla="val 50001" name="adj1"/>
            </a:avLst>
          </a:prstGeom>
          <a:noFill/>
          <a:ln cap="flat" cmpd="sng" w="28575">
            <a:solidFill>
              <a:srgbClr val="00B050"/>
            </a:solidFill>
            <a:prstDash val="solid"/>
            <a:round/>
            <a:headEnd len="med" w="med" type="stealth"/>
            <a:tailEnd len="sm" w="sm" type="none"/>
          </a:ln>
        </p:spPr>
      </p:cxnSp>
      <p:sp>
        <p:nvSpPr>
          <p:cNvPr id="360" name="Google Shape;360;p17"/>
          <p:cNvSpPr txBox="1"/>
          <p:nvPr/>
        </p:nvSpPr>
        <p:spPr>
          <a:xfrm>
            <a:off x="3406596" y="3487234"/>
            <a:ext cx="1904100" cy="392400"/>
          </a:xfrm>
          <a:prstGeom prst="rect">
            <a:avLst/>
          </a:prstGeom>
          <a:solidFill>
            <a:srgbClr val="EEECE1"/>
          </a:solidFill>
          <a:ln cap="flat" cmpd="sng" w="19050">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35714"/>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fun(x=</a:t>
            </a:r>
            <a:r>
              <a:rPr b="0" i="0" lang="en-US" sz="1350" u="none" cap="none" strike="noStrike">
                <a:solidFill>
                  <a:srgbClr val="09885A"/>
                </a:solidFill>
                <a:latin typeface="Courier New"/>
                <a:ea typeface="Courier New"/>
                <a:cs typeface="Courier New"/>
                <a:sym typeface="Courier New"/>
              </a:rPr>
              <a:t>5</a:t>
            </a:r>
            <a:r>
              <a:rPr b="0" i="0" lang="en-US" sz="1350" u="none" cap="none" strike="noStrike">
                <a:solidFill>
                  <a:srgbClr val="000000"/>
                </a:solidFill>
                <a:latin typeface="Courier New"/>
                <a:ea typeface="Courier New"/>
                <a:cs typeface="Courier New"/>
                <a:sym typeface="Courier New"/>
              </a:rPr>
              <a:t>, y=</a:t>
            </a:r>
            <a:r>
              <a:rPr b="0" i="0" lang="en-US" sz="1350" u="none" cap="none" strike="noStrike">
                <a:solidFill>
                  <a:srgbClr val="09885A"/>
                </a:solidFill>
                <a:latin typeface="Courier New"/>
                <a:ea typeface="Courier New"/>
                <a:cs typeface="Courier New"/>
                <a:sym typeface="Courier New"/>
              </a:rPr>
              <a:t>8</a:t>
            </a:r>
            <a:r>
              <a:rPr b="0" i="0" lang="en-US" sz="1350" u="none" cap="none" strike="noStrike">
                <a:solidFill>
                  <a:srgbClr val="000000"/>
                </a:solidFill>
                <a:latin typeface="Courier New"/>
                <a:ea typeface="Courier New"/>
                <a:cs typeface="Courier New"/>
                <a:sym typeface="Courier New"/>
              </a:rPr>
              <a:t>)</a:t>
            </a:r>
            <a:endParaRPr b="0" i="0" sz="2050" u="none" cap="none" strike="noStrike">
              <a:solidFill>
                <a:srgbClr val="000000"/>
              </a:solidFill>
              <a:latin typeface="Courier New"/>
              <a:ea typeface="Courier New"/>
              <a:cs typeface="Courier New"/>
              <a:sym typeface="Courier New"/>
            </a:endParaRPr>
          </a:p>
        </p:txBody>
      </p:sp>
      <p:sp>
        <p:nvSpPr>
          <p:cNvPr id="361" name="Google Shape;361;p17"/>
          <p:cNvSpPr/>
          <p:nvPr/>
        </p:nvSpPr>
        <p:spPr>
          <a:xfrm>
            <a:off x="1555425" y="2469275"/>
            <a:ext cx="1904100" cy="67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1800" u="none" cap="none" strike="noStrike">
                <a:solidFill>
                  <a:srgbClr val="000000"/>
                </a:solidFill>
                <a:latin typeface="Roboto"/>
                <a:ea typeface="Roboto"/>
                <a:cs typeface="Roboto"/>
                <a:sym typeface="Roboto"/>
              </a:rPr>
              <a:t>Invocación de la función</a:t>
            </a:r>
            <a:endParaRPr b="0" i="0" sz="1800" u="none" cap="none" strike="noStrike">
              <a:solidFill>
                <a:srgbClr val="000000"/>
              </a:solidFill>
              <a:latin typeface="Roboto"/>
              <a:ea typeface="Roboto"/>
              <a:cs typeface="Roboto"/>
              <a:sym typeface="Roboto"/>
            </a:endParaRPr>
          </a:p>
        </p:txBody>
      </p:sp>
      <p:sp>
        <p:nvSpPr>
          <p:cNvPr id="362" name="Google Shape;362;p17"/>
          <p:cNvSpPr txBox="1"/>
          <p:nvPr/>
        </p:nvSpPr>
        <p:spPr>
          <a:xfrm>
            <a:off x="5835977" y="3473617"/>
            <a:ext cx="2417541" cy="467149"/>
          </a:xfrm>
          <a:prstGeom prst="rect">
            <a:avLst/>
          </a:prstGeom>
          <a:solidFill>
            <a:srgbClr val="EEECE1"/>
          </a:solidFill>
          <a:ln cap="flat" cmpd="sng" w="19050">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35714"/>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fun(x=</a:t>
            </a:r>
            <a:r>
              <a:rPr b="0" i="0" lang="en-US" sz="1350" u="none" cap="none" strike="noStrike">
                <a:solidFill>
                  <a:srgbClr val="09885A"/>
                </a:solidFill>
                <a:latin typeface="Courier New"/>
                <a:ea typeface="Courier New"/>
                <a:cs typeface="Courier New"/>
                <a:sym typeface="Courier New"/>
              </a:rPr>
              <a:t>5</a:t>
            </a:r>
            <a:r>
              <a:rPr b="0" i="0" lang="en-US" sz="1350" u="none" cap="none" strike="noStrike">
                <a:solidFill>
                  <a:srgbClr val="000000"/>
                </a:solidFill>
                <a:latin typeface="Courier New"/>
                <a:ea typeface="Courier New"/>
                <a:cs typeface="Courier New"/>
                <a:sym typeface="Courier New"/>
              </a:rPr>
              <a:t>, y=</a:t>
            </a:r>
            <a:r>
              <a:rPr b="0" i="0" lang="en-US" sz="1350" u="none" cap="none" strike="noStrike">
                <a:solidFill>
                  <a:srgbClr val="09885A"/>
                </a:solidFill>
                <a:latin typeface="Courier New"/>
                <a:ea typeface="Courier New"/>
                <a:cs typeface="Courier New"/>
                <a:sym typeface="Courier New"/>
              </a:rPr>
              <a:t>8</a:t>
            </a:r>
            <a:r>
              <a:rPr b="0" i="0" lang="en-US" sz="1350" u="none" cap="none" strike="noStrike">
                <a:solidFill>
                  <a:srgbClr val="000000"/>
                </a:solidFill>
                <a:latin typeface="Courier New"/>
                <a:ea typeface="Courier New"/>
                <a:cs typeface="Courier New"/>
                <a:sym typeface="Courier New"/>
              </a:rPr>
              <a:t>, z=</a:t>
            </a:r>
            <a:r>
              <a:rPr b="0" i="0" lang="en-US" sz="1350" u="none" cap="none" strike="noStrike">
                <a:solidFill>
                  <a:srgbClr val="09885A"/>
                </a:solidFill>
                <a:latin typeface="Courier New"/>
                <a:ea typeface="Courier New"/>
                <a:cs typeface="Courier New"/>
                <a:sym typeface="Courier New"/>
              </a:rPr>
              <a:t>4</a:t>
            </a:r>
            <a:r>
              <a:rPr b="0" i="0" lang="en-US" sz="1350" u="none" cap="none" strike="noStrike">
                <a:solidFill>
                  <a:srgbClr val="000000"/>
                </a:solidFill>
                <a:latin typeface="Courier New"/>
                <a:ea typeface="Courier New"/>
                <a:cs typeface="Courier New"/>
                <a:sym typeface="Courier New"/>
              </a:rPr>
              <a:t>)</a:t>
            </a:r>
            <a:endParaRPr b="0" i="0" sz="2050" u="none" cap="none" strike="noStrike">
              <a:solidFill>
                <a:srgbClr val="000000"/>
              </a:solidFill>
              <a:latin typeface="Courier New"/>
              <a:ea typeface="Courier New"/>
              <a:cs typeface="Courier New"/>
              <a:sym typeface="Courier New"/>
            </a:endParaRPr>
          </a:p>
        </p:txBody>
      </p:sp>
      <p:cxnSp>
        <p:nvCxnSpPr>
          <p:cNvPr id="363" name="Google Shape;363;p17"/>
          <p:cNvCxnSpPr>
            <a:stCxn id="361" idx="3"/>
            <a:endCxn id="360" idx="0"/>
          </p:cNvCxnSpPr>
          <p:nvPr/>
        </p:nvCxnSpPr>
        <p:spPr>
          <a:xfrm>
            <a:off x="3459525" y="2806475"/>
            <a:ext cx="899100" cy="680700"/>
          </a:xfrm>
          <a:prstGeom prst="curvedConnector2">
            <a:avLst/>
          </a:prstGeom>
          <a:noFill/>
          <a:ln cap="flat" cmpd="sng" w="28575">
            <a:solidFill>
              <a:srgbClr val="00B050"/>
            </a:solidFill>
            <a:prstDash val="solid"/>
            <a:round/>
            <a:headEnd len="sm" w="sm" type="none"/>
            <a:tailEnd len="med" w="med" type="stealth"/>
          </a:ln>
        </p:spPr>
      </p:cxnSp>
      <p:cxnSp>
        <p:nvCxnSpPr>
          <p:cNvPr id="364" name="Google Shape;364;p17"/>
          <p:cNvCxnSpPr>
            <a:stCxn id="361" idx="3"/>
            <a:endCxn id="362" idx="0"/>
          </p:cNvCxnSpPr>
          <p:nvPr/>
        </p:nvCxnSpPr>
        <p:spPr>
          <a:xfrm>
            <a:off x="3459525" y="2806475"/>
            <a:ext cx="3585300" cy="667200"/>
          </a:xfrm>
          <a:prstGeom prst="curvedConnector2">
            <a:avLst/>
          </a:prstGeom>
          <a:noFill/>
          <a:ln cap="flat" cmpd="sng" w="28575">
            <a:solidFill>
              <a:srgbClr val="00B050"/>
            </a:solidFill>
            <a:prstDash val="solid"/>
            <a:round/>
            <a:headEnd len="sm" w="sm" type="none"/>
            <a:tailEnd len="med" w="med" type="stealth"/>
          </a:ln>
        </p:spPr>
      </p:cxnSp>
      <p:sp>
        <p:nvSpPr>
          <p:cNvPr id="365" name="Google Shape;365;p17"/>
          <p:cNvSpPr/>
          <p:nvPr/>
        </p:nvSpPr>
        <p:spPr>
          <a:xfrm>
            <a:off x="3273075" y="3993243"/>
            <a:ext cx="2171100" cy="45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1350" u="none" cap="none" strike="noStrike">
                <a:solidFill>
                  <a:srgbClr val="000000"/>
                </a:solidFill>
                <a:latin typeface="Roboto Mono"/>
                <a:ea typeface="Roboto Mono"/>
                <a:cs typeface="Roboto Mono"/>
                <a:sym typeface="Roboto Mono"/>
              </a:rPr>
              <a:t>(5, 8)</a:t>
            </a:r>
            <a:endParaRPr b="0" i="0" sz="1350" u="none" cap="none" strike="noStrike">
              <a:solidFill>
                <a:srgbClr val="38761D"/>
              </a:solidFill>
              <a:latin typeface="Roboto Mono"/>
              <a:ea typeface="Roboto Mono"/>
              <a:cs typeface="Roboto Mono"/>
              <a:sym typeface="Roboto Mono"/>
            </a:endParaRPr>
          </a:p>
        </p:txBody>
      </p:sp>
      <p:sp>
        <p:nvSpPr>
          <p:cNvPr id="366" name="Google Shape;366;p17"/>
          <p:cNvSpPr/>
          <p:nvPr/>
        </p:nvSpPr>
        <p:spPr>
          <a:xfrm>
            <a:off x="5693397" y="3940471"/>
            <a:ext cx="2702700" cy="459900"/>
          </a:xfrm>
          <a:prstGeom prst="rect">
            <a:avLst/>
          </a:prstGeom>
          <a:noFill/>
          <a:ln>
            <a:noFill/>
          </a:ln>
        </p:spPr>
        <p:txBody>
          <a:bodyPr anchorCtr="0" anchor="t" bIns="91425" lIns="91425" spcFirstLastPara="1" rIns="91425" wrap="square" tIns="91425">
            <a:noAutofit/>
          </a:bodyPr>
          <a:lstStyle/>
          <a:p>
            <a:pPr indent="0" lvl="0" marL="0" marR="0" rtl="0" algn="ctr">
              <a:lnSpc>
                <a:spcPct val="135714"/>
              </a:lnSpc>
              <a:spcBef>
                <a:spcPts val="0"/>
              </a:spcBef>
              <a:spcAft>
                <a:spcPts val="0"/>
              </a:spcAft>
              <a:buClr>
                <a:srgbClr val="000000"/>
              </a:buClr>
              <a:buSzPts val="1100"/>
              <a:buFont typeface="Arial"/>
              <a:buNone/>
            </a:pPr>
            <a:r>
              <a:rPr b="0" i="0" lang="en-US" sz="1350" u="none" cap="none" strike="noStrike">
                <a:solidFill>
                  <a:srgbClr val="000000"/>
                </a:solidFill>
                <a:latin typeface="Courier New"/>
                <a:ea typeface="Courier New"/>
                <a:cs typeface="Courier New"/>
                <a:sym typeface="Courier New"/>
              </a:rPr>
              <a:t>(5, 8, 4)</a:t>
            </a:r>
            <a:endParaRPr b="0" i="0" sz="1600" u="none" cap="none" strike="noStrike">
              <a:solidFill>
                <a:srgbClr val="38761D"/>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8"/>
          <p:cNvSpPr txBox="1"/>
          <p:nvPr/>
        </p:nvSpPr>
        <p:spPr>
          <a:xfrm>
            <a:off x="953256" y="600823"/>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Parámetros - KWARGS</a:t>
            </a:r>
            <a:endParaRPr b="1" i="0" sz="3800" u="none" cap="none" strike="noStrike">
              <a:solidFill>
                <a:schemeClr val="dk1"/>
              </a:solidFill>
              <a:latin typeface="Roboto"/>
              <a:ea typeface="Roboto"/>
              <a:cs typeface="Roboto"/>
              <a:sym typeface="Roboto"/>
            </a:endParaRPr>
          </a:p>
        </p:txBody>
      </p:sp>
      <p:sp>
        <p:nvSpPr>
          <p:cNvPr id="372" name="Google Shape;372;p1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73" name="Google Shape;373;p18"/>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374" name="Google Shape;374;p1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75" name="Google Shape;375;p1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76" name="Google Shape;376;p18"/>
          <p:cNvSpPr/>
          <p:nvPr/>
        </p:nvSpPr>
        <p:spPr>
          <a:xfrm>
            <a:off x="1098448" y="1270179"/>
            <a:ext cx="7461836" cy="1243371"/>
          </a:xfrm>
          <a:prstGeom prst="roundRect">
            <a:avLst>
              <a:gd fmla="val 16667" name="adj"/>
            </a:avLst>
          </a:prstGeom>
          <a:solidFill>
            <a:srgbClr val="00B050"/>
          </a:solidFill>
          <a:ln cap="flat" cmpd="sng" w="28425">
            <a:solidFill>
              <a:srgbClr val="75F2FF"/>
            </a:solidFill>
            <a:prstDash val="solid"/>
            <a:round/>
            <a:headEnd len="sm" w="sm" type="none"/>
            <a:tailEnd len="sm" w="sm" type="none"/>
          </a:ln>
        </p:spPr>
        <p:txBody>
          <a:bodyPr anchorCtr="0" anchor="ctr" bIns="91400" lIns="91400" spcFirstLastPara="1" rIns="91400" wrap="square" tIns="91400">
            <a:noAutofit/>
          </a:bodyPr>
          <a:lstStyle/>
          <a:p>
            <a:pPr indent="0" lvl="0" marL="0" marR="0" rtl="0" algn="ctr">
              <a:lnSpc>
                <a:spcPct val="135714"/>
              </a:lnSpc>
              <a:spcBef>
                <a:spcPts val="0"/>
              </a:spcBef>
              <a:spcAft>
                <a:spcPts val="0"/>
              </a:spcAft>
              <a:buClr>
                <a:srgbClr val="000000"/>
              </a:buClr>
              <a:buSzPts val="1100"/>
              <a:buFont typeface="Arial"/>
              <a:buNone/>
            </a:pPr>
            <a:r>
              <a:rPr b="1" i="1" lang="en-US" sz="1800" u="none" cap="none" strike="noStrike">
                <a:solidFill>
                  <a:srgbClr val="000000"/>
                </a:solidFill>
                <a:latin typeface="Roboto"/>
                <a:ea typeface="Roboto"/>
                <a:cs typeface="Roboto"/>
                <a:sym typeface="Roboto"/>
              </a:rPr>
              <a:t>El parámetro especial </a:t>
            </a:r>
            <a:r>
              <a:rPr b="1" i="1" lang="en-US" sz="1800" u="none" cap="none" strike="noStrike">
                <a:solidFill>
                  <a:srgbClr val="002060"/>
                </a:solidFill>
                <a:latin typeface="Roboto"/>
                <a:ea typeface="Roboto"/>
                <a:cs typeface="Roboto"/>
                <a:sym typeface="Roboto"/>
              </a:rPr>
              <a:t>**kwargs</a:t>
            </a:r>
            <a:r>
              <a:rPr b="1" i="1" lang="en-US" sz="1800" u="none" cap="none" strike="noStrike">
                <a:solidFill>
                  <a:srgbClr val="000000"/>
                </a:solidFill>
                <a:latin typeface="Roboto"/>
                <a:ea typeface="Roboto"/>
                <a:cs typeface="Roboto"/>
                <a:sym typeface="Roboto"/>
              </a:rPr>
              <a:t> en una función se usa para pasar, de forma opcional, un número variable de argumentos con nombre. </a:t>
            </a:r>
            <a:endParaRPr b="1" i="1" sz="1800" u="none" cap="none" strike="noStrike">
              <a:solidFill>
                <a:srgbClr val="000000"/>
              </a:solidFill>
              <a:latin typeface="Roboto"/>
              <a:ea typeface="Roboto"/>
              <a:cs typeface="Roboto"/>
              <a:sym typeface="Roboto"/>
            </a:endParaRPr>
          </a:p>
        </p:txBody>
      </p:sp>
      <p:sp>
        <p:nvSpPr>
          <p:cNvPr id="377" name="Google Shape;377;p18"/>
          <p:cNvSpPr txBox="1"/>
          <p:nvPr/>
        </p:nvSpPr>
        <p:spPr>
          <a:xfrm>
            <a:off x="1098454" y="2568470"/>
            <a:ext cx="6670800" cy="2249816"/>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4999"/>
              </a:lnSpc>
              <a:spcBef>
                <a:spcPts val="120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símbolo ‘**’ indica el tipo parámetro</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nombre kwargs se usa por convención.</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El parámetro recibe los argumentos como un </a:t>
            </a:r>
            <a:r>
              <a:rPr b="1" i="1" lang="en-US" sz="1800" u="none" cap="none" strike="noStrike">
                <a:solidFill>
                  <a:srgbClr val="000000"/>
                </a:solidFill>
                <a:latin typeface="Roboto"/>
                <a:ea typeface="Roboto"/>
                <a:cs typeface="Roboto"/>
                <a:sym typeface="Roboto"/>
              </a:rPr>
              <a:t>diccionario</a:t>
            </a:r>
            <a:r>
              <a:rPr b="0" i="1" lang="en-US" sz="1800" u="none" cap="none" strike="noStrike">
                <a:solidFill>
                  <a:srgbClr val="000000"/>
                </a:solidFill>
                <a:latin typeface="Roboto"/>
                <a:ea typeface="Roboto"/>
                <a:cs typeface="Roboto"/>
                <a:sym typeface="Roboto"/>
              </a:rPr>
              <a:t>.</a:t>
            </a:r>
            <a:endParaRPr b="0" i="1" sz="1800" u="none" cap="none" strike="noStrike">
              <a:solidFill>
                <a:srgbClr val="000000"/>
              </a:solidFill>
              <a:latin typeface="Roboto"/>
              <a:ea typeface="Roboto"/>
              <a:cs typeface="Roboto"/>
              <a:sym typeface="Roboto"/>
            </a:endParaRPr>
          </a:p>
          <a:p>
            <a:pPr indent="-342900" lvl="0" marL="457200" marR="0" rtl="0" algn="just">
              <a:lnSpc>
                <a:spcPct val="114999"/>
              </a:lnSpc>
              <a:spcBef>
                <a:spcPts val="0"/>
              </a:spcBef>
              <a:spcAft>
                <a:spcPts val="0"/>
              </a:spcAft>
              <a:buClr>
                <a:srgbClr val="000000"/>
              </a:buClr>
              <a:buSzPts val="1800"/>
              <a:buFont typeface="Roboto"/>
              <a:buChar char="➔"/>
            </a:pPr>
            <a:r>
              <a:rPr b="0" i="1" lang="en-US" sz="1800" u="none" cap="none" strike="noStrike">
                <a:solidFill>
                  <a:srgbClr val="000000"/>
                </a:solidFill>
                <a:latin typeface="Roboto"/>
                <a:ea typeface="Roboto"/>
                <a:cs typeface="Roboto"/>
                <a:sym typeface="Roboto"/>
              </a:rPr>
              <a:t>Al tratarse de un diccionario, el orden de los parámetros no importa. Los parámetros se asocian en función de las claves del diccionario.</a:t>
            </a:r>
            <a:endParaRPr b="0" i="1" sz="18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txBox="1"/>
          <p:nvPr/>
        </p:nvSpPr>
        <p:spPr>
          <a:xfrm>
            <a:off x="1249071" y="414592"/>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KWARGS - Ejemplos</a:t>
            </a:r>
            <a:endParaRPr b="1" i="0" sz="2600" u="none" cap="none" strike="noStrike">
              <a:solidFill>
                <a:schemeClr val="dk1"/>
              </a:solidFill>
              <a:latin typeface="Roboto"/>
              <a:ea typeface="Roboto"/>
              <a:cs typeface="Roboto"/>
              <a:sym typeface="Roboto"/>
            </a:endParaRPr>
          </a:p>
        </p:txBody>
      </p:sp>
      <p:sp>
        <p:nvSpPr>
          <p:cNvPr id="383" name="Google Shape;383;p1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384" name="Google Shape;384;p19"/>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385" name="Google Shape;385;p1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386" name="Google Shape;386;p1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87" name="Google Shape;387;p19"/>
          <p:cNvSpPr txBox="1"/>
          <p:nvPr/>
        </p:nvSpPr>
        <p:spPr>
          <a:xfrm>
            <a:off x="1749000" y="1122142"/>
            <a:ext cx="6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1" sz="1400" u="none" cap="none" strike="noStrike">
              <a:solidFill>
                <a:srgbClr val="AF00DB"/>
              </a:solidFill>
              <a:latin typeface="Roboto Mono"/>
              <a:ea typeface="Roboto Mono"/>
              <a:cs typeface="Roboto Mono"/>
              <a:sym typeface="Roboto Mono"/>
            </a:endParaRPr>
          </a:p>
        </p:txBody>
      </p:sp>
      <p:sp>
        <p:nvSpPr>
          <p:cNvPr id="388" name="Google Shape;388;p19"/>
          <p:cNvSpPr txBox="1"/>
          <p:nvPr/>
        </p:nvSpPr>
        <p:spPr>
          <a:xfrm>
            <a:off x="4287225" y="1445016"/>
            <a:ext cx="2313900" cy="710700"/>
          </a:xfrm>
          <a:prstGeom prst="rect">
            <a:avLst/>
          </a:prstGeom>
          <a:solidFill>
            <a:srgbClr val="EEECE1"/>
          </a:solidFill>
          <a:ln cap="flat" cmpd="sng" w="19050">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35714"/>
              </a:lnSpc>
              <a:spcBef>
                <a:spcPts val="0"/>
              </a:spcBef>
              <a:spcAft>
                <a:spcPts val="0"/>
              </a:spcAft>
              <a:buClr>
                <a:srgbClr val="000000"/>
              </a:buClr>
              <a:buSzPts val="1450"/>
              <a:buFont typeface="Arial"/>
              <a:buNone/>
            </a:pPr>
            <a:r>
              <a:rPr b="0" i="0" lang="en-US" sz="1450" u="none" cap="none" strike="noStrike">
                <a:solidFill>
                  <a:srgbClr val="0000FF"/>
                </a:solidFill>
                <a:latin typeface="Courier New"/>
                <a:ea typeface="Courier New"/>
                <a:cs typeface="Courier New"/>
                <a:sym typeface="Courier New"/>
              </a:rPr>
              <a:t>def</a:t>
            </a:r>
            <a:r>
              <a:rPr b="0" i="0" lang="en-US" sz="1450" u="none" cap="none" strike="noStrike">
                <a:solidFill>
                  <a:srgbClr val="000000"/>
                </a:solidFill>
                <a:latin typeface="Courier New"/>
                <a:ea typeface="Courier New"/>
                <a:cs typeface="Courier New"/>
                <a:sym typeface="Courier New"/>
              </a:rPr>
              <a:t> </a:t>
            </a:r>
            <a:r>
              <a:rPr b="0" i="0" lang="en-US" sz="1450" u="none" cap="none" strike="noStrike">
                <a:solidFill>
                  <a:srgbClr val="795E26"/>
                </a:solidFill>
                <a:latin typeface="Courier New"/>
                <a:ea typeface="Courier New"/>
                <a:cs typeface="Courier New"/>
                <a:sym typeface="Courier New"/>
              </a:rPr>
              <a:t>fun</a:t>
            </a:r>
            <a:r>
              <a:rPr b="0" i="0" lang="en-US" sz="1450" u="none" cap="none" strike="noStrike">
                <a:solidFill>
                  <a:srgbClr val="000000"/>
                </a:solidFill>
                <a:latin typeface="Courier New"/>
                <a:ea typeface="Courier New"/>
                <a:cs typeface="Courier New"/>
                <a:sym typeface="Courier New"/>
              </a:rPr>
              <a:t>(**</a:t>
            </a:r>
            <a:r>
              <a:rPr b="0" i="0" lang="en-US" sz="1450" u="none" cap="none" strike="noStrike">
                <a:solidFill>
                  <a:srgbClr val="001080"/>
                </a:solidFill>
                <a:latin typeface="Courier New"/>
                <a:ea typeface="Courier New"/>
                <a:cs typeface="Courier New"/>
                <a:sym typeface="Courier New"/>
              </a:rPr>
              <a:t>valores</a:t>
            </a:r>
            <a:r>
              <a:rPr b="0" i="0" lang="en-US" sz="1450" u="none" cap="none" strike="noStrike">
                <a:solidFill>
                  <a:srgbClr val="000000"/>
                </a:solidFill>
                <a:latin typeface="Courier New"/>
                <a:ea typeface="Courier New"/>
                <a:cs typeface="Courier New"/>
                <a:sym typeface="Courier New"/>
              </a:rPr>
              <a:t>):</a:t>
            </a:r>
            <a:endParaRPr b="0" i="0" sz="1450" u="none" cap="none" strike="noStrike">
              <a:solidFill>
                <a:srgbClr val="000000"/>
              </a:solidFill>
              <a:latin typeface="Courier New"/>
              <a:ea typeface="Courier New"/>
              <a:cs typeface="Courier New"/>
              <a:sym typeface="Courier New"/>
            </a:endParaRPr>
          </a:p>
          <a:p>
            <a:pPr indent="0" lvl="0" marL="0" marR="0" rtl="0" algn="just">
              <a:lnSpc>
                <a:spcPct val="135714"/>
              </a:lnSpc>
              <a:spcBef>
                <a:spcPts val="0"/>
              </a:spcBef>
              <a:spcAft>
                <a:spcPts val="0"/>
              </a:spcAft>
              <a:buClr>
                <a:srgbClr val="000000"/>
              </a:buClr>
              <a:buSzPts val="1450"/>
              <a:buFont typeface="Arial"/>
              <a:buNone/>
            </a:pPr>
            <a:r>
              <a:rPr b="0" i="0" lang="en-US" sz="1450" u="none" cap="none" strike="noStrike">
                <a:solidFill>
                  <a:srgbClr val="000000"/>
                </a:solidFill>
                <a:latin typeface="Courier New"/>
                <a:ea typeface="Courier New"/>
                <a:cs typeface="Courier New"/>
                <a:sym typeface="Courier New"/>
              </a:rPr>
              <a:t>  </a:t>
            </a:r>
            <a:r>
              <a:rPr b="0" i="0" lang="en-US" sz="1450" u="none" cap="none" strike="noStrike">
                <a:solidFill>
                  <a:srgbClr val="795E26"/>
                </a:solidFill>
                <a:latin typeface="Courier New"/>
                <a:ea typeface="Courier New"/>
                <a:cs typeface="Courier New"/>
                <a:sym typeface="Courier New"/>
              </a:rPr>
              <a:t>print</a:t>
            </a:r>
            <a:r>
              <a:rPr b="0" i="0" lang="en-US" sz="1450" u="none" cap="none" strike="noStrike">
                <a:solidFill>
                  <a:srgbClr val="000000"/>
                </a:solidFill>
                <a:latin typeface="Courier New"/>
                <a:ea typeface="Courier New"/>
                <a:cs typeface="Courier New"/>
                <a:sym typeface="Courier New"/>
              </a:rPr>
              <a:t>(valores)</a:t>
            </a:r>
            <a:endParaRPr b="0" i="0" sz="1850" u="none" cap="none" strike="noStrike">
              <a:solidFill>
                <a:srgbClr val="0000FF"/>
              </a:solidFill>
              <a:latin typeface="Courier New"/>
              <a:ea typeface="Courier New"/>
              <a:cs typeface="Courier New"/>
              <a:sym typeface="Courier New"/>
            </a:endParaRPr>
          </a:p>
        </p:txBody>
      </p:sp>
      <p:sp>
        <p:nvSpPr>
          <p:cNvPr id="389" name="Google Shape;389;p19"/>
          <p:cNvSpPr/>
          <p:nvPr/>
        </p:nvSpPr>
        <p:spPr>
          <a:xfrm>
            <a:off x="1492500" y="1605451"/>
            <a:ext cx="1904100" cy="67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1800" u="none" cap="none" strike="noStrike">
                <a:solidFill>
                  <a:srgbClr val="000000"/>
                </a:solidFill>
                <a:latin typeface="Roboto"/>
                <a:ea typeface="Roboto"/>
                <a:cs typeface="Roboto"/>
                <a:sym typeface="Roboto"/>
              </a:rPr>
              <a:t>Definición de la función</a:t>
            </a:r>
            <a:endParaRPr b="0" i="0" sz="1800" u="none" cap="none" strike="noStrike">
              <a:solidFill>
                <a:srgbClr val="000000"/>
              </a:solidFill>
              <a:latin typeface="Roboto"/>
              <a:ea typeface="Roboto"/>
              <a:cs typeface="Roboto"/>
              <a:sym typeface="Roboto"/>
            </a:endParaRPr>
          </a:p>
        </p:txBody>
      </p:sp>
      <p:cxnSp>
        <p:nvCxnSpPr>
          <p:cNvPr id="390" name="Google Shape;390;p19"/>
          <p:cNvCxnSpPr>
            <a:stCxn id="388" idx="1"/>
            <a:endCxn id="389" idx="3"/>
          </p:cNvCxnSpPr>
          <p:nvPr/>
        </p:nvCxnSpPr>
        <p:spPr>
          <a:xfrm flipH="1">
            <a:off x="3396525" y="1800366"/>
            <a:ext cx="890700" cy="142200"/>
          </a:xfrm>
          <a:prstGeom prst="curvedConnector3">
            <a:avLst>
              <a:gd fmla="val 49996" name="adj1"/>
            </a:avLst>
          </a:prstGeom>
          <a:noFill/>
          <a:ln cap="flat" cmpd="sng" w="28575">
            <a:solidFill>
              <a:srgbClr val="00B050"/>
            </a:solidFill>
            <a:prstDash val="solid"/>
            <a:round/>
            <a:headEnd len="med" w="med" type="stealth"/>
            <a:tailEnd len="sm" w="sm" type="none"/>
          </a:ln>
        </p:spPr>
      </p:cxnSp>
      <p:sp>
        <p:nvSpPr>
          <p:cNvPr id="391" name="Google Shape;391;p19"/>
          <p:cNvSpPr txBox="1"/>
          <p:nvPr/>
        </p:nvSpPr>
        <p:spPr>
          <a:xfrm>
            <a:off x="3406596" y="3487234"/>
            <a:ext cx="1904100" cy="392400"/>
          </a:xfrm>
          <a:prstGeom prst="rect">
            <a:avLst/>
          </a:prstGeom>
          <a:solidFill>
            <a:srgbClr val="EEECE1"/>
          </a:solidFill>
          <a:ln cap="flat" cmpd="sng" w="19050">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35714"/>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fun(x=</a:t>
            </a:r>
            <a:r>
              <a:rPr b="0" i="0" lang="en-US" sz="1350" u="none" cap="none" strike="noStrike">
                <a:solidFill>
                  <a:srgbClr val="09885A"/>
                </a:solidFill>
                <a:latin typeface="Courier New"/>
                <a:ea typeface="Courier New"/>
                <a:cs typeface="Courier New"/>
                <a:sym typeface="Courier New"/>
              </a:rPr>
              <a:t>5</a:t>
            </a:r>
            <a:r>
              <a:rPr b="0" i="0" lang="en-US" sz="1350" u="none" cap="none" strike="noStrike">
                <a:solidFill>
                  <a:srgbClr val="000000"/>
                </a:solidFill>
                <a:latin typeface="Courier New"/>
                <a:ea typeface="Courier New"/>
                <a:cs typeface="Courier New"/>
                <a:sym typeface="Courier New"/>
              </a:rPr>
              <a:t>, y=</a:t>
            </a:r>
            <a:r>
              <a:rPr b="0" i="0" lang="en-US" sz="1350" u="none" cap="none" strike="noStrike">
                <a:solidFill>
                  <a:srgbClr val="09885A"/>
                </a:solidFill>
                <a:latin typeface="Courier New"/>
                <a:ea typeface="Courier New"/>
                <a:cs typeface="Courier New"/>
                <a:sym typeface="Courier New"/>
              </a:rPr>
              <a:t>8</a:t>
            </a:r>
            <a:r>
              <a:rPr b="0" i="0" lang="en-US" sz="1350" u="none" cap="none" strike="noStrike">
                <a:solidFill>
                  <a:srgbClr val="000000"/>
                </a:solidFill>
                <a:latin typeface="Courier New"/>
                <a:ea typeface="Courier New"/>
                <a:cs typeface="Courier New"/>
                <a:sym typeface="Courier New"/>
              </a:rPr>
              <a:t>)</a:t>
            </a:r>
            <a:endParaRPr b="0" i="0" sz="2050" u="none" cap="none" strike="noStrike">
              <a:solidFill>
                <a:srgbClr val="000000"/>
              </a:solidFill>
              <a:latin typeface="Courier New"/>
              <a:ea typeface="Courier New"/>
              <a:cs typeface="Courier New"/>
              <a:sym typeface="Courier New"/>
            </a:endParaRPr>
          </a:p>
        </p:txBody>
      </p:sp>
      <p:sp>
        <p:nvSpPr>
          <p:cNvPr id="392" name="Google Shape;392;p19"/>
          <p:cNvSpPr/>
          <p:nvPr/>
        </p:nvSpPr>
        <p:spPr>
          <a:xfrm>
            <a:off x="1555425" y="2469275"/>
            <a:ext cx="1904100" cy="67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1800" u="none" cap="none" strike="noStrike">
                <a:solidFill>
                  <a:srgbClr val="000000"/>
                </a:solidFill>
                <a:latin typeface="Roboto"/>
                <a:ea typeface="Roboto"/>
                <a:cs typeface="Roboto"/>
                <a:sym typeface="Roboto"/>
              </a:rPr>
              <a:t>Invocación de la función</a:t>
            </a:r>
            <a:endParaRPr b="0" i="0" sz="1800" u="none" cap="none" strike="noStrike">
              <a:solidFill>
                <a:srgbClr val="000000"/>
              </a:solidFill>
              <a:latin typeface="Roboto"/>
              <a:ea typeface="Roboto"/>
              <a:cs typeface="Roboto"/>
              <a:sym typeface="Roboto"/>
            </a:endParaRPr>
          </a:p>
        </p:txBody>
      </p:sp>
      <p:sp>
        <p:nvSpPr>
          <p:cNvPr id="393" name="Google Shape;393;p19"/>
          <p:cNvSpPr txBox="1"/>
          <p:nvPr/>
        </p:nvSpPr>
        <p:spPr>
          <a:xfrm>
            <a:off x="5835977" y="3473617"/>
            <a:ext cx="2417541" cy="467149"/>
          </a:xfrm>
          <a:prstGeom prst="rect">
            <a:avLst/>
          </a:prstGeom>
          <a:solidFill>
            <a:srgbClr val="EEECE1"/>
          </a:solidFill>
          <a:ln cap="flat" cmpd="sng" w="19050">
            <a:solidFill>
              <a:srgbClr val="00B05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35714"/>
              </a:lnSpc>
              <a:spcBef>
                <a:spcPts val="0"/>
              </a:spcBef>
              <a:spcAft>
                <a:spcPts val="0"/>
              </a:spcAft>
              <a:buClr>
                <a:srgbClr val="000000"/>
              </a:buClr>
              <a:buSzPts val="1350"/>
              <a:buFont typeface="Arial"/>
              <a:buNone/>
            </a:pPr>
            <a:r>
              <a:rPr b="0" i="0" lang="en-US" sz="1350" u="none" cap="none" strike="noStrike">
                <a:solidFill>
                  <a:srgbClr val="000000"/>
                </a:solidFill>
                <a:latin typeface="Courier New"/>
                <a:ea typeface="Courier New"/>
                <a:cs typeface="Courier New"/>
                <a:sym typeface="Courier New"/>
              </a:rPr>
              <a:t>fun(x=</a:t>
            </a:r>
            <a:r>
              <a:rPr b="0" i="0" lang="en-US" sz="1350" u="none" cap="none" strike="noStrike">
                <a:solidFill>
                  <a:srgbClr val="09885A"/>
                </a:solidFill>
                <a:latin typeface="Courier New"/>
                <a:ea typeface="Courier New"/>
                <a:cs typeface="Courier New"/>
                <a:sym typeface="Courier New"/>
              </a:rPr>
              <a:t>5</a:t>
            </a:r>
            <a:r>
              <a:rPr b="0" i="0" lang="en-US" sz="1350" u="none" cap="none" strike="noStrike">
                <a:solidFill>
                  <a:srgbClr val="000000"/>
                </a:solidFill>
                <a:latin typeface="Courier New"/>
                <a:ea typeface="Courier New"/>
                <a:cs typeface="Courier New"/>
                <a:sym typeface="Courier New"/>
              </a:rPr>
              <a:t>, y=</a:t>
            </a:r>
            <a:r>
              <a:rPr b="0" i="0" lang="en-US" sz="1350" u="none" cap="none" strike="noStrike">
                <a:solidFill>
                  <a:srgbClr val="09885A"/>
                </a:solidFill>
                <a:latin typeface="Courier New"/>
                <a:ea typeface="Courier New"/>
                <a:cs typeface="Courier New"/>
                <a:sym typeface="Courier New"/>
              </a:rPr>
              <a:t>8</a:t>
            </a:r>
            <a:r>
              <a:rPr b="0" i="0" lang="en-US" sz="1350" u="none" cap="none" strike="noStrike">
                <a:solidFill>
                  <a:srgbClr val="000000"/>
                </a:solidFill>
                <a:latin typeface="Courier New"/>
                <a:ea typeface="Courier New"/>
                <a:cs typeface="Courier New"/>
                <a:sym typeface="Courier New"/>
              </a:rPr>
              <a:t>, z=</a:t>
            </a:r>
            <a:r>
              <a:rPr b="0" i="0" lang="en-US" sz="1350" u="none" cap="none" strike="noStrike">
                <a:solidFill>
                  <a:srgbClr val="09885A"/>
                </a:solidFill>
                <a:latin typeface="Courier New"/>
                <a:ea typeface="Courier New"/>
                <a:cs typeface="Courier New"/>
                <a:sym typeface="Courier New"/>
              </a:rPr>
              <a:t>4</a:t>
            </a:r>
            <a:r>
              <a:rPr b="0" i="0" lang="en-US" sz="1350" u="none" cap="none" strike="noStrike">
                <a:solidFill>
                  <a:srgbClr val="000000"/>
                </a:solidFill>
                <a:latin typeface="Courier New"/>
                <a:ea typeface="Courier New"/>
                <a:cs typeface="Courier New"/>
                <a:sym typeface="Courier New"/>
              </a:rPr>
              <a:t>)</a:t>
            </a:r>
            <a:endParaRPr b="0" i="0" sz="2050" u="none" cap="none" strike="noStrike">
              <a:solidFill>
                <a:srgbClr val="000000"/>
              </a:solidFill>
              <a:latin typeface="Courier New"/>
              <a:ea typeface="Courier New"/>
              <a:cs typeface="Courier New"/>
              <a:sym typeface="Courier New"/>
            </a:endParaRPr>
          </a:p>
        </p:txBody>
      </p:sp>
      <p:cxnSp>
        <p:nvCxnSpPr>
          <p:cNvPr id="394" name="Google Shape;394;p19"/>
          <p:cNvCxnSpPr>
            <a:stCxn id="392" idx="3"/>
            <a:endCxn id="391" idx="0"/>
          </p:cNvCxnSpPr>
          <p:nvPr/>
        </p:nvCxnSpPr>
        <p:spPr>
          <a:xfrm>
            <a:off x="3459525" y="2806475"/>
            <a:ext cx="899100" cy="680700"/>
          </a:xfrm>
          <a:prstGeom prst="curvedConnector2">
            <a:avLst/>
          </a:prstGeom>
          <a:noFill/>
          <a:ln cap="flat" cmpd="sng" w="28575">
            <a:solidFill>
              <a:srgbClr val="00B050"/>
            </a:solidFill>
            <a:prstDash val="solid"/>
            <a:round/>
            <a:headEnd len="sm" w="sm" type="none"/>
            <a:tailEnd len="med" w="med" type="stealth"/>
          </a:ln>
        </p:spPr>
      </p:cxnSp>
      <p:cxnSp>
        <p:nvCxnSpPr>
          <p:cNvPr id="395" name="Google Shape;395;p19"/>
          <p:cNvCxnSpPr>
            <a:stCxn id="392" idx="3"/>
            <a:endCxn id="393" idx="0"/>
          </p:cNvCxnSpPr>
          <p:nvPr/>
        </p:nvCxnSpPr>
        <p:spPr>
          <a:xfrm>
            <a:off x="3459525" y="2806475"/>
            <a:ext cx="3585300" cy="667200"/>
          </a:xfrm>
          <a:prstGeom prst="curvedConnector2">
            <a:avLst/>
          </a:prstGeom>
          <a:noFill/>
          <a:ln cap="flat" cmpd="sng" w="28575">
            <a:solidFill>
              <a:srgbClr val="00B050"/>
            </a:solidFill>
            <a:prstDash val="solid"/>
            <a:round/>
            <a:headEnd len="sm" w="sm" type="none"/>
            <a:tailEnd len="med" w="med" type="stealth"/>
          </a:ln>
        </p:spPr>
      </p:cxnSp>
      <p:sp>
        <p:nvSpPr>
          <p:cNvPr id="396" name="Google Shape;396;p19"/>
          <p:cNvSpPr/>
          <p:nvPr/>
        </p:nvSpPr>
        <p:spPr>
          <a:xfrm>
            <a:off x="3273075" y="3993243"/>
            <a:ext cx="2171100" cy="45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1350" u="none" cap="none" strike="noStrike">
                <a:solidFill>
                  <a:srgbClr val="000000"/>
                </a:solidFill>
                <a:latin typeface="Roboto Mono"/>
                <a:ea typeface="Roboto Mono"/>
                <a:cs typeface="Roboto Mono"/>
                <a:sym typeface="Roboto Mono"/>
              </a:rPr>
              <a:t>{'x': 5, 'y': 8}</a:t>
            </a:r>
            <a:endParaRPr b="0" i="0" sz="1350" u="none" cap="none" strike="noStrike">
              <a:solidFill>
                <a:srgbClr val="38761D"/>
              </a:solidFill>
              <a:latin typeface="Roboto Mono"/>
              <a:ea typeface="Roboto Mono"/>
              <a:cs typeface="Roboto Mono"/>
              <a:sym typeface="Roboto Mono"/>
            </a:endParaRPr>
          </a:p>
        </p:txBody>
      </p:sp>
      <p:sp>
        <p:nvSpPr>
          <p:cNvPr id="397" name="Google Shape;397;p19"/>
          <p:cNvSpPr/>
          <p:nvPr/>
        </p:nvSpPr>
        <p:spPr>
          <a:xfrm>
            <a:off x="5693397" y="3940471"/>
            <a:ext cx="2702700" cy="459900"/>
          </a:xfrm>
          <a:prstGeom prst="rect">
            <a:avLst/>
          </a:prstGeom>
          <a:noFill/>
          <a:ln>
            <a:noFill/>
          </a:ln>
        </p:spPr>
        <p:txBody>
          <a:bodyPr anchorCtr="0" anchor="t" bIns="91425" lIns="91425" spcFirstLastPara="1" rIns="91425" wrap="square" tIns="91425">
            <a:noAutofit/>
          </a:bodyPr>
          <a:lstStyle/>
          <a:p>
            <a:pPr indent="0" lvl="0" marL="0" marR="0" rtl="0" algn="ctr">
              <a:lnSpc>
                <a:spcPct val="135714"/>
              </a:lnSpc>
              <a:spcBef>
                <a:spcPts val="0"/>
              </a:spcBef>
              <a:spcAft>
                <a:spcPts val="0"/>
              </a:spcAft>
              <a:buClr>
                <a:srgbClr val="000000"/>
              </a:buClr>
              <a:buSzPts val="1100"/>
              <a:buFont typeface="Arial"/>
              <a:buNone/>
            </a:pPr>
            <a:r>
              <a:rPr b="0" i="0" lang="en-US" sz="1350" u="none" cap="none" strike="noStrike">
                <a:solidFill>
                  <a:srgbClr val="000000"/>
                </a:solidFill>
                <a:latin typeface="Courier New"/>
                <a:ea typeface="Courier New"/>
                <a:cs typeface="Courier New"/>
                <a:sym typeface="Courier New"/>
              </a:rPr>
              <a:t>{'x': 5, 'y': 8, 'z': 4}</a:t>
            </a:r>
            <a:endParaRPr b="0" i="0" sz="1600" u="none" cap="none" strike="noStrike">
              <a:solidFill>
                <a:srgbClr val="38761D"/>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0"/>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De librería o biblioteca</a:t>
            </a:r>
            <a:endParaRPr b="1" i="0" sz="2600" u="none" cap="none" strike="noStrike">
              <a:solidFill>
                <a:schemeClr val="dk1"/>
              </a:solidFill>
              <a:latin typeface="Roboto"/>
              <a:ea typeface="Roboto"/>
              <a:cs typeface="Roboto"/>
              <a:sym typeface="Roboto"/>
            </a:endParaRPr>
          </a:p>
        </p:txBody>
      </p:sp>
      <p:sp>
        <p:nvSpPr>
          <p:cNvPr id="403" name="Google Shape;403;p2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404" name="Google Shape;404;p20"/>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405" name="Google Shape;405;p2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406" name="Google Shape;406;p2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07" name="Google Shape;407;p20"/>
          <p:cNvSpPr txBox="1"/>
          <p:nvPr/>
        </p:nvSpPr>
        <p:spPr>
          <a:xfrm>
            <a:off x="1287175" y="1151125"/>
            <a:ext cx="7412400" cy="3554100"/>
          </a:xfrm>
          <a:prstGeom prst="rect">
            <a:avLst/>
          </a:prstGeom>
          <a:noFill/>
          <a:ln>
            <a:noFill/>
          </a:ln>
        </p:spPr>
        <p:txBody>
          <a:bodyPr anchorCtr="0" anchor="ctr" bIns="91425" lIns="91425" spcFirstLastPara="1" rIns="91425" wrap="square" tIns="91425">
            <a:noAutofit/>
          </a:bodyPr>
          <a:lstStyle/>
          <a:p>
            <a:pPr indent="0" lvl="0" marL="0" marR="0" rtl="0" algn="just">
              <a:lnSpc>
                <a:spcPct val="135714"/>
              </a:lnSpc>
              <a:spcBef>
                <a:spcPts val="0"/>
              </a:spcBef>
              <a:spcAft>
                <a:spcPts val="0"/>
              </a:spcAft>
              <a:buClr>
                <a:schemeClr val="dk1"/>
              </a:buClr>
              <a:buSzPts val="1350"/>
              <a:buFont typeface="Arial"/>
              <a:buNone/>
            </a:pPr>
            <a:r>
              <a:rPr b="0" i="0" lang="en-US" sz="1800" u="none" cap="none" strike="noStrike">
                <a:solidFill>
                  <a:schemeClr val="dk1"/>
                </a:solidFill>
                <a:latin typeface="Roboto"/>
                <a:ea typeface="Roboto"/>
                <a:cs typeface="Roboto"/>
                <a:sym typeface="Roboto"/>
              </a:rPr>
              <a:t>Una biblioteca o librería de Python es una colección de funciones. A diferencia de un programa, el comportamiento que implementa una biblioteca no espera ser utilizada de forma autónoma. Esto quiere decir que el código que se encuentra dentro de la misma no espera ser ejecutado de forma independiente.</a:t>
            </a:r>
            <a:endParaRPr b="0" i="0" sz="1400" u="none" cap="none" strike="noStrike">
              <a:solidFill>
                <a:srgbClr val="000000"/>
              </a:solidFill>
              <a:latin typeface="Arial"/>
              <a:ea typeface="Arial"/>
              <a:cs typeface="Arial"/>
              <a:sym typeface="Arial"/>
            </a:endParaRPr>
          </a:p>
          <a:p>
            <a:pPr indent="0" lvl="0" marL="0" marR="0" rtl="0" algn="just">
              <a:lnSpc>
                <a:spcPct val="135714"/>
              </a:lnSpc>
              <a:spcBef>
                <a:spcPts val="0"/>
              </a:spcBef>
              <a:spcAft>
                <a:spcPts val="0"/>
              </a:spcAft>
              <a:buClr>
                <a:schemeClr val="dk1"/>
              </a:buClr>
              <a:buSzPts val="1350"/>
              <a:buFont typeface="Arial"/>
              <a:buNone/>
            </a:pPr>
            <a:r>
              <a:t/>
            </a:r>
            <a:endParaRPr b="0" i="0" sz="1800" u="none" cap="none" strike="noStrike">
              <a:solidFill>
                <a:schemeClr val="dk1"/>
              </a:solidFill>
              <a:latin typeface="Roboto"/>
              <a:ea typeface="Roboto"/>
              <a:cs typeface="Roboto"/>
              <a:sym typeface="Roboto"/>
            </a:endParaRPr>
          </a:p>
          <a:p>
            <a:pPr indent="-285750" lvl="0" marL="285750" marR="0" rtl="0" algn="just">
              <a:lnSpc>
                <a:spcPct val="135714"/>
              </a:lnSpc>
              <a:spcBef>
                <a:spcPts val="0"/>
              </a:spcBef>
              <a:spcAft>
                <a:spcPts val="0"/>
              </a:spcAft>
              <a:buClr>
                <a:schemeClr val="dk1"/>
              </a:buClr>
              <a:buSzPts val="1350"/>
              <a:buFont typeface="Arial"/>
              <a:buChar char="•"/>
            </a:pPr>
            <a:r>
              <a:rPr b="0" i="0" lang="en-US" sz="1800" u="none" cap="none" strike="noStrike">
                <a:solidFill>
                  <a:schemeClr val="dk1"/>
                </a:solidFill>
                <a:latin typeface="Roboto"/>
                <a:ea typeface="Roboto"/>
                <a:cs typeface="Roboto"/>
                <a:sym typeface="Roboto"/>
              </a:rPr>
              <a:t>Para poder utilizar las funciones de una librería hay que invocarlas </a:t>
            </a:r>
            <a:endParaRPr b="0" i="0" sz="1800" u="none" cap="none" strike="noStrike">
              <a:solidFill>
                <a:schemeClr val="dk1"/>
              </a:solidFill>
              <a:latin typeface="Roboto"/>
              <a:ea typeface="Roboto"/>
              <a:cs typeface="Roboto"/>
              <a:sym typeface="Roboto"/>
            </a:endParaRPr>
          </a:p>
          <a:p>
            <a:pPr indent="0" lvl="0" marL="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1"/>
          <p:cNvSpPr txBox="1"/>
          <p:nvPr/>
        </p:nvSpPr>
        <p:spPr>
          <a:xfrm>
            <a:off x="1287181" y="574274"/>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Biblioteca - Otras</a:t>
            </a:r>
            <a:endParaRPr b="1" i="0" sz="2600" u="none" cap="none" strike="noStrike">
              <a:solidFill>
                <a:schemeClr val="dk1"/>
              </a:solidFill>
              <a:latin typeface="Roboto"/>
              <a:ea typeface="Roboto"/>
              <a:cs typeface="Roboto"/>
              <a:sym typeface="Roboto"/>
            </a:endParaRPr>
          </a:p>
        </p:txBody>
      </p:sp>
      <p:sp>
        <p:nvSpPr>
          <p:cNvPr id="413" name="Google Shape;413;p2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414" name="Google Shape;414;p21"/>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415" name="Google Shape;415;p2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endParaRPr b="0" i="0" sz="1500" u="none" cap="none" strike="noStrike">
              <a:solidFill>
                <a:schemeClr val="lt2"/>
              </a:solidFill>
              <a:latin typeface="Roboto Black"/>
              <a:ea typeface="Roboto Black"/>
              <a:cs typeface="Roboto Black"/>
              <a:sym typeface="Roboto Black"/>
            </a:endParaRPr>
          </a:p>
        </p:txBody>
      </p:sp>
      <p:pic>
        <p:nvPicPr>
          <p:cNvPr id="416" name="Google Shape;416;p2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17" name="Google Shape;417;p21"/>
          <p:cNvSpPr txBox="1"/>
          <p:nvPr/>
        </p:nvSpPr>
        <p:spPr>
          <a:xfrm>
            <a:off x="1122775" y="1143450"/>
            <a:ext cx="7527899" cy="3015154"/>
          </a:xfrm>
          <a:prstGeom prst="rect">
            <a:avLst/>
          </a:prstGeom>
          <a:noFill/>
          <a:ln>
            <a:noFill/>
          </a:ln>
        </p:spPr>
        <p:txBody>
          <a:bodyPr anchorCtr="0" anchor="t" bIns="91425" lIns="91425" spcFirstLastPara="1" rIns="91425" wrap="square" tIns="91425">
            <a:spAutoFit/>
          </a:bodyPr>
          <a:lstStyle/>
          <a:p>
            <a:pPr indent="0" lvl="0" marL="0" marR="0" rtl="0" algn="l">
              <a:lnSpc>
                <a:spcPct val="114999"/>
              </a:lnSpc>
              <a:spcBef>
                <a:spcPts val="11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De acuerdo, con los objetivos de las librerías de Python existen diferentes clasificaciones. Estos son algunos tipos de librerías de Python:</a:t>
            </a:r>
            <a:endParaRPr b="0" i="0" sz="1600" u="none" cap="none" strike="noStrike">
              <a:solidFill>
                <a:schemeClr val="dk1"/>
              </a:solidFill>
              <a:latin typeface="Roboto"/>
              <a:ea typeface="Roboto"/>
              <a:cs typeface="Roboto"/>
              <a:sym typeface="Roboto"/>
            </a:endParaRPr>
          </a:p>
          <a:p>
            <a:pPr indent="-330200" lvl="0" marL="457200" marR="0" rtl="0" algn="l">
              <a:lnSpc>
                <a:spcPct val="114999"/>
              </a:lnSpc>
              <a:spcBef>
                <a:spcPts val="1100"/>
              </a:spcBef>
              <a:spcAft>
                <a:spcPts val="0"/>
              </a:spcAft>
              <a:buClr>
                <a:schemeClr val="dk1"/>
              </a:buClr>
              <a:buSzPts val="1600"/>
              <a:buFont typeface="Roboto"/>
              <a:buChar char="●"/>
            </a:pPr>
            <a:r>
              <a:rPr b="1" i="0" lang="en-US" sz="1600" u="none" cap="none" strike="noStrike">
                <a:solidFill>
                  <a:schemeClr val="dk1"/>
                </a:solidFill>
                <a:latin typeface="Roboto"/>
                <a:ea typeface="Roboto"/>
                <a:cs typeface="Roboto"/>
                <a:sym typeface="Roboto"/>
              </a:rPr>
              <a:t>Deep learning</a:t>
            </a:r>
            <a:r>
              <a:rPr b="0" i="0" lang="en-US" sz="1600" u="none" cap="none" strike="noStrike">
                <a:solidFill>
                  <a:schemeClr val="dk1"/>
                </a:solidFill>
                <a:latin typeface="Roboto"/>
                <a:ea typeface="Roboto"/>
                <a:cs typeface="Roboto"/>
                <a:sym typeface="Roboto"/>
              </a:rPr>
              <a:t>: Están enfocadas, de cara a la predicción de datos; a través del Big Data.</a:t>
            </a:r>
            <a:endParaRPr b="0" i="0" sz="1600" u="none" cap="none" strike="noStrike">
              <a:solidFill>
                <a:schemeClr val="dk1"/>
              </a:solidFill>
              <a:latin typeface="Roboto"/>
              <a:ea typeface="Roboto"/>
              <a:cs typeface="Roboto"/>
              <a:sym typeface="Roboto"/>
            </a:endParaRPr>
          </a:p>
          <a:p>
            <a:pPr indent="-330200" lvl="0" marL="457200" marR="0" rtl="0" algn="l">
              <a:lnSpc>
                <a:spcPct val="114999"/>
              </a:lnSpc>
              <a:spcBef>
                <a:spcPts val="0"/>
              </a:spcBef>
              <a:spcAft>
                <a:spcPts val="0"/>
              </a:spcAft>
              <a:buClr>
                <a:schemeClr val="dk1"/>
              </a:buClr>
              <a:buSzPts val="1600"/>
              <a:buFont typeface="Roboto"/>
              <a:buChar char="●"/>
            </a:pPr>
            <a:r>
              <a:rPr b="1" i="0" lang="en-US" sz="1600" u="none" cap="none" strike="noStrike">
                <a:solidFill>
                  <a:schemeClr val="dk1"/>
                </a:solidFill>
                <a:latin typeface="Roboto"/>
                <a:ea typeface="Roboto"/>
                <a:cs typeface="Roboto"/>
                <a:sym typeface="Roboto"/>
              </a:rPr>
              <a:t>Machine learning</a:t>
            </a:r>
            <a:r>
              <a:rPr b="0" i="0" lang="en-US" sz="1600" u="none" cap="none" strike="noStrike">
                <a:solidFill>
                  <a:schemeClr val="dk1"/>
                </a:solidFill>
                <a:latin typeface="Roboto"/>
                <a:ea typeface="Roboto"/>
                <a:cs typeface="Roboto"/>
                <a:sym typeface="Roboto"/>
              </a:rPr>
              <a:t>: Estas librerías son útiles para el </a:t>
            </a:r>
            <a:r>
              <a:rPr b="0" i="0" lang="en-US" sz="1600" u="sng" cap="none" strike="noStrike">
                <a:solidFill>
                  <a:schemeClr val="dk1"/>
                </a:solidFill>
                <a:latin typeface="Roboto"/>
                <a:ea typeface="Roboto"/>
                <a:cs typeface="Roboto"/>
                <a:sym typeface="Roboto"/>
                <a:hlinkClick r:id="rId5">
                  <a:extLst>
                    <a:ext uri="{A12FA001-AC4F-418D-AE19-62706E023703}">
                      <ahyp:hlinkClr val="tx"/>
                    </a:ext>
                  </a:extLst>
                </a:hlinkClick>
              </a:rPr>
              <a:t>machine learning</a:t>
            </a:r>
            <a:r>
              <a:rPr b="0" i="0" lang="en-US" sz="1600" u="none" cap="none" strike="noStrike">
                <a:solidFill>
                  <a:schemeClr val="dk1"/>
                </a:solidFill>
                <a:latin typeface="Roboto"/>
                <a:ea typeface="Roboto"/>
                <a:cs typeface="Roboto"/>
                <a:sym typeface="Roboto"/>
              </a:rPr>
              <a:t>, ya que mejoran el proceso de información y la resolución de problemas de clasificación y el análisis de regresión de datos.</a:t>
            </a:r>
            <a:endParaRPr b="0" i="0" sz="1600" u="none" cap="none" strike="noStrike">
              <a:solidFill>
                <a:schemeClr val="dk1"/>
              </a:solidFill>
              <a:latin typeface="Roboto"/>
              <a:ea typeface="Roboto"/>
              <a:cs typeface="Roboto"/>
              <a:sym typeface="Roboto"/>
            </a:endParaRPr>
          </a:p>
          <a:p>
            <a:pPr indent="-330200" lvl="0" marL="457200" marR="0" rtl="0" algn="l">
              <a:lnSpc>
                <a:spcPct val="114999"/>
              </a:lnSpc>
              <a:spcBef>
                <a:spcPts val="0"/>
              </a:spcBef>
              <a:spcAft>
                <a:spcPts val="0"/>
              </a:spcAft>
              <a:buClr>
                <a:schemeClr val="dk1"/>
              </a:buClr>
              <a:buSzPts val="1600"/>
              <a:buFont typeface="Roboto"/>
              <a:buChar char="●"/>
            </a:pPr>
            <a:r>
              <a:rPr b="1" i="0" lang="en-US" sz="1600" u="none" cap="none" strike="noStrike">
                <a:solidFill>
                  <a:schemeClr val="dk1"/>
                </a:solidFill>
                <a:latin typeface="Roboto"/>
                <a:ea typeface="Roboto"/>
                <a:cs typeface="Roboto"/>
                <a:sym typeface="Roboto"/>
              </a:rPr>
              <a:t>Visualización</a:t>
            </a:r>
            <a:r>
              <a:rPr b="0" i="0" lang="en-US" sz="1600" u="none" cap="none" strike="noStrike">
                <a:solidFill>
                  <a:schemeClr val="dk1"/>
                </a:solidFill>
                <a:latin typeface="Roboto"/>
                <a:ea typeface="Roboto"/>
                <a:cs typeface="Roboto"/>
                <a:sym typeface="Roboto"/>
              </a:rPr>
              <a:t>: Sirven para entender y comprender los datos, de una forma más legible.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2"/>
          <p:cNvSpPr txBox="1"/>
          <p:nvPr/>
        </p:nvSpPr>
        <p:spPr>
          <a:xfrm>
            <a:off x="1287181" y="574274"/>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Biblioteca - Otras</a:t>
            </a:r>
            <a:endParaRPr b="1" i="0" sz="2600" u="none" cap="none" strike="noStrike">
              <a:solidFill>
                <a:schemeClr val="dk1"/>
              </a:solidFill>
              <a:latin typeface="Roboto"/>
              <a:ea typeface="Roboto"/>
              <a:cs typeface="Roboto"/>
              <a:sym typeface="Roboto"/>
            </a:endParaRPr>
          </a:p>
        </p:txBody>
      </p:sp>
      <p:sp>
        <p:nvSpPr>
          <p:cNvPr id="423" name="Google Shape;423;p2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424" name="Google Shape;424;p22"/>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425" name="Google Shape;425;p2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426" name="Google Shape;426;p2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27" name="Google Shape;427;p22"/>
          <p:cNvSpPr txBox="1"/>
          <p:nvPr/>
        </p:nvSpPr>
        <p:spPr>
          <a:xfrm>
            <a:off x="1287175" y="1151125"/>
            <a:ext cx="7412400" cy="3366600"/>
          </a:xfrm>
          <a:prstGeom prst="rect">
            <a:avLst/>
          </a:prstGeom>
          <a:noFill/>
          <a:ln>
            <a:noFill/>
          </a:ln>
        </p:spPr>
        <p:txBody>
          <a:bodyPr anchorCtr="0" anchor="ctr" bIns="91425" lIns="91425" spcFirstLastPara="1" rIns="91425" wrap="square" tIns="91425">
            <a:noAutofit/>
          </a:bodyPr>
          <a:lstStyle/>
          <a:p>
            <a:pPr indent="0" lvl="0" marL="114300" marR="0" rtl="0" algn="l">
              <a:lnSpc>
                <a:spcPct val="131250"/>
              </a:lnSpc>
              <a:spcBef>
                <a:spcPts val="0"/>
              </a:spcBef>
              <a:spcAft>
                <a:spcPts val="0"/>
              </a:spcAft>
              <a:buNone/>
            </a:pPr>
            <a:r>
              <a:rPr b="0" i="0" lang="en-US" sz="1800" u="none" cap="none" strike="noStrike">
                <a:solidFill>
                  <a:schemeClr val="dk1"/>
                </a:solidFill>
                <a:latin typeface="Roboto"/>
                <a:ea typeface="Roboto"/>
                <a:cs typeface="Roboto"/>
                <a:sym typeface="Roboto"/>
              </a:rPr>
              <a:t>Las librerías más conocidas son:</a:t>
            </a:r>
            <a:endParaRPr b="0" i="0" sz="1400" u="none" cap="none" strike="noStrike">
              <a:solidFill>
                <a:srgbClr val="000000"/>
              </a:solidFill>
              <a:latin typeface="Arial"/>
              <a:ea typeface="Arial"/>
              <a:cs typeface="Arial"/>
              <a:sym typeface="Arial"/>
            </a:endParaRPr>
          </a:p>
          <a:p>
            <a:pPr indent="-342900" lvl="0" marL="457200" marR="0" rtl="0" algn="l">
              <a:lnSpc>
                <a:spcPct val="13125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random</a:t>
            </a:r>
            <a:endParaRPr b="0" i="0" sz="1800" u="none" cap="none" strike="noStrike">
              <a:solidFill>
                <a:schemeClr val="dk1"/>
              </a:solidFill>
              <a:latin typeface="Roboto"/>
              <a:ea typeface="Roboto"/>
              <a:cs typeface="Roboto"/>
              <a:sym typeface="Roboto"/>
            </a:endParaRPr>
          </a:p>
          <a:p>
            <a:pPr indent="-342900" lvl="0" marL="457200" marR="0" rtl="0" algn="l">
              <a:lnSpc>
                <a:spcPct val="13125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math</a:t>
            </a:r>
            <a:endParaRPr b="0" i="0" sz="1800" u="none" cap="none" strike="noStrike">
              <a:solidFill>
                <a:schemeClr val="dk1"/>
              </a:solidFill>
              <a:latin typeface="Roboto"/>
              <a:ea typeface="Roboto"/>
              <a:cs typeface="Roboto"/>
              <a:sym typeface="Roboto"/>
            </a:endParaRPr>
          </a:p>
          <a:p>
            <a:pPr indent="-342900" lvl="0" marL="457200" marR="0" rtl="0" algn="l">
              <a:lnSpc>
                <a:spcPct val="13125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pandas</a:t>
            </a:r>
            <a:endParaRPr b="0" i="0" sz="1800" u="none" cap="none" strike="noStrike">
              <a:solidFill>
                <a:schemeClr val="dk1"/>
              </a:solidFill>
              <a:latin typeface="Roboto"/>
              <a:ea typeface="Roboto"/>
              <a:cs typeface="Roboto"/>
              <a:sym typeface="Roboto"/>
            </a:endParaRPr>
          </a:p>
          <a:p>
            <a:pPr indent="-342900" lvl="0" marL="457200" marR="0" rtl="0" algn="l">
              <a:lnSpc>
                <a:spcPct val="13125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numpy</a:t>
            </a:r>
            <a:endParaRPr b="0" i="0" sz="1800" u="none" cap="none" strike="noStrike">
              <a:solidFill>
                <a:schemeClr val="dk1"/>
              </a:solidFill>
              <a:latin typeface="Roboto"/>
              <a:ea typeface="Roboto"/>
              <a:cs typeface="Roboto"/>
              <a:sym typeface="Roboto"/>
            </a:endParaRPr>
          </a:p>
          <a:p>
            <a:pPr indent="-342900" lvl="0" marL="457200" marR="0" rtl="0" algn="l">
              <a:lnSpc>
                <a:spcPct val="13125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tk</a:t>
            </a:r>
            <a:endParaRPr b="0" i="0" sz="1800" u="none" cap="none" strike="noStrike">
              <a:solidFill>
                <a:schemeClr val="dk1"/>
              </a:solidFill>
              <a:latin typeface="Roboto"/>
              <a:ea typeface="Roboto"/>
              <a:cs typeface="Roboto"/>
              <a:sym typeface="Roboto"/>
            </a:endParaRPr>
          </a:p>
          <a:p>
            <a:pPr indent="-342900" lvl="0" marL="457200" marR="0" rtl="0" algn="l">
              <a:lnSpc>
                <a:spcPct val="131250"/>
              </a:lnSpc>
              <a:spcBef>
                <a:spcPts val="0"/>
              </a:spcBef>
              <a:spcAft>
                <a:spcPts val="0"/>
              </a:spcAft>
              <a:buClr>
                <a:schemeClr val="dk1"/>
              </a:buClr>
              <a:buSzPts val="1800"/>
              <a:buFont typeface="Roboto"/>
              <a:buChar char="●"/>
            </a:pPr>
            <a:r>
              <a:rPr b="0" i="0" lang="en-US" sz="1800" u="none" cap="none" strike="noStrike">
                <a:solidFill>
                  <a:schemeClr val="dk1"/>
                </a:solidFill>
                <a:latin typeface="Roboto"/>
                <a:ea typeface="Roboto"/>
                <a:cs typeface="Roboto"/>
                <a:sym typeface="Roboto"/>
              </a:rPr>
              <a:t>pyqt5</a:t>
            </a:r>
            <a:endParaRPr b="0" i="0" sz="1800" u="none" cap="none" strike="noStrike">
              <a:solidFill>
                <a:schemeClr val="dk1"/>
              </a:solidFill>
              <a:latin typeface="Roboto"/>
              <a:ea typeface="Roboto"/>
              <a:cs typeface="Roboto"/>
              <a:sym typeface="Roboto"/>
            </a:endParaRPr>
          </a:p>
          <a:p>
            <a:pPr indent="0" lvl="0" marL="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35714"/>
              </a:lnSpc>
              <a:spcBef>
                <a:spcPts val="0"/>
              </a:spcBef>
              <a:spcAft>
                <a:spcPts val="0"/>
              </a:spcAft>
              <a:buClr>
                <a:schemeClr val="dk1"/>
              </a:buClr>
              <a:buSzPts val="1350"/>
              <a:buFont typeface="Arial"/>
              <a:buNone/>
            </a:pPr>
            <a:r>
              <a:rPr b="0" i="0" lang="en-US" sz="1600" u="none" cap="none" strike="noStrike">
                <a:solidFill>
                  <a:schemeClr val="dk1"/>
                </a:solidFill>
                <a:latin typeface="Roboto"/>
                <a:ea typeface="Roboto"/>
                <a:cs typeface="Roboto"/>
                <a:sym typeface="Roboto"/>
              </a:rPr>
              <a:t>Pero hay muchas más que nos pueden ayudar a resolver de manera mas eficiente nuestro trabajo</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Modularidad</a:t>
            </a:r>
            <a:r>
              <a:rPr b="0" i="0" lang="en-US" sz="2200" u="none" cap="none" strike="noStrike">
                <a:solidFill>
                  <a:schemeClr val="dk1"/>
                </a:solidFill>
                <a:latin typeface="Roboto"/>
                <a:ea typeface="Roboto"/>
                <a:cs typeface="Roboto"/>
                <a:sym typeface="Roboto"/>
              </a:rPr>
              <a:t> </a:t>
            </a:r>
            <a:r>
              <a:rPr b="1" i="0" lang="en-US" sz="2900" u="none" cap="none" strike="noStrike">
                <a:solidFill>
                  <a:schemeClr val="dk1"/>
                </a:solidFill>
                <a:latin typeface="Roboto"/>
                <a:ea typeface="Roboto"/>
                <a:cs typeface="Roboto"/>
                <a:sym typeface="Roboto"/>
              </a:rPr>
              <a:t>- Concepto</a:t>
            </a:r>
            <a:r>
              <a:rPr b="0" i="0" lang="en-US" sz="2200" u="none" cap="none" strike="noStrike">
                <a:solidFill>
                  <a:schemeClr val="dk1"/>
                </a:solidFill>
                <a:latin typeface="Roboto"/>
                <a:ea typeface="Roboto"/>
                <a:cs typeface="Roboto"/>
                <a:sym typeface="Roboto"/>
              </a:rPr>
              <a:t>	</a:t>
            </a:r>
            <a:endParaRPr b="0" i="0" sz="1900" u="none" cap="none" strike="noStrike">
              <a:solidFill>
                <a:schemeClr val="dk1"/>
              </a:solidFill>
              <a:latin typeface="Roboto"/>
              <a:ea typeface="Roboto"/>
              <a:cs typeface="Roboto"/>
              <a:sym typeface="Roboto"/>
            </a:endParaRPr>
          </a:p>
        </p:txBody>
      </p:sp>
      <p:sp>
        <p:nvSpPr>
          <p:cNvPr id="91" name="Google Shape;91;p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92" name="Google Shape;92;p3"/>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93" name="Google Shape;93;p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94" name="Google Shape;94;p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95" name="Google Shape;95;p3"/>
          <p:cNvSpPr txBox="1"/>
          <p:nvPr/>
        </p:nvSpPr>
        <p:spPr>
          <a:xfrm>
            <a:off x="1223500" y="1747531"/>
            <a:ext cx="6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1" sz="1400" u="none" cap="none" strike="noStrike">
              <a:solidFill>
                <a:srgbClr val="AF00DB"/>
              </a:solidFill>
              <a:latin typeface="Roboto Mono"/>
              <a:ea typeface="Roboto Mono"/>
              <a:cs typeface="Roboto Mono"/>
              <a:sym typeface="Roboto Mono"/>
            </a:endParaRPr>
          </a:p>
        </p:txBody>
      </p:sp>
      <p:sp>
        <p:nvSpPr>
          <p:cNvPr id="96" name="Google Shape;96;p3"/>
          <p:cNvSpPr txBox="1"/>
          <p:nvPr/>
        </p:nvSpPr>
        <p:spPr>
          <a:xfrm>
            <a:off x="953700" y="1145425"/>
            <a:ext cx="7955700" cy="2868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Arial"/>
              <a:buNone/>
            </a:pPr>
            <a:r>
              <a:rPr b="0" i="0" lang="en-US" sz="1600" u="none" cap="none" strike="noStrike">
                <a:solidFill>
                  <a:schemeClr val="dk1"/>
                </a:solidFill>
                <a:latin typeface="Roboto"/>
                <a:ea typeface="Roboto"/>
                <a:cs typeface="Roboto"/>
                <a:sym typeface="Roboto"/>
              </a:rPr>
              <a:t>La solución de un subproblema se la denomina </a:t>
            </a:r>
            <a:r>
              <a:rPr b="1" i="0" lang="en-US" sz="1600" u="none" cap="none" strike="noStrike">
                <a:solidFill>
                  <a:schemeClr val="dk1"/>
                </a:solidFill>
                <a:latin typeface="Roboto"/>
                <a:ea typeface="Roboto"/>
                <a:cs typeface="Roboto"/>
                <a:sym typeface="Roboto"/>
              </a:rPr>
              <a:t>módulo</a:t>
            </a: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Roboto"/>
                <a:ea typeface="Roboto"/>
                <a:cs typeface="Roboto"/>
                <a:sym typeface="Roboto"/>
              </a:rPr>
              <a:t>Utilizando esta técnica la solución de un problema se expresa como un programa que quedará formado por una serie de módulos, donde cada módulo realiza una tarea concreta de la tarea total. </a:t>
            </a:r>
            <a:endParaRPr b="0" i="0" sz="16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Roboto"/>
                <a:ea typeface="Roboto"/>
                <a:cs typeface="Roboto"/>
                <a:sym typeface="Roboto"/>
              </a:rPr>
              <a:t>Este diseño produce beneficios como: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producir programas más fáciles de escribir</a:t>
            </a:r>
            <a:endParaRPr b="0" i="0" sz="1400" u="none" cap="none" strike="noStrike">
              <a:solidFill>
                <a:srgbClr val="000000"/>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1600"/>
              <a:buFont typeface="Roboto"/>
              <a:buNone/>
            </a:pPr>
            <a:r>
              <a:t/>
            </a:r>
            <a:endParaRPr b="0" i="0" sz="16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más fáciles de mantener</a:t>
            </a:r>
            <a:endParaRPr b="0" i="0" sz="1600" u="none" cap="none" strike="noStrike">
              <a:solidFill>
                <a:schemeClr val="dk1"/>
              </a:solidFill>
              <a:latin typeface="Roboto"/>
              <a:ea typeface="Roboto"/>
              <a:cs typeface="Roboto"/>
              <a:sym typeface="Roboto"/>
            </a:endParaRPr>
          </a:p>
          <a:p>
            <a:pPr indent="-228600" lvl="0" marL="457200" marR="0" rtl="0" algn="just">
              <a:lnSpc>
                <a:spcPct val="100000"/>
              </a:lnSpc>
              <a:spcBef>
                <a:spcPts val="0"/>
              </a:spcBef>
              <a:spcAft>
                <a:spcPts val="0"/>
              </a:spcAft>
              <a:buClr>
                <a:schemeClr val="dk1"/>
              </a:buClr>
              <a:buSzPts val="1600"/>
              <a:buFont typeface="Roboto"/>
              <a:buNone/>
            </a:pPr>
            <a:r>
              <a:t/>
            </a:r>
            <a:endParaRPr b="0" i="0" sz="1600" u="none" cap="none" strike="noStrike">
              <a:solidFill>
                <a:schemeClr val="dk1"/>
              </a:solidFill>
              <a:latin typeface="Roboto"/>
              <a:ea typeface="Roboto"/>
              <a:cs typeface="Roboto"/>
              <a:sym typeface="Roboto"/>
            </a:endParaRPr>
          </a:p>
          <a:p>
            <a:pPr indent="-330200" lvl="0" marL="457200" marR="0" rtl="0" algn="just">
              <a:lnSpc>
                <a:spcPct val="10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se pueden realizar pruebas independientes.</a:t>
            </a:r>
            <a:endParaRPr b="0" i="0" sz="16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400"/>
              <a:buFont typeface="Arial"/>
              <a:buNone/>
            </a:pPr>
            <a:r>
              <a:t/>
            </a:r>
            <a:endParaRPr b="0" i="0" sz="1600" u="none" cap="none" strike="noStrike">
              <a:solidFill>
                <a:schemeClr val="dk1"/>
              </a:solidFill>
              <a:latin typeface="Roboto"/>
              <a:ea typeface="Roboto"/>
              <a:cs typeface="Roboto"/>
              <a:sym typeface="Roboto"/>
            </a:endParaRPr>
          </a:p>
        </p:txBody>
      </p:sp>
      <p:pic>
        <p:nvPicPr>
          <p:cNvPr id="97" name="Google Shape;97;p3"/>
          <p:cNvPicPr preferRelativeResize="0"/>
          <p:nvPr/>
        </p:nvPicPr>
        <p:blipFill rotWithShape="1">
          <a:blip r:embed="rId5">
            <a:alphaModFix/>
          </a:blip>
          <a:srcRect b="0" l="0" r="0" t="0"/>
          <a:stretch/>
        </p:blipFill>
        <p:spPr>
          <a:xfrm>
            <a:off x="5018326" y="1900326"/>
            <a:ext cx="2902173" cy="2868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3"/>
          <p:cNvSpPr txBox="1"/>
          <p:nvPr/>
        </p:nvSpPr>
        <p:spPr>
          <a:xfrm>
            <a:off x="1287180" y="39738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Biblioteca - Ejemplo</a:t>
            </a:r>
            <a:endParaRPr b="1" i="0" sz="2600" u="none" cap="none" strike="noStrike">
              <a:solidFill>
                <a:schemeClr val="dk1"/>
              </a:solidFill>
              <a:latin typeface="Roboto"/>
              <a:ea typeface="Roboto"/>
              <a:cs typeface="Roboto"/>
              <a:sym typeface="Roboto"/>
            </a:endParaRPr>
          </a:p>
        </p:txBody>
      </p:sp>
      <p:sp>
        <p:nvSpPr>
          <p:cNvPr id="433" name="Google Shape;433;p2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434" name="Google Shape;434;p23"/>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435" name="Google Shape;435;p2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436" name="Google Shape;436;p2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37" name="Google Shape;437;p23"/>
          <p:cNvSpPr txBox="1"/>
          <p:nvPr/>
        </p:nvSpPr>
        <p:spPr>
          <a:xfrm>
            <a:off x="1279852" y="1024180"/>
            <a:ext cx="7412400" cy="2976600"/>
          </a:xfrm>
          <a:prstGeom prst="rect">
            <a:avLst/>
          </a:prstGeom>
          <a:noFill/>
          <a:ln>
            <a:noFill/>
          </a:ln>
        </p:spPr>
        <p:txBody>
          <a:bodyPr anchorCtr="0" anchor="t" bIns="91425" lIns="91425" spcFirstLastPara="1" rIns="91425" wrap="square" tIns="91425">
            <a:noAutofit/>
          </a:bodyPr>
          <a:lstStyle/>
          <a:p>
            <a:pPr indent="0" lvl="0" marL="0" marR="0" rtl="0" algn="l">
              <a:lnSpc>
                <a:spcPct val="131250"/>
              </a:lnSpc>
              <a:spcBef>
                <a:spcPts val="0"/>
              </a:spcBef>
              <a:spcAft>
                <a:spcPts val="0"/>
              </a:spcAft>
              <a:buClr>
                <a:srgbClr val="000000"/>
              </a:buClr>
              <a:buSzPts val="1600"/>
              <a:buFont typeface="Arial"/>
              <a:buNone/>
            </a:pPr>
            <a:r>
              <a:rPr b="1" i="0" lang="en-US" sz="1600" u="none" cap="none" strike="noStrike">
                <a:solidFill>
                  <a:srgbClr val="CC00FF"/>
                </a:solidFill>
                <a:latin typeface="Courier New"/>
                <a:ea typeface="Courier New"/>
                <a:cs typeface="Courier New"/>
                <a:sym typeface="Courier New"/>
              </a:rPr>
              <a:t>import</a:t>
            </a:r>
            <a:r>
              <a:rPr b="0" i="0" lang="en-US" sz="1600" u="none" cap="none" strike="noStrike">
                <a:solidFill>
                  <a:schemeClr val="dk1"/>
                </a:solidFill>
                <a:latin typeface="Courier New"/>
                <a:ea typeface="Courier New"/>
                <a:cs typeface="Courier New"/>
                <a:sym typeface="Courier New"/>
              </a:rPr>
              <a:t> random</a:t>
            </a:r>
            <a:endParaRPr b="0" i="0" sz="16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rgbClr val="000000"/>
              </a:buClr>
              <a:buSzPts val="1600"/>
              <a:buFont typeface="Arial"/>
              <a:buNone/>
            </a:pPr>
            <a:r>
              <a:rPr b="1" i="0" lang="en-US" sz="1600" u="none" cap="none" strike="noStrike">
                <a:solidFill>
                  <a:srgbClr val="91A000"/>
                </a:solidFill>
                <a:latin typeface="Courier New"/>
                <a:ea typeface="Courier New"/>
                <a:cs typeface="Courier New"/>
                <a:sym typeface="Courier New"/>
              </a:rPr>
              <a:t>print</a:t>
            </a:r>
            <a:r>
              <a:rPr b="0" i="0" lang="en-US" sz="1600" u="none" cap="none" strike="noStrike">
                <a:solidFill>
                  <a:schemeClr val="dk1"/>
                </a:solidFill>
                <a:latin typeface="Courier New"/>
                <a:ea typeface="Courier New"/>
                <a:cs typeface="Courier New"/>
                <a:sym typeface="Courier New"/>
              </a:rPr>
              <a:t>(random.choice([“rojo”,”azul”,”verde”]))</a:t>
            </a:r>
            <a:endParaRPr b="0" i="0" sz="1400" u="none" cap="none" strike="noStrike">
              <a:solidFill>
                <a:srgbClr val="000000"/>
              </a:solidFill>
              <a:latin typeface="Arial"/>
              <a:ea typeface="Arial"/>
              <a:cs typeface="Arial"/>
              <a:sym typeface="Arial"/>
            </a:endParaRPr>
          </a:p>
          <a:p>
            <a:pPr indent="0" lvl="0" marL="0" marR="0" rtl="0" algn="l">
              <a:lnSpc>
                <a:spcPct val="13125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Salida: </a:t>
            </a:r>
            <a:r>
              <a:rPr b="0" i="0" lang="en-US" sz="1600" u="none" cap="none" strike="noStrike">
                <a:solidFill>
                  <a:srgbClr val="FF0000"/>
                </a:solidFill>
                <a:latin typeface="Courier New"/>
                <a:ea typeface="Courier New"/>
                <a:cs typeface="Courier New"/>
                <a:sym typeface="Courier New"/>
              </a:rPr>
              <a:t>“rojo”</a:t>
            </a:r>
            <a:endParaRPr b="0" i="0" sz="1600" u="none" cap="none" strike="noStrike">
              <a:solidFill>
                <a:srgbClr val="FF0000"/>
              </a:solidFill>
              <a:latin typeface="Courier New"/>
              <a:ea typeface="Courier New"/>
              <a:cs typeface="Courier New"/>
              <a:sym typeface="Courier New"/>
            </a:endParaRPr>
          </a:p>
          <a:p>
            <a:pPr indent="0" lvl="0" marL="0" marR="0" rtl="0" algn="l">
              <a:lnSpc>
                <a:spcPct val="13125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lista = [1,2,3,5]</a:t>
            </a:r>
            <a:endParaRPr b="0" i="0" sz="1400" u="none" cap="none" strike="noStrike">
              <a:solidFill>
                <a:srgbClr val="000000"/>
              </a:solidFill>
              <a:latin typeface="Arial"/>
              <a:ea typeface="Arial"/>
              <a:cs typeface="Arial"/>
              <a:sym typeface="Arial"/>
            </a:endParaRPr>
          </a:p>
          <a:p>
            <a:pPr indent="0" lvl="0" marL="0" marR="0" rtl="0" algn="l">
              <a:lnSpc>
                <a:spcPct val="13125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random.shuffle(lista)</a:t>
            </a:r>
            <a:endParaRPr b="0" i="0" sz="16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rgbClr val="000000"/>
              </a:buClr>
              <a:buSzPts val="1600"/>
              <a:buFont typeface="Arial"/>
              <a:buNone/>
            </a:pPr>
            <a:r>
              <a:rPr b="1" i="0" lang="en-US" sz="1600" u="none" cap="none" strike="noStrike">
                <a:solidFill>
                  <a:srgbClr val="91A000"/>
                </a:solidFill>
                <a:latin typeface="Courier New"/>
                <a:ea typeface="Courier New"/>
                <a:cs typeface="Courier New"/>
                <a:sym typeface="Courier New"/>
              </a:rPr>
              <a:t>print</a:t>
            </a:r>
            <a:r>
              <a:rPr b="0" i="0" lang="en-US" sz="1600" u="none" cap="none" strike="noStrike">
                <a:solidFill>
                  <a:schemeClr val="dk1"/>
                </a:solidFill>
                <a:latin typeface="Courier New"/>
                <a:ea typeface="Courier New"/>
                <a:cs typeface="Courier New"/>
                <a:sym typeface="Courier New"/>
              </a:rPr>
              <a:t>(lista)</a:t>
            </a:r>
            <a:endParaRPr b="0" i="0" sz="1400" u="none" cap="none" strike="noStrike">
              <a:solidFill>
                <a:srgbClr val="000000"/>
              </a:solidFill>
              <a:latin typeface="Arial"/>
              <a:ea typeface="Arial"/>
              <a:cs typeface="Arial"/>
              <a:sym typeface="Arial"/>
            </a:endParaRPr>
          </a:p>
          <a:p>
            <a:pPr indent="0" lvl="0" marL="0" marR="0" rtl="0" algn="l">
              <a:lnSpc>
                <a:spcPct val="13125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salida: [5,3,1,2] </a:t>
            </a:r>
            <a:r>
              <a:rPr b="0" i="0" lang="en-US" sz="1600" u="none" cap="none" strike="noStrike">
                <a:solidFill>
                  <a:srgbClr val="00B050"/>
                </a:solidFill>
                <a:latin typeface="Courier New"/>
                <a:ea typeface="Courier New"/>
                <a:cs typeface="Courier New"/>
                <a:sym typeface="Courier New"/>
              </a:rPr>
              <a:t>#cambia de forma aleatoria 			   #los elementos de la lista</a:t>
            </a:r>
            <a:endParaRPr b="0" i="0" sz="1400" u="none" cap="none" strike="noStrike">
              <a:solidFill>
                <a:srgbClr val="00B05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rgbClr val="CC00FF"/>
                </a:solidFill>
                <a:latin typeface="Courier New"/>
                <a:ea typeface="Courier New"/>
                <a:cs typeface="Courier New"/>
                <a:sym typeface="Courier New"/>
              </a:rPr>
              <a:t>import</a:t>
            </a:r>
            <a:r>
              <a:rPr b="0" i="0" lang="en-US" sz="1600" u="none" cap="none" strike="noStrike">
                <a:solidFill>
                  <a:schemeClr val="dk1"/>
                </a:solidFill>
                <a:latin typeface="Courier New"/>
                <a:ea typeface="Courier New"/>
                <a:cs typeface="Courier New"/>
                <a:sym typeface="Courier New"/>
              </a:rPr>
              <a:t> math</a:t>
            </a:r>
            <a:endParaRPr b="0" i="0" sz="1600" u="none" cap="none" strike="noStrike">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rgbClr val="91A000"/>
                </a:solidFill>
                <a:latin typeface="Courier New"/>
                <a:ea typeface="Courier New"/>
                <a:cs typeface="Courier New"/>
                <a:sym typeface="Courier New"/>
              </a:rPr>
              <a:t>print</a:t>
            </a:r>
            <a:r>
              <a:rPr b="0" i="0" lang="en-US" sz="1600" u="none" cap="none" strike="noStrike">
                <a:solidFill>
                  <a:schemeClr val="dk1"/>
                </a:solidFill>
                <a:latin typeface="Courier New"/>
                <a:ea typeface="Courier New"/>
                <a:cs typeface="Courier New"/>
                <a:sym typeface="Courier New"/>
              </a:rPr>
              <a:t>(math.sqrt(4)) </a:t>
            </a:r>
            <a:endParaRPr b="0" i="0" sz="14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chemeClr val="dk1"/>
              </a:buClr>
              <a:buSzPts val="1350"/>
              <a:buFont typeface="Arial"/>
              <a:buNone/>
            </a:pPr>
            <a:r>
              <a:rPr b="0" i="0" lang="en-US" sz="1600" u="none" cap="none" strike="noStrike">
                <a:solidFill>
                  <a:schemeClr val="dk1"/>
                </a:solidFill>
                <a:latin typeface="Courier New"/>
                <a:ea typeface="Courier New"/>
                <a:cs typeface="Courier New"/>
                <a:sym typeface="Courier New"/>
              </a:rPr>
              <a:t>	salida: </a:t>
            </a:r>
            <a:r>
              <a:rPr b="0" i="0" lang="en-US" sz="1800" u="none" cap="none" strike="noStrike">
                <a:solidFill>
                  <a:schemeClr val="dk1"/>
                </a:solidFill>
                <a:latin typeface="Courier New"/>
                <a:ea typeface="Courier New"/>
                <a:cs typeface="Courier New"/>
                <a:sym typeface="Courier New"/>
              </a:rPr>
              <a:t>2</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t/>
            </a:r>
            <a:endParaRPr/>
          </a:p>
        </p:txBody>
      </p:sp>
      <p:sp>
        <p:nvSpPr>
          <p:cNvPr id="443" name="Google Shape;443;p24"/>
          <p:cNvSpPr txBox="1"/>
          <p:nvPr>
            <p:ph idx="1" type="body"/>
          </p:nvPr>
        </p:nvSpPr>
        <p:spPr>
          <a:xfrm>
            <a:off x="628650" y="1369218"/>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t/>
            </a:r>
            <a:endParaRPr/>
          </a:p>
        </p:txBody>
      </p:sp>
      <p:pic>
        <p:nvPicPr>
          <p:cNvPr id="444" name="Google Shape;444;p24"/>
          <p:cNvPicPr preferRelativeResize="0"/>
          <p:nvPr/>
        </p:nvPicPr>
        <p:blipFill rotWithShape="1">
          <a:blip r:embed="rId3">
            <a:alphaModFix/>
          </a:blip>
          <a:srcRect b="0" l="0" r="0" t="0"/>
          <a:stretch/>
        </p:blipFill>
        <p:spPr>
          <a:xfrm>
            <a:off x="-111846" y="-1450375"/>
            <a:ext cx="12189289" cy="685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Concepto</a:t>
            </a:r>
            <a:endParaRPr b="1" i="0" sz="2600" u="none" cap="none" strike="noStrike">
              <a:solidFill>
                <a:schemeClr val="dk1"/>
              </a:solidFill>
              <a:latin typeface="Roboto"/>
              <a:ea typeface="Roboto"/>
              <a:cs typeface="Roboto"/>
              <a:sym typeface="Roboto"/>
            </a:endParaRPr>
          </a:p>
        </p:txBody>
      </p:sp>
      <p:sp>
        <p:nvSpPr>
          <p:cNvPr id="103" name="Google Shape;103;p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04" name="Google Shape;104;p4"/>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05" name="Google Shape;105;p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106" name="Google Shape;106;p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07" name="Google Shape;107;p4"/>
          <p:cNvSpPr txBox="1"/>
          <p:nvPr/>
        </p:nvSpPr>
        <p:spPr>
          <a:xfrm>
            <a:off x="1287175" y="1740455"/>
            <a:ext cx="6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1" sz="1400" u="none" cap="none" strike="noStrike">
              <a:solidFill>
                <a:srgbClr val="AF00DB"/>
              </a:solidFill>
              <a:latin typeface="Roboto Mono"/>
              <a:ea typeface="Roboto Mono"/>
              <a:cs typeface="Roboto Mono"/>
              <a:sym typeface="Roboto Mono"/>
            </a:endParaRPr>
          </a:p>
        </p:txBody>
      </p:sp>
      <p:sp>
        <p:nvSpPr>
          <p:cNvPr id="108" name="Google Shape;108;p4"/>
          <p:cNvSpPr/>
          <p:nvPr/>
        </p:nvSpPr>
        <p:spPr>
          <a:xfrm>
            <a:off x="1183025" y="1538145"/>
            <a:ext cx="7306800" cy="1116000"/>
          </a:xfrm>
          <a:prstGeom prst="roundRect">
            <a:avLst>
              <a:gd fmla="val 16667" name="adj"/>
            </a:avLst>
          </a:prstGeom>
          <a:solidFill>
            <a:srgbClr val="EEECE1"/>
          </a:solidFill>
          <a:ln cap="flat" cmpd="sng" w="2842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35714"/>
              </a:lnSpc>
              <a:spcBef>
                <a:spcPts val="0"/>
              </a:spcBef>
              <a:spcAft>
                <a:spcPts val="0"/>
              </a:spcAft>
              <a:buClr>
                <a:srgbClr val="000000"/>
              </a:buClr>
              <a:buSzPts val="1100"/>
              <a:buFont typeface="Arial"/>
              <a:buNone/>
            </a:pPr>
            <a:r>
              <a:rPr b="1" i="1" lang="en-US" sz="1600" u="none" cap="none" strike="noStrike">
                <a:solidFill>
                  <a:srgbClr val="000000"/>
                </a:solidFill>
                <a:latin typeface="Roboto"/>
                <a:ea typeface="Roboto"/>
                <a:cs typeface="Roboto"/>
                <a:sym typeface="Roboto"/>
              </a:rPr>
              <a:t>Una función es un grupo de instrucciones que resuelven un problema muy concreto.</a:t>
            </a:r>
            <a:endParaRPr b="0" i="0" sz="2200" u="none" cap="none" strike="noStrike">
              <a:solidFill>
                <a:srgbClr val="000000"/>
              </a:solidFill>
              <a:latin typeface="Roboto"/>
              <a:ea typeface="Roboto"/>
              <a:cs typeface="Roboto"/>
              <a:sym typeface="Roboto"/>
            </a:endParaRPr>
          </a:p>
        </p:txBody>
      </p:sp>
      <p:sp>
        <p:nvSpPr>
          <p:cNvPr id="109" name="Google Shape;109;p4"/>
          <p:cNvSpPr/>
          <p:nvPr/>
        </p:nvSpPr>
        <p:spPr>
          <a:xfrm>
            <a:off x="2201330" y="3274709"/>
            <a:ext cx="2342700" cy="1231800"/>
          </a:xfrm>
          <a:prstGeom prst="ellipse">
            <a:avLst/>
          </a:prstGeom>
          <a:solidFill>
            <a:srgbClr val="EEECE1"/>
          </a:solid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4999"/>
              </a:lnSpc>
              <a:spcBef>
                <a:spcPts val="1200"/>
              </a:spcBef>
              <a:spcAft>
                <a:spcPts val="120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Dividir y organizar el código en partes más sencillas y mantenibles</a:t>
            </a:r>
            <a:endParaRPr b="0" i="0" sz="1500" u="none" cap="none" strike="noStrike">
              <a:solidFill>
                <a:srgbClr val="000000"/>
              </a:solidFill>
              <a:latin typeface="Arial"/>
              <a:ea typeface="Arial"/>
              <a:cs typeface="Arial"/>
              <a:sym typeface="Arial"/>
            </a:endParaRPr>
          </a:p>
        </p:txBody>
      </p:sp>
      <p:sp>
        <p:nvSpPr>
          <p:cNvPr id="110" name="Google Shape;110;p4"/>
          <p:cNvSpPr/>
          <p:nvPr/>
        </p:nvSpPr>
        <p:spPr>
          <a:xfrm>
            <a:off x="5158815" y="3274709"/>
            <a:ext cx="2342700" cy="1231800"/>
          </a:xfrm>
          <a:prstGeom prst="ellipse">
            <a:avLst/>
          </a:prstGeom>
          <a:solidFill>
            <a:srgbClr val="EEECE1"/>
          </a:solidFill>
          <a:ln cap="flat" cmpd="sng" w="2857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4999"/>
              </a:lnSpc>
              <a:spcBef>
                <a:spcPts val="1200"/>
              </a:spcBef>
              <a:spcAft>
                <a:spcPts val="120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Encapsular el código que se repite a lo largo de un programa para ser reutilizado.</a:t>
            </a:r>
            <a:endParaRPr b="0" i="0" sz="1200" u="none" cap="none" strike="noStrike">
              <a:solidFill>
                <a:srgbClr val="000000"/>
              </a:solidFill>
              <a:latin typeface="Roboto"/>
              <a:ea typeface="Roboto"/>
              <a:cs typeface="Roboto"/>
              <a:sym typeface="Roboto"/>
            </a:endParaRPr>
          </a:p>
        </p:txBody>
      </p:sp>
      <p:cxnSp>
        <p:nvCxnSpPr>
          <p:cNvPr id="111" name="Google Shape;111;p4"/>
          <p:cNvCxnSpPr>
            <a:stCxn id="108" idx="2"/>
            <a:endCxn id="109" idx="0"/>
          </p:cNvCxnSpPr>
          <p:nvPr/>
        </p:nvCxnSpPr>
        <p:spPr>
          <a:xfrm rot="5400000">
            <a:off x="3794225" y="2232645"/>
            <a:ext cx="620700" cy="1463700"/>
          </a:xfrm>
          <a:prstGeom prst="curvedConnector3">
            <a:avLst>
              <a:gd fmla="val 49998" name="adj1"/>
            </a:avLst>
          </a:prstGeom>
          <a:noFill/>
          <a:ln cap="flat" cmpd="sng" w="28575">
            <a:solidFill>
              <a:srgbClr val="00B050"/>
            </a:solidFill>
            <a:prstDash val="solid"/>
            <a:round/>
            <a:headEnd len="sm" w="sm" type="none"/>
            <a:tailEnd len="med" w="med" type="triangle"/>
          </a:ln>
        </p:spPr>
      </p:cxnSp>
      <p:cxnSp>
        <p:nvCxnSpPr>
          <p:cNvPr id="112" name="Google Shape;112;p4"/>
          <p:cNvCxnSpPr>
            <a:stCxn id="108" idx="2"/>
            <a:endCxn id="110" idx="0"/>
          </p:cNvCxnSpPr>
          <p:nvPr/>
        </p:nvCxnSpPr>
        <p:spPr>
          <a:xfrm flipH="1" rot="-5400000">
            <a:off x="5272925" y="2217645"/>
            <a:ext cx="620700" cy="1493700"/>
          </a:xfrm>
          <a:prstGeom prst="curvedConnector3">
            <a:avLst>
              <a:gd fmla="val 49998" name="adj1"/>
            </a:avLst>
          </a:prstGeom>
          <a:noFill/>
          <a:ln cap="flat" cmpd="sng" w="28575">
            <a:solidFill>
              <a:srgbClr val="00B050"/>
            </a:solidFill>
            <a:prstDash val="solid"/>
            <a:round/>
            <a:headEnd len="sm" w="sm" type="none"/>
            <a:tailEnd len="med" w="med" type="triangle"/>
          </a:ln>
        </p:spPr>
      </p:cxnSp>
      <p:sp>
        <p:nvSpPr>
          <p:cNvPr id="113" name="Google Shape;113;p4"/>
          <p:cNvSpPr txBox="1"/>
          <p:nvPr/>
        </p:nvSpPr>
        <p:spPr>
          <a:xfrm>
            <a:off x="5154712" y="4394706"/>
            <a:ext cx="2911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4999"/>
              </a:lnSpc>
              <a:spcBef>
                <a:spcPts val="1200"/>
              </a:spcBef>
              <a:spcAft>
                <a:spcPts val="0"/>
              </a:spcAft>
              <a:buClr>
                <a:srgbClr val="000000"/>
              </a:buClr>
              <a:buSzPts val="1300"/>
              <a:buFont typeface="Arial"/>
              <a:buNone/>
            </a:pPr>
            <a:r>
              <a:rPr b="1" i="0" lang="en-US" sz="1300" u="none" cap="none" strike="noStrike">
                <a:solidFill>
                  <a:srgbClr val="000000"/>
                </a:solidFill>
                <a:latin typeface="Roboto"/>
                <a:ea typeface="Roboto"/>
                <a:cs typeface="Roboto"/>
                <a:sym typeface="Roboto"/>
              </a:rPr>
              <a:t>principio de reusabilidad</a:t>
            </a:r>
            <a:endParaRPr b="0" i="0" sz="1300" u="none" cap="none" strike="noStrike">
              <a:solidFill>
                <a:srgbClr val="000000"/>
              </a:solidFill>
              <a:latin typeface="Roboto"/>
              <a:ea typeface="Roboto"/>
              <a:cs typeface="Roboto"/>
              <a:sym typeface="Roboto"/>
            </a:endParaRPr>
          </a:p>
        </p:txBody>
      </p:sp>
      <p:sp>
        <p:nvSpPr>
          <p:cNvPr id="114" name="Google Shape;114;p4"/>
          <p:cNvSpPr txBox="1"/>
          <p:nvPr/>
        </p:nvSpPr>
        <p:spPr>
          <a:xfrm>
            <a:off x="1916687" y="4587156"/>
            <a:ext cx="2911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4999"/>
              </a:lnSpc>
              <a:spcBef>
                <a:spcPts val="0"/>
              </a:spcBef>
              <a:spcAft>
                <a:spcPts val="1200"/>
              </a:spcAft>
              <a:buClr>
                <a:srgbClr val="000000"/>
              </a:buClr>
              <a:buSzPts val="1300"/>
              <a:buFont typeface="Arial"/>
              <a:buNone/>
            </a:pPr>
            <a:r>
              <a:rPr b="1" i="0" lang="en-US" sz="1300" u="none" cap="none" strike="noStrike">
                <a:solidFill>
                  <a:srgbClr val="000000"/>
                </a:solidFill>
                <a:latin typeface="Roboto"/>
                <a:ea typeface="Roboto"/>
                <a:cs typeface="Roboto"/>
                <a:sym typeface="Roboto"/>
              </a:rPr>
              <a:t>principio de modularidad</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Tipos </a:t>
            </a:r>
            <a:endParaRPr b="1" i="0" sz="2600" u="none" cap="none" strike="noStrike">
              <a:solidFill>
                <a:schemeClr val="dk1"/>
              </a:solidFill>
              <a:latin typeface="Roboto"/>
              <a:ea typeface="Roboto"/>
              <a:cs typeface="Roboto"/>
              <a:sym typeface="Roboto"/>
            </a:endParaRPr>
          </a:p>
        </p:txBody>
      </p:sp>
      <p:sp>
        <p:nvSpPr>
          <p:cNvPr id="120" name="Google Shape;120;p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21" name="Google Shape;121;p5"/>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22" name="Google Shape;122;p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123" name="Google Shape;123;p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24" name="Google Shape;124;p5"/>
          <p:cNvSpPr txBox="1"/>
          <p:nvPr/>
        </p:nvSpPr>
        <p:spPr>
          <a:xfrm>
            <a:off x="1287175" y="1740455"/>
            <a:ext cx="6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1" sz="1400" u="none" cap="none" strike="noStrike">
              <a:solidFill>
                <a:srgbClr val="AF00DB"/>
              </a:solidFill>
              <a:latin typeface="Roboto Mono"/>
              <a:ea typeface="Roboto Mono"/>
              <a:cs typeface="Roboto Mono"/>
              <a:sym typeface="Roboto Mono"/>
            </a:endParaRPr>
          </a:p>
        </p:txBody>
      </p:sp>
      <p:sp>
        <p:nvSpPr>
          <p:cNvPr id="125" name="Google Shape;125;p5"/>
          <p:cNvSpPr txBox="1"/>
          <p:nvPr/>
        </p:nvSpPr>
        <p:spPr>
          <a:xfrm>
            <a:off x="1374325" y="1299208"/>
            <a:ext cx="2840100" cy="128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Arial"/>
              <a:buNone/>
            </a:pPr>
            <a:r>
              <a:rPr b="1" i="0" lang="en-US" sz="1800" u="none" cap="none" strike="noStrike">
                <a:solidFill>
                  <a:schemeClr val="dk1"/>
                </a:solidFill>
                <a:latin typeface="Roboto"/>
                <a:ea typeface="Roboto"/>
                <a:cs typeface="Roboto"/>
                <a:sym typeface="Roboto"/>
              </a:rPr>
              <a:t>Funciones integradas</a:t>
            </a:r>
            <a:endParaRPr b="0" i="0" sz="1300" u="none" cap="none" strike="noStrike">
              <a:solidFill>
                <a:srgbClr val="000000"/>
              </a:solidFill>
              <a:latin typeface="Roboto"/>
              <a:ea typeface="Roboto"/>
              <a:cs typeface="Roboto"/>
              <a:sym typeface="Roboto"/>
            </a:endParaRPr>
          </a:p>
          <a:p>
            <a:pPr indent="0" lvl="0" marL="0" marR="0" rtl="0" algn="ctr">
              <a:lnSpc>
                <a:spcPct val="114999"/>
              </a:lnSpc>
              <a:spcBef>
                <a:spcPts val="1200"/>
              </a:spcBef>
              <a:spcAft>
                <a:spcPts val="120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conjunto de funciones que provee el lenguaje</a:t>
            </a:r>
            <a:endParaRPr b="0" i="0" sz="1600" u="none" cap="none" strike="noStrike">
              <a:solidFill>
                <a:srgbClr val="000000"/>
              </a:solidFill>
              <a:latin typeface="Roboto"/>
              <a:ea typeface="Roboto"/>
              <a:cs typeface="Roboto"/>
              <a:sym typeface="Roboto"/>
            </a:endParaRPr>
          </a:p>
        </p:txBody>
      </p:sp>
      <p:sp>
        <p:nvSpPr>
          <p:cNvPr id="126" name="Google Shape;126;p5"/>
          <p:cNvSpPr txBox="1"/>
          <p:nvPr/>
        </p:nvSpPr>
        <p:spPr>
          <a:xfrm>
            <a:off x="4962150" y="1299200"/>
            <a:ext cx="3658500" cy="128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500"/>
              <a:buFont typeface="Arial"/>
              <a:buNone/>
            </a:pPr>
            <a:r>
              <a:rPr b="1" i="0" lang="en-US" sz="1800" u="none" cap="none" strike="noStrike">
                <a:solidFill>
                  <a:schemeClr val="dk1"/>
                </a:solidFill>
                <a:latin typeface="Roboto"/>
                <a:ea typeface="Roboto"/>
                <a:cs typeface="Roboto"/>
                <a:sym typeface="Roboto"/>
              </a:rPr>
              <a:t>Funciones definidas </a:t>
            </a:r>
            <a:endParaRPr b="1" i="0" sz="18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500"/>
              <a:buFont typeface="Arial"/>
              <a:buNone/>
            </a:pPr>
            <a:r>
              <a:rPr b="1" i="0" lang="en-US" sz="1800" u="none" cap="none" strike="noStrike">
                <a:solidFill>
                  <a:schemeClr val="dk1"/>
                </a:solidFill>
                <a:latin typeface="Roboto"/>
                <a:ea typeface="Roboto"/>
                <a:cs typeface="Roboto"/>
                <a:sym typeface="Roboto"/>
              </a:rPr>
              <a:t>por el programador</a:t>
            </a:r>
            <a:endParaRPr b="0" i="0" sz="1300" u="none" cap="none" strike="noStrike">
              <a:solidFill>
                <a:srgbClr val="000000"/>
              </a:solidFill>
              <a:latin typeface="Roboto"/>
              <a:ea typeface="Roboto"/>
              <a:cs typeface="Roboto"/>
              <a:sym typeface="Roboto"/>
            </a:endParaRPr>
          </a:p>
          <a:p>
            <a:pPr indent="0" lvl="0" marL="0" marR="0" rtl="0" algn="ctr">
              <a:lnSpc>
                <a:spcPct val="114999"/>
              </a:lnSpc>
              <a:spcBef>
                <a:spcPts val="1200"/>
              </a:spcBef>
              <a:spcAft>
                <a:spcPts val="1200"/>
              </a:spcAft>
              <a:buClr>
                <a:srgbClr val="000000"/>
              </a:buClr>
              <a:buSzPts val="1300"/>
              <a:buFont typeface="Arial"/>
              <a:buNone/>
            </a:pPr>
            <a:r>
              <a:rPr b="0" i="0" lang="en-US" sz="1300" u="none" cap="none" strike="noStrike">
                <a:solidFill>
                  <a:srgbClr val="000000"/>
                </a:solidFill>
                <a:latin typeface="Roboto"/>
                <a:ea typeface="Roboto"/>
                <a:cs typeface="Roboto"/>
                <a:sym typeface="Roboto"/>
              </a:rPr>
              <a:t>conjunto de funciones que deben definirse antes de ser usadas</a:t>
            </a:r>
            <a:endParaRPr b="0" i="0" sz="1600" u="none" cap="none" strike="noStrike">
              <a:solidFill>
                <a:srgbClr val="000000"/>
              </a:solidFill>
              <a:latin typeface="Roboto"/>
              <a:ea typeface="Roboto"/>
              <a:cs typeface="Roboto"/>
              <a:sym typeface="Roboto"/>
            </a:endParaRPr>
          </a:p>
        </p:txBody>
      </p:sp>
      <p:sp>
        <p:nvSpPr>
          <p:cNvPr id="127" name="Google Shape;127;p5"/>
          <p:cNvSpPr/>
          <p:nvPr/>
        </p:nvSpPr>
        <p:spPr>
          <a:xfrm>
            <a:off x="1164758" y="3015888"/>
            <a:ext cx="1304400" cy="596400"/>
          </a:xfrm>
          <a:prstGeom prst="ellipse">
            <a:avLst/>
          </a:prstGeom>
          <a:solidFill>
            <a:srgbClr val="F79646"/>
          </a:solidFill>
          <a:ln cap="flat" cmpd="sng" w="9525">
            <a:solidFill>
              <a:srgbClr val="F796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print()</a:t>
            </a:r>
            <a:endParaRPr b="0" i="0" sz="1300" u="none" cap="none" strike="noStrike">
              <a:solidFill>
                <a:srgbClr val="000000"/>
              </a:solidFill>
              <a:latin typeface="Courier New"/>
              <a:ea typeface="Courier New"/>
              <a:cs typeface="Courier New"/>
              <a:sym typeface="Courier New"/>
            </a:endParaRPr>
          </a:p>
        </p:txBody>
      </p:sp>
      <p:sp>
        <p:nvSpPr>
          <p:cNvPr id="128" name="Google Shape;128;p5"/>
          <p:cNvSpPr/>
          <p:nvPr/>
        </p:nvSpPr>
        <p:spPr>
          <a:xfrm>
            <a:off x="3166402" y="3015888"/>
            <a:ext cx="1304400" cy="596400"/>
          </a:xfrm>
          <a:prstGeom prst="ellipse">
            <a:avLst/>
          </a:prstGeom>
          <a:solidFill>
            <a:srgbClr val="F79646"/>
          </a:solidFill>
          <a:ln cap="flat" cmpd="sng" w="9525">
            <a:solidFill>
              <a:srgbClr val="F796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input()</a:t>
            </a:r>
            <a:endParaRPr b="0" i="0" sz="1300" u="none" cap="none" strike="noStrike">
              <a:solidFill>
                <a:srgbClr val="000000"/>
              </a:solidFill>
              <a:latin typeface="Courier New"/>
              <a:ea typeface="Courier New"/>
              <a:cs typeface="Courier New"/>
              <a:sym typeface="Courier New"/>
            </a:endParaRPr>
          </a:p>
        </p:txBody>
      </p:sp>
      <p:sp>
        <p:nvSpPr>
          <p:cNvPr id="129" name="Google Shape;129;p5"/>
          <p:cNvSpPr/>
          <p:nvPr/>
        </p:nvSpPr>
        <p:spPr>
          <a:xfrm>
            <a:off x="1117850" y="3881909"/>
            <a:ext cx="1304400" cy="596400"/>
          </a:xfrm>
          <a:prstGeom prst="ellipse">
            <a:avLst/>
          </a:prstGeom>
          <a:solidFill>
            <a:srgbClr val="F79646"/>
          </a:solidFill>
          <a:ln cap="flat" cmpd="sng" w="9525">
            <a:solidFill>
              <a:srgbClr val="F796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range()</a:t>
            </a:r>
            <a:endParaRPr b="0" i="0" sz="1300" u="none" cap="none" strike="noStrike">
              <a:solidFill>
                <a:srgbClr val="000000"/>
              </a:solidFill>
              <a:latin typeface="Courier New"/>
              <a:ea typeface="Courier New"/>
              <a:cs typeface="Courier New"/>
              <a:sym typeface="Courier New"/>
            </a:endParaRPr>
          </a:p>
        </p:txBody>
      </p:sp>
      <p:sp>
        <p:nvSpPr>
          <p:cNvPr id="130" name="Google Shape;130;p5"/>
          <p:cNvSpPr/>
          <p:nvPr/>
        </p:nvSpPr>
        <p:spPr>
          <a:xfrm>
            <a:off x="3162308" y="3860517"/>
            <a:ext cx="1304400" cy="596400"/>
          </a:xfrm>
          <a:prstGeom prst="ellipse">
            <a:avLst/>
          </a:prstGeom>
          <a:solidFill>
            <a:srgbClr val="F79646"/>
          </a:solidFill>
          <a:ln cap="flat" cmpd="sng" w="9525">
            <a:solidFill>
              <a:srgbClr val="F7964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len()</a:t>
            </a:r>
            <a:endParaRPr b="0" i="0" sz="1300" u="none" cap="none" strike="noStrike">
              <a:solidFill>
                <a:srgbClr val="000000"/>
              </a:solidFill>
              <a:latin typeface="Courier New"/>
              <a:ea typeface="Courier New"/>
              <a:cs typeface="Courier New"/>
              <a:sym typeface="Courier New"/>
            </a:endParaRPr>
          </a:p>
        </p:txBody>
      </p:sp>
      <p:sp>
        <p:nvSpPr>
          <p:cNvPr id="131" name="Google Shape;131;p5"/>
          <p:cNvSpPr/>
          <p:nvPr/>
        </p:nvSpPr>
        <p:spPr>
          <a:xfrm>
            <a:off x="2727880" y="3694193"/>
            <a:ext cx="136800" cy="115800"/>
          </a:xfrm>
          <a:prstGeom prst="ellipse">
            <a:avLst/>
          </a:prstGeom>
          <a:solidFill>
            <a:srgbClr val="00B050"/>
          </a:solidFill>
          <a:ln cap="flat" cmpd="sng" w="952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p5"/>
          <p:cNvCxnSpPr>
            <a:stCxn id="128" idx="2"/>
            <a:endCxn id="131" idx="0"/>
          </p:cNvCxnSpPr>
          <p:nvPr/>
        </p:nvCxnSpPr>
        <p:spPr>
          <a:xfrm flipH="1">
            <a:off x="2796202" y="3314088"/>
            <a:ext cx="370200" cy="380100"/>
          </a:xfrm>
          <a:prstGeom prst="curvedConnector2">
            <a:avLst/>
          </a:prstGeom>
          <a:noFill/>
          <a:ln cap="flat" cmpd="sng" w="19050">
            <a:solidFill>
              <a:srgbClr val="00B050"/>
            </a:solidFill>
            <a:prstDash val="solid"/>
            <a:round/>
            <a:headEnd len="sm" w="sm" type="none"/>
            <a:tailEnd len="sm" w="sm" type="none"/>
          </a:ln>
        </p:spPr>
      </p:cxnSp>
      <p:cxnSp>
        <p:nvCxnSpPr>
          <p:cNvPr id="133" name="Google Shape;133;p5"/>
          <p:cNvCxnSpPr>
            <a:stCxn id="131" idx="0"/>
            <a:endCxn id="127" idx="6"/>
          </p:cNvCxnSpPr>
          <p:nvPr/>
        </p:nvCxnSpPr>
        <p:spPr>
          <a:xfrm flipH="1" rot="5400000">
            <a:off x="2442730" y="3340643"/>
            <a:ext cx="380100" cy="327000"/>
          </a:xfrm>
          <a:prstGeom prst="curvedConnector2">
            <a:avLst/>
          </a:prstGeom>
          <a:noFill/>
          <a:ln cap="flat" cmpd="sng" w="19050">
            <a:solidFill>
              <a:srgbClr val="00B050"/>
            </a:solidFill>
            <a:prstDash val="solid"/>
            <a:round/>
            <a:headEnd len="sm" w="sm" type="none"/>
            <a:tailEnd len="sm" w="sm" type="none"/>
          </a:ln>
        </p:spPr>
      </p:cxnSp>
      <p:cxnSp>
        <p:nvCxnSpPr>
          <p:cNvPr id="134" name="Google Shape;134;p5"/>
          <p:cNvCxnSpPr>
            <a:stCxn id="130" idx="2"/>
            <a:endCxn id="131" idx="4"/>
          </p:cNvCxnSpPr>
          <p:nvPr/>
        </p:nvCxnSpPr>
        <p:spPr>
          <a:xfrm rot="10800000">
            <a:off x="2796308" y="3810117"/>
            <a:ext cx="366000" cy="348600"/>
          </a:xfrm>
          <a:prstGeom prst="curvedConnector2">
            <a:avLst/>
          </a:prstGeom>
          <a:noFill/>
          <a:ln cap="flat" cmpd="sng" w="19050">
            <a:solidFill>
              <a:srgbClr val="00B050"/>
            </a:solidFill>
            <a:prstDash val="solid"/>
            <a:round/>
            <a:headEnd len="sm" w="sm" type="none"/>
            <a:tailEnd len="sm" w="sm" type="none"/>
          </a:ln>
        </p:spPr>
      </p:cxnSp>
      <p:cxnSp>
        <p:nvCxnSpPr>
          <p:cNvPr id="135" name="Google Shape;135;p5"/>
          <p:cNvCxnSpPr>
            <a:stCxn id="129" idx="6"/>
            <a:endCxn id="131" idx="4"/>
          </p:cNvCxnSpPr>
          <p:nvPr/>
        </p:nvCxnSpPr>
        <p:spPr>
          <a:xfrm flipH="1" rot="10800000">
            <a:off x="2422250" y="3809909"/>
            <a:ext cx="374100" cy="370200"/>
          </a:xfrm>
          <a:prstGeom prst="curvedConnector2">
            <a:avLst/>
          </a:prstGeom>
          <a:noFill/>
          <a:ln cap="flat" cmpd="sng" w="19050">
            <a:solidFill>
              <a:srgbClr val="00B050"/>
            </a:solidFill>
            <a:prstDash val="solid"/>
            <a:round/>
            <a:headEnd len="sm" w="sm" type="none"/>
            <a:tailEnd len="sm" w="sm" type="none"/>
          </a:ln>
        </p:spPr>
      </p:cxnSp>
      <p:sp>
        <p:nvSpPr>
          <p:cNvPr id="136" name="Google Shape;136;p5"/>
          <p:cNvSpPr/>
          <p:nvPr/>
        </p:nvSpPr>
        <p:spPr>
          <a:xfrm>
            <a:off x="4753500" y="2670250"/>
            <a:ext cx="2950200" cy="596400"/>
          </a:xfrm>
          <a:prstGeom prst="ellipse">
            <a:avLst/>
          </a:prstGeom>
          <a:solidFill>
            <a:srgbClr val="9BBB59"/>
          </a:solidFill>
          <a:ln cap="flat" cmpd="sng" w="9525">
            <a:solidFill>
              <a:srgbClr val="9BBB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palindroma(palabra)</a:t>
            </a:r>
            <a:endParaRPr b="0" i="0" sz="1300" u="none" cap="none" strike="noStrike">
              <a:solidFill>
                <a:srgbClr val="000000"/>
              </a:solidFill>
              <a:latin typeface="Courier New"/>
              <a:ea typeface="Courier New"/>
              <a:cs typeface="Courier New"/>
              <a:sym typeface="Courier New"/>
            </a:endParaRPr>
          </a:p>
        </p:txBody>
      </p:sp>
      <p:sp>
        <p:nvSpPr>
          <p:cNvPr id="137" name="Google Shape;137;p5"/>
          <p:cNvSpPr/>
          <p:nvPr/>
        </p:nvSpPr>
        <p:spPr>
          <a:xfrm>
            <a:off x="4989176" y="4273150"/>
            <a:ext cx="2426700" cy="596400"/>
          </a:xfrm>
          <a:prstGeom prst="ellipse">
            <a:avLst/>
          </a:prstGeom>
          <a:solidFill>
            <a:srgbClr val="9BBB59"/>
          </a:solidFill>
          <a:ln cap="flat" cmpd="sng" w="9525">
            <a:solidFill>
              <a:srgbClr val="9BBB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genera_pass()</a:t>
            </a:r>
            <a:endParaRPr b="0" i="0" sz="1300" u="none" cap="none" strike="noStrike">
              <a:solidFill>
                <a:srgbClr val="000000"/>
              </a:solidFill>
              <a:latin typeface="Courier New"/>
              <a:ea typeface="Courier New"/>
              <a:cs typeface="Courier New"/>
              <a:sym typeface="Courier New"/>
            </a:endParaRPr>
          </a:p>
        </p:txBody>
      </p:sp>
      <p:sp>
        <p:nvSpPr>
          <p:cNvPr id="138" name="Google Shape;138;p5"/>
          <p:cNvSpPr/>
          <p:nvPr/>
        </p:nvSpPr>
        <p:spPr>
          <a:xfrm>
            <a:off x="6310425" y="3442199"/>
            <a:ext cx="2793900" cy="596400"/>
          </a:xfrm>
          <a:prstGeom prst="ellipse">
            <a:avLst/>
          </a:prstGeom>
          <a:solidFill>
            <a:srgbClr val="9BBB59"/>
          </a:solidFill>
          <a:ln cap="flat" cmpd="sng" w="9525">
            <a:solidFill>
              <a:srgbClr val="9BBB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Courier New"/>
                <a:ea typeface="Courier New"/>
                <a:cs typeface="Courier New"/>
                <a:sym typeface="Courier New"/>
              </a:rPr>
              <a:t>valida_mail(email)</a:t>
            </a:r>
            <a:endParaRPr b="0" i="0" sz="1300" u="none" cap="none" strike="noStrike">
              <a:solidFill>
                <a:srgbClr val="000000"/>
              </a:solidFill>
              <a:latin typeface="Courier New"/>
              <a:ea typeface="Courier New"/>
              <a:cs typeface="Courier New"/>
              <a:sym typeface="Courier New"/>
            </a:endParaRPr>
          </a:p>
        </p:txBody>
      </p:sp>
      <p:sp>
        <p:nvSpPr>
          <p:cNvPr id="139" name="Google Shape;139;p5"/>
          <p:cNvSpPr/>
          <p:nvPr/>
        </p:nvSpPr>
        <p:spPr>
          <a:xfrm>
            <a:off x="5974020" y="3832564"/>
            <a:ext cx="136800" cy="115800"/>
          </a:xfrm>
          <a:prstGeom prst="ellipse">
            <a:avLst/>
          </a:prstGeom>
          <a:solidFill>
            <a:srgbClr val="00B050"/>
          </a:solidFill>
          <a:ln cap="flat" cmpd="sng" w="9525">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5"/>
          <p:cNvCxnSpPr>
            <a:stCxn id="136" idx="4"/>
            <a:endCxn id="139" idx="0"/>
          </p:cNvCxnSpPr>
          <p:nvPr/>
        </p:nvCxnSpPr>
        <p:spPr>
          <a:xfrm rot="5400000">
            <a:off x="5852550" y="3456400"/>
            <a:ext cx="565800" cy="186300"/>
          </a:xfrm>
          <a:prstGeom prst="curvedConnector3">
            <a:avLst>
              <a:gd fmla="val 50010" name="adj1"/>
            </a:avLst>
          </a:prstGeom>
          <a:noFill/>
          <a:ln cap="flat" cmpd="sng" w="19050">
            <a:solidFill>
              <a:srgbClr val="00B050"/>
            </a:solidFill>
            <a:prstDash val="solid"/>
            <a:round/>
            <a:headEnd len="sm" w="sm" type="none"/>
            <a:tailEnd len="sm" w="sm" type="none"/>
          </a:ln>
        </p:spPr>
      </p:cxnSp>
      <p:cxnSp>
        <p:nvCxnSpPr>
          <p:cNvPr id="141" name="Google Shape;141;p5"/>
          <p:cNvCxnSpPr>
            <a:stCxn id="137" idx="0"/>
            <a:endCxn id="139" idx="4"/>
          </p:cNvCxnSpPr>
          <p:nvPr/>
        </p:nvCxnSpPr>
        <p:spPr>
          <a:xfrm flipH="1" rot="5400000">
            <a:off x="5959976" y="4030600"/>
            <a:ext cx="324900" cy="160200"/>
          </a:xfrm>
          <a:prstGeom prst="curvedConnector3">
            <a:avLst>
              <a:gd fmla="val 49982" name="adj1"/>
            </a:avLst>
          </a:prstGeom>
          <a:noFill/>
          <a:ln cap="flat" cmpd="sng" w="19050">
            <a:solidFill>
              <a:srgbClr val="00B050"/>
            </a:solidFill>
            <a:prstDash val="solid"/>
            <a:round/>
            <a:headEnd len="sm" w="sm" type="none"/>
            <a:tailEnd len="sm" w="sm" type="none"/>
          </a:ln>
        </p:spPr>
      </p:cxnSp>
      <p:cxnSp>
        <p:nvCxnSpPr>
          <p:cNvPr id="142" name="Google Shape;142;p5"/>
          <p:cNvCxnSpPr>
            <a:stCxn id="138" idx="2"/>
            <a:endCxn id="139" idx="6"/>
          </p:cNvCxnSpPr>
          <p:nvPr/>
        </p:nvCxnSpPr>
        <p:spPr>
          <a:xfrm flipH="1">
            <a:off x="6110925" y="3740399"/>
            <a:ext cx="199500" cy="150000"/>
          </a:xfrm>
          <a:prstGeom prst="curvedConnector3">
            <a:avLst>
              <a:gd fmla="val 50026" name="adj1"/>
            </a:avLst>
          </a:prstGeom>
          <a:noFill/>
          <a:ln cap="flat" cmpd="sng" w="19050">
            <a:solidFill>
              <a:srgbClr val="00B05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nvSpPr>
        <p:spPr>
          <a:xfrm>
            <a:off x="1386956" y="369428"/>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de Primer Nivel</a:t>
            </a:r>
            <a:endParaRPr b="1" i="0" sz="2600" u="none" cap="none" strike="noStrike">
              <a:solidFill>
                <a:schemeClr val="dk1"/>
              </a:solidFill>
              <a:latin typeface="Roboto"/>
              <a:ea typeface="Roboto"/>
              <a:cs typeface="Roboto"/>
              <a:sym typeface="Roboto"/>
            </a:endParaRPr>
          </a:p>
        </p:txBody>
      </p:sp>
      <p:sp>
        <p:nvSpPr>
          <p:cNvPr id="148" name="Google Shape;148;p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49" name="Google Shape;149;p6"/>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50" name="Google Shape;150;p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151" name="Google Shape;151;p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52" name="Google Shape;152;p6"/>
          <p:cNvSpPr txBox="1"/>
          <p:nvPr/>
        </p:nvSpPr>
        <p:spPr>
          <a:xfrm>
            <a:off x="1244644" y="902515"/>
            <a:ext cx="7412400" cy="519471"/>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350"/>
              <a:buFont typeface="Arial"/>
              <a:buNone/>
            </a:pPr>
            <a:r>
              <a:rPr b="0" i="0" lang="en-US" sz="1600" u="none" cap="none" strike="noStrike">
                <a:solidFill>
                  <a:schemeClr val="dk1"/>
                </a:solidFill>
                <a:latin typeface="Roboto"/>
                <a:ea typeface="Roboto"/>
                <a:cs typeface="Roboto"/>
                <a:sym typeface="Roboto"/>
              </a:rPr>
              <a:t>Python nos brinda un conjunto de funciones integradas.</a:t>
            </a:r>
            <a:endParaRPr b="0" i="0" sz="1600" u="none" cap="none" strike="noStrike">
              <a:solidFill>
                <a:schemeClr val="dk1"/>
              </a:solidFill>
              <a:latin typeface="Roboto"/>
              <a:ea typeface="Roboto"/>
              <a:cs typeface="Roboto"/>
              <a:sym typeface="Roboto"/>
            </a:endParaRPr>
          </a:p>
        </p:txBody>
      </p:sp>
      <p:sp>
        <p:nvSpPr>
          <p:cNvPr id="153" name="Google Shape;153;p6"/>
          <p:cNvSpPr txBox="1"/>
          <p:nvPr/>
        </p:nvSpPr>
        <p:spPr>
          <a:xfrm>
            <a:off x="1386956" y="1388229"/>
            <a:ext cx="11259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A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
                  <a:extLst>
                    <a:ext uri="{A12FA001-AC4F-418D-AE19-62706E023703}">
                      <ahyp:hlinkClr val="tx"/>
                    </a:ext>
                  </a:extLst>
                </a:hlinkClick>
              </a:rPr>
              <a:t>abs()</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
                  <a:extLst>
                    <a:ext uri="{A12FA001-AC4F-418D-AE19-62706E023703}">
                      <ahyp:hlinkClr val="tx"/>
                    </a:ext>
                  </a:extLst>
                </a:hlinkClick>
              </a:rPr>
              <a:t>aiter()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7">
                  <a:extLst>
                    <a:ext uri="{A12FA001-AC4F-418D-AE19-62706E023703}">
                      <ahyp:hlinkClr val="tx"/>
                    </a:ext>
                  </a:extLst>
                </a:hlinkClick>
              </a:rPr>
              <a:t>all()</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8">
                  <a:extLst>
                    <a:ext uri="{A12FA001-AC4F-418D-AE19-62706E023703}">
                      <ahyp:hlinkClr val="tx"/>
                    </a:ext>
                  </a:extLst>
                </a:hlinkClick>
              </a:rPr>
              <a:t>any()</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9">
                  <a:extLst>
                    <a:ext uri="{A12FA001-AC4F-418D-AE19-62706E023703}">
                      <ahyp:hlinkClr val="tx"/>
                    </a:ext>
                  </a:extLst>
                </a:hlinkClick>
              </a:rPr>
              <a:t>anext()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0">
                  <a:extLst>
                    <a:ext uri="{A12FA001-AC4F-418D-AE19-62706E023703}">
                      <ahyp:hlinkClr val="tx"/>
                    </a:ext>
                  </a:extLst>
                </a:hlinkClick>
              </a:rPr>
              <a:t>ascii()</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B</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1">
                  <a:extLst>
                    <a:ext uri="{A12FA001-AC4F-418D-AE19-62706E023703}">
                      <ahyp:hlinkClr val="tx"/>
                    </a:ext>
                  </a:extLst>
                </a:hlinkClick>
              </a:rPr>
              <a:t>bin()</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2">
                  <a:extLst>
                    <a:ext uri="{A12FA001-AC4F-418D-AE19-62706E023703}">
                      <ahyp:hlinkClr val="tx"/>
                    </a:ext>
                  </a:extLst>
                </a:hlinkClick>
              </a:rPr>
              <a:t>bool()</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3">
                  <a:extLst>
                    <a:ext uri="{A12FA001-AC4F-418D-AE19-62706E023703}">
                      <ahyp:hlinkClr val="tx"/>
                    </a:ext>
                  </a:extLst>
                </a:hlinkClick>
              </a:rPr>
              <a:t>breakpoint()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4">
                  <a:extLst>
                    <a:ext uri="{A12FA001-AC4F-418D-AE19-62706E023703}">
                      <ahyp:hlinkClr val="tx"/>
                    </a:ext>
                  </a:extLst>
                </a:hlinkClick>
              </a:rPr>
              <a:t>bytearray()</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5">
                  <a:extLst>
                    <a:ext uri="{A12FA001-AC4F-418D-AE19-62706E023703}">
                      <ahyp:hlinkClr val="tx"/>
                    </a:ext>
                  </a:extLst>
                </a:hlinkClick>
              </a:rPr>
              <a:t>bytes()</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D</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6">
                  <a:extLst>
                    <a:ext uri="{A12FA001-AC4F-418D-AE19-62706E023703}">
                      <ahyp:hlinkClr val="tx"/>
                    </a:ext>
                  </a:extLst>
                </a:hlinkClick>
              </a:rPr>
              <a:t>delattr()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7">
                  <a:extLst>
                    <a:ext uri="{A12FA001-AC4F-418D-AE19-62706E023703}">
                      <ahyp:hlinkClr val="tx"/>
                    </a:ext>
                  </a:extLst>
                </a:hlinkClick>
              </a:rPr>
              <a:t>dict()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18">
                  <a:extLst>
                    <a:ext uri="{A12FA001-AC4F-418D-AE19-62706E023703}">
                      <ahyp:hlinkClr val="tx"/>
                    </a:ext>
                  </a:extLst>
                </a:hlinkClick>
              </a:rPr>
              <a:t>dir()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accent5"/>
                </a:solidFill>
                <a:latin typeface="Arial"/>
                <a:ea typeface="Arial"/>
                <a:cs typeface="Arial"/>
                <a:sym typeface="Arial"/>
                <a:hlinkClick r:id="rId19">
                  <a:extLst>
                    <a:ext uri="{A12FA001-AC4F-418D-AE19-62706E023703}">
                      <ahyp:hlinkClr val="tx"/>
                    </a:ext>
                  </a:extLst>
                </a:hlinkClick>
              </a:rPr>
              <a:t>divmod()</a:t>
            </a:r>
            <a:endParaRPr b="0" i="0" sz="1400" u="none" cap="none" strike="noStrike">
              <a:solidFill>
                <a:srgbClr val="000000"/>
              </a:solidFill>
              <a:latin typeface="Arial"/>
              <a:ea typeface="Arial"/>
              <a:cs typeface="Arial"/>
              <a:sym typeface="Arial"/>
            </a:endParaRPr>
          </a:p>
        </p:txBody>
      </p:sp>
      <p:sp>
        <p:nvSpPr>
          <p:cNvPr id="154" name="Google Shape;154;p6"/>
          <p:cNvSpPr txBox="1"/>
          <p:nvPr/>
        </p:nvSpPr>
        <p:spPr>
          <a:xfrm>
            <a:off x="2731800" y="1388229"/>
            <a:ext cx="9531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E</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0">
                  <a:extLst>
                    <a:ext uri="{A12FA001-AC4F-418D-AE19-62706E023703}">
                      <ahyp:hlinkClr val="tx"/>
                    </a:ext>
                  </a:extLst>
                </a:hlinkClick>
              </a:rPr>
              <a:t>enumerate()</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1">
                  <a:extLst>
                    <a:ext uri="{A12FA001-AC4F-418D-AE19-62706E023703}">
                      <ahyp:hlinkClr val="tx"/>
                    </a:ext>
                  </a:extLst>
                </a:hlinkClick>
              </a:rPr>
              <a:t>eval()</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2">
                  <a:extLst>
                    <a:ext uri="{A12FA001-AC4F-418D-AE19-62706E023703}">
                      <ahyp:hlinkClr val="tx"/>
                    </a:ext>
                  </a:extLst>
                </a:hlinkClick>
              </a:rPr>
              <a:t>exec()</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F</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3">
                  <a:extLst>
                    <a:ext uri="{A12FA001-AC4F-418D-AE19-62706E023703}">
                      <ahyp:hlinkClr val="tx"/>
                    </a:ext>
                  </a:extLst>
                </a:hlinkClick>
              </a:rPr>
              <a:t>filter()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4">
                  <a:extLst>
                    <a:ext uri="{A12FA001-AC4F-418D-AE19-62706E023703}">
                      <ahyp:hlinkClr val="tx"/>
                    </a:ext>
                  </a:extLst>
                </a:hlinkClick>
              </a:rPr>
              <a:t>float()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5">
                  <a:extLst>
                    <a:ext uri="{A12FA001-AC4F-418D-AE19-62706E023703}">
                      <ahyp:hlinkClr val="tx"/>
                    </a:ext>
                  </a:extLst>
                </a:hlinkClick>
              </a:rPr>
              <a:t>format()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6">
                  <a:extLst>
                    <a:ext uri="{A12FA001-AC4F-418D-AE19-62706E023703}">
                      <ahyp:hlinkClr val="tx"/>
                    </a:ext>
                  </a:extLst>
                </a:hlinkClick>
              </a:rPr>
              <a:t>frozenset()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G</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7">
                  <a:extLst>
                    <a:ext uri="{A12FA001-AC4F-418D-AE19-62706E023703}">
                      <ahyp:hlinkClr val="tx"/>
                    </a:ext>
                  </a:extLst>
                </a:hlinkClick>
              </a:rPr>
              <a:t>getattr()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8">
                  <a:extLst>
                    <a:ext uri="{A12FA001-AC4F-418D-AE19-62706E023703}">
                      <ahyp:hlinkClr val="tx"/>
                    </a:ext>
                  </a:extLst>
                </a:hlinkClick>
              </a:rPr>
              <a:t>globals()</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H</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29">
                  <a:extLst>
                    <a:ext uri="{A12FA001-AC4F-418D-AE19-62706E023703}">
                      <ahyp:hlinkClr val="tx"/>
                    </a:ext>
                  </a:extLst>
                </a:hlinkClick>
              </a:rPr>
              <a:t>hasattr()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0">
                  <a:extLst>
                    <a:ext uri="{A12FA001-AC4F-418D-AE19-62706E023703}">
                      <ahyp:hlinkClr val="tx"/>
                    </a:ext>
                  </a:extLst>
                </a:hlinkClick>
              </a:rPr>
              <a:t>hash()</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1">
                  <a:extLst>
                    <a:ext uri="{A12FA001-AC4F-418D-AE19-62706E023703}">
                      <ahyp:hlinkClr val="tx"/>
                    </a:ext>
                  </a:extLst>
                </a:hlinkClick>
              </a:rPr>
              <a:t>help()</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accent5"/>
                </a:solidFill>
                <a:latin typeface="Arial"/>
                <a:ea typeface="Arial"/>
                <a:cs typeface="Arial"/>
                <a:sym typeface="Arial"/>
                <a:hlinkClick r:id="rId32">
                  <a:extLst>
                    <a:ext uri="{A12FA001-AC4F-418D-AE19-62706E023703}">
                      <ahyp:hlinkClr val="tx"/>
                    </a:ext>
                  </a:extLst>
                </a:hlinkClick>
              </a:rPr>
              <a:t>hex()</a:t>
            </a:r>
            <a:endParaRPr b="0" i="0" sz="1400" u="none" cap="none" strike="noStrike">
              <a:solidFill>
                <a:srgbClr val="000000"/>
              </a:solidFill>
              <a:latin typeface="Arial"/>
              <a:ea typeface="Arial"/>
              <a:cs typeface="Arial"/>
              <a:sym typeface="Arial"/>
            </a:endParaRPr>
          </a:p>
        </p:txBody>
      </p:sp>
      <p:sp>
        <p:nvSpPr>
          <p:cNvPr id="155" name="Google Shape;155;p6"/>
          <p:cNvSpPr txBox="1"/>
          <p:nvPr/>
        </p:nvSpPr>
        <p:spPr>
          <a:xfrm>
            <a:off x="3945395" y="1385976"/>
            <a:ext cx="12213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I</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3">
                  <a:extLst>
                    <a:ext uri="{A12FA001-AC4F-418D-AE19-62706E023703}">
                      <ahyp:hlinkClr val="tx"/>
                    </a:ext>
                  </a:extLst>
                </a:hlinkClick>
              </a:rPr>
              <a:t>id()</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4">
                  <a:extLst>
                    <a:ext uri="{A12FA001-AC4F-418D-AE19-62706E023703}">
                      <ahyp:hlinkClr val="tx"/>
                    </a:ext>
                  </a:extLst>
                </a:hlinkClick>
              </a:rPr>
              <a:t>input()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5">
                  <a:extLst>
                    <a:ext uri="{A12FA001-AC4F-418D-AE19-62706E023703}">
                      <ahyp:hlinkClr val="tx"/>
                    </a:ext>
                  </a:extLst>
                </a:hlinkClick>
              </a:rPr>
              <a:t>int()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6">
                  <a:extLst>
                    <a:ext uri="{A12FA001-AC4F-418D-AE19-62706E023703}">
                      <ahyp:hlinkClr val="tx"/>
                    </a:ext>
                  </a:extLst>
                </a:hlinkClick>
              </a:rPr>
              <a:t>isinstance()</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7">
                  <a:extLst>
                    <a:ext uri="{A12FA001-AC4F-418D-AE19-62706E023703}">
                      <ahyp:hlinkClr val="tx"/>
                    </a:ext>
                  </a:extLst>
                </a:hlinkClick>
              </a:rPr>
              <a:t>issubclass()</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8">
                  <a:extLst>
                    <a:ext uri="{A12FA001-AC4F-418D-AE19-62706E023703}">
                      <ahyp:hlinkClr val="tx"/>
                    </a:ext>
                  </a:extLst>
                </a:hlinkClick>
              </a:rPr>
              <a:t>iter()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L</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39">
                  <a:extLst>
                    <a:ext uri="{A12FA001-AC4F-418D-AE19-62706E023703}">
                      <ahyp:hlinkClr val="tx"/>
                    </a:ext>
                  </a:extLst>
                </a:hlinkClick>
              </a:rPr>
              <a:t>len()</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0">
                  <a:extLst>
                    <a:ext uri="{A12FA001-AC4F-418D-AE19-62706E023703}">
                      <ahyp:hlinkClr val="tx"/>
                    </a:ext>
                  </a:extLst>
                </a:hlinkClick>
              </a:rPr>
              <a:t>list()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1">
                  <a:extLst>
                    <a:ext uri="{A12FA001-AC4F-418D-AE19-62706E023703}">
                      <ahyp:hlinkClr val="tx"/>
                    </a:ext>
                  </a:extLst>
                </a:hlinkClick>
              </a:rPr>
              <a:t>locals()</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M</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2">
                  <a:extLst>
                    <a:ext uri="{A12FA001-AC4F-418D-AE19-62706E023703}">
                      <ahyp:hlinkClr val="tx"/>
                    </a:ext>
                  </a:extLst>
                </a:hlinkClick>
              </a:rPr>
              <a:t>map()</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3">
                  <a:extLst>
                    <a:ext uri="{A12FA001-AC4F-418D-AE19-62706E023703}">
                      <ahyp:hlinkClr val="tx"/>
                    </a:ext>
                  </a:extLst>
                </a:hlinkClick>
              </a:rPr>
              <a:t>max()</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4">
                  <a:extLst>
                    <a:ext uri="{A12FA001-AC4F-418D-AE19-62706E023703}">
                      <ahyp:hlinkClr val="tx"/>
                    </a:ext>
                  </a:extLst>
                </a:hlinkClick>
              </a:rPr>
              <a:t>memoryview()</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5">
                  <a:extLst>
                    <a:ext uri="{A12FA001-AC4F-418D-AE19-62706E023703}">
                      <ahyp:hlinkClr val="tx"/>
                    </a:ext>
                  </a:extLst>
                </a:hlinkClick>
              </a:rPr>
              <a:t>min()</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N</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accent5"/>
                </a:solidFill>
                <a:latin typeface="Arial"/>
                <a:ea typeface="Arial"/>
                <a:cs typeface="Arial"/>
                <a:sym typeface="Arial"/>
                <a:hlinkClick r:id="rId46">
                  <a:extLst>
                    <a:ext uri="{A12FA001-AC4F-418D-AE19-62706E023703}">
                      <ahyp:hlinkClr val="tx"/>
                    </a:ext>
                  </a:extLst>
                </a:hlinkClick>
              </a:rPr>
              <a:t>next()</a:t>
            </a:r>
            <a:endParaRPr b="0" i="0" sz="1400" u="none" cap="none" strike="noStrike">
              <a:solidFill>
                <a:srgbClr val="000000"/>
              </a:solidFill>
              <a:latin typeface="Arial"/>
              <a:ea typeface="Arial"/>
              <a:cs typeface="Arial"/>
              <a:sym typeface="Arial"/>
            </a:endParaRPr>
          </a:p>
        </p:txBody>
      </p:sp>
      <p:sp>
        <p:nvSpPr>
          <p:cNvPr id="156" name="Google Shape;156;p6"/>
          <p:cNvSpPr txBox="1"/>
          <p:nvPr/>
        </p:nvSpPr>
        <p:spPr>
          <a:xfrm>
            <a:off x="5056600" y="1385976"/>
            <a:ext cx="953400" cy="327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O</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7">
                  <a:extLst>
                    <a:ext uri="{A12FA001-AC4F-418D-AE19-62706E023703}">
                      <ahyp:hlinkClr val="tx"/>
                    </a:ext>
                  </a:extLst>
                </a:hlinkClick>
              </a:rPr>
              <a:t>object()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8">
                  <a:extLst>
                    <a:ext uri="{A12FA001-AC4F-418D-AE19-62706E023703}">
                      <ahyp:hlinkClr val="tx"/>
                    </a:ext>
                  </a:extLst>
                </a:hlinkClick>
              </a:rPr>
              <a:t>oct()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49">
                  <a:extLst>
                    <a:ext uri="{A12FA001-AC4F-418D-AE19-62706E023703}">
                      <ahyp:hlinkClr val="tx"/>
                    </a:ext>
                  </a:extLst>
                </a:hlinkClick>
              </a:rPr>
              <a:t>open()</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0">
                  <a:extLst>
                    <a:ext uri="{A12FA001-AC4F-418D-AE19-62706E023703}">
                      <ahyp:hlinkClr val="tx"/>
                    </a:ext>
                  </a:extLst>
                </a:hlinkClick>
              </a:rPr>
              <a:t>ord()</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1">
                  <a:extLst>
                    <a:ext uri="{A12FA001-AC4F-418D-AE19-62706E023703}">
                      <ahyp:hlinkClr val="tx"/>
                    </a:ext>
                  </a:extLst>
                </a:hlinkClick>
              </a:rPr>
              <a:t>pow()</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2">
                  <a:extLst>
                    <a:ext uri="{A12FA001-AC4F-418D-AE19-62706E023703}">
                      <ahyp:hlinkClr val="tx"/>
                    </a:ext>
                  </a:extLst>
                </a:hlinkClick>
              </a:rPr>
              <a:t>print()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3">
                  <a:extLst>
                    <a:ext uri="{A12FA001-AC4F-418D-AE19-62706E023703}">
                      <ahyp:hlinkClr val="tx"/>
                    </a:ext>
                  </a:extLst>
                </a:hlinkClick>
              </a:rPr>
              <a:t>property()</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R</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4">
                  <a:extLst>
                    <a:ext uri="{A12FA001-AC4F-418D-AE19-62706E023703}">
                      <ahyp:hlinkClr val="tx"/>
                    </a:ext>
                  </a:extLst>
                </a:hlinkClick>
              </a:rPr>
              <a:t>range()</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5">
                  <a:extLst>
                    <a:ext uri="{A12FA001-AC4F-418D-AE19-62706E023703}">
                      <ahyp:hlinkClr val="tx"/>
                    </a:ext>
                  </a:extLst>
                </a:hlinkClick>
              </a:rPr>
              <a:t>repr()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6">
                  <a:extLst>
                    <a:ext uri="{A12FA001-AC4F-418D-AE19-62706E023703}">
                      <ahyp:hlinkClr val="tx"/>
                    </a:ext>
                  </a:extLst>
                </a:hlinkClick>
              </a:rPr>
              <a:t>reversed()</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7">
                  <a:extLst>
                    <a:ext uri="{A12FA001-AC4F-418D-AE19-62706E023703}">
                      <ahyp:hlinkClr val="tx"/>
                    </a:ext>
                  </a:extLst>
                </a:hlinkClick>
              </a:rPr>
              <a:t>round()</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txBox="1"/>
          <p:nvPr/>
        </p:nvSpPr>
        <p:spPr>
          <a:xfrm>
            <a:off x="5988584" y="1342481"/>
            <a:ext cx="1221300" cy="34016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8">
                  <a:extLst>
                    <a:ext uri="{A12FA001-AC4F-418D-AE19-62706E023703}">
                      <ahyp:hlinkClr val="tx"/>
                    </a:ext>
                  </a:extLst>
                </a:hlinkClick>
              </a:rPr>
              <a:t>set()</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59">
                  <a:extLst>
                    <a:ext uri="{A12FA001-AC4F-418D-AE19-62706E023703}">
                      <ahyp:hlinkClr val="tx"/>
                    </a:ext>
                  </a:extLst>
                </a:hlinkClick>
              </a:rPr>
              <a:t>setattr()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0">
                  <a:extLst>
                    <a:ext uri="{A12FA001-AC4F-418D-AE19-62706E023703}">
                      <ahyp:hlinkClr val="tx"/>
                    </a:ext>
                  </a:extLst>
                </a:hlinkClick>
              </a:rPr>
              <a:t>slice()</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1">
                  <a:extLst>
                    <a:ext uri="{A12FA001-AC4F-418D-AE19-62706E023703}">
                      <ahyp:hlinkClr val="tx"/>
                    </a:ext>
                  </a:extLst>
                </a:hlinkClick>
              </a:rPr>
              <a:t>sorted()</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2">
                  <a:extLst>
                    <a:ext uri="{A12FA001-AC4F-418D-AE19-62706E023703}">
                      <ahyp:hlinkClr val="tx"/>
                    </a:ext>
                  </a:extLst>
                </a:hlinkClick>
              </a:rPr>
              <a:t>staticmethod()</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3">
                  <a:extLst>
                    <a:ext uri="{A12FA001-AC4F-418D-AE19-62706E023703}">
                      <ahyp:hlinkClr val="tx"/>
                    </a:ext>
                  </a:extLst>
                </a:hlinkClick>
              </a:rPr>
              <a:t>str()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4">
                  <a:extLst>
                    <a:ext uri="{A12FA001-AC4F-418D-AE19-62706E023703}">
                      <ahyp:hlinkClr val="tx"/>
                    </a:ext>
                  </a:extLst>
                </a:hlinkClick>
              </a:rPr>
              <a:t>sum()</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5">
                  <a:extLst>
                    <a:ext uri="{A12FA001-AC4F-418D-AE19-62706E023703}">
                      <ahyp:hlinkClr val="tx"/>
                    </a:ext>
                  </a:extLst>
                </a:hlinkClick>
              </a:rPr>
              <a:t>super()</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T</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6">
                  <a:extLst>
                    <a:ext uri="{A12FA001-AC4F-418D-AE19-62706E023703}">
                      <ahyp:hlinkClr val="tx"/>
                    </a:ext>
                  </a:extLst>
                </a:hlinkClick>
              </a:rPr>
              <a:t>tuple()</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7">
                  <a:extLst>
                    <a:ext uri="{A12FA001-AC4F-418D-AE19-62706E023703}">
                      <ahyp:hlinkClr val="tx"/>
                    </a:ext>
                  </a:extLst>
                </a:hlinkClick>
              </a:rPr>
              <a:t>type()</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V</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68">
                  <a:extLst>
                    <a:ext uri="{A12FA001-AC4F-418D-AE19-62706E023703}">
                      <ahyp:hlinkClr val="tx"/>
                    </a:ext>
                  </a:extLst>
                </a:hlinkClick>
              </a:rPr>
              <a:t>vars()</a:t>
            </a:r>
            <a:endParaRPr b="0" i="0" sz="1100" u="sng"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Z</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accent5"/>
                </a:solidFill>
                <a:latin typeface="Arial"/>
                <a:ea typeface="Arial"/>
                <a:cs typeface="Arial"/>
                <a:sym typeface="Arial"/>
                <a:hlinkClick r:id="rId69">
                  <a:extLst>
                    <a:ext uri="{A12FA001-AC4F-418D-AE19-62706E023703}">
                      <ahyp:hlinkClr val="tx"/>
                    </a:ext>
                  </a:extLst>
                </a:hlinkClick>
              </a:rPr>
              <a:t>zip()</a:t>
            </a:r>
            <a:endParaRPr b="0" i="0" sz="1400" u="none" cap="none" strike="noStrike">
              <a:solidFill>
                <a:srgbClr val="000000"/>
              </a:solidFill>
              <a:latin typeface="Arial"/>
              <a:ea typeface="Arial"/>
              <a:cs typeface="Arial"/>
              <a:sym typeface="Arial"/>
            </a:endParaRPr>
          </a:p>
        </p:txBody>
      </p:sp>
      <p:sp>
        <p:nvSpPr>
          <p:cNvPr id="158" name="Google Shape;158;p6"/>
          <p:cNvSpPr txBox="1"/>
          <p:nvPr/>
        </p:nvSpPr>
        <p:spPr>
          <a:xfrm>
            <a:off x="7160628" y="1475176"/>
            <a:ext cx="1320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_</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sng" cap="none" strike="noStrike">
                <a:solidFill>
                  <a:schemeClr val="accent5"/>
                </a:solidFill>
                <a:latin typeface="Arial"/>
                <a:ea typeface="Arial"/>
                <a:cs typeface="Arial"/>
                <a:sym typeface="Arial"/>
                <a:hlinkClick r:id="rId70">
                  <a:extLst>
                    <a:ext uri="{A12FA001-AC4F-418D-AE19-62706E023703}">
                      <ahyp:hlinkClr val="tx"/>
                    </a:ext>
                  </a:extLst>
                </a:hlinkClick>
              </a:rPr>
              <a:t>__import__()</a:t>
            </a:r>
            <a:endParaRPr b="0" i="0" sz="1400" u="none" cap="none" strike="noStrike">
              <a:solidFill>
                <a:srgbClr val="000000"/>
              </a:solidFill>
              <a:latin typeface="Arial"/>
              <a:ea typeface="Arial"/>
              <a:cs typeface="Arial"/>
              <a:sym typeface="Arial"/>
            </a:endParaRPr>
          </a:p>
        </p:txBody>
      </p:sp>
      <p:pic>
        <p:nvPicPr>
          <p:cNvPr id="159" name="Google Shape;159;p6"/>
          <p:cNvPicPr preferRelativeResize="0"/>
          <p:nvPr/>
        </p:nvPicPr>
        <p:blipFill rotWithShape="1">
          <a:blip r:embed="rId71">
            <a:alphaModFix/>
          </a:blip>
          <a:srcRect b="0" l="0" r="0" t="0"/>
          <a:stretch/>
        </p:blipFill>
        <p:spPr>
          <a:xfrm>
            <a:off x="6098679" y="2051566"/>
            <a:ext cx="3131785" cy="28210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nvSpPr>
        <p:spPr>
          <a:xfrm>
            <a:off x="1049579" y="362435"/>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de Primer Nivel Ejemplo</a:t>
            </a:r>
            <a:endParaRPr b="1" i="0" sz="2600" u="none" cap="none" strike="noStrike">
              <a:solidFill>
                <a:schemeClr val="dk1"/>
              </a:solidFill>
              <a:latin typeface="Roboto"/>
              <a:ea typeface="Roboto"/>
              <a:cs typeface="Roboto"/>
              <a:sym typeface="Roboto"/>
            </a:endParaRPr>
          </a:p>
        </p:txBody>
      </p:sp>
      <p:sp>
        <p:nvSpPr>
          <p:cNvPr id="165" name="Google Shape;165;p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66" name="Google Shape;166;p7"/>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67" name="Google Shape;167;p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168" name="Google Shape;168;p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69" name="Google Shape;169;p7"/>
          <p:cNvSpPr txBox="1"/>
          <p:nvPr/>
        </p:nvSpPr>
        <p:spPr>
          <a:xfrm>
            <a:off x="1287175" y="1151125"/>
            <a:ext cx="7412400" cy="3452400"/>
          </a:xfrm>
          <a:prstGeom prst="rect">
            <a:avLst/>
          </a:prstGeom>
          <a:noFill/>
          <a:ln>
            <a:noFill/>
          </a:ln>
        </p:spPr>
        <p:txBody>
          <a:bodyPr anchorCtr="0" anchor="t" bIns="91425" lIns="91425" spcFirstLastPara="1" rIns="91425" wrap="square" tIns="91425">
            <a:noAutofit/>
          </a:bodyPr>
          <a:lstStyle/>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num=5</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1" i="0" lang="en-US" sz="1800" u="none" cap="none" strike="noStrike">
                <a:solidFill>
                  <a:srgbClr val="002060"/>
                </a:solidFill>
                <a:latin typeface="Courier New"/>
                <a:ea typeface="Courier New"/>
                <a:cs typeface="Courier New"/>
                <a:sym typeface="Courier New"/>
              </a:rPr>
              <a:t>print</a:t>
            </a:r>
            <a:r>
              <a:rPr b="0"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002060"/>
                </a:solidFill>
                <a:latin typeface="Courier New"/>
                <a:ea typeface="Courier New"/>
                <a:cs typeface="Courier New"/>
                <a:sym typeface="Courier New"/>
              </a:rPr>
              <a:t>type</a:t>
            </a:r>
            <a:r>
              <a:rPr b="0" i="0" lang="en-US" sz="1800" u="none" cap="none" strike="noStrike">
                <a:solidFill>
                  <a:schemeClr val="dk1"/>
                </a:solidFill>
                <a:latin typeface="Courier New"/>
                <a:ea typeface="Courier New"/>
                <a:cs typeface="Courier New"/>
                <a:sym typeface="Courier New"/>
              </a:rPr>
              <a:t>(num))</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print(</a:t>
            </a:r>
            <a:r>
              <a:rPr b="1" i="0" lang="en-US" sz="1800" u="none" cap="none" strike="noStrike">
                <a:solidFill>
                  <a:srgbClr val="002060"/>
                </a:solidFill>
                <a:latin typeface="Courier New"/>
                <a:ea typeface="Courier New"/>
                <a:cs typeface="Courier New"/>
                <a:sym typeface="Courier New"/>
              </a:rPr>
              <a:t>len</a:t>
            </a:r>
            <a:r>
              <a:rPr b="0" i="0" lang="en-US" sz="1800" u="none" cap="none" strike="noStrike">
                <a:solidFill>
                  <a:schemeClr val="dk1"/>
                </a:solidFill>
                <a:latin typeface="Courier New"/>
                <a:ea typeface="Courier New"/>
                <a:cs typeface="Courier New"/>
                <a:sym typeface="Courier New"/>
              </a:rPr>
              <a:t>([1,2,3]))</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print(</a:t>
            </a:r>
            <a:r>
              <a:rPr b="1" i="0" lang="en-US" sz="1800" u="none" cap="none" strike="noStrike">
                <a:solidFill>
                  <a:srgbClr val="002060"/>
                </a:solidFill>
                <a:latin typeface="Courier New"/>
                <a:ea typeface="Courier New"/>
                <a:cs typeface="Courier New"/>
                <a:sym typeface="Courier New"/>
              </a:rPr>
              <a:t>round</a:t>
            </a:r>
            <a:r>
              <a:rPr b="0" i="0" lang="en-US" sz="1800" u="none" cap="none" strike="noStrike">
                <a:solidFill>
                  <a:schemeClr val="dk1"/>
                </a:solidFill>
                <a:latin typeface="Courier New"/>
                <a:ea typeface="Courier New"/>
                <a:cs typeface="Courier New"/>
                <a:sym typeface="Courier New"/>
              </a:rPr>
              <a:t>(3.141516,2))</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Salida:</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	&lt;class 'int'&gt;</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	3</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rPr b="0" i="0" lang="en-US" sz="1800" u="none" cap="none" strike="noStrike">
                <a:solidFill>
                  <a:schemeClr val="dk1"/>
                </a:solidFill>
                <a:latin typeface="Courier New"/>
                <a:ea typeface="Courier New"/>
                <a:cs typeface="Courier New"/>
                <a:sym typeface="Courier New"/>
              </a:rPr>
              <a:t>	3.14</a:t>
            </a:r>
            <a:endParaRPr b="0" i="0" sz="1800" u="none" cap="none" strike="noStrike">
              <a:solidFill>
                <a:schemeClr val="dk1"/>
              </a:solidFill>
              <a:latin typeface="Courier New"/>
              <a:ea typeface="Courier New"/>
              <a:cs typeface="Courier New"/>
              <a:sym typeface="Courier New"/>
            </a:endParaRPr>
          </a:p>
          <a:p>
            <a:pPr indent="0" lvl="0" marL="0" marR="0" rtl="0" algn="l">
              <a:lnSpc>
                <a:spcPct val="131250"/>
              </a:lnSpc>
              <a:spcBef>
                <a:spcPts val="0"/>
              </a:spcBef>
              <a:spcAft>
                <a:spcPts val="0"/>
              </a:spcAft>
              <a:buClr>
                <a:schemeClr val="dk1"/>
              </a:buClr>
              <a:buSzPts val="11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Roboto"/>
              <a:ea typeface="Roboto"/>
              <a:cs typeface="Roboto"/>
              <a:sym typeface="Roboto"/>
            </a:endParaRPr>
          </a:p>
        </p:txBody>
      </p:sp>
      <p:pic>
        <p:nvPicPr>
          <p:cNvPr id="170" name="Google Shape;170;p7"/>
          <p:cNvPicPr preferRelativeResize="0"/>
          <p:nvPr/>
        </p:nvPicPr>
        <p:blipFill rotWithShape="1">
          <a:blip r:embed="rId5">
            <a:alphaModFix/>
          </a:blip>
          <a:srcRect b="0" l="0" r="0" t="0"/>
          <a:stretch/>
        </p:blipFill>
        <p:spPr>
          <a:xfrm>
            <a:off x="4231517" y="1347433"/>
            <a:ext cx="2902173" cy="286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nvSpPr>
        <p:spPr>
          <a:xfrm>
            <a:off x="1505431" y="600823"/>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Definidas</a:t>
            </a:r>
            <a:endParaRPr b="1" i="0" sz="2600" u="none" cap="none" strike="noStrike">
              <a:solidFill>
                <a:schemeClr val="dk1"/>
              </a:solidFill>
              <a:latin typeface="Roboto"/>
              <a:ea typeface="Roboto"/>
              <a:cs typeface="Roboto"/>
              <a:sym typeface="Roboto"/>
            </a:endParaRPr>
          </a:p>
        </p:txBody>
      </p:sp>
      <p:sp>
        <p:nvSpPr>
          <p:cNvPr id="176" name="Google Shape;176;p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77" name="Google Shape;177;p8"/>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78" name="Google Shape;178;p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3.</a:t>
            </a:r>
            <a:endParaRPr b="0" i="0" sz="1500" u="none" cap="none" strike="noStrike">
              <a:solidFill>
                <a:schemeClr val="lt2"/>
              </a:solidFill>
              <a:latin typeface="Roboto Black"/>
              <a:ea typeface="Roboto Black"/>
              <a:cs typeface="Roboto Black"/>
              <a:sym typeface="Roboto Black"/>
            </a:endParaRPr>
          </a:p>
        </p:txBody>
      </p:sp>
      <p:pic>
        <p:nvPicPr>
          <p:cNvPr id="179" name="Google Shape;179;p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80" name="Google Shape;180;p8"/>
          <p:cNvSpPr txBox="1"/>
          <p:nvPr/>
        </p:nvSpPr>
        <p:spPr>
          <a:xfrm>
            <a:off x="1385900" y="1116525"/>
            <a:ext cx="7224900" cy="370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800" u="none" cap="none" strike="noStrike">
                <a:solidFill>
                  <a:srgbClr val="222222"/>
                </a:solidFill>
                <a:latin typeface="Roboto"/>
                <a:ea typeface="Roboto"/>
                <a:cs typeface="Roboto"/>
                <a:sym typeface="Roboto"/>
              </a:rPr>
              <a:t>Estructura para definir una función propia en Python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22222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FF00"/>
                </a:solidFill>
                <a:latin typeface="Courier New"/>
                <a:ea typeface="Courier New"/>
                <a:cs typeface="Courier New"/>
                <a:sym typeface="Courier New"/>
              </a:rPr>
              <a:t>def</a:t>
            </a:r>
            <a:r>
              <a:rPr b="0" i="0" lang="en-US" sz="1600" u="none" cap="none" strike="noStrike">
                <a:solidFill>
                  <a:schemeClr val="dk1"/>
                </a:solidFill>
                <a:latin typeface="Courier New"/>
                <a:ea typeface="Courier New"/>
                <a:cs typeface="Courier New"/>
                <a:sym typeface="Courier New"/>
              </a:rPr>
              <a:t> nombre (</a:t>
            </a:r>
            <a:r>
              <a:rPr b="1" i="0" lang="en-US" sz="1600" u="none" cap="none" strike="noStrike">
                <a:solidFill>
                  <a:srgbClr val="DD1144"/>
                </a:solidFill>
                <a:latin typeface="Courier New"/>
                <a:ea typeface="Courier New"/>
                <a:cs typeface="Courier New"/>
                <a:sym typeface="Courier New"/>
              </a:rPr>
              <a:t>parametro1,parametro2…,parametroN</a:t>
            </a:r>
            <a:r>
              <a:rPr b="0" i="0" lang="en-US" sz="1600" u="none" cap="none" strike="noStrike">
                <a:solidFill>
                  <a:schemeClr val="dk1"/>
                </a:solidFill>
                <a:latin typeface="Courier New"/>
                <a:ea typeface="Courier New"/>
                <a:cs typeface="Courier New"/>
                <a:sym typeface="Courier New"/>
              </a:rPr>
              <a:t>):</a:t>
            </a:r>
            <a:endParaRPr b="0" i="0" sz="1600" u="none" cap="none" strike="noStrik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Courier New"/>
                <a:ea typeface="Courier New"/>
                <a:cs typeface="Courier New"/>
                <a:sym typeface="Courier New"/>
              </a:rPr>
              <a:t>instruccion1</a:t>
            </a:r>
            <a:endParaRPr b="0" i="0" sz="1600" u="none" cap="none" strike="noStrik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Courier New"/>
                <a:ea typeface="Courier New"/>
                <a:cs typeface="Courier New"/>
                <a:sym typeface="Courier New"/>
              </a:rPr>
              <a:t>instruccion2</a:t>
            </a:r>
            <a:endParaRPr b="0" i="0" sz="1600" u="none" cap="none" strike="noStrike">
              <a:solidFill>
                <a:schemeClr val="dk1"/>
              </a:solidFill>
              <a:latin typeface="Courier New"/>
              <a:ea typeface="Courier New"/>
              <a:cs typeface="Courier New"/>
              <a:sym typeface="Courier New"/>
            </a:endParaRPr>
          </a:p>
          <a:p>
            <a:pPr indent="457200" lvl="0" marL="914400" marR="0" rtl="0" algn="l">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Courier New"/>
                <a:ea typeface="Courier New"/>
                <a:cs typeface="Courier New"/>
                <a:sym typeface="Courier New"/>
              </a:rPr>
              <a:t>…</a:t>
            </a:r>
            <a:endParaRPr b="0" i="0" sz="1600" u="none" cap="none" strike="noStrike">
              <a:solidFill>
                <a:schemeClr val="dk1"/>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Courier New"/>
                <a:ea typeface="Courier New"/>
                <a:cs typeface="Courier New"/>
                <a:sym typeface="Courier New"/>
              </a:rPr>
              <a:t>instruccionM</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return</a:t>
            </a:r>
            <a:r>
              <a:rPr b="0" i="0" lang="en-US" sz="1600" u="none" cap="none" strike="noStrike">
                <a:solidFill>
                  <a:schemeClr val="dk1"/>
                </a:solidFill>
                <a:latin typeface="Courier New"/>
                <a:ea typeface="Courier New"/>
                <a:cs typeface="Courier New"/>
                <a:sym typeface="Courier New"/>
              </a:rPr>
              <a:t> valor</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FF00"/>
                </a:solidFill>
                <a:latin typeface="Roboto"/>
                <a:ea typeface="Roboto"/>
                <a:cs typeface="Roboto"/>
                <a:sym typeface="Roboto"/>
              </a:rPr>
              <a:t>def</a:t>
            </a:r>
            <a:r>
              <a:rPr b="0" i="0" lang="en-US" sz="1600" u="none" cap="none" strike="noStrike">
                <a:solidFill>
                  <a:schemeClr val="dk1"/>
                </a:solidFill>
                <a:latin typeface="Roboto"/>
                <a:ea typeface="Roboto"/>
                <a:cs typeface="Roboto"/>
                <a:sym typeface="Roboto"/>
              </a:rPr>
              <a:t>: palabra reservada que se utiliza para definir una función</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DD1144"/>
                </a:solidFill>
                <a:latin typeface="Roboto"/>
                <a:ea typeface="Roboto"/>
                <a:cs typeface="Roboto"/>
                <a:sym typeface="Roboto"/>
              </a:rPr>
              <a:t>parámetro</a:t>
            </a:r>
            <a:r>
              <a:rPr b="0" i="0" lang="en-US" sz="1600" u="none" cap="none" strike="noStrike">
                <a:solidFill>
                  <a:schemeClr val="dk1"/>
                </a:solidFill>
                <a:latin typeface="Roboto"/>
                <a:ea typeface="Roboto"/>
                <a:cs typeface="Roboto"/>
                <a:sym typeface="Roboto"/>
              </a:rPr>
              <a:t>: valores que necesita la función para poder realizar la tarea para la que fue definida. Una función puede no necesitar valores para realizar la tarea.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00FF"/>
                </a:solidFill>
                <a:latin typeface="Roboto"/>
                <a:ea typeface="Roboto"/>
                <a:cs typeface="Roboto"/>
                <a:sym typeface="Roboto"/>
              </a:rPr>
              <a:t>return:</a:t>
            </a:r>
            <a:r>
              <a:rPr b="0" i="0" lang="en-US" sz="1600" u="none" cap="none" strike="noStrike">
                <a:solidFill>
                  <a:schemeClr val="dk1"/>
                </a:solidFill>
                <a:latin typeface="Roboto"/>
                <a:ea typeface="Roboto"/>
                <a:cs typeface="Roboto"/>
                <a:sym typeface="Roboto"/>
              </a:rPr>
              <a:t> palabra reservada para devolver un resultado (su utilización es opcional)</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nvSpPr>
        <p:spPr>
          <a:xfrm>
            <a:off x="1386956" y="561350"/>
            <a:ext cx="7363500" cy="51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Arial"/>
              <a:buNone/>
            </a:pPr>
            <a:r>
              <a:rPr b="1" i="0" lang="en-US" sz="2900" u="none" cap="none" strike="noStrike">
                <a:solidFill>
                  <a:schemeClr val="dk1"/>
                </a:solidFill>
                <a:latin typeface="Roboto"/>
                <a:ea typeface="Roboto"/>
                <a:cs typeface="Roboto"/>
                <a:sym typeface="Roboto"/>
              </a:rPr>
              <a:t>&gt; Funciones - Definida - Ejemplos</a:t>
            </a:r>
            <a:endParaRPr b="1" i="0" sz="2600" u="none" cap="none" strike="noStrike">
              <a:solidFill>
                <a:schemeClr val="dk1"/>
              </a:solidFill>
              <a:latin typeface="Roboto"/>
              <a:ea typeface="Roboto"/>
              <a:cs typeface="Roboto"/>
              <a:sym typeface="Roboto"/>
            </a:endParaRPr>
          </a:p>
        </p:txBody>
      </p:sp>
      <p:sp>
        <p:nvSpPr>
          <p:cNvPr id="186" name="Google Shape;186;p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187" name="Google Shape;187;p9"/>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188" name="Google Shape;188;p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2"/>
                </a:solidFill>
                <a:latin typeface="Roboto Black"/>
                <a:ea typeface="Roboto Black"/>
                <a:cs typeface="Roboto Black"/>
                <a:sym typeface="Roboto Black"/>
              </a:rPr>
              <a:t>módulo </a:t>
            </a:r>
            <a:r>
              <a:rPr lang="en-US" sz="1500">
                <a:solidFill>
                  <a:schemeClr val="lt2"/>
                </a:solidFill>
                <a:latin typeface="Roboto Black"/>
                <a:ea typeface="Roboto Black"/>
                <a:cs typeface="Roboto Black"/>
                <a:sym typeface="Roboto Black"/>
              </a:rPr>
              <a:t>3</a:t>
            </a:r>
            <a:r>
              <a:rPr b="0" i="0" lang="en-US"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189" name="Google Shape;189;p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90" name="Google Shape;190;p9"/>
          <p:cNvSpPr txBox="1"/>
          <p:nvPr/>
        </p:nvSpPr>
        <p:spPr>
          <a:xfrm>
            <a:off x="1287175" y="1151125"/>
            <a:ext cx="7412400" cy="35541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chemeClr val="dk1"/>
                </a:solidFill>
                <a:latin typeface="Roboto"/>
                <a:ea typeface="Roboto"/>
                <a:cs typeface="Roboto"/>
                <a:sym typeface="Roboto"/>
              </a:rPr>
              <a:t>Ejemplo 1: </a:t>
            </a:r>
            <a:r>
              <a:rPr b="0" i="0" lang="en-US" sz="1600" u="none" cap="none" strike="noStrike">
                <a:solidFill>
                  <a:schemeClr val="dk1"/>
                </a:solidFill>
                <a:latin typeface="Roboto"/>
                <a:ea typeface="Roboto"/>
                <a:cs typeface="Roboto"/>
                <a:sym typeface="Roboto"/>
              </a:rPr>
              <a:t>definir una función llamada “contar_letras” que devolverá la cantidad de letras de una cadena omitiendo los espacios en blanco</a:t>
            </a:r>
            <a:endParaRPr b="0" i="0" sz="14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chemeClr val="dk1"/>
              </a:buClr>
              <a:buSzPts val="135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350"/>
              <a:buFont typeface="Arial"/>
              <a:buNone/>
            </a:pPr>
            <a:r>
              <a:rPr b="1" i="0" lang="en-US" sz="1600" u="none" cap="none" strike="noStrike">
                <a:solidFill>
                  <a:srgbClr val="0C5ADB"/>
                </a:solidFill>
                <a:latin typeface="Courier New"/>
                <a:ea typeface="Courier New"/>
                <a:cs typeface="Courier New"/>
                <a:sym typeface="Courier New"/>
              </a:rPr>
              <a:t>def</a:t>
            </a:r>
            <a:r>
              <a:rPr b="0" i="0" lang="en-US" sz="1600" u="none" cap="none" strike="noStrike">
                <a:solidFill>
                  <a:schemeClr val="dk1"/>
                </a:solidFill>
                <a:latin typeface="Courier New"/>
                <a:ea typeface="Courier New"/>
                <a:cs typeface="Courier New"/>
                <a:sym typeface="Courier New"/>
              </a:rPr>
              <a:t> contar_letras(palabra):</a:t>
            </a:r>
            <a:endParaRPr b="0" i="0" sz="14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chemeClr val="dk1"/>
              </a:buClr>
              <a:buSzPts val="1350"/>
              <a:buFont typeface="Arial"/>
              <a:buNone/>
            </a:pPr>
            <a:r>
              <a:rPr b="0" i="0" lang="en-US" sz="1600" u="none" cap="none" strike="noStrike">
                <a:solidFill>
                  <a:schemeClr val="dk1"/>
                </a:solidFill>
                <a:latin typeface="Courier New"/>
                <a:ea typeface="Courier New"/>
                <a:cs typeface="Courier New"/>
                <a:sym typeface="Courier New"/>
              </a:rPr>
              <a:t>    contar = 0</a:t>
            </a:r>
            <a:endParaRPr b="0" i="0" sz="1400" u="none" cap="none" strike="noStrike">
              <a:solidFill>
                <a:srgbClr val="000000"/>
              </a:solidFill>
              <a:latin typeface="Arial"/>
              <a:ea typeface="Arial"/>
              <a:cs typeface="Arial"/>
              <a:sym typeface="Arial"/>
            </a:endParaRPr>
          </a:p>
          <a:p>
            <a:pPr indent="457200" lvl="0" marL="0" marR="0" rtl="0" algn="l">
              <a:lnSpc>
                <a:spcPct val="135714"/>
              </a:lnSpc>
              <a:spcBef>
                <a:spcPts val="0"/>
              </a:spcBef>
              <a:spcAft>
                <a:spcPts val="0"/>
              </a:spcAft>
              <a:buClr>
                <a:schemeClr val="dk1"/>
              </a:buClr>
              <a:buSzPts val="135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CC00FF"/>
                </a:solidFill>
                <a:latin typeface="Courier New"/>
                <a:ea typeface="Courier New"/>
                <a:cs typeface="Courier New"/>
                <a:sym typeface="Courier New"/>
              </a:rPr>
              <a:t>for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i </a:t>
            </a:r>
            <a:r>
              <a:rPr b="1" i="0" lang="en-US" sz="1600" u="none" cap="none" strike="noStrike">
                <a:solidFill>
                  <a:srgbClr val="0C5ADB"/>
                </a:solidFill>
                <a:latin typeface="Courier New"/>
                <a:ea typeface="Courier New"/>
                <a:cs typeface="Courier New"/>
                <a:sym typeface="Courier New"/>
              </a:rPr>
              <a:t>in</a:t>
            </a: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91A000"/>
                </a:solidFill>
                <a:latin typeface="Courier New"/>
                <a:ea typeface="Courier New"/>
                <a:cs typeface="Courier New"/>
                <a:sym typeface="Courier New"/>
              </a:rPr>
              <a:t>range</a:t>
            </a:r>
            <a:r>
              <a:rPr b="0" i="0" lang="en-US" sz="1600" u="none" cap="none" strike="noStrike">
                <a:solidFill>
                  <a:schemeClr val="dk1"/>
                </a:solidFill>
                <a:latin typeface="Courier New"/>
                <a:ea typeface="Courier New"/>
                <a:cs typeface="Courier New"/>
                <a:sym typeface="Courier New"/>
              </a:rPr>
              <a:t>(</a:t>
            </a:r>
            <a:r>
              <a:rPr b="1" i="0" lang="en-US" sz="1600" u="none" cap="none" strike="noStrike">
                <a:solidFill>
                  <a:srgbClr val="91A000"/>
                </a:solidFill>
                <a:latin typeface="Courier New"/>
                <a:ea typeface="Courier New"/>
                <a:cs typeface="Courier New"/>
                <a:sym typeface="Courier New"/>
              </a:rPr>
              <a:t>len</a:t>
            </a:r>
            <a:r>
              <a:rPr b="0" i="0" lang="en-US" sz="1600" u="none" cap="none" strike="noStrike">
                <a:solidFill>
                  <a:schemeClr val="dk1"/>
                </a:solidFill>
                <a:latin typeface="Courier New"/>
                <a:ea typeface="Courier New"/>
                <a:cs typeface="Courier New"/>
                <a:sym typeface="Courier New"/>
              </a:rPr>
              <a:t>(palabra)):</a:t>
            </a:r>
            <a:endParaRPr b="0" i="0" sz="1400" u="none" cap="none" strike="noStrike">
              <a:solidFill>
                <a:srgbClr val="000000"/>
              </a:solidFill>
              <a:latin typeface="Arial"/>
              <a:ea typeface="Arial"/>
              <a:cs typeface="Arial"/>
              <a:sym typeface="Arial"/>
            </a:endParaRPr>
          </a:p>
          <a:p>
            <a:pPr indent="457200" lvl="0" marL="457200" marR="0" rtl="0" algn="l">
              <a:lnSpc>
                <a:spcPct val="135714"/>
              </a:lnSpc>
              <a:spcBef>
                <a:spcPts val="0"/>
              </a:spcBef>
              <a:spcAft>
                <a:spcPts val="0"/>
              </a:spcAft>
              <a:buClr>
                <a:schemeClr val="dk1"/>
              </a:buClr>
              <a:buSzPts val="1350"/>
              <a:buFont typeface="Arial"/>
              <a:buNone/>
            </a:pPr>
            <a:r>
              <a:rPr b="1" i="0" lang="en-US" sz="1600" u="none" cap="none" strike="noStrike">
                <a:solidFill>
                  <a:srgbClr val="CC00FF"/>
                </a:solidFill>
                <a:latin typeface="Courier New"/>
                <a:ea typeface="Courier New"/>
                <a:cs typeface="Courier New"/>
                <a:sym typeface="Courier New"/>
              </a:rPr>
              <a:t>if </a:t>
            </a:r>
            <a:r>
              <a:rPr b="0" i="0" lang="en-US" sz="1600" u="none" cap="none" strike="noStrike">
                <a:solidFill>
                  <a:schemeClr val="dk1"/>
                </a:solidFill>
                <a:latin typeface="Courier New"/>
                <a:ea typeface="Courier New"/>
                <a:cs typeface="Courier New"/>
                <a:sym typeface="Courier New"/>
              </a:rPr>
              <a:t>palabra[i] != </a:t>
            </a:r>
            <a:r>
              <a:rPr b="0" i="0" lang="en-US" sz="1600" u="none" cap="none" strike="noStrike">
                <a:solidFill>
                  <a:srgbClr val="FF0000"/>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457200" lvl="0" marL="457200" marR="0" rtl="0" algn="l">
              <a:lnSpc>
                <a:spcPct val="135714"/>
              </a:lnSpc>
              <a:spcBef>
                <a:spcPts val="0"/>
              </a:spcBef>
              <a:spcAft>
                <a:spcPts val="0"/>
              </a:spcAft>
              <a:buClr>
                <a:schemeClr val="dk1"/>
              </a:buClr>
              <a:buSzPts val="1350"/>
              <a:buFont typeface="Arial"/>
              <a:buNone/>
            </a:pPr>
            <a:r>
              <a:rPr b="0" i="0" lang="en-US" sz="1600" u="none" cap="none" strike="noStrike">
                <a:solidFill>
                  <a:srgbClr val="FF0000"/>
                </a:solidFill>
                <a:latin typeface="Courier New"/>
                <a:ea typeface="Courier New"/>
                <a:cs typeface="Courier New"/>
                <a:sym typeface="Courier New"/>
              </a:rPr>
              <a:t>  </a:t>
            </a:r>
            <a:r>
              <a:rPr b="0" i="0" lang="en-US" sz="1600" u="none" cap="none" strike="noStrike">
                <a:solidFill>
                  <a:schemeClr val="dk1"/>
                </a:solidFill>
                <a:latin typeface="Courier New"/>
                <a:ea typeface="Courier New"/>
                <a:cs typeface="Courier New"/>
                <a:sym typeface="Courier New"/>
              </a:rPr>
              <a:t>contar = contar + 1</a:t>
            </a:r>
            <a:endParaRPr b="0" i="0" sz="1600" u="none" cap="none" strike="noStrike">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350"/>
              <a:buFont typeface="Arial"/>
              <a:buNone/>
            </a:pP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CC00FF"/>
                </a:solidFill>
                <a:latin typeface="Courier New"/>
                <a:ea typeface="Courier New"/>
                <a:cs typeface="Courier New"/>
                <a:sym typeface="Courier New"/>
              </a:rPr>
              <a:t>return</a:t>
            </a:r>
            <a:r>
              <a:rPr b="0" i="0" lang="en-US" sz="1600" u="none" cap="none" strike="noStrike">
                <a:solidFill>
                  <a:schemeClr val="dk1"/>
                </a:solidFill>
                <a:latin typeface="Courier New"/>
                <a:ea typeface="Courier New"/>
                <a:cs typeface="Courier New"/>
                <a:sym typeface="Courier New"/>
              </a:rPr>
              <a:t> contar</a:t>
            </a:r>
            <a:endParaRPr b="0" i="0" sz="16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Mono"/>
              <a:ea typeface="Roboto Mono"/>
              <a:cs typeface="Roboto Mono"/>
              <a:sym typeface="Roboto Mono"/>
            </a:endParaRPr>
          </a:p>
        </p:txBody>
      </p:sp>
      <p:pic>
        <p:nvPicPr>
          <p:cNvPr id="191" name="Google Shape;191;p9"/>
          <p:cNvPicPr preferRelativeResize="0"/>
          <p:nvPr/>
        </p:nvPicPr>
        <p:blipFill rotWithShape="1">
          <a:blip r:embed="rId5">
            <a:alphaModFix/>
          </a:blip>
          <a:srcRect b="0" l="0" r="0" t="0"/>
          <a:stretch/>
        </p:blipFill>
        <p:spPr>
          <a:xfrm>
            <a:off x="4689439" y="1487011"/>
            <a:ext cx="2996523" cy="37356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Juan</dc:creator>
</cp:coreProperties>
</file>