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9" r:id="rId4"/>
    <p:sldId id="258" r:id="rId5"/>
    <p:sldId id="257"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63" d="100"/>
          <a:sy n="63" d="100"/>
        </p:scale>
        <p:origin x="7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10/9/2024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10/9/2024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1082A7-EA70-A243-07CA-565E23DBFC6D}"/>
              </a:ext>
            </a:extLst>
          </p:cNvPr>
          <p:cNvSpPr>
            <a:spLocks noGrp="1"/>
          </p:cNvSpPr>
          <p:nvPr>
            <p:ph type="ctrTitle"/>
          </p:nvPr>
        </p:nvSpPr>
        <p:spPr>
          <a:xfrm>
            <a:off x="68580" y="1996441"/>
            <a:ext cx="12054840" cy="3855719"/>
          </a:xfrm>
        </p:spPr>
        <p:txBody>
          <a:bodyPr>
            <a:noAutofit/>
          </a:bodyPr>
          <a:lstStyle/>
          <a:p>
            <a:pPr marL="857250" indent="-857250" algn="just">
              <a:buFont typeface="Arial" panose="020B0604020202020204" pitchFamily="34" charset="0"/>
              <a:buChar char="•"/>
            </a:pPr>
            <a:r>
              <a:rPr lang="es-ES" sz="6000" b="1" dirty="0">
                <a:latin typeface="Arial Black" panose="020B0A04020102020204" pitchFamily="34" charset="0"/>
              </a:rPr>
              <a:t>Fundamentación qué características de la OOP se utilizo EN LA CALCULADORA </a:t>
            </a:r>
            <a:endParaRPr lang="es-AR" sz="6000" b="1" dirty="0">
              <a:latin typeface="Arial Black" panose="020B0A04020102020204" pitchFamily="34" charset="0"/>
            </a:endParaRPr>
          </a:p>
        </p:txBody>
      </p:sp>
    </p:spTree>
    <p:extLst>
      <p:ext uri="{BB962C8B-B14F-4D97-AF65-F5344CB8AC3E}">
        <p14:creationId xmlns:p14="http://schemas.microsoft.com/office/powerpoint/2010/main" val="1110031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636FFE-1B66-A1B1-45AB-A230DD38B53C}"/>
              </a:ext>
            </a:extLst>
          </p:cNvPr>
          <p:cNvSpPr>
            <a:spLocks noGrp="1"/>
          </p:cNvSpPr>
          <p:nvPr>
            <p:ph type="title"/>
          </p:nvPr>
        </p:nvSpPr>
        <p:spPr>
          <a:xfrm>
            <a:off x="685802" y="128694"/>
            <a:ext cx="10131425" cy="1456267"/>
          </a:xfrm>
        </p:spPr>
        <p:txBody>
          <a:bodyPr>
            <a:normAutofit/>
          </a:bodyPr>
          <a:lstStyle/>
          <a:p>
            <a:r>
              <a:rPr lang="es-ES" sz="4800" b="1" dirty="0"/>
              <a:t>1. Abstracción</a:t>
            </a:r>
            <a:endParaRPr lang="es-AR" sz="4800" b="1" dirty="0"/>
          </a:p>
        </p:txBody>
      </p:sp>
      <p:sp>
        <p:nvSpPr>
          <p:cNvPr id="3" name="Marcador de contenido 2">
            <a:extLst>
              <a:ext uri="{FF2B5EF4-FFF2-40B4-BE49-F238E27FC236}">
                <a16:creationId xmlns:a16="http://schemas.microsoft.com/office/drawing/2014/main" id="{0EAFF6DB-4B4B-1F80-412C-5C0DDCD00332}"/>
              </a:ext>
            </a:extLst>
          </p:cNvPr>
          <p:cNvSpPr>
            <a:spLocks noGrp="1"/>
          </p:cNvSpPr>
          <p:nvPr>
            <p:ph idx="1"/>
          </p:nvPr>
        </p:nvSpPr>
        <p:spPr>
          <a:xfrm>
            <a:off x="381000" y="1112520"/>
            <a:ext cx="10835640" cy="5349241"/>
          </a:xfrm>
        </p:spPr>
        <p:txBody>
          <a:bodyPr>
            <a:normAutofit fontScale="92500"/>
          </a:bodyPr>
          <a:lstStyle/>
          <a:p>
            <a:r>
              <a:rPr lang="es-ES" sz="2800" dirty="0"/>
              <a:t>Explicación: La abstracción se refiere a la capacidad de ocultar los detalles internos y mostrar solo las funcionalidades esenciales de un objeto. En nuestro código, aunque no definimos clases para la calculadora, la lógica de las operaciones (como suma, resta, multiplicación, etc.) está encapsulada dentro de funciones y métodos.</a:t>
            </a:r>
          </a:p>
          <a:p>
            <a:r>
              <a:rPr lang="es-ES" sz="2800" dirty="0"/>
              <a:t>Ejemplo en el código: La función </a:t>
            </a:r>
            <a:r>
              <a:rPr lang="es-ES" sz="2800" dirty="0" err="1">
                <a:highlight>
                  <a:srgbClr val="000000"/>
                </a:highlight>
              </a:rPr>
              <a:t>performCalculation</a:t>
            </a:r>
            <a:r>
              <a:rPr lang="es-ES" sz="2800" dirty="0">
                <a:highlight>
                  <a:srgbClr val="000000"/>
                </a:highlight>
              </a:rPr>
              <a:t>() </a:t>
            </a:r>
            <a:r>
              <a:rPr lang="es-ES" sz="2800" dirty="0"/>
              <a:t>actúa como una abstracción de todo el proceso de solicitar operandos, elegir un operador y realizar la operación. Al llamarla, no necesitamos preocuparnos por los detalles de cómo se solicitan los operandos o se realiza la operación, solo nos enfocamos en la acción de "realizar un cálculo".</a:t>
            </a:r>
          </a:p>
          <a:p>
            <a:r>
              <a:rPr lang="es-ES" sz="2800" dirty="0"/>
              <a:t>Justificación: Esta abstracción es útil porque permite que el flujo del programa sea claro y se dividan responsabilidades en funciones específicas.</a:t>
            </a:r>
            <a:endParaRPr lang="es-AR" sz="2800" dirty="0"/>
          </a:p>
        </p:txBody>
      </p:sp>
    </p:spTree>
    <p:extLst>
      <p:ext uri="{BB962C8B-B14F-4D97-AF65-F5344CB8AC3E}">
        <p14:creationId xmlns:p14="http://schemas.microsoft.com/office/powerpoint/2010/main" val="4083786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042BD5-4758-1E58-D33D-D9739105D490}"/>
              </a:ext>
            </a:extLst>
          </p:cNvPr>
          <p:cNvSpPr>
            <a:spLocks noGrp="1"/>
          </p:cNvSpPr>
          <p:nvPr>
            <p:ph type="title"/>
          </p:nvPr>
        </p:nvSpPr>
        <p:spPr>
          <a:xfrm>
            <a:off x="685801" y="0"/>
            <a:ext cx="10131425" cy="1456267"/>
          </a:xfrm>
        </p:spPr>
        <p:txBody>
          <a:bodyPr>
            <a:normAutofit/>
          </a:bodyPr>
          <a:lstStyle/>
          <a:p>
            <a:r>
              <a:rPr lang="es-ES" sz="5400" b="1" dirty="0"/>
              <a:t>2. Encapsulación</a:t>
            </a:r>
            <a:endParaRPr lang="es-AR" sz="5400" b="1" dirty="0"/>
          </a:p>
        </p:txBody>
      </p:sp>
      <p:sp>
        <p:nvSpPr>
          <p:cNvPr id="3" name="Marcador de contenido 2">
            <a:extLst>
              <a:ext uri="{FF2B5EF4-FFF2-40B4-BE49-F238E27FC236}">
                <a16:creationId xmlns:a16="http://schemas.microsoft.com/office/drawing/2014/main" id="{2E6AFC71-CA67-1446-513D-82BA7F44FB63}"/>
              </a:ext>
            </a:extLst>
          </p:cNvPr>
          <p:cNvSpPr>
            <a:spLocks noGrp="1"/>
          </p:cNvSpPr>
          <p:nvPr>
            <p:ph idx="1"/>
          </p:nvPr>
        </p:nvSpPr>
        <p:spPr>
          <a:xfrm>
            <a:off x="0" y="1447801"/>
            <a:ext cx="11780519" cy="5410200"/>
          </a:xfrm>
        </p:spPr>
        <p:txBody>
          <a:bodyPr>
            <a:normAutofit/>
          </a:bodyPr>
          <a:lstStyle/>
          <a:p>
            <a:r>
              <a:rPr lang="es-ES" sz="2800" dirty="0"/>
              <a:t>Explicación: La encapsulación implica que los datos y los métodos que operan sobre esos datos están agrupados en una unidad o "clase". Aunque en este ejercicio no se implementaron clases, la estructura modular del código con funciones encapsula el comportamiento y la lógica del cálculo.</a:t>
            </a:r>
          </a:p>
          <a:p>
            <a:r>
              <a:rPr lang="es-ES" sz="2800" dirty="0"/>
              <a:t>Ejemplo en el código: Cada función (por ejemplo, </a:t>
            </a:r>
            <a:r>
              <a:rPr lang="es-ES" sz="2800" dirty="0" err="1">
                <a:highlight>
                  <a:srgbClr val="000000"/>
                </a:highlight>
              </a:rPr>
              <a:t>pedirOperando</a:t>
            </a:r>
            <a:r>
              <a:rPr lang="es-ES" sz="2800" dirty="0">
                <a:highlight>
                  <a:srgbClr val="000000"/>
                </a:highlight>
              </a:rPr>
              <a:t>() </a:t>
            </a:r>
            <a:r>
              <a:rPr lang="es-ES" sz="2800" dirty="0"/>
              <a:t>o </a:t>
            </a:r>
            <a:r>
              <a:rPr lang="es-ES" sz="2800" dirty="0" err="1">
                <a:highlight>
                  <a:srgbClr val="000000"/>
                </a:highlight>
              </a:rPr>
              <a:t>performCalculation</a:t>
            </a:r>
            <a:r>
              <a:rPr lang="es-ES" sz="2800" dirty="0">
                <a:highlight>
                  <a:srgbClr val="000000"/>
                </a:highlight>
              </a:rPr>
              <a:t>() </a:t>
            </a:r>
            <a:r>
              <a:rPr lang="es-ES" sz="2800" dirty="0"/>
              <a:t>) encapsula su propia lógica, evitando que otras partes del código necesiten conocer los detalles de su implementación interna.</a:t>
            </a:r>
          </a:p>
          <a:p>
            <a:r>
              <a:rPr lang="es-ES" sz="2800" dirty="0"/>
              <a:t>Justificación: No fue necesario usar clases para encapsular debido a la simplicidad de la calculadora, pero el uso de funciones aisladas logra un nivel de encapsulación adecuado para mantener el código organizado.</a:t>
            </a:r>
            <a:endParaRPr lang="es-AR" sz="2800" dirty="0"/>
          </a:p>
        </p:txBody>
      </p:sp>
    </p:spTree>
    <p:extLst>
      <p:ext uri="{BB962C8B-B14F-4D97-AF65-F5344CB8AC3E}">
        <p14:creationId xmlns:p14="http://schemas.microsoft.com/office/powerpoint/2010/main" val="1316568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A2DAB7-DA43-F471-0A61-0F7E2DA222FD}"/>
              </a:ext>
            </a:extLst>
          </p:cNvPr>
          <p:cNvSpPr>
            <a:spLocks noGrp="1"/>
          </p:cNvSpPr>
          <p:nvPr>
            <p:ph type="title"/>
          </p:nvPr>
        </p:nvSpPr>
        <p:spPr/>
        <p:txBody>
          <a:bodyPr>
            <a:normAutofit/>
          </a:bodyPr>
          <a:lstStyle/>
          <a:p>
            <a:r>
              <a:rPr lang="es-ES" sz="7200" b="1" dirty="0"/>
              <a:t>3. Herencia:     X</a:t>
            </a:r>
            <a:endParaRPr lang="es-AR" sz="7200" dirty="0"/>
          </a:p>
        </p:txBody>
      </p:sp>
      <p:sp>
        <p:nvSpPr>
          <p:cNvPr id="3" name="Marcador de contenido 2">
            <a:extLst>
              <a:ext uri="{FF2B5EF4-FFF2-40B4-BE49-F238E27FC236}">
                <a16:creationId xmlns:a16="http://schemas.microsoft.com/office/drawing/2014/main" id="{52F570DA-6026-87B6-7F09-6E17641455D9}"/>
              </a:ext>
            </a:extLst>
          </p:cNvPr>
          <p:cNvSpPr>
            <a:spLocks noGrp="1"/>
          </p:cNvSpPr>
          <p:nvPr>
            <p:ph idx="1"/>
          </p:nvPr>
        </p:nvSpPr>
        <p:spPr>
          <a:xfrm>
            <a:off x="289560" y="1798321"/>
            <a:ext cx="11765279" cy="4907280"/>
          </a:xfrm>
        </p:spPr>
        <p:txBody>
          <a:bodyPr>
            <a:normAutofit/>
          </a:bodyPr>
          <a:lstStyle/>
          <a:p>
            <a:pPr>
              <a:buFont typeface="Arial" panose="020B0604020202020204" pitchFamily="34" charset="0"/>
              <a:buChar char="•"/>
            </a:pPr>
            <a:r>
              <a:rPr lang="es-ES" sz="2800" b="1" dirty="0"/>
              <a:t>Explicación</a:t>
            </a:r>
            <a:r>
              <a:rPr lang="es-ES" sz="2800" dirty="0"/>
              <a:t>: La herencia permite que una clase hija herede propiedades y comportamientos de una clase padre. En este ejercicio no implementamos herencia.</a:t>
            </a:r>
          </a:p>
          <a:p>
            <a:pPr>
              <a:buFont typeface="Arial" panose="020B0604020202020204" pitchFamily="34" charset="0"/>
              <a:buChar char="•"/>
            </a:pPr>
            <a:r>
              <a:rPr lang="es-ES" sz="2800" b="1" dirty="0"/>
              <a:t>Justificación</a:t>
            </a:r>
            <a:r>
              <a:rPr lang="es-ES" sz="2800" dirty="0"/>
              <a:t>: No era necesario aplicar herencia, ya que no teníamos múltiples entidades que compartieran comportamientos comunes. El diseño de una simple calculadora no requería la creación de una jerarquía de clases con especialización, ya que el cálculo de operaciones no varía según el tipo de operación.</a:t>
            </a:r>
          </a:p>
          <a:p>
            <a:endParaRPr lang="es-AR" dirty="0"/>
          </a:p>
        </p:txBody>
      </p:sp>
    </p:spTree>
    <p:extLst>
      <p:ext uri="{BB962C8B-B14F-4D97-AF65-F5344CB8AC3E}">
        <p14:creationId xmlns:p14="http://schemas.microsoft.com/office/powerpoint/2010/main" val="1723053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815CAA-3998-239A-1157-F523A40411ED}"/>
              </a:ext>
            </a:extLst>
          </p:cNvPr>
          <p:cNvSpPr>
            <a:spLocks noGrp="1"/>
          </p:cNvSpPr>
          <p:nvPr>
            <p:ph type="title"/>
          </p:nvPr>
        </p:nvSpPr>
        <p:spPr/>
        <p:txBody>
          <a:bodyPr>
            <a:normAutofit/>
          </a:bodyPr>
          <a:lstStyle/>
          <a:p>
            <a:r>
              <a:rPr lang="es-ES" sz="6000" b="1" dirty="0"/>
              <a:t>4 . Polimorfismo:     X</a:t>
            </a:r>
            <a:endParaRPr lang="es-AR" sz="6000" b="1" dirty="0"/>
          </a:p>
        </p:txBody>
      </p:sp>
      <p:sp>
        <p:nvSpPr>
          <p:cNvPr id="3" name="Marcador de contenido 2">
            <a:extLst>
              <a:ext uri="{FF2B5EF4-FFF2-40B4-BE49-F238E27FC236}">
                <a16:creationId xmlns:a16="http://schemas.microsoft.com/office/drawing/2014/main" id="{2DDD8954-A493-7506-8872-4DB669347EBC}"/>
              </a:ext>
            </a:extLst>
          </p:cNvPr>
          <p:cNvSpPr>
            <a:spLocks noGrp="1"/>
          </p:cNvSpPr>
          <p:nvPr>
            <p:ph idx="1"/>
          </p:nvPr>
        </p:nvSpPr>
        <p:spPr>
          <a:xfrm>
            <a:off x="0" y="1752601"/>
            <a:ext cx="11978639" cy="5105400"/>
          </a:xfrm>
        </p:spPr>
        <p:txBody>
          <a:bodyPr>
            <a:normAutofit/>
          </a:bodyPr>
          <a:lstStyle/>
          <a:p>
            <a:r>
              <a:rPr lang="es-ES" sz="2400" dirty="0"/>
              <a:t>Explicación: El polimorfismo permite que una operación se comporte de manera diferente según el contexto en el que se utilice. Puede implementarse a través de métodos con el mismo nombre pero diferentes comportamientos.</a:t>
            </a:r>
          </a:p>
          <a:p>
            <a:r>
              <a:rPr lang="es-ES" sz="2400" dirty="0"/>
              <a:t>Ejemplo en el código: Aunque no usamos el polimorfismo basado en clases, algo similar se logra con la estructura de control switch, donde dependiendo del operador introducido (+, -, *, /), la misma lógica de cálculo produce diferentes resultados.</a:t>
            </a:r>
          </a:p>
          <a:p>
            <a:r>
              <a:rPr lang="es-ES" sz="2400" dirty="0"/>
              <a:t>Justificación: En un entorno OOP más complejo, podría haberse utilizado polimorfismo creando diferentes clases para cada operación (por ejemplo, Suma, Resta, etc.), pero dado que la calculadora utiliza un solo flujo para decidir la operación a realizar, no era estrictamente necesario.</a:t>
            </a:r>
            <a:endParaRPr lang="es-AR" sz="2400" dirty="0"/>
          </a:p>
        </p:txBody>
      </p:sp>
    </p:spTree>
    <p:extLst>
      <p:ext uri="{BB962C8B-B14F-4D97-AF65-F5344CB8AC3E}">
        <p14:creationId xmlns:p14="http://schemas.microsoft.com/office/powerpoint/2010/main" val="1777123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3E482E-FF7E-70D6-F1B8-8F769279BF52}"/>
              </a:ext>
            </a:extLst>
          </p:cNvPr>
          <p:cNvSpPr>
            <a:spLocks noGrp="1"/>
          </p:cNvSpPr>
          <p:nvPr>
            <p:ph type="title"/>
          </p:nvPr>
        </p:nvSpPr>
        <p:spPr>
          <a:xfrm>
            <a:off x="640081" y="82974"/>
            <a:ext cx="10131425" cy="1456267"/>
          </a:xfrm>
        </p:spPr>
        <p:txBody>
          <a:bodyPr>
            <a:normAutofit/>
          </a:bodyPr>
          <a:lstStyle/>
          <a:p>
            <a:r>
              <a:rPr lang="es-ES" sz="5400" b="1" dirty="0"/>
              <a:t>5. Modularidad:</a:t>
            </a:r>
            <a:endParaRPr lang="es-AR" sz="5400" b="1" dirty="0"/>
          </a:p>
        </p:txBody>
      </p:sp>
      <p:sp>
        <p:nvSpPr>
          <p:cNvPr id="3" name="Marcador de contenido 2">
            <a:extLst>
              <a:ext uri="{FF2B5EF4-FFF2-40B4-BE49-F238E27FC236}">
                <a16:creationId xmlns:a16="http://schemas.microsoft.com/office/drawing/2014/main" id="{01960D2F-2906-7A73-AE5B-38B1F22FD034}"/>
              </a:ext>
            </a:extLst>
          </p:cNvPr>
          <p:cNvSpPr>
            <a:spLocks noGrp="1"/>
          </p:cNvSpPr>
          <p:nvPr>
            <p:ph idx="1"/>
          </p:nvPr>
        </p:nvSpPr>
        <p:spPr>
          <a:xfrm>
            <a:off x="0" y="1539241"/>
            <a:ext cx="12191999" cy="5318760"/>
          </a:xfrm>
        </p:spPr>
        <p:txBody>
          <a:bodyPr>
            <a:normAutofit lnSpcReduction="10000"/>
          </a:bodyPr>
          <a:lstStyle/>
          <a:p>
            <a:r>
              <a:rPr lang="es-ES" sz="2800" dirty="0"/>
              <a:t>Explicación: La modularidad se refiere a la organización del código en módulos independientes o funciones. En nuestro código, separamos la lógica de las operaciones, la entrada del usuario y el menú en diferentes partes del programa.</a:t>
            </a:r>
          </a:p>
          <a:p>
            <a:r>
              <a:rPr lang="es-ES" sz="2800" dirty="0"/>
              <a:t>Ejemplo en el código: SE UTILIZARON VARIOS ARCHIVOS COMO ; menú.js , index.js , calculator.js y dentro de cada uno varias funciones modularizadas independientemente.</a:t>
            </a:r>
            <a:br>
              <a:rPr lang="es-ES" sz="2800" dirty="0"/>
            </a:br>
            <a:r>
              <a:rPr lang="es-ES" sz="2800" dirty="0"/>
              <a:t>Las funciones como </a:t>
            </a:r>
            <a:r>
              <a:rPr lang="es-ES" sz="2800" dirty="0" err="1"/>
              <a:t>showMenu</a:t>
            </a:r>
            <a:r>
              <a:rPr lang="es-ES" sz="2800" dirty="0"/>
              <a:t>() y </a:t>
            </a:r>
            <a:r>
              <a:rPr lang="es-ES" sz="2800" dirty="0" err="1"/>
              <a:t>performCalculation</a:t>
            </a:r>
            <a:r>
              <a:rPr lang="es-ES" sz="2800" dirty="0"/>
              <a:t>() manejan diferentes responsabilidades de manera modular. Esto facilita la lectura y mantenimiento del código, permitiendo modificaciones independientes en cada función.</a:t>
            </a:r>
          </a:p>
          <a:p>
            <a:r>
              <a:rPr lang="es-ES" sz="2800" dirty="0"/>
              <a:t>Justificación: La modularidad mejora la claridad del código y facilita su reutilización, por lo que es una buena práctica incluso en ejercicios simples como este.</a:t>
            </a:r>
            <a:endParaRPr lang="es-AR" sz="2800" dirty="0"/>
          </a:p>
        </p:txBody>
      </p:sp>
    </p:spTree>
    <p:extLst>
      <p:ext uri="{BB962C8B-B14F-4D97-AF65-F5344CB8AC3E}">
        <p14:creationId xmlns:p14="http://schemas.microsoft.com/office/powerpoint/2010/main" val="964526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949CA7A-42A5-D151-A77D-5C577AEF2AA1}"/>
              </a:ext>
            </a:extLst>
          </p:cNvPr>
          <p:cNvSpPr>
            <a:spLocks noGrp="1"/>
          </p:cNvSpPr>
          <p:nvPr>
            <p:ph idx="1"/>
          </p:nvPr>
        </p:nvSpPr>
        <p:spPr>
          <a:xfrm>
            <a:off x="0" y="1"/>
            <a:ext cx="12191999" cy="6857999"/>
          </a:xfrm>
        </p:spPr>
        <p:txBody>
          <a:bodyPr>
            <a:normAutofit/>
          </a:bodyPr>
          <a:lstStyle/>
          <a:p>
            <a:r>
              <a:rPr lang="es-ES" sz="4800" b="1" dirty="0"/>
              <a:t>¿Qué características no implementamos y por qué?</a:t>
            </a:r>
          </a:p>
          <a:p>
            <a:r>
              <a:rPr lang="es-ES" sz="2400" dirty="0"/>
              <a:t>Herencia: No fue necesario definir clases padres y heredar comportamientos, ya que todos los cálculos se realizan con una única lógica sin necesidad de extender la funcionalidad o especializarla.</a:t>
            </a:r>
          </a:p>
          <a:p>
            <a:r>
              <a:rPr lang="es-ES" sz="2400" dirty="0"/>
              <a:t>Polimorfismo con clases: Aunque se podría haber implementado creando clases específicas para cada tipo de operación, el uso del switch fue más directo y adecuado para la sencillez del programa.</a:t>
            </a:r>
          </a:p>
          <a:p>
            <a:r>
              <a:rPr lang="es-ES" sz="4800" b="1" dirty="0"/>
              <a:t>Conclusión</a:t>
            </a:r>
          </a:p>
          <a:p>
            <a:r>
              <a:rPr lang="es-ES" sz="2400" dirty="0"/>
              <a:t>En este ejercicio, hemos utilizado algunas características básicas de la OOP como la abstracción, encapsulación y modularidad, aunque no hemos aplicado herencia ni polimorfismo basado en clases debido a la simplicidad de la calculadora. En ejercicios más complejos o con mayor cantidad de operaciones especializadas, el uso de herencia y polimorfismo sería más útil y adecuado.</a:t>
            </a:r>
            <a:endParaRPr lang="es-AR" sz="2400" dirty="0"/>
          </a:p>
        </p:txBody>
      </p:sp>
    </p:spTree>
    <p:extLst>
      <p:ext uri="{BB962C8B-B14F-4D97-AF65-F5344CB8AC3E}">
        <p14:creationId xmlns:p14="http://schemas.microsoft.com/office/powerpoint/2010/main" val="2572688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18</TotalTime>
  <Words>772</Words>
  <Application>Microsoft Office PowerPoint</Application>
  <PresentationFormat>Panorámica</PresentationFormat>
  <Paragraphs>25</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Arial Black</vt:lpstr>
      <vt:lpstr>Calibri</vt:lpstr>
      <vt:lpstr>Calibri Light</vt:lpstr>
      <vt:lpstr>Celestial</vt:lpstr>
      <vt:lpstr>Fundamentación qué características de la OOP se utilizo EN LA CALCULADORA </vt:lpstr>
      <vt:lpstr>1. Abstracción</vt:lpstr>
      <vt:lpstr>2. Encapsulación</vt:lpstr>
      <vt:lpstr>3. Herencia:     X</vt:lpstr>
      <vt:lpstr>4 . Polimorfismo:     X</vt:lpstr>
      <vt:lpstr>5. Modularidad:</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Probook 8</dc:creator>
  <cp:lastModifiedBy>Probook 8</cp:lastModifiedBy>
  <cp:revision>1</cp:revision>
  <dcterms:created xsi:type="dcterms:W3CDTF">2024-10-10T00:54:40Z</dcterms:created>
  <dcterms:modified xsi:type="dcterms:W3CDTF">2024-10-10T01:13:24Z</dcterms:modified>
</cp:coreProperties>
</file>