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2FA1-50D9-ECA1-2932-20857F04E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Fundamentación qué características de la OOP se utilizo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B7BA4E-4565-8EC2-9A12-58BA8E7E3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43753"/>
          </a:xfrm>
        </p:spPr>
        <p:txBody>
          <a:bodyPr>
            <a:normAutofit/>
          </a:bodyPr>
          <a:lstStyle/>
          <a:p>
            <a:r>
              <a:rPr lang="es-ES" dirty="0"/>
              <a:t>La Programación Orientada a Objetos (OOP) se basa en varios conceptos fundamentales que facilitan el diseño y la implementación de software modular y escalable. A continuación, se detallan las características de OOP utilizadas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B30858-D359-165B-FF24-C6754B35CAAB}"/>
              </a:ext>
            </a:extLst>
          </p:cNvPr>
          <p:cNvSpPr txBox="1"/>
          <p:nvPr/>
        </p:nvSpPr>
        <p:spPr>
          <a:xfrm>
            <a:off x="810001" y="480447"/>
            <a:ext cx="3621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Ulises Tobares</a:t>
            </a:r>
            <a:br>
              <a:rPr lang="es-ES" dirty="0"/>
            </a:br>
            <a:r>
              <a:rPr lang="es-ES" dirty="0"/>
              <a:t>Paradigmas de programación</a:t>
            </a:r>
            <a:br>
              <a:rPr lang="es-ES" dirty="0"/>
            </a:br>
            <a:r>
              <a:rPr lang="es-ES" dirty="0" err="1"/>
              <a:t>Prof</a:t>
            </a:r>
            <a:r>
              <a:rPr lang="es-ES" dirty="0"/>
              <a:t> </a:t>
            </a:r>
            <a:r>
              <a:rPr lang="es-ES" dirty="0" err="1"/>
              <a:t>Walter.Molina</a:t>
            </a:r>
            <a:br>
              <a:rPr lang="es-ES" dirty="0"/>
            </a:br>
            <a:r>
              <a:rPr lang="es-ES" dirty="0"/>
              <a:t>Carrera: </a:t>
            </a:r>
            <a:r>
              <a:rPr lang="es-ES" dirty="0" err="1"/>
              <a:t>Ingenieria</a:t>
            </a:r>
            <a:r>
              <a:rPr lang="es-ES" dirty="0"/>
              <a:t> en sistemas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287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A9597-3E12-C6A5-4E76-63AD8078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757521"/>
            <a:ext cx="10571998" cy="503238"/>
          </a:xfrm>
        </p:spPr>
        <p:txBody>
          <a:bodyPr/>
          <a:lstStyle/>
          <a:p>
            <a:r>
              <a:rPr lang="es-ES" sz="2400" b="1" dirty="0"/>
              <a:t>Encapsulamiento</a:t>
            </a:r>
            <a:br>
              <a:rPr lang="es-ES" sz="2400" b="1" dirty="0"/>
            </a:br>
            <a:r>
              <a:rPr lang="es-ES" sz="2400" dirty="0"/>
              <a:t>El encapsulamiento es la práctica de agrupar datos (atributos) y métodos (funciones) que operan sobre esos datos dentro de una clase. Esto ayuda a ocultar el estado interno de un objeto y protege los datos de accesos indebidos.</a:t>
            </a:r>
            <a:br>
              <a:rPr lang="es-ES" sz="2400" dirty="0"/>
            </a:br>
            <a:endParaRPr lang="es-AR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D4FC8C-C126-836D-534D-69381CB5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00" y="1967540"/>
            <a:ext cx="7419600" cy="469996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2D839FD-AF9D-3FE2-C868-62B0847C1B7B}"/>
              </a:ext>
            </a:extLst>
          </p:cNvPr>
          <p:cNvSpPr txBox="1"/>
          <p:nvPr/>
        </p:nvSpPr>
        <p:spPr>
          <a:xfrm>
            <a:off x="252060" y="5790337"/>
            <a:ext cx="376199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Ulises Tobares</a:t>
            </a:r>
            <a:br>
              <a:rPr lang="es-ES" sz="1050" dirty="0"/>
            </a:br>
            <a:r>
              <a:rPr lang="es-ES" sz="1050" dirty="0"/>
              <a:t>Paradigmas de programación</a:t>
            </a:r>
            <a:br>
              <a:rPr lang="es-ES" sz="1050" dirty="0"/>
            </a:br>
            <a:r>
              <a:rPr lang="es-ES" sz="1050" dirty="0" err="1"/>
              <a:t>Prof</a:t>
            </a:r>
            <a:r>
              <a:rPr lang="es-ES" sz="1050" dirty="0"/>
              <a:t> </a:t>
            </a:r>
            <a:r>
              <a:rPr lang="es-ES" sz="1050" dirty="0" err="1"/>
              <a:t>Walter.Molina</a:t>
            </a:r>
            <a:endParaRPr lang="es-ES" sz="105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616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98897-0EAB-B0C1-B582-37B5C2F5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Modularidad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7EB828-B60F-02D2-687D-60D743DAA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s-ES" b="1" dirty="0"/>
              <a:t>Modularidad</a:t>
            </a:r>
          </a:p>
          <a:p>
            <a:r>
              <a:rPr lang="es-ES" dirty="0"/>
              <a:t>La </a:t>
            </a:r>
            <a:r>
              <a:rPr lang="es-ES" b="1" dirty="0"/>
              <a:t>modularidad</a:t>
            </a:r>
            <a:r>
              <a:rPr lang="es-ES" dirty="0"/>
              <a:t> es una característica importante en OOP y en la programación en general, que implica dividir el código en módulos o partes independientes que pueden ser desarrolladas, probadas y mantenidas de manera autónoma. En JavaScript, la modularidad se logra mediante el uso de archivos separados y la exportación e importación de clases y funciones.</a:t>
            </a:r>
          </a:p>
          <a:p>
            <a:pPr marL="0" indent="0">
              <a:buNone/>
            </a:pPr>
            <a:r>
              <a:rPr lang="es-ES" dirty="0"/>
              <a:t>Ejemplo en el código: En el ejercicio, se modularizó el código en diferentes archivos : </a:t>
            </a:r>
            <a:br>
              <a:rPr lang="es-ES" dirty="0"/>
            </a:br>
            <a:br>
              <a:rPr lang="es-ES" dirty="0"/>
            </a:br>
            <a:r>
              <a:rPr lang="es-ES" dirty="0">
                <a:solidFill>
                  <a:srgbClr val="FF0000"/>
                </a:solidFill>
              </a:rPr>
              <a:t>Task</a:t>
            </a:r>
            <a:r>
              <a:rPr lang="es-ES" dirty="0"/>
              <a:t>.js: Definición de la clase </a:t>
            </a:r>
            <a:r>
              <a:rPr lang="es-ES" dirty="0" err="1"/>
              <a:t>Task</a:t>
            </a:r>
            <a:r>
              <a:rPr lang="es-ES" dirty="0"/>
              <a:t> y sus métodos.  </a:t>
            </a:r>
            <a:br>
              <a:rPr lang="es-ES" dirty="0"/>
            </a:br>
            <a:r>
              <a:rPr lang="es-ES" dirty="0">
                <a:solidFill>
                  <a:srgbClr val="FF0000"/>
                </a:solidFill>
              </a:rPr>
              <a:t>TaskManager</a:t>
            </a:r>
            <a:r>
              <a:rPr lang="es-ES" dirty="0"/>
              <a:t>.js : Lógica relacionada con la gestión de múltiples tareas (añadir, buscar, editar, eliminar). </a:t>
            </a:r>
            <a:br>
              <a:rPr lang="es-ES" dirty="0"/>
            </a:br>
            <a:r>
              <a:rPr lang="es-ES" dirty="0">
                <a:solidFill>
                  <a:srgbClr val="FF0000"/>
                </a:solidFill>
              </a:rPr>
              <a:t>Main</a:t>
            </a:r>
            <a:r>
              <a:rPr lang="es-ES" dirty="0"/>
              <a:t>.js : Archivo principal que importa los otros módulos y ejecuta la lógica principal del programa.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94CDD7-F9C5-562E-B659-14AED080C1CA}"/>
              </a:ext>
            </a:extLst>
          </p:cNvPr>
          <p:cNvSpPr txBox="1"/>
          <p:nvPr/>
        </p:nvSpPr>
        <p:spPr>
          <a:xfrm>
            <a:off x="9644033" y="979056"/>
            <a:ext cx="376199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Ulises Tobares</a:t>
            </a:r>
            <a:br>
              <a:rPr lang="es-ES" sz="1050" dirty="0"/>
            </a:br>
            <a:r>
              <a:rPr lang="es-ES" sz="1050" dirty="0"/>
              <a:t>Paradigmas de programación</a:t>
            </a:r>
            <a:br>
              <a:rPr lang="es-ES" sz="1050" dirty="0"/>
            </a:br>
            <a:r>
              <a:rPr lang="es-ES" sz="1050" dirty="0" err="1"/>
              <a:t>Prof</a:t>
            </a:r>
            <a:r>
              <a:rPr lang="es-ES" sz="1050" dirty="0"/>
              <a:t> </a:t>
            </a:r>
            <a:r>
              <a:rPr lang="es-ES" sz="1050" dirty="0" err="1"/>
              <a:t>Walter.Molina</a:t>
            </a:r>
            <a:endParaRPr lang="es-ES" sz="105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6225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321F6-335E-9D40-00F8-18C315E2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Modularidad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34C04D-722B-7EEB-33A5-BDB64AECE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615"/>
          <a:stretch/>
        </p:blipFill>
        <p:spPr>
          <a:xfrm>
            <a:off x="-1" y="2225588"/>
            <a:ext cx="12192000" cy="97045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01982EE-0EDD-BC67-3AB5-130349D1B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9000"/>
            <a:ext cx="3557910" cy="3429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7DFA565-48CA-498D-354D-AAD6EA145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761" y="3212147"/>
            <a:ext cx="6951238" cy="364585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1C3120-0D75-A5A1-D19D-8D90434B5316}"/>
              </a:ext>
            </a:extLst>
          </p:cNvPr>
          <p:cNvSpPr txBox="1"/>
          <p:nvPr/>
        </p:nvSpPr>
        <p:spPr>
          <a:xfrm>
            <a:off x="9969498" y="1115463"/>
            <a:ext cx="376199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Ulises Tobares</a:t>
            </a:r>
            <a:br>
              <a:rPr lang="es-ES" sz="1050" dirty="0"/>
            </a:br>
            <a:r>
              <a:rPr lang="es-ES" sz="1050" dirty="0"/>
              <a:t>Paradigmas de programación</a:t>
            </a:r>
            <a:br>
              <a:rPr lang="es-ES" sz="1050" dirty="0"/>
            </a:br>
            <a:r>
              <a:rPr lang="es-ES" sz="1050" dirty="0" err="1"/>
              <a:t>Prof</a:t>
            </a:r>
            <a:r>
              <a:rPr lang="es-ES" sz="1050" dirty="0"/>
              <a:t> </a:t>
            </a:r>
            <a:r>
              <a:rPr lang="es-ES" sz="1050" dirty="0" err="1"/>
              <a:t>Walter.Molina</a:t>
            </a:r>
            <a:endParaRPr lang="es-ES" sz="105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4300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892A2-488B-C9D7-3D7A-942CA081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Abstraccion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6D3AFE-7500-90F4-B863-4BFA8BB8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39" y="2217770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es-ES" sz="2800" dirty="0"/>
              <a:t>La abstracción implica simplificar la complejidad al ocultar detalles innecesarios y enfocarse en las características esenciales de un </a:t>
            </a:r>
            <a:r>
              <a:rPr lang="es-ES" sz="2800" dirty="0" err="1"/>
              <a:t>objeto.Ejemplo</a:t>
            </a:r>
            <a:r>
              <a:rPr lang="es-ES" sz="2800" dirty="0"/>
              <a:t>: La clase </a:t>
            </a:r>
            <a:r>
              <a:rPr lang="es-ES" sz="2800" dirty="0" err="1"/>
              <a:t>Task</a:t>
            </a:r>
            <a:r>
              <a:rPr lang="es-ES" sz="2800" dirty="0"/>
              <a:t> abstrae la complejidad de la gestión de tareas al proporcionar métodos claros para mostrar y editar tareas. Los usuarios interactúan con estos métodos sin necesidad de conocer cómo están implementados internamente:</a:t>
            </a:r>
            <a:br>
              <a:rPr lang="es-ES" sz="2800" dirty="0"/>
            </a:br>
            <a:br>
              <a:rPr lang="es-ES" sz="2800" dirty="0"/>
            </a:br>
            <a:r>
              <a:rPr lang="es-ES" sz="2800" dirty="0"/>
              <a:t>Aquí, el usuario solo necesita saber que puede llamar a </a:t>
            </a:r>
            <a:r>
              <a:rPr lang="es-ES" sz="2800" dirty="0" err="1"/>
              <a:t>editTask</a:t>
            </a:r>
            <a:r>
              <a:rPr lang="es-ES" sz="2800" dirty="0"/>
              <a:t>, sin preocuparse por los detalles internos de cómo se modifican los atributos.</a:t>
            </a:r>
            <a:endParaRPr lang="es-AR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A2E653-FCA8-CD6C-FE81-0168F8BC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89" t="-5776" b="11552"/>
          <a:stretch/>
        </p:blipFill>
        <p:spPr>
          <a:xfrm>
            <a:off x="162191" y="5854281"/>
            <a:ext cx="11867615" cy="5056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96E1286-ACB6-88DD-1FEF-616DB08135B9}"/>
              </a:ext>
            </a:extLst>
          </p:cNvPr>
          <p:cNvSpPr txBox="1"/>
          <p:nvPr/>
        </p:nvSpPr>
        <p:spPr>
          <a:xfrm>
            <a:off x="9783519" y="1231873"/>
            <a:ext cx="376199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Ulises Tobares</a:t>
            </a:r>
            <a:br>
              <a:rPr lang="es-ES" sz="1050" dirty="0"/>
            </a:br>
            <a:r>
              <a:rPr lang="es-ES" sz="1050" dirty="0"/>
              <a:t>Paradigmas de programación</a:t>
            </a:r>
            <a:br>
              <a:rPr lang="es-ES" sz="1050" dirty="0"/>
            </a:br>
            <a:r>
              <a:rPr lang="es-ES" sz="1050" dirty="0" err="1"/>
              <a:t>Prof</a:t>
            </a:r>
            <a:r>
              <a:rPr lang="es-ES" sz="1050" dirty="0"/>
              <a:t> </a:t>
            </a:r>
            <a:r>
              <a:rPr lang="es-ES" sz="1050" dirty="0" err="1"/>
              <a:t>Walter.Molina</a:t>
            </a:r>
            <a:endParaRPr lang="es-ES" sz="105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0108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3396B-AF57-5B83-4467-F236A165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Herencia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D233A0-4B19-4C11-1DE7-CDA51BBF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s-ES" sz="2800" b="1" dirty="0"/>
              <a:t>Herencia</a:t>
            </a:r>
          </a:p>
          <a:p>
            <a:r>
              <a:rPr lang="es-ES" sz="2800" dirty="0"/>
              <a:t>La herencia permite crear nuevas clases a partir de clases existentes, facilitando la reutilización del código y la creación de jerarquías de clases.</a:t>
            </a:r>
          </a:p>
          <a:p>
            <a:r>
              <a:rPr lang="es-ES" sz="2800" b="1" dirty="0"/>
              <a:t>Ejemplo:</a:t>
            </a:r>
            <a:r>
              <a:rPr lang="es-ES" sz="2800" dirty="0"/>
              <a:t> En los programas de los Ejercicios, no se implementó herencia porque las tareas se gestionaron de manera independiente, sin necesidad de crear subtipos específicos.</a:t>
            </a:r>
          </a:p>
          <a:p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4E96D3-D6F7-710D-AFF3-5E945904934D}"/>
              </a:ext>
            </a:extLst>
          </p:cNvPr>
          <p:cNvSpPr txBox="1"/>
          <p:nvPr/>
        </p:nvSpPr>
        <p:spPr>
          <a:xfrm>
            <a:off x="9999721" y="1182166"/>
            <a:ext cx="376199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Ulises Tobares</a:t>
            </a:r>
            <a:br>
              <a:rPr lang="es-ES" sz="1050" dirty="0"/>
            </a:br>
            <a:r>
              <a:rPr lang="es-ES" sz="1050" dirty="0"/>
              <a:t>Paradigmas de programación</a:t>
            </a:r>
            <a:br>
              <a:rPr lang="es-ES" sz="1050" dirty="0"/>
            </a:br>
            <a:r>
              <a:rPr lang="es-ES" sz="1050" dirty="0" err="1"/>
              <a:t>Prof</a:t>
            </a:r>
            <a:r>
              <a:rPr lang="es-ES" sz="1050" dirty="0"/>
              <a:t> </a:t>
            </a:r>
            <a:r>
              <a:rPr lang="es-ES" sz="1050" dirty="0" err="1"/>
              <a:t>Walter.Molina</a:t>
            </a:r>
            <a:endParaRPr lang="es-ES" sz="105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3481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C72BD-BD15-E6C0-8075-FBE3ECF3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4619A-5E5B-0A3B-DDF3-9F8F7DCC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s-ES" sz="2800" dirty="0"/>
              <a:t>Polimorfismo</a:t>
            </a:r>
            <a:br>
              <a:rPr lang="es-ES" sz="2800" dirty="0"/>
            </a:br>
            <a:r>
              <a:rPr lang="es-ES" sz="2800" dirty="0"/>
              <a:t>El polimorfismo permite que diferentes objetos respondan a la misma operación de diferentes maneras. Esto se logra a través de métodos que tienen el mismo nombre pero implementaciones diferentes. Ejemplo: En el contexto actual, no se implementó polimorfismo explícitamente porque el enfoque se centró en una sola clase </a:t>
            </a:r>
            <a:r>
              <a:rPr lang="es-ES" sz="2800" dirty="0" err="1"/>
              <a:t>Task</a:t>
            </a:r>
            <a:endParaRPr lang="es-AR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3A7619-07BB-4CB3-03FA-0DBD023A60CC}"/>
              </a:ext>
            </a:extLst>
          </p:cNvPr>
          <p:cNvSpPr txBox="1"/>
          <p:nvPr/>
        </p:nvSpPr>
        <p:spPr>
          <a:xfrm>
            <a:off x="10070237" y="1196631"/>
            <a:ext cx="376199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Ulises Tobares</a:t>
            </a:r>
            <a:br>
              <a:rPr lang="es-ES" sz="1050" dirty="0"/>
            </a:br>
            <a:r>
              <a:rPr lang="es-ES" sz="1050" dirty="0"/>
              <a:t>Paradigmas de programación</a:t>
            </a:r>
            <a:br>
              <a:rPr lang="es-ES" sz="1050" dirty="0"/>
            </a:br>
            <a:r>
              <a:rPr lang="es-ES" sz="1050" dirty="0" err="1"/>
              <a:t>Prof</a:t>
            </a:r>
            <a:r>
              <a:rPr lang="es-ES" sz="1050" dirty="0"/>
              <a:t> </a:t>
            </a:r>
            <a:r>
              <a:rPr lang="es-ES" sz="1050" dirty="0" err="1"/>
              <a:t>Walter.Molina</a:t>
            </a:r>
            <a:endParaRPr lang="es-ES" sz="105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8956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C4578-0DA8-9945-5162-538FBA13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76891C-CD5F-8CE2-2BB1-193CFC8A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76" y="2222287"/>
            <a:ext cx="11047822" cy="4635713"/>
          </a:xfrm>
        </p:spPr>
        <p:txBody>
          <a:bodyPr>
            <a:normAutofit lnSpcReduction="10000"/>
          </a:bodyPr>
          <a:lstStyle/>
          <a:p>
            <a:r>
              <a:rPr lang="es-ES" sz="2400" b="1" dirty="0">
                <a:latin typeface="Copperplate Gothic Bold" panose="020E0705020206020404" pitchFamily="34" charset="0"/>
              </a:rPr>
              <a:t>Conclusión</a:t>
            </a:r>
          </a:p>
          <a:p>
            <a:r>
              <a:rPr lang="es-ES" sz="2800" dirty="0">
                <a:latin typeface="Copperplate Gothic Bold" panose="020E0705020206020404" pitchFamily="34" charset="0"/>
              </a:rPr>
              <a:t>En los ejercicios se implementaron correctamente las características de </a:t>
            </a:r>
            <a:r>
              <a:rPr lang="es-ES" sz="2800" b="1" dirty="0">
                <a:latin typeface="Copperplate Gothic Bold" panose="020E0705020206020404" pitchFamily="34" charset="0"/>
              </a:rPr>
              <a:t>modularidad</a:t>
            </a:r>
            <a:r>
              <a:rPr lang="es-ES" sz="2800" dirty="0">
                <a:latin typeface="Copperplate Gothic Bold" panose="020E0705020206020404" pitchFamily="34" charset="0"/>
              </a:rPr>
              <a:t>, </a:t>
            </a:r>
            <a:r>
              <a:rPr lang="es-ES" sz="2800" b="1" dirty="0">
                <a:latin typeface="Copperplate Gothic Bold" panose="020E0705020206020404" pitchFamily="34" charset="0"/>
              </a:rPr>
              <a:t>encapsulamiento</a:t>
            </a:r>
            <a:r>
              <a:rPr lang="es-ES" sz="2800" dirty="0">
                <a:latin typeface="Copperplate Gothic Bold" panose="020E0705020206020404" pitchFamily="34" charset="0"/>
              </a:rPr>
              <a:t>, y </a:t>
            </a:r>
            <a:r>
              <a:rPr lang="es-ES" sz="2800" b="1" dirty="0">
                <a:latin typeface="Copperplate Gothic Bold" panose="020E0705020206020404" pitchFamily="34" charset="0"/>
              </a:rPr>
              <a:t>abstracción</a:t>
            </a:r>
            <a:r>
              <a:rPr lang="es-ES" sz="2800" dirty="0">
                <a:latin typeface="Copperplate Gothic Bold" panose="020E0705020206020404" pitchFamily="34" charset="0"/>
              </a:rPr>
              <a:t>, que son clave para una solución organizada y eficiente. El uso de </a:t>
            </a:r>
            <a:r>
              <a:rPr lang="es-ES" sz="2800" b="1" dirty="0">
                <a:latin typeface="Copperplate Gothic Bold" panose="020E0705020206020404" pitchFamily="34" charset="0"/>
              </a:rPr>
              <a:t>herencia</a:t>
            </a:r>
            <a:r>
              <a:rPr lang="es-ES" sz="2800" dirty="0">
                <a:latin typeface="Copperplate Gothic Bold" panose="020E0705020206020404" pitchFamily="34" charset="0"/>
              </a:rPr>
              <a:t> y </a:t>
            </a:r>
            <a:r>
              <a:rPr lang="es-ES" sz="2800" b="1" dirty="0">
                <a:latin typeface="Copperplate Gothic Bold" panose="020E0705020206020404" pitchFamily="34" charset="0"/>
              </a:rPr>
              <a:t>polimorfismo</a:t>
            </a:r>
            <a:r>
              <a:rPr lang="es-ES" sz="2800" dirty="0">
                <a:latin typeface="Copperplate Gothic Bold" panose="020E0705020206020404" pitchFamily="34" charset="0"/>
              </a:rPr>
              <a:t> no fue necesario en esta instancia, pero podrían ser implementados si el diseño del sistema creciera en complejidad. La </a:t>
            </a:r>
            <a:r>
              <a:rPr lang="es-ES" sz="2800" b="1" dirty="0">
                <a:latin typeface="Copperplate Gothic Bold" panose="020E0705020206020404" pitchFamily="34" charset="0"/>
              </a:rPr>
              <a:t>modularidad</a:t>
            </a:r>
            <a:r>
              <a:rPr lang="es-ES" sz="2800" dirty="0">
                <a:latin typeface="Copperplate Gothic Bold" panose="020E0705020206020404" pitchFamily="34" charset="0"/>
              </a:rPr>
              <a:t> fue esencial para dividir el código en partes manejables, lo que mejora la capacidad de mantenimiento y escalabilidad del sistema.</a:t>
            </a:r>
          </a:p>
          <a:p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C3A873-025A-22C8-1459-49050EFDB288}"/>
              </a:ext>
            </a:extLst>
          </p:cNvPr>
          <p:cNvSpPr txBox="1"/>
          <p:nvPr/>
        </p:nvSpPr>
        <p:spPr>
          <a:xfrm>
            <a:off x="8305801" y="314072"/>
            <a:ext cx="552643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Ulises Tobares</a:t>
            </a:r>
            <a:br>
              <a:rPr lang="es-ES" sz="2000" dirty="0"/>
            </a:br>
            <a:r>
              <a:rPr lang="es-ES" sz="2000" dirty="0"/>
              <a:t>Paradigmas de programación</a:t>
            </a:r>
            <a:br>
              <a:rPr lang="es-ES" sz="2000" dirty="0"/>
            </a:br>
            <a:r>
              <a:rPr lang="es-ES" sz="2000" dirty="0" err="1"/>
              <a:t>Prof</a:t>
            </a:r>
            <a:r>
              <a:rPr lang="es-ES" sz="2000" dirty="0"/>
              <a:t> </a:t>
            </a:r>
            <a:r>
              <a:rPr lang="es-ES" sz="2000" dirty="0" err="1"/>
              <a:t>Walter.Molina</a:t>
            </a:r>
            <a:br>
              <a:rPr lang="es-ES" sz="2000" dirty="0"/>
            </a:br>
            <a:r>
              <a:rPr lang="es-ES" sz="2000" dirty="0"/>
              <a:t>Carrera: </a:t>
            </a:r>
            <a:r>
              <a:rPr lang="es-ES" sz="2000" dirty="0" err="1"/>
              <a:t>Ing</a:t>
            </a:r>
            <a:r>
              <a:rPr lang="es-ES" sz="2000" dirty="0"/>
              <a:t> en Sistemas</a:t>
            </a:r>
          </a:p>
          <a:p>
            <a:endParaRPr lang="es-ES" sz="20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4303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31</TotalTime>
  <Words>606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Copperplate Gothic Bold</vt:lpstr>
      <vt:lpstr>Wingdings 2</vt:lpstr>
      <vt:lpstr>Citable</vt:lpstr>
      <vt:lpstr>Fundamentación qué características de la OOP se utilizo</vt:lpstr>
      <vt:lpstr>Encapsulamiento El encapsulamiento es la práctica de agrupar datos (atributos) y métodos (funciones) que operan sobre esos datos dentro de una clase. Esto ayuda a ocultar el estado interno de un objeto y protege los datos de accesos indebidos. </vt:lpstr>
      <vt:lpstr>Modularidad</vt:lpstr>
      <vt:lpstr>Modularidad</vt:lpstr>
      <vt:lpstr>Abstraccion</vt:lpstr>
      <vt:lpstr>Herencia</vt:lpstr>
      <vt:lpstr>Polimorfismo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Probook 8</dc:creator>
  <cp:lastModifiedBy>Probook 8</cp:lastModifiedBy>
  <cp:revision>1</cp:revision>
  <dcterms:created xsi:type="dcterms:W3CDTF">2024-10-08T16:52:41Z</dcterms:created>
  <dcterms:modified xsi:type="dcterms:W3CDTF">2024-10-08T17:24:33Z</dcterms:modified>
</cp:coreProperties>
</file>