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0DB"/>
          </a:solidFill>
        </a:fill>
      </a:tcStyle>
    </a:wholeTbl>
    <a:band2H>
      <a:tcTxStyle b="def" i="def"/>
      <a:tcStyle>
        <a:tcBdr/>
        <a:fill>
          <a:solidFill>
            <a:srgbClr val="E7E9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CCE8"/>
          </a:solidFill>
        </a:fill>
      </a:tcStyle>
    </a:wholeTbl>
    <a:band2H>
      <a:tcTxStyle b="def" i="def"/>
      <a:tcStyle>
        <a:tcBdr/>
        <a:fill>
          <a:solidFill>
            <a:srgbClr val="FBE7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entury Gothic"/>
      </a:defRPr>
    </a:lvl1pPr>
    <a:lvl2pPr indent="228600" defTabSz="457200" latinLnBrk="0">
      <a:defRPr sz="1200">
        <a:latin typeface="+mn-lt"/>
        <a:ea typeface="+mn-ea"/>
        <a:cs typeface="+mn-cs"/>
        <a:sym typeface="Century Gothic"/>
      </a:defRPr>
    </a:lvl2pPr>
    <a:lvl3pPr indent="457200" defTabSz="457200" latinLnBrk="0">
      <a:defRPr sz="1200">
        <a:latin typeface="+mn-lt"/>
        <a:ea typeface="+mn-ea"/>
        <a:cs typeface="+mn-cs"/>
        <a:sym typeface="Century Gothic"/>
      </a:defRPr>
    </a:lvl3pPr>
    <a:lvl4pPr indent="685800" defTabSz="457200" latinLnBrk="0">
      <a:defRPr sz="1200">
        <a:latin typeface="+mn-lt"/>
        <a:ea typeface="+mn-ea"/>
        <a:cs typeface="+mn-cs"/>
        <a:sym typeface="Century Gothic"/>
      </a:defRPr>
    </a:lvl4pPr>
    <a:lvl5pPr indent="914400" defTabSz="457200" latinLnBrk="0">
      <a:defRPr sz="1200">
        <a:latin typeface="+mn-lt"/>
        <a:ea typeface="+mn-ea"/>
        <a:cs typeface="+mn-cs"/>
        <a:sym typeface="Century Gothic"/>
      </a:defRPr>
    </a:lvl5pPr>
    <a:lvl6pPr indent="1143000" defTabSz="457200" latinLnBrk="0">
      <a:defRPr sz="1200">
        <a:latin typeface="+mn-lt"/>
        <a:ea typeface="+mn-ea"/>
        <a:cs typeface="+mn-cs"/>
        <a:sym typeface="Century Gothic"/>
      </a:defRPr>
    </a:lvl6pPr>
    <a:lvl7pPr indent="1371600" defTabSz="457200" latinLnBrk="0">
      <a:defRPr sz="1200">
        <a:latin typeface="+mn-lt"/>
        <a:ea typeface="+mn-ea"/>
        <a:cs typeface="+mn-cs"/>
        <a:sym typeface="Century Gothic"/>
      </a:defRPr>
    </a:lvl7pPr>
    <a:lvl8pPr indent="1600200" defTabSz="457200" latinLnBrk="0">
      <a:defRPr sz="1200">
        <a:latin typeface="+mn-lt"/>
        <a:ea typeface="+mn-ea"/>
        <a:cs typeface="+mn-cs"/>
        <a:sym typeface="Century Gothic"/>
      </a:defRPr>
    </a:lvl8pPr>
    <a:lvl9pPr indent="1828800" defTabSz="457200" latinLnBrk="0">
      <a:defRPr sz="1200">
        <a:latin typeface="+mn-lt"/>
        <a:ea typeface="+mn-ea"/>
        <a:cs typeface="+mn-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Титульный слайд">
    <p:spTree>
      <p:nvGrpSpPr>
        <p:cNvPr id="1" name=""/>
        <p:cNvGrpSpPr/>
        <p:nvPr/>
      </p:nvGrpSpPr>
      <p:grpSpPr>
        <a:xfrm>
          <a:off x="0" y="0"/>
          <a:ext cx="0" cy="0"/>
          <a:chOff x="0" y="0"/>
          <a:chExt cx="0" cy="0"/>
        </a:xfrm>
      </p:grpSpPr>
      <p:sp>
        <p:nvSpPr>
          <p:cNvPr id="12" name="Текст заголовка"/>
          <p:cNvSpPr txBox="1"/>
          <p:nvPr>
            <p:ph type="title"/>
          </p:nvPr>
        </p:nvSpPr>
        <p:spPr>
          <a:xfrm>
            <a:off x="2589213" y="2514600"/>
            <a:ext cx="8915400" cy="2262782"/>
          </a:xfrm>
          <a:prstGeom prst="rect">
            <a:avLst/>
          </a:prstGeom>
        </p:spPr>
        <p:txBody>
          <a:bodyPr anchor="b"/>
          <a:lstStyle>
            <a:lvl1pPr>
              <a:defRPr sz="5400"/>
            </a:lvl1pPr>
          </a:lstStyle>
          <a:p>
            <a:pPr/>
            <a:r>
              <a:t>Текст заголовка</a:t>
            </a:r>
          </a:p>
        </p:txBody>
      </p:sp>
      <p:sp>
        <p:nvSpPr>
          <p:cNvPr id="13" name="Уровень текста 1…"/>
          <p:cNvSpPr txBox="1"/>
          <p:nvPr>
            <p:ph type="body" sz="quarter" idx="1"/>
          </p:nvPr>
        </p:nvSpPr>
        <p:spPr>
          <a:xfrm>
            <a:off x="2589213" y="4777378"/>
            <a:ext cx="8915400" cy="1126284"/>
          </a:xfrm>
          <a:prstGeom prst="rect">
            <a:avLst/>
          </a:prstGeom>
        </p:spPr>
        <p:txBody>
          <a:bodyPr/>
          <a:lstStyle>
            <a:lvl1pPr marL="0" indent="0">
              <a:buClrTx/>
              <a:buSzTx/>
              <a:buNone/>
              <a:defRPr>
                <a:solidFill>
                  <a:srgbClr val="595959"/>
                </a:solidFill>
              </a:defRPr>
            </a:lvl1pPr>
            <a:lvl2pPr marL="0" indent="457200">
              <a:buClrTx/>
              <a:buSzTx/>
              <a:buNone/>
              <a:defRPr>
                <a:solidFill>
                  <a:srgbClr val="595959"/>
                </a:solidFill>
              </a:defRPr>
            </a:lvl2pPr>
            <a:lvl3pPr marL="0" indent="914400">
              <a:buClrTx/>
              <a:buSzTx/>
              <a:buNone/>
              <a:defRPr>
                <a:solidFill>
                  <a:srgbClr val="595959"/>
                </a:solidFill>
              </a:defRPr>
            </a:lvl3pPr>
            <a:lvl4pPr marL="0" indent="1371600">
              <a:buClrTx/>
              <a:buSzTx/>
              <a:buNone/>
              <a:defRPr>
                <a:solidFill>
                  <a:srgbClr val="595959"/>
                </a:solidFill>
              </a:defRPr>
            </a:lvl4pPr>
            <a:lvl5pPr marL="0" indent="1828800">
              <a:buClrTx/>
              <a:buSzTx/>
              <a:buNone/>
              <a:defRPr>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4" name="Freeform 6"/>
          <p:cNvSpPr/>
          <p:nvPr/>
        </p:nvSpPr>
        <p:spPr>
          <a:xfrm>
            <a:off x="-1" y="4323810"/>
            <a:ext cx="1742308" cy="778590"/>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w="12700">
            <a:miter lim="400000"/>
          </a:ln>
        </p:spPr>
        <p:txBody>
          <a:bodyPr lIns="45719" rIns="45719"/>
          <a:lstStyle/>
          <a:p>
            <a:pPr/>
          </a:p>
        </p:txBody>
      </p:sp>
      <p:sp>
        <p:nvSpPr>
          <p:cNvPr id="15" name="Номер слайда"/>
          <p:cNvSpPr txBox="1"/>
          <p:nvPr>
            <p:ph type="sldNum" sz="quarter" idx="2"/>
          </p:nvPr>
        </p:nvSpPr>
        <p:spPr>
          <a:xfrm>
            <a:off x="925905" y="4513982"/>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Объект с подписью">
    <p:spTree>
      <p:nvGrpSpPr>
        <p:cNvPr id="1" name=""/>
        <p:cNvGrpSpPr/>
        <p:nvPr/>
      </p:nvGrpSpPr>
      <p:grpSpPr>
        <a:xfrm>
          <a:off x="0" y="0"/>
          <a:ext cx="0" cy="0"/>
          <a:chOff x="0" y="0"/>
          <a:chExt cx="0" cy="0"/>
        </a:xfrm>
      </p:grpSpPr>
      <p:sp>
        <p:nvSpPr>
          <p:cNvPr id="93" name="Текст заголовка"/>
          <p:cNvSpPr txBox="1"/>
          <p:nvPr>
            <p:ph type="title"/>
          </p:nvPr>
        </p:nvSpPr>
        <p:spPr>
          <a:xfrm>
            <a:off x="2589211" y="446087"/>
            <a:ext cx="3505200" cy="976313"/>
          </a:xfrm>
          <a:prstGeom prst="rect">
            <a:avLst/>
          </a:prstGeom>
        </p:spPr>
        <p:txBody>
          <a:bodyPr anchor="b"/>
          <a:lstStyle>
            <a:lvl1pPr>
              <a:defRPr sz="2000"/>
            </a:lvl1pPr>
          </a:lstStyle>
          <a:p>
            <a:pPr/>
            <a:r>
              <a:t>Текст заголовка</a:t>
            </a:r>
          </a:p>
        </p:txBody>
      </p:sp>
      <p:sp>
        <p:nvSpPr>
          <p:cNvPr id="94" name="Уровень текста 1…"/>
          <p:cNvSpPr txBox="1"/>
          <p:nvPr>
            <p:ph type="body" sz="half" idx="1"/>
          </p:nvPr>
        </p:nvSpPr>
        <p:spPr>
          <a:xfrm>
            <a:off x="6323012" y="446087"/>
            <a:ext cx="5181601" cy="5414964"/>
          </a:xfrm>
          <a:prstGeom prst="rect">
            <a:avLst/>
          </a:prstGeom>
        </p:spPr>
        <p:txBody>
          <a:bodyPr anchor="ct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5" name="Text Placeholder 3"/>
          <p:cNvSpPr/>
          <p:nvPr>
            <p:ph type="body" sz="quarter" idx="21"/>
          </p:nvPr>
        </p:nvSpPr>
        <p:spPr>
          <a:xfrm>
            <a:off x="2589211" y="1598612"/>
            <a:ext cx="3505199" cy="4262437"/>
          </a:xfrm>
          <a:prstGeom prst="rect">
            <a:avLst/>
          </a:prstGeom>
        </p:spPr>
        <p:txBody>
          <a:bodyPr/>
          <a:lstStyle/>
          <a:p>
            <a:pPr marL="0" indent="0">
              <a:buClrTx/>
              <a:buSzTx/>
              <a:buNone/>
              <a:defRPr sz="1400"/>
            </a:pPr>
          </a:p>
        </p:txBody>
      </p:sp>
      <p:sp>
        <p:nvSpPr>
          <p:cNvPr id="9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Рисунок с подписью">
    <p:spTree>
      <p:nvGrpSpPr>
        <p:cNvPr id="1" name=""/>
        <p:cNvGrpSpPr/>
        <p:nvPr/>
      </p:nvGrpSpPr>
      <p:grpSpPr>
        <a:xfrm>
          <a:off x="0" y="0"/>
          <a:ext cx="0" cy="0"/>
          <a:chOff x="0" y="0"/>
          <a:chExt cx="0" cy="0"/>
        </a:xfrm>
      </p:grpSpPr>
      <p:sp>
        <p:nvSpPr>
          <p:cNvPr id="103" name="Текст заголовка"/>
          <p:cNvSpPr txBox="1"/>
          <p:nvPr>
            <p:ph type="title"/>
          </p:nvPr>
        </p:nvSpPr>
        <p:spPr>
          <a:xfrm>
            <a:off x="2589213" y="4800600"/>
            <a:ext cx="8915401" cy="566738"/>
          </a:xfrm>
          <a:prstGeom prst="rect">
            <a:avLst/>
          </a:prstGeom>
        </p:spPr>
        <p:txBody>
          <a:bodyPr anchor="b"/>
          <a:lstStyle>
            <a:lvl1pPr>
              <a:defRPr sz="2400"/>
            </a:lvl1pPr>
          </a:lstStyle>
          <a:p>
            <a:pPr/>
            <a:r>
              <a:t>Текст заголовка</a:t>
            </a:r>
          </a:p>
        </p:txBody>
      </p:sp>
      <p:sp>
        <p:nvSpPr>
          <p:cNvPr id="104" name="Picture Placeholder 2"/>
          <p:cNvSpPr/>
          <p:nvPr>
            <p:ph type="pic" idx="21"/>
          </p:nvPr>
        </p:nvSpPr>
        <p:spPr>
          <a:xfrm>
            <a:off x="2589211" y="634965"/>
            <a:ext cx="8915401" cy="3854971"/>
          </a:xfrm>
          <a:prstGeom prst="rect">
            <a:avLst/>
          </a:prstGeom>
        </p:spPr>
        <p:txBody>
          <a:bodyPr lIns="91439" rIns="91439">
            <a:noAutofit/>
          </a:bodyPr>
          <a:lstStyle/>
          <a:p>
            <a:pPr/>
          </a:p>
        </p:txBody>
      </p:sp>
      <p:sp>
        <p:nvSpPr>
          <p:cNvPr id="105" name="Уровень текста 1…"/>
          <p:cNvSpPr txBox="1"/>
          <p:nvPr>
            <p:ph type="body" sz="quarter" idx="1"/>
          </p:nvPr>
        </p:nvSpPr>
        <p:spPr>
          <a:xfrm>
            <a:off x="2589213" y="5367337"/>
            <a:ext cx="8915401"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6"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07" name="Номер слайда"/>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подпись">
    <p:spTree>
      <p:nvGrpSpPr>
        <p:cNvPr id="1" name=""/>
        <p:cNvGrpSpPr/>
        <p:nvPr/>
      </p:nvGrpSpPr>
      <p:grpSpPr>
        <a:xfrm>
          <a:off x="0" y="0"/>
          <a:ext cx="0" cy="0"/>
          <a:chOff x="0" y="0"/>
          <a:chExt cx="0" cy="0"/>
        </a:xfrm>
      </p:grpSpPr>
      <p:sp>
        <p:nvSpPr>
          <p:cNvPr id="114" name="Текст заголовка"/>
          <p:cNvSpPr txBox="1"/>
          <p:nvPr>
            <p:ph type="title"/>
          </p:nvPr>
        </p:nvSpPr>
        <p:spPr>
          <a:xfrm>
            <a:off x="2589211" y="609600"/>
            <a:ext cx="8915401" cy="3117040"/>
          </a:xfrm>
          <a:prstGeom prst="rect">
            <a:avLst/>
          </a:prstGeom>
        </p:spPr>
        <p:txBody>
          <a:bodyPr anchor="ctr"/>
          <a:lstStyle>
            <a:lvl1pPr>
              <a:defRPr sz="4800"/>
            </a:lvl1pPr>
          </a:lstStyle>
          <a:p>
            <a:pPr/>
            <a:r>
              <a:t>Текст заголовка</a:t>
            </a:r>
          </a:p>
        </p:txBody>
      </p:sp>
      <p:sp>
        <p:nvSpPr>
          <p:cNvPr id="115" name="Уровень текста 1…"/>
          <p:cNvSpPr txBox="1"/>
          <p:nvPr>
            <p:ph type="body" sz="quarter" idx="1"/>
          </p:nvPr>
        </p:nvSpPr>
        <p:spPr>
          <a:xfrm>
            <a:off x="2589211" y="4354045"/>
            <a:ext cx="8915401" cy="1555865"/>
          </a:xfrm>
          <a:prstGeom prst="rect">
            <a:avLst/>
          </a:prstGeom>
        </p:spPr>
        <p:txBody>
          <a:bodyPr anchor="ctr"/>
          <a:lstStyle>
            <a:lvl1pPr marL="0" indent="0">
              <a:buClrTx/>
              <a:buSzTx/>
              <a:buNone/>
              <a:defRPr>
                <a:solidFill>
                  <a:srgbClr val="595959"/>
                </a:solidFill>
              </a:defRPr>
            </a:lvl1pPr>
            <a:lvl2pPr marL="0" indent="457200">
              <a:buClrTx/>
              <a:buSzTx/>
              <a:buNone/>
              <a:defRPr>
                <a:solidFill>
                  <a:srgbClr val="595959"/>
                </a:solidFill>
              </a:defRPr>
            </a:lvl2pPr>
            <a:lvl3pPr marL="0" indent="914400">
              <a:buClrTx/>
              <a:buSzTx/>
              <a:buNone/>
              <a:defRPr>
                <a:solidFill>
                  <a:srgbClr val="595959"/>
                </a:solidFill>
              </a:defRPr>
            </a:lvl3pPr>
            <a:lvl4pPr marL="0" indent="1371600">
              <a:buClrTx/>
              <a:buSzTx/>
              <a:buNone/>
              <a:defRPr>
                <a:solidFill>
                  <a:srgbClr val="595959"/>
                </a:solidFill>
              </a:defRPr>
            </a:lvl4pPr>
            <a:lvl5pPr marL="0" indent="1828800">
              <a:buClrTx/>
              <a:buSzTx/>
              <a:buNone/>
              <a:defRPr>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16"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17" name="Номер слайда"/>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с подписью">
    <p:spTree>
      <p:nvGrpSpPr>
        <p:cNvPr id="1" name=""/>
        <p:cNvGrpSpPr/>
        <p:nvPr/>
      </p:nvGrpSpPr>
      <p:grpSpPr>
        <a:xfrm>
          <a:off x="0" y="0"/>
          <a:ext cx="0" cy="0"/>
          <a:chOff x="0" y="0"/>
          <a:chExt cx="0" cy="0"/>
        </a:xfrm>
      </p:grpSpPr>
      <p:sp>
        <p:nvSpPr>
          <p:cNvPr id="124" name="Текст заголовка"/>
          <p:cNvSpPr txBox="1"/>
          <p:nvPr>
            <p:ph type="title"/>
          </p:nvPr>
        </p:nvSpPr>
        <p:spPr>
          <a:xfrm>
            <a:off x="2849948" y="609600"/>
            <a:ext cx="8393927" cy="2895600"/>
          </a:xfrm>
          <a:prstGeom prst="rect">
            <a:avLst/>
          </a:prstGeom>
        </p:spPr>
        <p:txBody>
          <a:bodyPr anchor="ctr"/>
          <a:lstStyle>
            <a:lvl1pPr>
              <a:defRPr sz="4800"/>
            </a:lvl1pPr>
          </a:lstStyle>
          <a:p>
            <a:pPr/>
            <a:r>
              <a:t>Текст заголовка</a:t>
            </a:r>
          </a:p>
        </p:txBody>
      </p:sp>
      <p:sp>
        <p:nvSpPr>
          <p:cNvPr id="125" name="Уровень текста 1…"/>
          <p:cNvSpPr txBox="1"/>
          <p:nvPr>
            <p:ph type="body" sz="quarter" idx="1"/>
          </p:nvPr>
        </p:nvSpPr>
        <p:spPr>
          <a:xfrm>
            <a:off x="3275012" y="3505200"/>
            <a:ext cx="7536555"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6" name="Text Placeholder 2"/>
          <p:cNvSpPr/>
          <p:nvPr>
            <p:ph type="body" sz="quarter" idx="21"/>
          </p:nvPr>
        </p:nvSpPr>
        <p:spPr>
          <a:xfrm>
            <a:off x="2589211" y="4354045"/>
            <a:ext cx="8915400" cy="1555865"/>
          </a:xfrm>
          <a:prstGeom prst="rect">
            <a:avLst/>
          </a:prstGeom>
        </p:spPr>
        <p:txBody>
          <a:bodyPr anchor="ctr"/>
          <a:lstStyle/>
          <a:p>
            <a:pPr marL="0" indent="0">
              <a:buClrTx/>
              <a:buSzTx/>
              <a:buNone/>
              <a:defRPr>
                <a:solidFill>
                  <a:srgbClr val="595959"/>
                </a:solidFill>
              </a:defRPr>
            </a:pPr>
          </a:p>
        </p:txBody>
      </p:sp>
      <p:sp>
        <p:nvSpPr>
          <p:cNvPr id="127"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28" name="TextBox 13"/>
          <p:cNvSpPr txBox="1"/>
          <p:nvPr/>
        </p:nvSpPr>
        <p:spPr>
          <a:xfrm>
            <a:off x="2513372" y="327092"/>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129" name="TextBox 14"/>
          <p:cNvSpPr txBox="1"/>
          <p:nvPr/>
        </p:nvSpPr>
        <p:spPr>
          <a:xfrm>
            <a:off x="11160571" y="258439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130" name="Номер слайда"/>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арточка имени">
    <p:spTree>
      <p:nvGrpSpPr>
        <p:cNvPr id="1" name=""/>
        <p:cNvGrpSpPr/>
        <p:nvPr/>
      </p:nvGrpSpPr>
      <p:grpSpPr>
        <a:xfrm>
          <a:off x="0" y="0"/>
          <a:ext cx="0" cy="0"/>
          <a:chOff x="0" y="0"/>
          <a:chExt cx="0" cy="0"/>
        </a:xfrm>
      </p:grpSpPr>
      <p:sp>
        <p:nvSpPr>
          <p:cNvPr id="137" name="Текст заголовка"/>
          <p:cNvSpPr txBox="1"/>
          <p:nvPr>
            <p:ph type="title"/>
          </p:nvPr>
        </p:nvSpPr>
        <p:spPr>
          <a:xfrm>
            <a:off x="2589213" y="2438400"/>
            <a:ext cx="8915401" cy="2724845"/>
          </a:xfrm>
          <a:prstGeom prst="rect">
            <a:avLst/>
          </a:prstGeom>
        </p:spPr>
        <p:txBody>
          <a:bodyPr anchor="b"/>
          <a:lstStyle>
            <a:lvl1pPr>
              <a:defRPr sz="4800"/>
            </a:lvl1pPr>
          </a:lstStyle>
          <a:p>
            <a:pPr/>
            <a:r>
              <a:t>Текст заголовка</a:t>
            </a:r>
          </a:p>
        </p:txBody>
      </p:sp>
      <p:sp>
        <p:nvSpPr>
          <p:cNvPr id="138" name="Уровень текста 1…"/>
          <p:cNvSpPr txBox="1"/>
          <p:nvPr>
            <p:ph type="body" sz="quarter" idx="1"/>
          </p:nvPr>
        </p:nvSpPr>
        <p:spPr>
          <a:xfrm>
            <a:off x="2589213" y="5181600"/>
            <a:ext cx="8915401" cy="729622"/>
          </a:xfrm>
          <a:prstGeom prst="rect">
            <a:avLst/>
          </a:prstGeom>
        </p:spPr>
        <p:txBody>
          <a:bodyPr/>
          <a:lstStyle>
            <a:lvl1pPr marL="0" indent="0">
              <a:buClrTx/>
              <a:buSzTx/>
              <a:buNone/>
              <a:defRPr>
                <a:solidFill>
                  <a:srgbClr val="595959"/>
                </a:solidFill>
              </a:defRPr>
            </a:lvl1pPr>
            <a:lvl2pPr>
              <a:buClrTx/>
              <a:defRPr>
                <a:solidFill>
                  <a:srgbClr val="595959"/>
                </a:solidFill>
              </a:defRPr>
            </a:lvl2pPr>
            <a:lvl3pPr>
              <a:buClrTx/>
              <a:defRPr>
                <a:solidFill>
                  <a:srgbClr val="595959"/>
                </a:solidFill>
              </a:defRPr>
            </a:lvl3pPr>
            <a:lvl4pPr>
              <a:buClrTx/>
              <a:defRPr>
                <a:solidFill>
                  <a:srgbClr val="595959"/>
                </a:solidFill>
              </a:defRPr>
            </a:lvl4pPr>
            <a:lvl5pPr>
              <a:buClrTx/>
              <a:defRPr>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9"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40" name="Номер слайда"/>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карточки имени">
    <p:spTree>
      <p:nvGrpSpPr>
        <p:cNvPr id="1" name=""/>
        <p:cNvGrpSpPr/>
        <p:nvPr/>
      </p:nvGrpSpPr>
      <p:grpSpPr>
        <a:xfrm>
          <a:off x="0" y="0"/>
          <a:ext cx="0" cy="0"/>
          <a:chOff x="0" y="0"/>
          <a:chExt cx="0" cy="0"/>
        </a:xfrm>
      </p:grpSpPr>
      <p:sp>
        <p:nvSpPr>
          <p:cNvPr id="147" name="Текст заголовка"/>
          <p:cNvSpPr txBox="1"/>
          <p:nvPr>
            <p:ph type="title"/>
          </p:nvPr>
        </p:nvSpPr>
        <p:spPr>
          <a:xfrm>
            <a:off x="2849948" y="609600"/>
            <a:ext cx="8393927" cy="2895600"/>
          </a:xfrm>
          <a:prstGeom prst="rect">
            <a:avLst/>
          </a:prstGeom>
        </p:spPr>
        <p:txBody>
          <a:bodyPr anchor="ctr"/>
          <a:lstStyle>
            <a:lvl1pPr>
              <a:defRPr sz="4800"/>
            </a:lvl1pPr>
          </a:lstStyle>
          <a:p>
            <a:pPr/>
            <a:r>
              <a:t>Текст заголовка</a:t>
            </a:r>
          </a:p>
        </p:txBody>
      </p:sp>
      <p:sp>
        <p:nvSpPr>
          <p:cNvPr id="148" name="Уровень текста 1…"/>
          <p:cNvSpPr txBox="1"/>
          <p:nvPr>
            <p:ph type="body" sz="quarter" idx="1"/>
          </p:nvPr>
        </p:nvSpPr>
        <p:spPr>
          <a:xfrm>
            <a:off x="2589211" y="4343400"/>
            <a:ext cx="8915401" cy="838200"/>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49" name="Text Placeholder 3"/>
          <p:cNvSpPr/>
          <p:nvPr>
            <p:ph type="body" sz="quarter" idx="21"/>
          </p:nvPr>
        </p:nvSpPr>
        <p:spPr>
          <a:xfrm>
            <a:off x="2589213" y="5181600"/>
            <a:ext cx="8915401" cy="729623"/>
          </a:xfrm>
          <a:prstGeom prst="rect">
            <a:avLst/>
          </a:prstGeom>
        </p:spPr>
        <p:txBody>
          <a:bodyPr/>
          <a:lstStyle/>
          <a:p>
            <a:pPr marL="0" indent="0">
              <a:buClrTx/>
              <a:buSzTx/>
              <a:buNone/>
              <a:defRPr>
                <a:solidFill>
                  <a:srgbClr val="595959"/>
                </a:solidFill>
              </a:defRPr>
            </a:pPr>
          </a:p>
        </p:txBody>
      </p:sp>
      <p:sp>
        <p:nvSpPr>
          <p:cNvPr id="150"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51" name="TextBox 16"/>
          <p:cNvSpPr txBox="1"/>
          <p:nvPr/>
        </p:nvSpPr>
        <p:spPr>
          <a:xfrm>
            <a:off x="2513372" y="327092"/>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152" name="TextBox 17"/>
          <p:cNvSpPr txBox="1"/>
          <p:nvPr/>
        </p:nvSpPr>
        <p:spPr>
          <a:xfrm>
            <a:off x="11160571" y="258439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153" name="Номер слайда"/>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Истина или ложь">
    <p:spTree>
      <p:nvGrpSpPr>
        <p:cNvPr id="1" name=""/>
        <p:cNvGrpSpPr/>
        <p:nvPr/>
      </p:nvGrpSpPr>
      <p:grpSpPr>
        <a:xfrm>
          <a:off x="0" y="0"/>
          <a:ext cx="0" cy="0"/>
          <a:chOff x="0" y="0"/>
          <a:chExt cx="0" cy="0"/>
        </a:xfrm>
      </p:grpSpPr>
      <p:sp>
        <p:nvSpPr>
          <p:cNvPr id="160" name="Текст заголовка"/>
          <p:cNvSpPr txBox="1"/>
          <p:nvPr>
            <p:ph type="title"/>
          </p:nvPr>
        </p:nvSpPr>
        <p:spPr>
          <a:xfrm>
            <a:off x="2589211" y="627407"/>
            <a:ext cx="8915401" cy="2880020"/>
          </a:xfrm>
          <a:prstGeom prst="rect">
            <a:avLst/>
          </a:prstGeom>
        </p:spPr>
        <p:txBody>
          <a:bodyPr anchor="ctr"/>
          <a:lstStyle>
            <a:lvl1pPr>
              <a:defRPr sz="4800"/>
            </a:lvl1pPr>
          </a:lstStyle>
          <a:p>
            <a:pPr/>
            <a:r>
              <a:t>Текст заголовка</a:t>
            </a:r>
          </a:p>
        </p:txBody>
      </p:sp>
      <p:sp>
        <p:nvSpPr>
          <p:cNvPr id="161" name="Уровень текста 1…"/>
          <p:cNvSpPr txBox="1"/>
          <p:nvPr>
            <p:ph type="body" sz="quarter" idx="1"/>
          </p:nvPr>
        </p:nvSpPr>
        <p:spPr>
          <a:xfrm>
            <a:off x="2589211" y="4343400"/>
            <a:ext cx="8915401" cy="838200"/>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2" name="Text Placeholder 3"/>
          <p:cNvSpPr/>
          <p:nvPr>
            <p:ph type="body" sz="quarter" idx="21"/>
          </p:nvPr>
        </p:nvSpPr>
        <p:spPr>
          <a:xfrm>
            <a:off x="2589213" y="5181600"/>
            <a:ext cx="8915401" cy="729623"/>
          </a:xfrm>
          <a:prstGeom prst="rect">
            <a:avLst/>
          </a:prstGeom>
        </p:spPr>
        <p:txBody>
          <a:bodyPr/>
          <a:lstStyle/>
          <a:p>
            <a:pPr marL="0" indent="0">
              <a:buClrTx/>
              <a:buSzTx/>
              <a:buNone/>
              <a:defRPr>
                <a:solidFill>
                  <a:srgbClr val="595959"/>
                </a:solidFill>
              </a:defRPr>
            </a:pPr>
          </a:p>
        </p:txBody>
      </p:sp>
      <p:sp>
        <p:nvSpPr>
          <p:cNvPr id="163"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64" name="Номер слайда"/>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итульный слайд 0">
    <p:spTree>
      <p:nvGrpSpPr>
        <p:cNvPr id="1" name=""/>
        <p:cNvGrpSpPr/>
        <p:nvPr/>
      </p:nvGrpSpPr>
      <p:grpSpPr>
        <a:xfrm>
          <a:off x="0" y="0"/>
          <a:ext cx="0" cy="0"/>
          <a:chOff x="0" y="0"/>
          <a:chExt cx="0" cy="0"/>
        </a:xfrm>
      </p:grpSpPr>
      <p:sp>
        <p:nvSpPr>
          <p:cNvPr id="22" name="Текст заголовка"/>
          <p:cNvSpPr txBox="1"/>
          <p:nvPr>
            <p:ph type="title"/>
          </p:nvPr>
        </p:nvSpPr>
        <p:spPr>
          <a:xfrm>
            <a:off x="2589213" y="2514600"/>
            <a:ext cx="8915400" cy="2262782"/>
          </a:xfrm>
          <a:prstGeom prst="rect">
            <a:avLst/>
          </a:prstGeom>
        </p:spPr>
        <p:txBody>
          <a:bodyPr anchor="b"/>
          <a:lstStyle>
            <a:lvl1pPr>
              <a:defRPr sz="5400"/>
            </a:lvl1pPr>
          </a:lstStyle>
          <a:p>
            <a:pPr/>
            <a:r>
              <a:t>Текст заголовка</a:t>
            </a:r>
          </a:p>
        </p:txBody>
      </p:sp>
      <p:sp>
        <p:nvSpPr>
          <p:cNvPr id="23" name="Уровень текста 1…"/>
          <p:cNvSpPr txBox="1"/>
          <p:nvPr>
            <p:ph type="body" sz="quarter" idx="1"/>
          </p:nvPr>
        </p:nvSpPr>
        <p:spPr>
          <a:xfrm>
            <a:off x="2589213" y="4777378"/>
            <a:ext cx="8915400" cy="1126284"/>
          </a:xfrm>
          <a:prstGeom prst="rect">
            <a:avLst/>
          </a:prstGeom>
        </p:spPr>
        <p:txBody>
          <a:bodyPr/>
          <a:lstStyle>
            <a:lvl1pPr marL="0" indent="0">
              <a:buClrTx/>
              <a:buSzTx/>
              <a:buNone/>
              <a:defRPr>
                <a:solidFill>
                  <a:srgbClr val="595959"/>
                </a:solidFill>
              </a:defRPr>
            </a:lvl1pPr>
            <a:lvl2pPr marL="0" indent="457200">
              <a:buClrTx/>
              <a:buSzTx/>
              <a:buNone/>
              <a:defRPr>
                <a:solidFill>
                  <a:srgbClr val="595959"/>
                </a:solidFill>
              </a:defRPr>
            </a:lvl2pPr>
            <a:lvl3pPr marL="0" indent="914400">
              <a:buClrTx/>
              <a:buSzTx/>
              <a:buNone/>
              <a:defRPr>
                <a:solidFill>
                  <a:srgbClr val="595959"/>
                </a:solidFill>
              </a:defRPr>
            </a:lvl3pPr>
            <a:lvl4pPr marL="0" indent="1371600">
              <a:buClrTx/>
              <a:buSzTx/>
              <a:buNone/>
              <a:defRPr>
                <a:solidFill>
                  <a:srgbClr val="595959"/>
                </a:solidFill>
              </a:defRPr>
            </a:lvl4pPr>
            <a:lvl5pPr marL="0" indent="1828800">
              <a:buClrTx/>
              <a:buSzTx/>
              <a:buNone/>
              <a:defRPr>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 name="Номер слайда"/>
          <p:cNvSpPr txBox="1"/>
          <p:nvPr>
            <p:ph type="sldNum" sz="quarter" idx="2"/>
          </p:nvPr>
        </p:nvSpPr>
        <p:spPr>
          <a:xfrm>
            <a:off x="925905" y="4513982"/>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31" name="Текст заголовка"/>
          <p:cNvSpPr txBox="1"/>
          <p:nvPr>
            <p:ph type="title"/>
          </p:nvPr>
        </p:nvSpPr>
        <p:spPr>
          <a:xfrm>
            <a:off x="2592925" y="624110"/>
            <a:ext cx="8911688" cy="1280891"/>
          </a:xfrm>
          <a:prstGeom prst="rect">
            <a:avLst/>
          </a:prstGeom>
        </p:spPr>
        <p:txBody>
          <a:bodyPr/>
          <a:lstStyle/>
          <a:p>
            <a:pPr/>
            <a:r>
              <a:t>Текст заголовка</a:t>
            </a:r>
          </a:p>
        </p:txBody>
      </p:sp>
      <p:sp>
        <p:nvSpPr>
          <p:cNvPr id="32" name="Уровень текста 1…"/>
          <p:cNvSpPr txBox="1"/>
          <p:nvPr>
            <p:ph type="body" idx="1"/>
          </p:nvPr>
        </p:nvSpPr>
        <p:spPr>
          <a:xfrm>
            <a:off x="2589211" y="2133600"/>
            <a:ext cx="8915401" cy="3777623"/>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объект 0">
    <p:spTree>
      <p:nvGrpSpPr>
        <p:cNvPr id="1" name=""/>
        <p:cNvGrpSpPr/>
        <p:nvPr/>
      </p:nvGrpSpPr>
      <p:grpSpPr>
        <a:xfrm>
          <a:off x="0" y="0"/>
          <a:ext cx="0" cy="0"/>
          <a:chOff x="0" y="0"/>
          <a:chExt cx="0" cy="0"/>
        </a:xfrm>
      </p:grpSpPr>
      <p:sp>
        <p:nvSpPr>
          <p:cNvPr id="40" name="Текст заголовка"/>
          <p:cNvSpPr txBox="1"/>
          <p:nvPr>
            <p:ph type="title"/>
          </p:nvPr>
        </p:nvSpPr>
        <p:spPr>
          <a:xfrm>
            <a:off x="2592925" y="624110"/>
            <a:ext cx="8911688" cy="1280891"/>
          </a:xfrm>
          <a:prstGeom prst="rect">
            <a:avLst/>
          </a:prstGeom>
        </p:spPr>
        <p:txBody>
          <a:bodyPr/>
          <a:lstStyle/>
          <a:p>
            <a:pPr/>
            <a:r>
              <a:t>Текст заголовка</a:t>
            </a:r>
          </a:p>
        </p:txBody>
      </p:sp>
      <p:sp>
        <p:nvSpPr>
          <p:cNvPr id="41" name="Уровень текста 1…"/>
          <p:cNvSpPr txBox="1"/>
          <p:nvPr>
            <p:ph type="body" idx="1"/>
          </p:nvPr>
        </p:nvSpPr>
        <p:spPr>
          <a:xfrm>
            <a:off x="2589211" y="2133600"/>
            <a:ext cx="8915401" cy="3777623"/>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раздела">
    <p:spTree>
      <p:nvGrpSpPr>
        <p:cNvPr id="1" name=""/>
        <p:cNvGrpSpPr/>
        <p:nvPr/>
      </p:nvGrpSpPr>
      <p:grpSpPr>
        <a:xfrm>
          <a:off x="0" y="0"/>
          <a:ext cx="0" cy="0"/>
          <a:chOff x="0" y="0"/>
          <a:chExt cx="0" cy="0"/>
        </a:xfrm>
      </p:grpSpPr>
      <p:sp>
        <p:nvSpPr>
          <p:cNvPr id="49" name="Текст заголовка"/>
          <p:cNvSpPr txBox="1"/>
          <p:nvPr>
            <p:ph type="title"/>
          </p:nvPr>
        </p:nvSpPr>
        <p:spPr>
          <a:xfrm>
            <a:off x="2589211" y="2058749"/>
            <a:ext cx="8915401" cy="1468801"/>
          </a:xfrm>
          <a:prstGeom prst="rect">
            <a:avLst/>
          </a:prstGeom>
        </p:spPr>
        <p:txBody>
          <a:bodyPr anchor="b"/>
          <a:lstStyle>
            <a:lvl1pPr>
              <a:defRPr sz="4000"/>
            </a:lvl1pPr>
          </a:lstStyle>
          <a:p>
            <a:pPr/>
            <a:r>
              <a:t>Текст заголовка</a:t>
            </a:r>
          </a:p>
        </p:txBody>
      </p:sp>
      <p:sp>
        <p:nvSpPr>
          <p:cNvPr id="50" name="Уровень текста 1…"/>
          <p:cNvSpPr txBox="1"/>
          <p:nvPr>
            <p:ph type="body" sz="quarter" idx="1"/>
          </p:nvPr>
        </p:nvSpPr>
        <p:spPr>
          <a:xfrm>
            <a:off x="2589211" y="3530129"/>
            <a:ext cx="8915401" cy="860401"/>
          </a:xfrm>
          <a:prstGeom prst="rect">
            <a:avLst/>
          </a:prstGeom>
        </p:spPr>
        <p:txBody>
          <a:bodyPr/>
          <a:lstStyle>
            <a:lvl1pPr marL="0" indent="0">
              <a:buClrTx/>
              <a:buSzTx/>
              <a:buNone/>
              <a:defRPr sz="2000">
                <a:solidFill>
                  <a:srgbClr val="595959"/>
                </a:solidFill>
              </a:defRPr>
            </a:lvl1pPr>
            <a:lvl2pPr marL="0" indent="457200">
              <a:buClrTx/>
              <a:buSzTx/>
              <a:buNone/>
              <a:defRPr sz="2000">
                <a:solidFill>
                  <a:srgbClr val="595959"/>
                </a:solidFill>
              </a:defRPr>
            </a:lvl2pPr>
            <a:lvl3pPr marL="0" indent="914400">
              <a:buClrTx/>
              <a:buSzTx/>
              <a:buNone/>
              <a:defRPr sz="2000">
                <a:solidFill>
                  <a:srgbClr val="595959"/>
                </a:solidFill>
              </a:defRPr>
            </a:lvl3pPr>
            <a:lvl4pPr marL="0" indent="1371600">
              <a:buClrTx/>
              <a:buSzTx/>
              <a:buNone/>
              <a:defRPr sz="2000">
                <a:solidFill>
                  <a:srgbClr val="595959"/>
                </a:solidFill>
              </a:defRPr>
            </a:lvl4pPr>
            <a:lvl5pPr marL="0" indent="1828800">
              <a:buClrTx/>
              <a:buSzTx/>
              <a:buNone/>
              <a:defRPr sz="2000">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1"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52" name="Номер слайда"/>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59" name="Текст заголовка"/>
          <p:cNvSpPr txBox="1"/>
          <p:nvPr>
            <p:ph type="title"/>
          </p:nvPr>
        </p:nvSpPr>
        <p:spPr>
          <a:xfrm>
            <a:off x="2592924" y="624110"/>
            <a:ext cx="8911688" cy="1280891"/>
          </a:xfrm>
          <a:prstGeom prst="rect">
            <a:avLst/>
          </a:prstGeom>
        </p:spPr>
        <p:txBody>
          <a:bodyPr/>
          <a:lstStyle/>
          <a:p>
            <a:pPr/>
            <a:r>
              <a:t>Текст заголовка</a:t>
            </a:r>
          </a:p>
        </p:txBody>
      </p:sp>
      <p:sp>
        <p:nvSpPr>
          <p:cNvPr id="60" name="Уровень текста 1…"/>
          <p:cNvSpPr txBox="1"/>
          <p:nvPr>
            <p:ph type="body" sz="quarter" idx="1"/>
          </p:nvPr>
        </p:nvSpPr>
        <p:spPr>
          <a:xfrm>
            <a:off x="2589211" y="2133600"/>
            <a:ext cx="4313865" cy="3777623"/>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68" name="Текст заголовка"/>
          <p:cNvSpPr txBox="1"/>
          <p:nvPr>
            <p:ph type="title"/>
          </p:nvPr>
        </p:nvSpPr>
        <p:spPr>
          <a:xfrm>
            <a:off x="2592924" y="624110"/>
            <a:ext cx="8911688" cy="1280891"/>
          </a:xfrm>
          <a:prstGeom prst="rect">
            <a:avLst/>
          </a:prstGeom>
        </p:spPr>
        <p:txBody>
          <a:bodyPr/>
          <a:lstStyle/>
          <a:p>
            <a:pPr/>
            <a:r>
              <a:t>Текст заголовка</a:t>
            </a:r>
          </a:p>
        </p:txBody>
      </p:sp>
      <p:sp>
        <p:nvSpPr>
          <p:cNvPr id="69" name="Уровень текста 1…"/>
          <p:cNvSpPr txBox="1"/>
          <p:nvPr>
            <p:ph type="body" sz="quarter" idx="1"/>
          </p:nvPr>
        </p:nvSpPr>
        <p:spPr>
          <a:xfrm>
            <a:off x="2939372" y="1972703"/>
            <a:ext cx="3992733"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0" name="Text Placeholder 4"/>
          <p:cNvSpPr/>
          <p:nvPr>
            <p:ph type="body" sz="quarter" idx="21"/>
          </p:nvPr>
        </p:nvSpPr>
        <p:spPr>
          <a:xfrm>
            <a:off x="7506628" y="1969474"/>
            <a:ext cx="3999001" cy="576263"/>
          </a:xfrm>
          <a:prstGeom prst="rect">
            <a:avLst/>
          </a:prstGeom>
        </p:spPr>
        <p:txBody>
          <a:bodyPr anchor="b"/>
          <a:lstStyle/>
          <a:p>
            <a:pPr marL="0" indent="0">
              <a:buClrTx/>
              <a:buSzTx/>
              <a:buNone/>
              <a:defRPr sz="2400"/>
            </a:pPr>
          </a:p>
        </p:txBody>
      </p:sp>
      <p:sp>
        <p:nvSpPr>
          <p:cNvPr id="7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78" name="Текст заголовка"/>
          <p:cNvSpPr txBox="1"/>
          <p:nvPr>
            <p:ph type="title"/>
          </p:nvPr>
        </p:nvSpPr>
        <p:spPr>
          <a:xfrm>
            <a:off x="2592924" y="624110"/>
            <a:ext cx="8911688" cy="1280891"/>
          </a:xfrm>
          <a:prstGeom prst="rect">
            <a:avLst/>
          </a:prstGeom>
        </p:spPr>
        <p:txBody>
          <a:bodyPr/>
          <a:lstStyle/>
          <a:p>
            <a:pPr/>
            <a:r>
              <a:t>Текст заголовка</a:t>
            </a:r>
          </a:p>
        </p:txBody>
      </p:sp>
      <p:sp>
        <p:nvSpPr>
          <p:cNvPr id="7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слайд">
    <p:spTree>
      <p:nvGrpSpPr>
        <p:cNvPr id="1" name=""/>
        <p:cNvGrpSpPr/>
        <p:nvPr/>
      </p:nvGrpSpPr>
      <p:grpSpPr>
        <a:xfrm>
          <a:off x="0" y="0"/>
          <a:ext cx="0" cy="0"/>
          <a:chOff x="0" y="0"/>
          <a:chExt cx="0" cy="0"/>
        </a:xfrm>
      </p:grpSpPr>
      <p:sp>
        <p:nvSpPr>
          <p:cNvPr id="8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100000">
              <a:srgbClr val="C5DEE5"/>
            </a:gs>
          </a:gsLst>
          <a:lin ang="5400000" scaled="0"/>
        </a:gradFill>
      </p:bgPr>
    </p:bg>
    <p:spTree>
      <p:nvGrpSpPr>
        <p:cNvPr id="1" name=""/>
        <p:cNvGrpSpPr/>
        <p:nvPr/>
      </p:nvGrpSpPr>
      <p:grpSpPr>
        <a:xfrm>
          <a:off x="0" y="0"/>
          <a:ext cx="0" cy="0"/>
          <a:chOff x="0" y="0"/>
          <a:chExt cx="0" cy="0"/>
        </a:xfrm>
      </p:grpSpPr>
      <p:sp>
        <p:nvSpPr>
          <p:cNvPr id="2"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 name="Текст заголовка"/>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Текст заголовка</a:t>
            </a:r>
          </a:p>
        </p:txBody>
      </p:sp>
      <p:sp>
        <p:nvSpPr>
          <p:cNvPr id="4" name="Уровень текста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Номер слайда"/>
          <p:cNvSpPr txBox="1"/>
          <p:nvPr>
            <p:ph type="sldNum" sz="quarter" idx="2"/>
          </p:nvPr>
        </p:nvSpPr>
        <p:spPr>
          <a:xfrm>
            <a:off x="925905" y="772224"/>
            <a:ext cx="385675" cy="396241"/>
          </a:xfrm>
          <a:prstGeom prst="rect">
            <a:avLst/>
          </a:prstGeom>
          <a:ln w="12700">
            <a:miter lim="400000"/>
          </a:ln>
        </p:spPr>
        <p:txBody>
          <a:bodyPr wrap="none" lIns="45719" rIns="45719" anchor="ctr">
            <a:spAutoFit/>
          </a:bodyPr>
          <a:lstStyle>
            <a:lvl1pPr algn="r">
              <a:defRPr sz="2000">
                <a:solidFill>
                  <a:srgbClr val="FE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178DB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n-lt"/>
          <a:ea typeface="+mn-ea"/>
          <a:cs typeface="+mn-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scm.com/" TargetMode="Externa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mailto:johndoe@example.com"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tutorialzine/awesome-project.git"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scm.com/" TargetMode="External"/><Relationship Id="rId3" Type="http://schemas.openxmlformats.org/officeDocument/2006/relationships/image" Target="../media/image2.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Заголовок 1"/>
          <p:cNvSpPr txBox="1"/>
          <p:nvPr>
            <p:ph type="title"/>
          </p:nvPr>
        </p:nvSpPr>
        <p:spPr>
          <a:xfrm>
            <a:off x="2589211" y="3403600"/>
            <a:ext cx="8915400" cy="2262782"/>
          </a:xfrm>
          <a:prstGeom prst="rect">
            <a:avLst/>
          </a:prstGeom>
        </p:spPr>
        <p:txBody>
          <a:bodyPr/>
          <a:lstStyle/>
          <a:p>
            <a:pPr/>
            <a:r>
              <a:t>Система контроля версий.</a:t>
            </a:r>
            <a:r>
              <a:t> </a:t>
            </a:r>
          </a:p>
        </p:txBody>
      </p:sp>
      <p:pic>
        <p:nvPicPr>
          <p:cNvPr id="174" name="Picture 2" descr="Picture 2">
            <a:hlinkClick r:id="rId2" invalidUrl="" action="" tgtFrame="" tooltip="" history="1" highlightClick="0" endSnd="0"/>
          </p:cNvPr>
          <p:cNvPicPr>
            <a:picLocks noChangeAspect="1"/>
          </p:cNvPicPr>
          <p:nvPr/>
        </p:nvPicPr>
        <p:blipFill>
          <a:blip r:embed="rId3">
            <a:extLst/>
          </a:blip>
          <a:stretch>
            <a:fillRect/>
          </a:stretch>
        </p:blipFill>
        <p:spPr>
          <a:xfrm>
            <a:off x="2589211" y="2552700"/>
            <a:ext cx="1576389" cy="850901"/>
          </a:xfrm>
          <a:prstGeom prst="rect">
            <a:avLst/>
          </a:prstGeom>
          <a:ln w="12700">
            <a:miter lim="400000"/>
          </a:ln>
        </p:spPr>
      </p:pic>
      <p:sp>
        <p:nvSpPr>
          <p:cNvPr id="175" name="Подзаголовок 4"/>
          <p:cNvSpPr txBox="1"/>
          <p:nvPr>
            <p:ph type="body" sz="quarter" idx="1"/>
          </p:nvPr>
        </p:nvSpPr>
        <p:spPr>
          <a:xfrm>
            <a:off x="2589212" y="4777378"/>
            <a:ext cx="8915401" cy="1126284"/>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Заголовок 1"/>
          <p:cNvSpPr txBox="1"/>
          <p:nvPr>
            <p:ph type="title"/>
          </p:nvPr>
        </p:nvSpPr>
        <p:spPr>
          <a:xfrm>
            <a:off x="2592925" y="624110"/>
            <a:ext cx="8911688" cy="772891"/>
          </a:xfrm>
          <a:prstGeom prst="rect">
            <a:avLst/>
          </a:prstGeom>
        </p:spPr>
        <p:txBody>
          <a:bodyPr/>
          <a:lstStyle/>
          <a:p>
            <a:pPr/>
            <a:r>
              <a:t>Область подготовленных файлов</a:t>
            </a:r>
          </a:p>
        </p:txBody>
      </p:sp>
      <p:sp>
        <p:nvSpPr>
          <p:cNvPr id="207" name="Объект 2"/>
          <p:cNvSpPr txBox="1"/>
          <p:nvPr>
            <p:ph type="body" idx="1"/>
          </p:nvPr>
        </p:nvSpPr>
        <p:spPr>
          <a:xfrm>
            <a:off x="2589211" y="1562099"/>
            <a:ext cx="8915401" cy="4349124"/>
          </a:xfrm>
          <a:prstGeom prst="rect">
            <a:avLst/>
          </a:prstGeom>
        </p:spPr>
        <p:txBody>
          <a:bodyPr/>
          <a:lstStyle/>
          <a:p>
            <a:pPr/>
            <a:r>
              <a:t>Это обычный файл, обычно хранящийся в каталоге Git'а, который содержит информацию о том, что должно войти в следующий коммит. Иногда его называют индексом (index), но в последнее время становится стандартом называть его областью подготовленных файлов (staging area).</a:t>
            </a:r>
          </a:p>
        </p:txBody>
      </p:sp>
      <p:pic>
        <p:nvPicPr>
          <p:cNvPr id="208" name="вставленный-фильм.png" descr="вставленный-фильм.png"/>
          <p:cNvPicPr>
            <a:picLocks noChangeAspect="1"/>
          </p:cNvPicPr>
          <p:nvPr/>
        </p:nvPicPr>
        <p:blipFill>
          <a:blip r:embed="rId2">
            <a:extLst/>
          </a:blip>
          <a:stretch>
            <a:fillRect/>
          </a:stretch>
        </p:blipFill>
        <p:spPr>
          <a:xfrm>
            <a:off x="0" y="432151"/>
            <a:ext cx="12192000" cy="599369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Заголовок 1"/>
          <p:cNvSpPr txBox="1"/>
          <p:nvPr>
            <p:ph type="title"/>
          </p:nvPr>
        </p:nvSpPr>
        <p:spPr>
          <a:xfrm>
            <a:off x="1765300" y="624110"/>
            <a:ext cx="10172701" cy="1280891"/>
          </a:xfrm>
          <a:prstGeom prst="rect">
            <a:avLst/>
          </a:prstGeom>
        </p:spPr>
        <p:txBody>
          <a:bodyPr/>
          <a:lstStyle/>
          <a:p>
            <a:pPr/>
            <a:r>
              <a:t>Стандартный рабочий процесс с использованием Git'а</a:t>
            </a:r>
          </a:p>
        </p:txBody>
      </p:sp>
      <p:sp>
        <p:nvSpPr>
          <p:cNvPr id="211" name="Объект 2"/>
          <p:cNvSpPr txBox="1"/>
          <p:nvPr>
            <p:ph type="body" idx="1"/>
          </p:nvPr>
        </p:nvSpPr>
        <p:spPr>
          <a:xfrm>
            <a:off x="1765300" y="1905000"/>
            <a:ext cx="10071100" cy="4597400"/>
          </a:xfrm>
          <a:prstGeom prst="rect">
            <a:avLst/>
          </a:prstGeom>
        </p:spPr>
        <p:txBody>
          <a:bodyPr/>
          <a:lstStyle/>
          <a:p>
            <a:pPr/>
            <a:r>
              <a:t>Вы вносите изменения в файлы в своём рабочем каталоге.</a:t>
            </a:r>
          </a:p>
          <a:p>
            <a:pPr/>
            <a:r>
              <a:t>Подготавливаете файлы, добавляя их слепки в область подготовленных файлов.</a:t>
            </a:r>
          </a:p>
          <a:p>
            <a:pPr/>
            <a:r>
              <a:t>Делаете коммит, который берёт подготовленные файлы из индекса и помещает их в каталог Git'а на постоянное хранение.</a:t>
            </a:r>
          </a:p>
          <a:p>
            <a:pPr marL="0" indent="0">
              <a:buSzTx/>
              <a:buFont typeface="Wingdings 3"/>
              <a:buNone/>
            </a:pPr>
          </a:p>
          <a:p>
            <a:pPr marL="0" indent="0">
              <a:buSzTx/>
              <a:buFont typeface="Wingdings 3"/>
              <a:buNone/>
            </a:pPr>
          </a:p>
          <a:p>
            <a:pPr/>
            <a:r>
              <a:t>Коментарий к процессу: </a:t>
            </a:r>
          </a:p>
          <a:p>
            <a:pPr marL="0" indent="0">
              <a:buSzTx/>
              <a:buFont typeface="Wingdings 3"/>
              <a:buNone/>
            </a:pPr>
            <a:r>
              <a:t>Если рабочая версия файла совпадает с версией в каталоге Git'а, файл считается зафиксированным. Если файл изменён, но добавлен в область подготовленных данных, он подготовлен. Если же файл изменился после выгрузки из БД, но не был подготовлен, то он считается изменённым.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Заголовок 1"/>
          <p:cNvSpPr txBox="1"/>
          <p:nvPr>
            <p:ph type="title"/>
          </p:nvPr>
        </p:nvSpPr>
        <p:spPr>
          <a:xfrm>
            <a:off x="2592925" y="624110"/>
            <a:ext cx="8911688" cy="747491"/>
          </a:xfrm>
          <a:prstGeom prst="rect">
            <a:avLst/>
          </a:prstGeom>
        </p:spPr>
        <p:txBody>
          <a:bodyPr/>
          <a:lstStyle/>
          <a:p>
            <a:pPr/>
            <a:r>
              <a:t>Файл ~/.</a:t>
            </a:r>
            <a:r>
              <a:rPr>
                <a:solidFill>
                  <a:srgbClr val="FF0000"/>
                </a:solidFill>
              </a:rPr>
              <a:t>gitconfig</a:t>
            </a:r>
          </a:p>
        </p:txBody>
      </p:sp>
      <p:sp>
        <p:nvSpPr>
          <p:cNvPr id="214" name="Объект 2"/>
          <p:cNvSpPr txBox="1"/>
          <p:nvPr>
            <p:ph type="body" sz="half" idx="1"/>
          </p:nvPr>
        </p:nvSpPr>
        <p:spPr>
          <a:xfrm>
            <a:off x="2589211" y="1460500"/>
            <a:ext cx="8915401" cy="2070100"/>
          </a:xfrm>
          <a:prstGeom prst="rect">
            <a:avLst/>
          </a:prstGeom>
        </p:spPr>
        <p:txBody>
          <a:bodyPr/>
          <a:lstStyle/>
          <a:p>
            <a:pPr/>
            <a:r>
              <a:t>Хранит настройки конкретного пользователя. Этот файл используется при указании параметра </a:t>
            </a:r>
            <a:r>
              <a:rPr>
                <a:solidFill>
                  <a:srgbClr val="FF0000"/>
                </a:solidFill>
              </a:rPr>
              <a:t>--global</a:t>
            </a:r>
            <a:r>
              <a:t>.</a:t>
            </a:r>
          </a:p>
          <a:p>
            <a:pPr marL="0" indent="0">
              <a:buSzTx/>
              <a:buFont typeface="Wingdings 3"/>
              <a:buNone/>
            </a:pPr>
          </a:p>
          <a:p>
            <a:pPr/>
            <a:r>
              <a:t>В системах семейства Windows Git ищет файл </a:t>
            </a:r>
            <a:r>
              <a:rPr>
                <a:solidFill>
                  <a:srgbClr val="F14E32"/>
                </a:solidFill>
                <a:latin typeface="Courier"/>
                <a:ea typeface="Courier"/>
                <a:cs typeface="Courier"/>
                <a:sym typeface="Courier"/>
              </a:rPr>
              <a:t>.gitconfig</a:t>
            </a:r>
            <a:r>
              <a:rPr>
                <a:solidFill>
                  <a:srgbClr val="4E443C"/>
                </a:solidFill>
                <a:latin typeface="Georgia"/>
                <a:ea typeface="Georgia"/>
                <a:cs typeface="Georgia"/>
                <a:sym typeface="Georgia"/>
              </a:rPr>
              <a:t> в каталоге </a:t>
            </a:r>
            <a:r>
              <a:rPr>
                <a:solidFill>
                  <a:srgbClr val="F14E32"/>
                </a:solidFill>
                <a:latin typeface="Courier"/>
                <a:ea typeface="Courier"/>
                <a:cs typeface="Courier"/>
                <a:sym typeface="Courier"/>
              </a:rPr>
              <a:t>$HOME </a:t>
            </a:r>
            <a:r>
              <a:rPr>
                <a:solidFill>
                  <a:srgbClr val="4E443C"/>
                </a:solidFill>
                <a:latin typeface="Georgia"/>
                <a:ea typeface="Georgia"/>
                <a:cs typeface="Georgia"/>
                <a:sym typeface="Georgia"/>
              </a:rPr>
              <a:t>(</a:t>
            </a:r>
            <a:r>
              <a:rPr>
                <a:solidFill>
                  <a:srgbClr val="F14E32"/>
                </a:solidFill>
                <a:latin typeface="Courier"/>
                <a:ea typeface="Courier"/>
                <a:cs typeface="Courier"/>
                <a:sym typeface="Courier"/>
              </a:rPr>
              <a:t>C:\$USER</a:t>
            </a:r>
            <a:r>
              <a:rPr>
                <a:solidFill>
                  <a:srgbClr val="4E443C"/>
                </a:solidFill>
                <a:latin typeface="Georgia"/>
                <a:ea typeface="Georgia"/>
                <a:cs typeface="Georgia"/>
                <a:sym typeface="Georgia"/>
              </a:rPr>
              <a:t> или </a:t>
            </a:r>
            <a:r>
              <a:rPr>
                <a:solidFill>
                  <a:srgbClr val="F14E32"/>
                </a:solidFill>
                <a:latin typeface="Courier"/>
                <a:ea typeface="Courier"/>
                <a:cs typeface="Courier"/>
                <a:sym typeface="Courier"/>
              </a:rPr>
              <a:t>C:\Users\$USER</a:t>
            </a:r>
            <a:r>
              <a:rPr>
                <a:solidFill>
                  <a:srgbClr val="4E443C"/>
                </a:solidFill>
                <a:latin typeface="Georgia"/>
                <a:ea typeface="Georgia"/>
                <a:cs typeface="Georgia"/>
                <a:sym typeface="Georgia"/>
              </a:rPr>
              <a:t>).</a:t>
            </a:r>
          </a:p>
        </p:txBody>
      </p:sp>
      <p:sp>
        <p:nvSpPr>
          <p:cNvPr id="215" name="Rectangle 6"/>
          <p:cNvSpPr/>
          <p:nvPr/>
        </p:nvSpPr>
        <p:spPr>
          <a:xfrm>
            <a:off x="1016000" y="-1181507"/>
            <a:ext cx="184732" cy="483416"/>
          </a:xfrm>
          <a:prstGeom prst="rect">
            <a:avLst/>
          </a:prstGeom>
          <a:solidFill>
            <a:srgbClr val="FFFFFF"/>
          </a:solidFill>
          <a:ln w="12700">
            <a:miter lim="400000"/>
          </a:ln>
        </p:spPr>
        <p:txBody>
          <a:bodyPr lIns="45719" rIns="45719" anchor="ctr"/>
          <a:lstStyle/>
          <a:p>
            <a:pPr defTabSz="914400">
              <a:defRPr>
                <a:latin typeface="Arial"/>
                <a:ea typeface="Arial"/>
                <a:cs typeface="Arial"/>
                <a:sym typeface="Aria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Заголовок 1"/>
          <p:cNvSpPr txBox="1"/>
          <p:nvPr>
            <p:ph type="title"/>
          </p:nvPr>
        </p:nvSpPr>
        <p:spPr>
          <a:xfrm>
            <a:off x="2567525" y="382809"/>
            <a:ext cx="8911688" cy="671291"/>
          </a:xfrm>
          <a:prstGeom prst="rect">
            <a:avLst/>
          </a:prstGeom>
        </p:spPr>
        <p:txBody>
          <a:bodyPr/>
          <a:lstStyle/>
          <a:p>
            <a:pPr/>
            <a:r>
              <a:t>Имя пользователя</a:t>
            </a:r>
          </a:p>
        </p:txBody>
      </p:sp>
      <p:sp>
        <p:nvSpPr>
          <p:cNvPr id="218" name="Объект 2"/>
          <p:cNvSpPr txBox="1"/>
          <p:nvPr>
            <p:ph type="body" idx="1"/>
          </p:nvPr>
        </p:nvSpPr>
        <p:spPr>
          <a:xfrm>
            <a:off x="2563811" y="1155700"/>
            <a:ext cx="8915401" cy="5422900"/>
          </a:xfrm>
          <a:prstGeom prst="rect">
            <a:avLst/>
          </a:prstGeom>
        </p:spPr>
        <p:txBody>
          <a:bodyPr/>
          <a:lstStyle/>
          <a:p>
            <a:pPr/>
            <a:r>
              <a:t>Первое, что вам следует сделать после установки Git'а, — указать ваше имя и адрес электронной почты. Это важно, потому что каждый коммит в Git'е содержит эту информацию, и она включена в коммиты, передаваемые вами, и не может быть далее изменена:</a:t>
            </a:r>
          </a:p>
          <a:p>
            <a:pPr marL="0" indent="0">
              <a:buSzTx/>
              <a:buFont typeface="Wingdings 3"/>
              <a:buNone/>
              <a:defRPr>
                <a:solidFill>
                  <a:srgbClr val="FF0000"/>
                </a:solidFill>
              </a:defRPr>
            </a:pPr>
            <a:r>
              <a:t>  </a:t>
            </a:r>
            <a:r>
              <a:t> git config --global user.name "John Doe" </a:t>
            </a:r>
          </a:p>
          <a:p>
            <a:pPr marL="0" indent="0">
              <a:buSzTx/>
              <a:buFont typeface="Wingdings 3"/>
              <a:buNone/>
              <a:defRPr>
                <a:solidFill>
                  <a:srgbClr val="FF0000"/>
                </a:solidFill>
              </a:defRPr>
            </a:pPr>
            <a:r>
              <a:t>  </a:t>
            </a:r>
            <a:r>
              <a:t> git config --global user.email </a:t>
            </a:r>
            <a:r>
              <a:rPr u="sng">
                <a:solidFill>
                  <a:srgbClr val="2DA0F1"/>
                </a:solidFill>
                <a:uFill>
                  <a:solidFill>
                    <a:srgbClr val="2DA0F1"/>
                  </a:solidFill>
                </a:uFill>
                <a:hlinkClick r:id="rId2" invalidUrl="" action="" tgtFrame="" tooltip="" history="1" highlightClick="0" endSnd="0"/>
              </a:rPr>
              <a:t>johndoe@example.com</a:t>
            </a:r>
          </a:p>
          <a:p>
            <a:pPr marL="0" indent="0">
              <a:buSzTx/>
              <a:buFont typeface="Wingdings 3"/>
              <a:buNone/>
              <a:defRPr>
                <a:solidFill>
                  <a:srgbClr val="FF0000"/>
                </a:solidFill>
              </a:defRPr>
            </a:pPr>
            <a:r>
              <a:t>  </a:t>
            </a:r>
            <a:r>
              <a:rPr>
                <a:solidFill>
                  <a:srgbClr val="4E443C"/>
                </a:solidFill>
                <a:latin typeface="Georgia"/>
                <a:ea typeface="Georgia"/>
                <a:cs typeface="Georgia"/>
                <a:sym typeface="Georgia"/>
              </a:rPr>
              <a:t>Повторюсь, что, если указана опция </a:t>
            </a:r>
            <a:r>
              <a:rPr>
                <a:solidFill>
                  <a:srgbClr val="F14E32"/>
                </a:solidFill>
                <a:latin typeface="Courier"/>
                <a:ea typeface="Courier"/>
                <a:cs typeface="Courier"/>
                <a:sym typeface="Courier"/>
              </a:rPr>
              <a:t>--global</a:t>
            </a:r>
            <a:r>
              <a:rPr sz="2800">
                <a:solidFill>
                  <a:srgbClr val="000000"/>
                </a:solidFill>
              </a:rPr>
              <a:t> </a:t>
            </a:r>
            <a:r>
              <a:rPr sz="2000">
                <a:solidFill>
                  <a:srgbClr val="4E443C"/>
                </a:solidFill>
                <a:latin typeface="Georgia"/>
                <a:ea typeface="Georgia"/>
                <a:cs typeface="Georgia"/>
                <a:sym typeface="Georgia"/>
              </a:rPr>
              <a:t>, то эти настройки достаточно сделать только один раз, поскольку в этом случае Git будет использовать эти данные для всего, что вы делаете в этой системе. Если для каких-то отдельных проектов вы хотите указать другое имя или электронную почту, можно выполнить эту же команду </a:t>
            </a:r>
            <a:endParaRPr sz="2000">
              <a:solidFill>
                <a:srgbClr val="4E443C"/>
              </a:solidFill>
              <a:latin typeface="Georgia"/>
              <a:ea typeface="Georgia"/>
              <a:cs typeface="Georgia"/>
              <a:sym typeface="Georgia"/>
            </a:endParaRPr>
          </a:p>
          <a:p>
            <a:pPr marL="0" indent="0">
              <a:buSzTx/>
              <a:buFont typeface="Wingdings 3"/>
              <a:buNone/>
              <a:defRPr sz="2000">
                <a:solidFill>
                  <a:srgbClr val="4E443C"/>
                </a:solidFill>
                <a:latin typeface="Georgia"/>
                <a:ea typeface="Georgia"/>
                <a:cs typeface="Georgia"/>
                <a:sym typeface="Georgia"/>
              </a:defRPr>
            </a:pPr>
            <a:r>
              <a:t>без параметра  </a:t>
            </a:r>
            <a:r>
              <a:rPr>
                <a:solidFill>
                  <a:srgbClr val="F14E32"/>
                </a:solidFill>
                <a:latin typeface="Courier"/>
                <a:ea typeface="Courier"/>
                <a:cs typeface="Courier"/>
                <a:sym typeface="Courier"/>
              </a:rPr>
              <a:t>--global</a:t>
            </a:r>
            <a:r>
              <a:t> в каталоге с нужным проектом</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Заголовок 1"/>
          <p:cNvSpPr txBox="1"/>
          <p:nvPr>
            <p:ph type="title"/>
          </p:nvPr>
        </p:nvSpPr>
        <p:spPr>
          <a:xfrm>
            <a:off x="2592925" y="624110"/>
            <a:ext cx="8911688" cy="696691"/>
          </a:xfrm>
          <a:prstGeom prst="rect">
            <a:avLst/>
          </a:prstGeom>
        </p:spPr>
        <p:txBody>
          <a:bodyPr/>
          <a:lstStyle/>
          <a:p>
            <a:pPr/>
            <a:r>
              <a:t>Проверка настроек</a:t>
            </a:r>
          </a:p>
        </p:txBody>
      </p:sp>
      <p:sp>
        <p:nvSpPr>
          <p:cNvPr id="221" name="Объект 2"/>
          <p:cNvSpPr txBox="1"/>
          <p:nvPr>
            <p:ph type="body" idx="1"/>
          </p:nvPr>
        </p:nvSpPr>
        <p:spPr>
          <a:xfrm>
            <a:off x="2589211" y="1460499"/>
            <a:ext cx="8915401" cy="4450724"/>
          </a:xfrm>
          <a:prstGeom prst="rect">
            <a:avLst/>
          </a:prstGeom>
        </p:spPr>
        <p:txBody>
          <a:bodyPr/>
          <a:lstStyle/>
          <a:p>
            <a:pPr/>
            <a:r>
              <a:t>Если вы хотите проверить используемые настройки, можете использовать команду </a:t>
            </a:r>
            <a:r>
              <a:rPr>
                <a:solidFill>
                  <a:srgbClr val="FF0000"/>
                </a:solidFill>
              </a:rPr>
              <a:t>git config –list</a:t>
            </a:r>
            <a:endParaRPr>
              <a:solidFill>
                <a:srgbClr val="FF0000"/>
              </a:solidFill>
            </a:endParaRPr>
          </a:p>
          <a:p>
            <a:pPr marL="0" indent="0">
              <a:buSzTx/>
              <a:buFont typeface="Wingdings 3"/>
              <a:buNone/>
              <a:defRPr>
                <a:solidFill>
                  <a:srgbClr val="FF0000"/>
                </a:solidFill>
              </a:defRPr>
            </a:pPr>
            <a:r>
              <a:t>       </a:t>
            </a:r>
            <a:r>
              <a:rPr>
                <a:solidFill>
                  <a:srgbClr val="000000"/>
                </a:solidFill>
              </a:rPr>
              <a:t>Пример:</a:t>
            </a:r>
            <a:endParaRPr>
              <a:solidFill>
                <a:srgbClr val="000000"/>
              </a:solidFill>
            </a:endParaRPr>
          </a:p>
          <a:p>
            <a:pPr marL="0" indent="0">
              <a:buSzTx/>
              <a:buFont typeface="Wingdings 3"/>
              <a:buNone/>
              <a:defRPr>
                <a:solidFill>
                  <a:srgbClr val="FF0000"/>
                </a:solidFill>
              </a:defRPr>
            </a:pPr>
            <a:r>
              <a:t> </a:t>
            </a:r>
            <a:r>
              <a:t>$ git config --list </a:t>
            </a:r>
          </a:p>
          <a:p>
            <a:pPr marL="0" indent="0">
              <a:buSzTx/>
              <a:buFont typeface="Wingdings 3"/>
              <a:buNone/>
              <a:defRPr>
                <a:solidFill>
                  <a:srgbClr val="FF0000"/>
                </a:solidFill>
              </a:defRPr>
            </a:pPr>
            <a:r>
              <a:t>user.name=Scott Chacon </a:t>
            </a:r>
          </a:p>
          <a:p>
            <a:pPr marL="0" indent="0">
              <a:buSzTx/>
              <a:buFont typeface="Wingdings 3"/>
              <a:buNone/>
              <a:defRPr>
                <a:solidFill>
                  <a:srgbClr val="FF0000"/>
                </a:solidFill>
              </a:defRPr>
            </a:pPr>
            <a:r>
              <a:t>user.email=schacon@gmail.com </a:t>
            </a:r>
          </a:p>
          <a:p>
            <a:pPr marL="0" indent="0">
              <a:buSzTx/>
              <a:buFont typeface="Wingdings 3"/>
              <a:buNone/>
              <a:defRPr>
                <a:solidFill>
                  <a:srgbClr val="FF0000"/>
                </a:solidFill>
              </a:defRPr>
            </a:pPr>
            <a:r>
              <a:t>color.status=auto </a:t>
            </a:r>
          </a:p>
          <a:p>
            <a:pPr marL="0" indent="0">
              <a:buSzTx/>
              <a:buFont typeface="Wingdings 3"/>
              <a:buNone/>
              <a:defRPr>
                <a:solidFill>
                  <a:srgbClr val="FF0000"/>
                </a:solidFill>
              </a:defRPr>
            </a:pPr>
            <a:r>
              <a:t>color.branch=auto </a:t>
            </a:r>
          </a:p>
          <a:p>
            <a:pPr marL="0" indent="0">
              <a:buSzTx/>
              <a:buFont typeface="Wingdings 3"/>
              <a:buNone/>
              <a:defRPr>
                <a:solidFill>
                  <a:srgbClr val="FF0000"/>
                </a:solidFill>
              </a:defRPr>
            </a:pPr>
            <a:r>
              <a:t>color.interactive=auto </a:t>
            </a:r>
          </a:p>
          <a:p>
            <a:pPr marL="0" indent="0">
              <a:buSzTx/>
              <a:buFont typeface="Wingdings 3"/>
              <a:buNone/>
              <a:defRPr>
                <a:solidFill>
                  <a:srgbClr val="FF0000"/>
                </a:solidFill>
              </a:defRPr>
            </a:pPr>
            <a:r>
              <a:t>color.diff=auto </a:t>
            </a:r>
          </a:p>
          <a:p>
            <a:pPr marL="0" indent="0">
              <a:buSzTx/>
              <a:buFont typeface="Wingdings 3"/>
              <a:buNone/>
              <a:defRPr>
                <a:solidFill>
                  <a:srgbClr val="FF0000"/>
                </a:solidFill>
              </a:defRPr>
            </a:pP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Заголовок 1"/>
          <p:cNvSpPr txBox="1"/>
          <p:nvPr>
            <p:ph type="title"/>
          </p:nvPr>
        </p:nvSpPr>
        <p:spPr>
          <a:xfrm>
            <a:off x="2592925" y="624110"/>
            <a:ext cx="8911688" cy="658591"/>
          </a:xfrm>
          <a:prstGeom prst="rect">
            <a:avLst/>
          </a:prstGeom>
        </p:spPr>
        <p:txBody>
          <a:bodyPr/>
          <a:lstStyle/>
          <a:p>
            <a:pPr/>
            <a:r>
              <a:t>Как получить помощь</a:t>
            </a:r>
            <a:r>
              <a:t>?</a:t>
            </a:r>
          </a:p>
        </p:txBody>
      </p:sp>
      <p:sp>
        <p:nvSpPr>
          <p:cNvPr id="224" name="Объект 2"/>
          <p:cNvSpPr txBox="1"/>
          <p:nvPr>
            <p:ph type="body" idx="1"/>
          </p:nvPr>
        </p:nvSpPr>
        <p:spPr>
          <a:xfrm>
            <a:off x="2589211" y="1435099"/>
            <a:ext cx="8915401" cy="4476124"/>
          </a:xfrm>
          <a:prstGeom prst="rect">
            <a:avLst/>
          </a:prstGeom>
        </p:spPr>
        <p:txBody>
          <a:bodyPr/>
          <a:lstStyle/>
          <a:p>
            <a:pPr>
              <a:defRPr>
                <a:solidFill>
                  <a:srgbClr val="FF0000"/>
                </a:solidFill>
              </a:defRPr>
            </a:pPr>
            <a:r>
              <a:t>git help </a:t>
            </a:r>
            <a:r>
              <a:rPr>
                <a:solidFill>
                  <a:srgbClr val="000000"/>
                </a:solidFill>
              </a:rPr>
              <a:t>– чтобы вывести доступные команды</a:t>
            </a:r>
            <a:endParaRPr>
              <a:solidFill>
                <a:srgbClr val="000000"/>
              </a:solidFill>
            </a:endParaRPr>
          </a:p>
          <a:p>
            <a:pPr/>
            <a:endParaRPr>
              <a:solidFill>
                <a:srgbClr val="000000"/>
              </a:solidFill>
            </a:endParaRPr>
          </a:p>
          <a:p>
            <a:pPr/>
            <a:r>
              <a:t>Например, так можно открыть руководство по команде config:</a:t>
            </a:r>
          </a:p>
          <a:p>
            <a:pPr marL="0" indent="0">
              <a:buSzTx/>
              <a:buFont typeface="Wingdings 3"/>
              <a:buNone/>
              <a:defRPr>
                <a:solidFill>
                  <a:srgbClr val="FF0000"/>
                </a:solidFill>
              </a:defRPr>
            </a:pPr>
            <a:r>
              <a:t>      </a:t>
            </a:r>
            <a:r>
              <a:t>git help config</a:t>
            </a:r>
          </a:p>
          <a:p>
            <a:pPr marL="0" indent="0">
              <a:buSzTx/>
              <a:buFont typeface="Wingdings 3"/>
              <a:buNone/>
              <a:defRPr>
                <a:solidFill>
                  <a:srgbClr val="FF0000"/>
                </a:solidFill>
              </a:defRPr>
            </a:pPr>
          </a:p>
          <a:p>
            <a:pPr marL="0" indent="0">
              <a:buSzTx/>
              <a:buFont typeface="Wingdings 3"/>
              <a:buNone/>
            </a:pPr>
            <a:r>
              <a:t>Эти команды хороши тем, что ими можно пользоваться всегда, даже без подключения к сети</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Заголовок 1"/>
          <p:cNvSpPr txBox="1"/>
          <p:nvPr>
            <p:ph type="title"/>
          </p:nvPr>
        </p:nvSpPr>
        <p:spPr>
          <a:xfrm>
            <a:off x="2592925" y="624110"/>
            <a:ext cx="8911688" cy="772891"/>
          </a:xfrm>
          <a:prstGeom prst="rect">
            <a:avLst/>
          </a:prstGeom>
        </p:spPr>
        <p:txBody>
          <a:bodyPr/>
          <a:lstStyle/>
          <a:p>
            <a:pPr/>
            <a:r>
              <a:t>Создание </a:t>
            </a:r>
            <a:r>
              <a:t>Git – </a:t>
            </a:r>
            <a:r>
              <a:t>репозитория </a:t>
            </a:r>
          </a:p>
        </p:txBody>
      </p:sp>
      <p:sp>
        <p:nvSpPr>
          <p:cNvPr id="227" name="Объект 2"/>
          <p:cNvSpPr txBox="1"/>
          <p:nvPr>
            <p:ph type="body" idx="1"/>
          </p:nvPr>
        </p:nvSpPr>
        <p:spPr>
          <a:xfrm>
            <a:off x="2589211" y="1854200"/>
            <a:ext cx="8915401" cy="4057023"/>
          </a:xfrm>
          <a:prstGeom prst="rect">
            <a:avLst/>
          </a:prstGeom>
        </p:spPr>
        <p:txBody>
          <a:bodyPr/>
          <a:lstStyle/>
          <a:p>
            <a:pPr/>
            <a:r>
              <a:t>Для создания Git-репозитория существуют два основных подхода.</a:t>
            </a:r>
          </a:p>
          <a:p>
            <a:pPr/>
            <a:r>
              <a:t> Первый подход — импорт в Git уже существующего проекта или каталога.</a:t>
            </a:r>
          </a:p>
          <a:p>
            <a:pPr/>
            <a:r>
              <a:t>Второй — клонирование уже существующего репозитория с сервера.</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Заголовок 1"/>
          <p:cNvSpPr txBox="1"/>
          <p:nvPr>
            <p:ph type="title"/>
          </p:nvPr>
        </p:nvSpPr>
        <p:spPr>
          <a:xfrm>
            <a:off x="2309811" y="281209"/>
            <a:ext cx="9296401" cy="988791"/>
          </a:xfrm>
          <a:prstGeom prst="rect">
            <a:avLst/>
          </a:prstGeom>
        </p:spPr>
        <p:txBody>
          <a:bodyPr/>
          <a:lstStyle>
            <a:lvl1pPr>
              <a:defRPr sz="2800"/>
            </a:lvl1pPr>
          </a:lstStyle>
          <a:p>
            <a:pPr/>
            <a:r>
              <a:t>Создание репозитория в существующем каталоге </a:t>
            </a:r>
          </a:p>
        </p:txBody>
      </p:sp>
      <p:sp>
        <p:nvSpPr>
          <p:cNvPr id="230" name="Объект 2"/>
          <p:cNvSpPr txBox="1"/>
          <p:nvPr>
            <p:ph type="body" idx="1"/>
          </p:nvPr>
        </p:nvSpPr>
        <p:spPr>
          <a:xfrm>
            <a:off x="2062739" y="1581726"/>
            <a:ext cx="9296401" cy="4641224"/>
          </a:xfrm>
          <a:prstGeom prst="rect">
            <a:avLst/>
          </a:prstGeom>
        </p:spPr>
        <p:txBody>
          <a:bodyPr/>
          <a:lstStyle/>
          <a:p>
            <a:pPr>
              <a:lnSpc>
                <a:spcPct val="150000"/>
              </a:lnSpc>
            </a:pPr>
            <a:r>
              <a:t>Если вы собираетесь начать использовать Git для существующего проекта, то вам необходимо перейти в проектный каталог и в командной строке ввести   </a:t>
            </a:r>
            <a:r>
              <a:rPr>
                <a:solidFill>
                  <a:srgbClr val="FF0000"/>
                </a:solidFill>
              </a:rPr>
              <a:t>git init</a:t>
            </a:r>
            <a:r>
              <a:rPr>
                <a:solidFill>
                  <a:srgbClr val="FF0000"/>
                </a:solidFill>
              </a:rPr>
              <a:t>.</a:t>
            </a:r>
            <a:endParaRPr>
              <a:solidFill>
                <a:srgbClr val="FF0000"/>
              </a:solidFill>
            </a:endParaRPr>
          </a:p>
          <a:p>
            <a:pPr>
              <a:lnSpc>
                <a:spcPct val="150000"/>
              </a:lnSpc>
              <a:defRPr>
                <a:solidFill>
                  <a:srgbClr val="FF0000"/>
                </a:solidFill>
              </a:defRPr>
            </a:pPr>
          </a:p>
          <a:p>
            <a:pPr>
              <a:lnSpc>
                <a:spcPct val="150000"/>
              </a:lnSpc>
            </a:pPr>
            <a:r>
              <a:t>Эта команда создаёт в текущем каталоге новый подкаталог с именем .git содержащий все необходимые файлы репозитория — основу Git-репозитория. На этом этапе ваш проект ещё не находится под версионным контролем.</a:t>
            </a:r>
          </a:p>
          <a:p>
            <a:pPr marL="0" indent="0">
              <a:buSzTx/>
              <a:buFont typeface="Wingdings 3"/>
              <a:buNone/>
            </a:pPr>
            <a:r>
              <a:t>      </a:t>
            </a:r>
            <a:r>
              <a:rPr>
                <a:solidFill>
                  <a:srgbClr val="FF0000"/>
                </a:solidFill>
              </a:rP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Заголовок 1"/>
          <p:cNvSpPr txBox="1"/>
          <p:nvPr>
            <p:ph type="title"/>
          </p:nvPr>
        </p:nvSpPr>
        <p:spPr>
          <a:xfrm>
            <a:off x="1865768" y="543314"/>
            <a:ext cx="8911688" cy="683991"/>
          </a:xfrm>
          <a:prstGeom prst="rect">
            <a:avLst/>
          </a:prstGeom>
        </p:spPr>
        <p:txBody>
          <a:bodyPr/>
          <a:lstStyle/>
          <a:p>
            <a:pPr/>
            <a:r>
              <a:t>Файл </a:t>
            </a:r>
            <a:r>
              <a:t>.gitignor</a:t>
            </a:r>
          </a:p>
        </p:txBody>
      </p:sp>
      <p:sp>
        <p:nvSpPr>
          <p:cNvPr id="233" name="Объект 2"/>
          <p:cNvSpPr txBox="1"/>
          <p:nvPr>
            <p:ph type="body" idx="1"/>
          </p:nvPr>
        </p:nvSpPr>
        <p:spPr>
          <a:xfrm>
            <a:off x="874712" y="1412008"/>
            <a:ext cx="10629901" cy="5549901"/>
          </a:xfrm>
          <a:prstGeom prst="rect">
            <a:avLst/>
          </a:prstGeom>
        </p:spPr>
        <p:txBody>
          <a:bodyPr/>
          <a:lstStyle/>
          <a:p>
            <a:pPr>
              <a:defRPr>
                <a:latin typeface="Roboto"/>
                <a:ea typeface="Roboto"/>
                <a:cs typeface="Roboto"/>
                <a:sym typeface="Roboto"/>
              </a:defRPr>
            </a:pPr>
            <a:r>
              <a:t>В большинстве проектов есть файлы или целые директории, в которые мы не хотим (и, скорее всего, не захотим) коммитить. Мы можем удостовериться, что они случайно не попадут в репозиторий .gitignore</a:t>
            </a:r>
          </a:p>
          <a:p>
            <a:pPr>
              <a:defRPr>
                <a:latin typeface="Roboto"/>
                <a:ea typeface="Roboto"/>
                <a:cs typeface="Roboto"/>
                <a:sym typeface="Roboto"/>
              </a:defRPr>
            </a:pPr>
          </a:p>
          <a:p>
            <a:pPr marL="0" indent="0">
              <a:buSzTx/>
              <a:buFont typeface="Wingdings 3"/>
              <a:buNone/>
              <a:defRPr>
                <a:latin typeface="Roboto"/>
                <a:ea typeface="Roboto"/>
                <a:cs typeface="Roboto"/>
                <a:sym typeface="Roboto"/>
              </a:defRPr>
            </a:pPr>
            <a:r>
              <a:t>Вот хорошие примеры файлов, которые нужно игнорировать:</a:t>
            </a:r>
          </a:p>
          <a:p>
            <a:pPr marL="0" indent="0">
              <a:buSzTx/>
              <a:buFont typeface="Wingdings 3"/>
              <a:buNone/>
              <a:defRPr>
                <a:latin typeface="Roboto"/>
                <a:ea typeface="Roboto"/>
                <a:cs typeface="Roboto"/>
                <a:sym typeface="Roboto"/>
              </a:defRPr>
            </a:pPr>
            <a:r>
              <a:t>•	Логи</a:t>
            </a:r>
          </a:p>
          <a:p>
            <a:pPr marL="0" indent="0">
              <a:buSzTx/>
              <a:buFont typeface="Wingdings 3"/>
              <a:buNone/>
              <a:defRPr>
                <a:latin typeface="Roboto"/>
                <a:ea typeface="Roboto"/>
                <a:cs typeface="Roboto"/>
                <a:sym typeface="Roboto"/>
              </a:defRPr>
            </a:pPr>
            <a:r>
              <a:t>•	Артефакты систем сборки</a:t>
            </a:r>
          </a:p>
          <a:p>
            <a:pPr marL="0" indent="0">
              <a:buSzTx/>
              <a:buFont typeface="Wingdings 3"/>
              <a:buNone/>
              <a:defRPr>
                <a:latin typeface="Roboto"/>
                <a:ea typeface="Roboto"/>
                <a:cs typeface="Roboto"/>
                <a:sym typeface="Roboto"/>
              </a:defRPr>
            </a:pPr>
            <a:r>
              <a:t>•	Папки node_modules в проектах node.js</a:t>
            </a:r>
          </a:p>
          <a:p>
            <a:pPr marL="0" indent="0">
              <a:buSzTx/>
              <a:buFont typeface="Wingdings 3"/>
              <a:buNone/>
              <a:defRPr>
                <a:latin typeface="Roboto"/>
                <a:ea typeface="Roboto"/>
                <a:cs typeface="Roboto"/>
                <a:sym typeface="Roboto"/>
              </a:defRPr>
            </a:pPr>
            <a:r>
              <a:t>•	Папки, созданные IDE, например, Netbeans или IntelliJ</a:t>
            </a:r>
          </a:p>
          <a:p>
            <a:pPr marL="0" indent="0">
              <a:buSzTx/>
              <a:buFont typeface="Wingdings 3"/>
              <a:buNone/>
              <a:defRPr>
                <a:latin typeface="Roboto"/>
                <a:ea typeface="Roboto"/>
                <a:cs typeface="Roboto"/>
                <a:sym typeface="Roboto"/>
              </a:defRPr>
            </a:pPr>
            <a:r>
              <a:t>•	Разнообразные заметки разработчика.</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Заголовок 1"/>
          <p:cNvSpPr txBox="1"/>
          <p:nvPr>
            <p:ph type="title"/>
          </p:nvPr>
        </p:nvSpPr>
        <p:spPr>
          <a:xfrm>
            <a:off x="2592925" y="624110"/>
            <a:ext cx="8911688" cy="683991"/>
          </a:xfrm>
          <a:prstGeom prst="rect">
            <a:avLst/>
          </a:prstGeom>
        </p:spPr>
        <p:txBody>
          <a:bodyPr/>
          <a:lstStyle/>
          <a:p>
            <a:pPr/>
            <a:r>
              <a:t>Файл </a:t>
            </a:r>
            <a:r>
              <a:t>.gitignor</a:t>
            </a:r>
          </a:p>
        </p:txBody>
      </p:sp>
      <p:sp>
        <p:nvSpPr>
          <p:cNvPr id="236" name="Объект 2"/>
          <p:cNvSpPr txBox="1"/>
          <p:nvPr>
            <p:ph type="body" idx="1"/>
          </p:nvPr>
        </p:nvSpPr>
        <p:spPr>
          <a:xfrm>
            <a:off x="2589211" y="1447800"/>
            <a:ext cx="8915401" cy="5016500"/>
          </a:xfrm>
          <a:prstGeom prst="rect">
            <a:avLst/>
          </a:prstGeom>
        </p:spPr>
        <p:txBody>
          <a:bodyPr/>
          <a:lstStyle/>
          <a:p>
            <a:pPr/>
            <a:r>
              <a:t>создаем txt фаил = имя .gitignore</a:t>
            </a:r>
          </a:p>
          <a:p>
            <a:pPr/>
          </a:p>
          <a:p>
            <a:pPr/>
            <a:r>
              <a:t>Команды игнора для файлов папок</a:t>
            </a:r>
          </a:p>
          <a:p>
            <a:pPr/>
            <a:r>
              <a:t># &lt;- комментарий</a:t>
            </a:r>
          </a:p>
          <a:p>
            <a:pPr/>
            <a:r>
              <a:t>logs/(Имя папки)</a:t>
            </a:r>
          </a:p>
          <a:p>
            <a:pPr/>
            <a:r>
              <a:t># txt files</a:t>
            </a:r>
          </a:p>
          <a:p>
            <a:pPr/>
            <a:r>
              <a:t>docs/*.txt// Все файлы .txt в этой папке, будут проигнорированы</a:t>
            </a:r>
          </a:p>
          <a:p>
            <a:pPr/>
          </a:p>
          <a:p>
            <a:pPr/>
            <a:r>
              <a:t>показать не отслеживаемые файлы</a:t>
            </a:r>
          </a:p>
          <a:p>
            <a:pPr>
              <a:defRPr>
                <a:solidFill>
                  <a:srgbClr val="C00000"/>
                </a:solidFill>
              </a:defRPr>
            </a:pPr>
            <a:r>
              <a:t>$ </a:t>
            </a:r>
            <a:r>
              <a:t>git status --untracked-files=all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Заголовок 1"/>
          <p:cNvSpPr txBox="1"/>
          <p:nvPr>
            <p:ph type="title"/>
          </p:nvPr>
        </p:nvSpPr>
        <p:spPr>
          <a:xfrm>
            <a:off x="4091525" y="660400"/>
            <a:ext cx="8911688" cy="838200"/>
          </a:xfrm>
          <a:prstGeom prst="rect">
            <a:avLst/>
          </a:prstGeom>
        </p:spPr>
        <p:txBody>
          <a:bodyPr/>
          <a:lstStyle/>
          <a:p>
            <a:pPr/>
            <a:r>
              <a:t>Дорожная Карта:</a:t>
            </a:r>
          </a:p>
        </p:txBody>
      </p:sp>
      <p:sp>
        <p:nvSpPr>
          <p:cNvPr id="178" name="Объект 2"/>
          <p:cNvSpPr txBox="1"/>
          <p:nvPr>
            <p:ph type="body" idx="1"/>
          </p:nvPr>
        </p:nvSpPr>
        <p:spPr>
          <a:xfrm>
            <a:off x="2449511" y="1498600"/>
            <a:ext cx="8915401" cy="4851400"/>
          </a:xfrm>
          <a:prstGeom prst="rect">
            <a:avLst/>
          </a:prstGeom>
        </p:spPr>
        <p:txBody>
          <a:bodyPr/>
          <a:lstStyle/>
          <a:p>
            <a:pPr/>
            <a:r>
              <a:t>Что это за зверь, основы </a:t>
            </a:r>
            <a:r>
              <a:t>Git</a:t>
            </a:r>
          </a:p>
          <a:p>
            <a:pPr/>
            <a:r>
              <a:t>Три состояния файлов</a:t>
            </a:r>
          </a:p>
          <a:p>
            <a:pPr/>
            <a:r>
              <a:t>Первоначальная настройка </a:t>
            </a:r>
            <a:r>
              <a:t>Git</a:t>
            </a:r>
          </a:p>
          <a:p>
            <a:pPr/>
            <a:r>
              <a:t>Основной синтаксис для работы</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Нажмите дважды"/>
          <p:cNvSpPr txBox="1"/>
          <p:nvPr>
            <p:ph type="title"/>
          </p:nvPr>
        </p:nvSpPr>
        <p:spPr>
          <a:prstGeom prst="rect">
            <a:avLst/>
          </a:prstGeom>
        </p:spPr>
        <p:txBody>
          <a:bodyPr/>
          <a:lstStyle/>
          <a:p>
            <a:pPr/>
          </a:p>
        </p:txBody>
      </p:sp>
      <p:pic>
        <p:nvPicPr>
          <p:cNvPr id="239" name="вставленный-фильм.png" descr="вставленный-фильм.png"/>
          <p:cNvPicPr>
            <a:picLocks noChangeAspect="1"/>
          </p:cNvPicPr>
          <p:nvPr/>
        </p:nvPicPr>
        <p:blipFill>
          <a:blip r:embed="rId2">
            <a:extLst/>
          </a:blip>
          <a:stretch>
            <a:fillRect/>
          </a:stretch>
        </p:blipFill>
        <p:spPr>
          <a:xfrm>
            <a:off x="1813959" y="2011"/>
            <a:ext cx="8564082" cy="68580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Заголовок 1"/>
          <p:cNvSpPr txBox="1"/>
          <p:nvPr>
            <p:ph type="title"/>
          </p:nvPr>
        </p:nvSpPr>
        <p:spPr>
          <a:xfrm>
            <a:off x="2592925" y="624110"/>
            <a:ext cx="8911688" cy="683991"/>
          </a:xfrm>
          <a:prstGeom prst="rect">
            <a:avLst/>
          </a:prstGeom>
        </p:spPr>
        <p:txBody>
          <a:bodyPr/>
          <a:lstStyle/>
          <a:p>
            <a:pPr/>
            <a:r>
              <a:t>Определение состояния файлов</a:t>
            </a:r>
          </a:p>
        </p:txBody>
      </p:sp>
      <p:sp>
        <p:nvSpPr>
          <p:cNvPr id="242" name="Объект 2"/>
          <p:cNvSpPr txBox="1"/>
          <p:nvPr>
            <p:ph type="body" idx="1"/>
          </p:nvPr>
        </p:nvSpPr>
        <p:spPr>
          <a:xfrm>
            <a:off x="2589211" y="1473200"/>
            <a:ext cx="8915401" cy="5029200"/>
          </a:xfrm>
          <a:prstGeom prst="rect">
            <a:avLst/>
          </a:prstGeom>
        </p:spPr>
        <p:txBody>
          <a:bodyPr/>
          <a:lstStyle/>
          <a:p>
            <a:pPr/>
            <a:r>
              <a:t>Основной инструмент, используемый для определения, какие файлы в каком состоянии находятся — это команда  </a:t>
            </a:r>
            <a:r>
              <a:rPr>
                <a:solidFill>
                  <a:srgbClr val="FF0000"/>
                </a:solidFill>
              </a:rPr>
              <a:t>git status</a:t>
            </a:r>
            <a:endParaRPr>
              <a:solidFill>
                <a:srgbClr val="FF0000"/>
              </a:solidFill>
            </a:endParaRPr>
          </a:p>
          <a:p>
            <a:pPr marL="0" indent="0">
              <a:buSzTx/>
              <a:buFont typeface="Wingdings 3"/>
              <a:buNone/>
              <a:defRPr b="1">
                <a:solidFill>
                  <a:srgbClr val="FF0000"/>
                </a:solidFill>
              </a:defRPr>
            </a:pPr>
            <a:r>
              <a:t>$ git status</a:t>
            </a:r>
          </a:p>
          <a:p>
            <a:pPr marL="0" indent="0">
              <a:buSzTx/>
              <a:buFont typeface="Wingdings 3"/>
              <a:buNone/>
              <a:defRPr b="1">
                <a:solidFill>
                  <a:srgbClr val="FF0000"/>
                </a:solidFill>
              </a:defRPr>
            </a:pPr>
            <a:r>
              <a:t>On branch master</a:t>
            </a:r>
          </a:p>
          <a:p>
            <a:pPr marL="0" indent="0">
              <a:buSzTx/>
              <a:buFont typeface="Wingdings 3"/>
              <a:buNone/>
              <a:defRPr b="1">
                <a:solidFill>
                  <a:srgbClr val="FF0000"/>
                </a:solidFill>
              </a:defRPr>
            </a:pPr>
            <a:r>
              <a:t>Initial commit</a:t>
            </a:r>
          </a:p>
          <a:p>
            <a:pPr marL="0" indent="0">
              <a:buSzTx/>
              <a:buFont typeface="Wingdings 3"/>
              <a:buNone/>
              <a:defRPr b="1">
                <a:solidFill>
                  <a:srgbClr val="FF0000"/>
                </a:solidFill>
              </a:defRPr>
            </a:pPr>
            <a:r>
              <a:t>Untracked files:</a:t>
            </a:r>
          </a:p>
          <a:p>
            <a:pPr marL="0" indent="0">
              <a:buSzTx/>
              <a:buFont typeface="Wingdings 3"/>
              <a:buNone/>
              <a:defRPr b="1">
                <a:solidFill>
                  <a:srgbClr val="FF0000"/>
                </a:solidFill>
              </a:defRPr>
            </a:pPr>
            <a:r>
              <a:t>(use "git add ..." to include in what will be committed)</a:t>
            </a:r>
          </a:p>
          <a:p>
            <a:pPr marL="0" indent="0">
              <a:buSzTx/>
              <a:buFont typeface="Wingdings 3"/>
              <a:buNone/>
              <a:defRPr b="1">
                <a:solidFill>
                  <a:srgbClr val="FF0000"/>
                </a:solidFill>
              </a:defRPr>
            </a:pPr>
            <a:r>
              <a:t>hello.txt</a:t>
            </a:r>
          </a:p>
          <a:p>
            <a:pPr marL="0" indent="0">
              <a:buSzTx/>
              <a:buFont typeface="Wingdings 3"/>
              <a:buNone/>
            </a:pPr>
            <a:r>
              <a:t>Это означает, что у вас есть не отслеживаемые файлы и показывает их</a:t>
            </a:r>
            <a:r>
              <a:t>.</a:t>
            </a:r>
            <a:r>
              <a:t> Также команда сообщает вам на какой ветке (branch) вы сейчас находитесь. Пока что это всегда ветка </a:t>
            </a:r>
            <a:r>
              <a:rPr>
                <a:solidFill>
                  <a:srgbClr val="FF0000"/>
                </a:solidFill>
              </a:rPr>
              <a:t>master </a:t>
            </a:r>
            <a:r>
              <a:t>— это ветка по умолчанию</a:t>
            </a: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Заголовок 1"/>
          <p:cNvSpPr txBox="1"/>
          <p:nvPr>
            <p:ph type="title"/>
          </p:nvPr>
        </p:nvSpPr>
        <p:spPr>
          <a:xfrm>
            <a:off x="1993900" y="624110"/>
            <a:ext cx="9510714" cy="1280891"/>
          </a:xfrm>
          <a:prstGeom prst="rect">
            <a:avLst/>
          </a:prstGeom>
        </p:spPr>
        <p:txBody>
          <a:bodyPr/>
          <a:lstStyle/>
          <a:p>
            <a:pPr/>
            <a:r>
              <a:t>Добавления всех файлов проекта в </a:t>
            </a:r>
            <a:r>
              <a:t>Git</a:t>
            </a:r>
            <a:r>
              <a:t> </a:t>
            </a:r>
          </a:p>
        </p:txBody>
      </p:sp>
      <p:sp>
        <p:nvSpPr>
          <p:cNvPr id="245" name="Объект 2"/>
          <p:cNvSpPr txBox="1"/>
          <p:nvPr>
            <p:ph type="body" idx="1"/>
          </p:nvPr>
        </p:nvSpPr>
        <p:spPr>
          <a:xfrm>
            <a:off x="2120899" y="2133600"/>
            <a:ext cx="9383714" cy="4470400"/>
          </a:xfrm>
          <a:prstGeom prst="rect">
            <a:avLst/>
          </a:prstGeom>
        </p:spPr>
        <p:txBody>
          <a:bodyPr/>
          <a:lstStyle/>
          <a:p>
            <a:pPr/>
            <a:r>
              <a:t>Используем команду </a:t>
            </a:r>
            <a:r>
              <a:t>“</a:t>
            </a:r>
            <a:r>
              <a:rPr b="1">
                <a:solidFill>
                  <a:srgbClr val="FF0000"/>
                </a:solidFill>
              </a:rPr>
              <a:t>git add .</a:t>
            </a:r>
            <a:r>
              <a:t>” </a:t>
            </a:r>
            <a:r>
              <a:t> и добаляем все файлы под версионный контроль</a:t>
            </a:r>
          </a:p>
          <a:p>
            <a:pPr/>
            <a:r>
              <a:t>Варианты команды:</a:t>
            </a:r>
          </a:p>
          <a:p>
            <a:pPr/>
            <a:r>
              <a:t> </a:t>
            </a:r>
            <a:r>
              <a:rPr b="1">
                <a:solidFill>
                  <a:srgbClr val="C00000"/>
                </a:solidFill>
              </a:rPr>
              <a:t>git *.</a:t>
            </a:r>
            <a:r>
              <a:rPr b="1">
                <a:solidFill>
                  <a:srgbClr val="C00000"/>
                </a:solidFill>
              </a:rPr>
              <a:t>расширение </a:t>
            </a:r>
            <a:r>
              <a:t>– все файлы одного расширения </a:t>
            </a:r>
          </a:p>
          <a:p>
            <a:pPr>
              <a:defRPr b="1">
                <a:solidFill>
                  <a:srgbClr val="C00000"/>
                </a:solidFill>
              </a:defRPr>
            </a:pPr>
            <a:r>
              <a:t>Git </a:t>
            </a:r>
            <a:r>
              <a:t>Имя_файла. Расширение</a:t>
            </a:r>
          </a:p>
          <a:p>
            <a:pPr/>
            <a:r>
              <a:t>Удаление файла из </a:t>
            </a:r>
            <a:r>
              <a:t>Git</a:t>
            </a:r>
          </a:p>
          <a:p>
            <a:pPr>
              <a:defRPr b="1">
                <a:solidFill>
                  <a:srgbClr val="C00000"/>
                </a:solidFill>
              </a:defRPr>
            </a:pPr>
            <a:r>
              <a:t>$ git rm --cached </a:t>
            </a:r>
            <a:r>
              <a:t>ИмяФайла.расширение</a:t>
            </a:r>
          </a:p>
          <a:p>
            <a:pPr>
              <a:defRPr>
                <a:solidFill>
                  <a:srgbClr val="C00000"/>
                </a:solidFill>
              </a:defRPr>
            </a:pPr>
          </a:p>
          <a:p>
            <a:pPr>
              <a:defRPr>
                <a:solidFill>
                  <a:srgbClr val="000000"/>
                </a:solidFill>
              </a:defRPr>
            </a:pPr>
            <a:r>
              <a:t>Добавление всех файлов в коммит</a:t>
            </a:r>
          </a:p>
          <a:p>
            <a:pPr>
              <a:defRPr b="1">
                <a:solidFill>
                  <a:srgbClr val="C00000"/>
                </a:solidFill>
              </a:defRPr>
            </a:pPr>
            <a:r>
              <a:t>$ git commit  –m "init"(-m = коментарий)</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Заголовок 1"/>
          <p:cNvSpPr txBox="1"/>
          <p:nvPr>
            <p:ph type="title"/>
          </p:nvPr>
        </p:nvSpPr>
        <p:spPr>
          <a:xfrm>
            <a:off x="2082800" y="624110"/>
            <a:ext cx="9421814" cy="810991"/>
          </a:xfrm>
          <a:prstGeom prst="rect">
            <a:avLst/>
          </a:prstGeom>
        </p:spPr>
        <p:txBody>
          <a:bodyPr/>
          <a:lstStyle/>
          <a:p>
            <a:pPr/>
            <a:r>
              <a:t>Добавление нового файла в проект</a:t>
            </a:r>
          </a:p>
        </p:txBody>
      </p:sp>
      <p:sp>
        <p:nvSpPr>
          <p:cNvPr id="248" name="Объект 2"/>
          <p:cNvSpPr txBox="1"/>
          <p:nvPr>
            <p:ph type="body" idx="1"/>
          </p:nvPr>
        </p:nvSpPr>
        <p:spPr>
          <a:xfrm>
            <a:off x="2082800" y="1435100"/>
            <a:ext cx="9421814" cy="4940300"/>
          </a:xfrm>
          <a:prstGeom prst="rect">
            <a:avLst/>
          </a:prstGeom>
        </p:spPr>
        <p:txBody>
          <a:bodyPr/>
          <a:lstStyle/>
          <a:p>
            <a:pPr/>
            <a:r>
              <a:t>Предположим, вы добавили в свой проект новый файл, простой файл README. Если этого файла раньше не было, и вы выполните </a:t>
            </a:r>
            <a:r>
              <a:rPr>
                <a:solidFill>
                  <a:srgbClr val="FF0000"/>
                </a:solidFill>
              </a:rPr>
              <a:t>git status</a:t>
            </a:r>
            <a:r>
              <a:t>, вы увидите свой не отслеживаемый файл вот так:</a:t>
            </a:r>
          </a:p>
          <a:p>
            <a:pPr/>
          </a:p>
          <a:p>
            <a:pPr>
              <a:defRPr>
                <a:solidFill>
                  <a:srgbClr val="FF0000"/>
                </a:solidFill>
              </a:defRPr>
            </a:pPr>
            <a:r>
              <a:t>$ git status </a:t>
            </a:r>
          </a:p>
          <a:p>
            <a:pPr>
              <a:defRPr>
                <a:solidFill>
                  <a:srgbClr val="FF0000"/>
                </a:solidFill>
              </a:defRPr>
            </a:pPr>
            <a:r>
              <a:t># On branch master </a:t>
            </a:r>
          </a:p>
          <a:p>
            <a:pPr>
              <a:defRPr>
                <a:solidFill>
                  <a:srgbClr val="FF0000"/>
                </a:solidFill>
              </a:defRPr>
            </a:pPr>
            <a:r>
              <a:t># </a:t>
            </a:r>
            <a:r>
              <a:rPr>
                <a:solidFill>
                  <a:srgbClr val="00B050"/>
                </a:solidFill>
              </a:rPr>
              <a:t>Untracked files: </a:t>
            </a:r>
            <a:endParaRPr>
              <a:solidFill>
                <a:srgbClr val="00B050"/>
              </a:solidFill>
            </a:endParaRPr>
          </a:p>
          <a:p>
            <a:pPr>
              <a:defRPr>
                <a:solidFill>
                  <a:srgbClr val="FF0000"/>
                </a:solidFill>
              </a:defRPr>
            </a:pPr>
            <a:r>
              <a:t># (use "git add &lt;file&gt;..." to include in what will be committed) </a:t>
            </a:r>
          </a:p>
          <a:p>
            <a:pPr>
              <a:defRPr>
                <a:solidFill>
                  <a:srgbClr val="FF0000"/>
                </a:solidFill>
              </a:defRPr>
            </a:pPr>
            <a:r>
              <a:t># </a:t>
            </a:r>
          </a:p>
          <a:p>
            <a:pPr>
              <a:defRPr>
                <a:solidFill>
                  <a:srgbClr val="FF0000"/>
                </a:solidFill>
              </a:defRPr>
            </a:pPr>
            <a:r>
              <a:t># README </a:t>
            </a:r>
          </a:p>
          <a:p>
            <a:pPr>
              <a:defRPr>
                <a:solidFill>
                  <a:srgbClr val="FF0000"/>
                </a:solidFill>
              </a:defRPr>
            </a:pPr>
            <a:r>
              <a:t>#nothing added to commit but untracked files present (use "git add" to track)</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Заголовок 1"/>
          <p:cNvSpPr txBox="1"/>
          <p:nvPr>
            <p:ph type="title"/>
          </p:nvPr>
        </p:nvSpPr>
        <p:spPr>
          <a:xfrm>
            <a:off x="2146300" y="624110"/>
            <a:ext cx="9358314" cy="696691"/>
          </a:xfrm>
          <a:prstGeom prst="rect">
            <a:avLst/>
          </a:prstGeom>
        </p:spPr>
        <p:txBody>
          <a:bodyPr/>
          <a:lstStyle/>
          <a:p>
            <a:pPr/>
            <a:r>
              <a:t>Отслеживания новых файлов</a:t>
            </a:r>
          </a:p>
        </p:txBody>
      </p:sp>
      <p:sp>
        <p:nvSpPr>
          <p:cNvPr id="251" name="Объект 2"/>
          <p:cNvSpPr txBox="1"/>
          <p:nvPr>
            <p:ph type="body" idx="1"/>
          </p:nvPr>
        </p:nvSpPr>
        <p:spPr>
          <a:xfrm>
            <a:off x="2159000" y="1320800"/>
            <a:ext cx="9358312" cy="5003800"/>
          </a:xfrm>
          <a:prstGeom prst="rect">
            <a:avLst/>
          </a:prstGeom>
        </p:spPr>
        <p:txBody>
          <a:bodyPr/>
          <a:lstStyle/>
          <a:p>
            <a:pPr/>
            <a:r>
              <a:t>Для того чтобы начать отслеживать (</a:t>
            </a:r>
            <a:r>
              <a:rPr>
                <a:solidFill>
                  <a:srgbClr val="00B050"/>
                </a:solidFill>
              </a:rPr>
              <a:t>добавить под версионный контроль</a:t>
            </a:r>
            <a:r>
              <a:t>) новый файл, используется команда </a:t>
            </a:r>
            <a:r>
              <a:rPr>
                <a:solidFill>
                  <a:srgbClr val="FF0000"/>
                </a:solidFill>
              </a:rPr>
              <a:t>git add</a:t>
            </a:r>
            <a:r>
              <a:t>. Чтобы начать отслеживание файла README, вы можете выполнить следующее:</a:t>
            </a:r>
          </a:p>
          <a:p>
            <a:pPr marL="0" indent="0">
              <a:buSzTx/>
              <a:buFont typeface="Wingdings 3"/>
              <a:buNone/>
            </a:pPr>
            <a:r>
              <a:t>    </a:t>
            </a:r>
            <a:r>
              <a:t>   </a:t>
            </a:r>
            <a:r>
              <a:rPr>
                <a:solidFill>
                  <a:srgbClr val="FF0000"/>
                </a:solidFill>
              </a:rPr>
              <a:t>$ git add README</a:t>
            </a:r>
            <a:endParaRPr>
              <a:solidFill>
                <a:srgbClr val="FF0000"/>
              </a:solidFill>
            </a:endParaRPr>
          </a:p>
          <a:p>
            <a:pPr marL="0" indent="0">
              <a:buSzTx/>
              <a:buFont typeface="Wingdings 3"/>
              <a:buNone/>
            </a:pPr>
            <a:r>
              <a:t>    </a:t>
            </a:r>
            <a:r>
              <a:t>   </a:t>
            </a:r>
            <a:r>
              <a:t>Если вы снова выполните команду </a:t>
            </a:r>
            <a:r>
              <a:rPr>
                <a:solidFill>
                  <a:srgbClr val="FF0000"/>
                </a:solidFill>
              </a:rPr>
              <a:t>git status</a:t>
            </a:r>
            <a:r>
              <a:rPr>
                <a:solidFill>
                  <a:srgbClr val="000000"/>
                </a:solidFill>
              </a:rPr>
              <a:t>, </a:t>
            </a:r>
            <a:r>
              <a:t>то увидите, что файл README </a:t>
            </a:r>
            <a:r>
              <a:t>                                          	</a:t>
            </a:r>
            <a:r>
              <a:t>теперь отслеживаемый и индексированный:</a:t>
            </a:r>
          </a:p>
          <a:p>
            <a:pPr marL="0" indent="0">
              <a:buSzTx/>
              <a:buFont typeface="Wingdings 3"/>
              <a:buNone/>
              <a:defRPr>
                <a:solidFill>
                  <a:srgbClr val="C00000"/>
                </a:solidFill>
              </a:defRPr>
            </a:pPr>
            <a:r>
              <a:t> 	$ git status </a:t>
            </a:r>
          </a:p>
          <a:p>
            <a:pPr marL="0" indent="0">
              <a:buSzTx/>
              <a:buFont typeface="Wingdings 3"/>
              <a:buNone/>
              <a:defRPr>
                <a:solidFill>
                  <a:srgbClr val="C00000"/>
                </a:solidFill>
              </a:defRPr>
            </a:pPr>
            <a:r>
              <a:t>	# On branch master </a:t>
            </a:r>
          </a:p>
          <a:p>
            <a:pPr marL="0" indent="0">
              <a:buSzTx/>
              <a:buFont typeface="Wingdings 3"/>
              <a:buNone/>
              <a:defRPr>
                <a:solidFill>
                  <a:srgbClr val="C00000"/>
                </a:solidFill>
              </a:defRPr>
            </a:pPr>
            <a:r>
              <a:t>	# </a:t>
            </a:r>
            <a:r>
              <a:rPr>
                <a:solidFill>
                  <a:srgbClr val="00B050"/>
                </a:solidFill>
              </a:rPr>
              <a:t>Changes to be committed: </a:t>
            </a:r>
            <a:endParaRPr>
              <a:solidFill>
                <a:srgbClr val="00B050"/>
              </a:solidFill>
            </a:endParaRPr>
          </a:p>
          <a:p>
            <a:pPr marL="0" indent="0">
              <a:buSzTx/>
              <a:buFont typeface="Wingdings 3"/>
              <a:buNone/>
              <a:defRPr>
                <a:solidFill>
                  <a:srgbClr val="C00000"/>
                </a:solidFill>
              </a:defRPr>
            </a:pPr>
            <a:r>
              <a:t>	# (use "git reset HEAD &lt;file&gt;..." to unstage) </a:t>
            </a:r>
          </a:p>
          <a:p>
            <a:pPr marL="0" indent="0">
              <a:buSzTx/>
              <a:buFont typeface="Wingdings 3"/>
              <a:buNone/>
              <a:defRPr>
                <a:solidFill>
                  <a:srgbClr val="C00000"/>
                </a:solidFill>
              </a:defRPr>
            </a:pPr>
            <a:r>
              <a:t>	# </a:t>
            </a:r>
          </a:p>
          <a:p>
            <a:pPr marL="0" indent="0">
              <a:buSzTx/>
              <a:buFont typeface="Wingdings 3"/>
              <a:buNone/>
              <a:defRPr>
                <a:solidFill>
                  <a:srgbClr val="C00000"/>
                </a:solidFill>
              </a:defRPr>
            </a:pPr>
            <a:r>
              <a:t>	# </a:t>
            </a:r>
            <a:r>
              <a:rPr>
                <a:solidFill>
                  <a:srgbClr val="00B050"/>
                </a:solidFill>
              </a:rPr>
              <a:t>new file</a:t>
            </a:r>
            <a:r>
              <a:t>: README </a:t>
            </a:r>
          </a:p>
          <a:p>
            <a:pPr marL="0" indent="0">
              <a:buSzTx/>
              <a:buFont typeface="Wingdings 3"/>
              <a:buNone/>
              <a:defRPr>
                <a:solidFill>
                  <a:srgbClr val="C00000"/>
                </a:solidFill>
              </a:defRPr>
            </a:pPr>
            <a:r>
              <a: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Заголовок 1"/>
          <p:cNvSpPr txBox="1"/>
          <p:nvPr>
            <p:ph type="title"/>
          </p:nvPr>
        </p:nvSpPr>
        <p:spPr>
          <a:xfrm>
            <a:off x="1930400" y="624110"/>
            <a:ext cx="9574214" cy="696691"/>
          </a:xfrm>
          <a:prstGeom prst="rect">
            <a:avLst/>
          </a:prstGeom>
        </p:spPr>
        <p:txBody>
          <a:bodyPr/>
          <a:lstStyle/>
          <a:p>
            <a:pPr/>
            <a:r>
              <a:t>Индексация измененных файлов</a:t>
            </a:r>
          </a:p>
        </p:txBody>
      </p:sp>
      <p:sp>
        <p:nvSpPr>
          <p:cNvPr id="254" name="Объект 2"/>
          <p:cNvSpPr txBox="1"/>
          <p:nvPr>
            <p:ph type="body" idx="1"/>
          </p:nvPr>
        </p:nvSpPr>
        <p:spPr>
          <a:xfrm>
            <a:off x="1930400" y="1498600"/>
            <a:ext cx="9574211" cy="5143500"/>
          </a:xfrm>
          <a:prstGeom prst="rect">
            <a:avLst/>
          </a:prstGeom>
        </p:spPr>
        <p:txBody>
          <a:bodyPr/>
          <a:lstStyle/>
          <a:p>
            <a:pPr/>
            <a:r>
              <a:t>Давайте модифицируем файл, уже находящийся под версионным контролем. Если вы измените отслеживаемый файл benchmarks.rb и после этого снова выполните команду </a:t>
            </a:r>
            <a:r>
              <a:rPr>
                <a:solidFill>
                  <a:srgbClr val="FF0000"/>
                </a:solidFill>
              </a:rPr>
              <a:t>git status</a:t>
            </a:r>
            <a:r>
              <a:t> , то результат будет примерно следующим:</a:t>
            </a:r>
          </a:p>
          <a:p>
            <a:pPr>
              <a:defRPr>
                <a:solidFill>
                  <a:srgbClr val="FF0000"/>
                </a:solidFill>
              </a:defRPr>
            </a:pPr>
            <a:r>
              <a:t>$ git status</a:t>
            </a:r>
            <a:r>
              <a:rPr>
                <a:solidFill>
                  <a:srgbClr val="000000"/>
                </a:solidFill>
              </a:rPr>
              <a:t> ( </a:t>
            </a:r>
            <a:r>
              <a:rPr>
                <a:solidFill>
                  <a:srgbClr val="000000"/>
                </a:solidFill>
              </a:rPr>
              <a:t>команда ) </a:t>
            </a:r>
            <a:endParaRPr>
              <a:solidFill>
                <a:srgbClr val="000000"/>
              </a:solidFill>
            </a:endParaRPr>
          </a:p>
          <a:p>
            <a:pPr>
              <a:defRPr>
                <a:solidFill>
                  <a:srgbClr val="FF0000"/>
                </a:solidFill>
              </a:defRPr>
            </a:pPr>
            <a:r>
              <a:t># On branch master </a:t>
            </a:r>
            <a:r>
              <a:rPr>
                <a:solidFill>
                  <a:srgbClr val="000000"/>
                </a:solidFill>
              </a:rPr>
              <a:t>( мы в ветке </a:t>
            </a:r>
            <a:r>
              <a:rPr>
                <a:solidFill>
                  <a:srgbClr val="000000"/>
                </a:solidFill>
              </a:rPr>
              <a:t>master)</a:t>
            </a:r>
            <a:endParaRPr>
              <a:solidFill>
                <a:srgbClr val="000000"/>
              </a:solidFill>
            </a:endParaRPr>
          </a:p>
          <a:p>
            <a:pPr>
              <a:defRPr>
                <a:solidFill>
                  <a:srgbClr val="FF0000"/>
                </a:solidFill>
              </a:defRPr>
            </a:pPr>
            <a:r>
              <a:t>#</a:t>
            </a:r>
            <a:r>
              <a:rPr>
                <a:solidFill>
                  <a:srgbClr val="404040"/>
                </a:solidFill>
              </a:rPr>
              <a:t> </a:t>
            </a:r>
            <a:r>
              <a:rPr>
                <a:solidFill>
                  <a:srgbClr val="00B050"/>
                </a:solidFill>
              </a:rPr>
              <a:t>Changes to be committed</a:t>
            </a:r>
            <a:r>
              <a:rPr>
                <a:solidFill>
                  <a:srgbClr val="404040"/>
                </a:solidFill>
              </a:rPr>
              <a:t>: </a:t>
            </a:r>
            <a:endParaRPr>
              <a:solidFill>
                <a:srgbClr val="404040"/>
              </a:solidFill>
            </a:endParaRPr>
          </a:p>
          <a:p>
            <a:pPr>
              <a:defRPr>
                <a:solidFill>
                  <a:srgbClr val="FF0000"/>
                </a:solidFill>
              </a:defRPr>
            </a:pPr>
            <a:r>
              <a:t># (use "git reset HEAD &lt;file&gt;..." to unstage) </a:t>
            </a:r>
          </a:p>
          <a:p>
            <a:pPr/>
            <a:r>
              <a:t> </a:t>
            </a:r>
            <a:r>
              <a:rPr>
                <a:solidFill>
                  <a:srgbClr val="FF0000"/>
                </a:solidFill>
              </a:rPr>
              <a:t>#</a:t>
            </a:r>
            <a:r>
              <a:t> </a:t>
            </a:r>
            <a:r>
              <a:rPr>
                <a:solidFill>
                  <a:srgbClr val="00B050"/>
                </a:solidFill>
              </a:rPr>
              <a:t>new file</a:t>
            </a:r>
            <a:r>
              <a:rPr>
                <a:solidFill>
                  <a:srgbClr val="FF0000"/>
                </a:solidFill>
              </a:rPr>
              <a:t>: README </a:t>
            </a:r>
            <a:r>
              <a:rPr>
                <a:solidFill>
                  <a:srgbClr val="000000"/>
                </a:solidFill>
              </a:rPr>
              <a:t>(</a:t>
            </a:r>
            <a:r>
              <a:rPr>
                <a:solidFill>
                  <a:srgbClr val="000000"/>
                </a:solidFill>
              </a:rPr>
              <a:t>готов к коммиту)</a:t>
            </a:r>
            <a:r>
              <a:rPr>
                <a:solidFill>
                  <a:srgbClr val="000000"/>
                </a:solidFill>
              </a:rPr>
              <a:t> </a:t>
            </a:r>
            <a:endParaRPr>
              <a:solidFill>
                <a:srgbClr val="000000"/>
              </a:solidFill>
            </a:endParaRPr>
          </a:p>
          <a:p>
            <a:pPr/>
            <a:r>
              <a:t> </a:t>
            </a:r>
            <a:r>
              <a:rPr>
                <a:solidFill>
                  <a:srgbClr val="FF0000"/>
                </a:solidFill>
              </a:rPr>
              <a:t>#</a:t>
            </a:r>
            <a:r>
              <a:t> </a:t>
            </a:r>
            <a:r>
              <a:rPr>
                <a:solidFill>
                  <a:srgbClr val="00B050"/>
                </a:solidFill>
              </a:rPr>
              <a:t>Changes not staged for commit</a:t>
            </a:r>
            <a:r>
              <a:t>: </a:t>
            </a:r>
          </a:p>
          <a:p>
            <a:pPr>
              <a:defRPr>
                <a:solidFill>
                  <a:srgbClr val="FF0000"/>
                </a:solidFill>
              </a:defRPr>
            </a:pPr>
            <a:r>
              <a:t># (use "git add &lt;file&gt;..." to update what will be committed) </a:t>
            </a:r>
          </a:p>
          <a:p>
            <a:pPr>
              <a:defRPr>
                <a:solidFill>
                  <a:srgbClr val="FF0000"/>
                </a:solidFill>
              </a:defRPr>
            </a:pPr>
            <a:r>
              <a:t> # </a:t>
            </a:r>
            <a:r>
              <a:rPr>
                <a:solidFill>
                  <a:srgbClr val="00B050"/>
                </a:solidFill>
              </a:rPr>
              <a:t>modified</a:t>
            </a:r>
            <a:r>
              <a:t>: benchmarks.rb</a:t>
            </a:r>
            <a:r>
              <a:t> </a:t>
            </a:r>
            <a:r>
              <a:rPr>
                <a:solidFill>
                  <a:srgbClr val="000000"/>
                </a:solidFill>
              </a:rPr>
              <a:t>( модифицирован)</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Заголовок 1"/>
          <p:cNvSpPr txBox="1"/>
          <p:nvPr>
            <p:ph type="title"/>
          </p:nvPr>
        </p:nvSpPr>
        <p:spPr>
          <a:xfrm>
            <a:off x="2222500" y="-1077691"/>
            <a:ext cx="8911688" cy="74391"/>
          </a:xfrm>
          <a:prstGeom prst="rect">
            <a:avLst/>
          </a:prstGeom>
        </p:spPr>
        <p:txBody>
          <a:bodyPr/>
          <a:lstStyle/>
          <a:p>
            <a:pPr>
              <a:defRPr sz="3200"/>
            </a:pPr>
          </a:p>
        </p:txBody>
      </p:sp>
      <p:sp>
        <p:nvSpPr>
          <p:cNvPr id="257" name="Объект 2"/>
          <p:cNvSpPr txBox="1"/>
          <p:nvPr>
            <p:ph type="body" idx="1"/>
          </p:nvPr>
        </p:nvSpPr>
        <p:spPr>
          <a:xfrm>
            <a:off x="2258742" y="355600"/>
            <a:ext cx="9282114" cy="6045200"/>
          </a:xfrm>
          <a:prstGeom prst="rect">
            <a:avLst/>
          </a:prstGeom>
        </p:spPr>
        <p:txBody>
          <a:bodyPr/>
          <a:lstStyle/>
          <a:p>
            <a:pPr>
              <a:defRPr sz="1600"/>
            </a:pPr>
            <a:r>
              <a:t>Файл benchmarks.rb находится в секции “</a:t>
            </a:r>
            <a:r>
              <a:rPr>
                <a:solidFill>
                  <a:srgbClr val="00B050"/>
                </a:solidFill>
              </a:rPr>
              <a:t>Changes not staged for commit</a:t>
            </a:r>
            <a:r>
              <a:t>” — это означает, что отслеживаемый файл был изменён в рабочем каталоге, но пока не проиндексирован. Чтобы проиндексировать его, необходимо выполнить команду </a:t>
            </a:r>
            <a:r>
              <a:rPr>
                <a:solidFill>
                  <a:srgbClr val="FF0000"/>
                </a:solidFill>
              </a:rPr>
              <a:t>git add </a:t>
            </a:r>
            <a:r>
              <a:t>(это многофункциональная команда, она используется для добавления под версионный контроль новых файлов, для индексации изменений, а также для других целей, например для указания файлов с исправленным конфликтом слияния). Выполним </a:t>
            </a:r>
            <a:r>
              <a:rPr>
                <a:solidFill>
                  <a:srgbClr val="FF0000"/>
                </a:solidFill>
              </a:rPr>
              <a:t>git add, </a:t>
            </a:r>
            <a:r>
              <a:t>чтобы проиндексировать benchmarks.rb, а затем снова выполним </a:t>
            </a:r>
            <a:r>
              <a:rPr>
                <a:solidFill>
                  <a:srgbClr val="FF0000"/>
                </a:solidFill>
              </a:rPr>
              <a:t>git status:</a:t>
            </a:r>
          </a:p>
          <a:p>
            <a:pPr>
              <a:defRPr sz="1600">
                <a:solidFill>
                  <a:srgbClr val="FF0000"/>
                </a:solidFill>
              </a:defRPr>
            </a:pPr>
            <a:r>
              <a:t>$ git add benchmarks.rb </a:t>
            </a:r>
          </a:p>
          <a:p>
            <a:pPr>
              <a:defRPr sz="1600">
                <a:solidFill>
                  <a:srgbClr val="FF0000"/>
                </a:solidFill>
              </a:defRPr>
            </a:pPr>
            <a:r>
              <a:t>$ git status </a:t>
            </a:r>
          </a:p>
          <a:p>
            <a:pPr>
              <a:defRPr sz="1600">
                <a:solidFill>
                  <a:srgbClr val="FF0000"/>
                </a:solidFill>
              </a:defRPr>
            </a:pPr>
            <a:r>
              <a:t># On branch master </a:t>
            </a:r>
          </a:p>
          <a:p>
            <a:pPr>
              <a:defRPr sz="1600">
                <a:solidFill>
                  <a:srgbClr val="FF0000"/>
                </a:solidFill>
              </a:defRPr>
            </a:pPr>
            <a:r>
              <a:t># </a:t>
            </a:r>
            <a:r>
              <a:rPr>
                <a:solidFill>
                  <a:srgbClr val="00B050"/>
                </a:solidFill>
              </a:rPr>
              <a:t>Changes to be committed</a:t>
            </a:r>
            <a:r>
              <a:t>: </a:t>
            </a:r>
          </a:p>
          <a:p>
            <a:pPr>
              <a:defRPr sz="1600">
                <a:solidFill>
                  <a:srgbClr val="FF0000"/>
                </a:solidFill>
              </a:defRPr>
            </a:pPr>
            <a:r>
              <a:t># (use "git reset HEAD &lt;file&gt;..." to unstage) </a:t>
            </a:r>
          </a:p>
          <a:p>
            <a:pPr>
              <a:defRPr sz="1600">
                <a:solidFill>
                  <a:srgbClr val="FF0000"/>
                </a:solidFill>
              </a:defRPr>
            </a:pPr>
            <a:r>
              <a:t># </a:t>
            </a:r>
          </a:p>
          <a:p>
            <a:pPr>
              <a:defRPr sz="1600">
                <a:solidFill>
                  <a:srgbClr val="FF0000"/>
                </a:solidFill>
              </a:defRPr>
            </a:pPr>
            <a:r>
              <a:t># </a:t>
            </a:r>
            <a:r>
              <a:rPr>
                <a:solidFill>
                  <a:srgbClr val="00B050"/>
                </a:solidFill>
              </a:rPr>
              <a:t>new file</a:t>
            </a:r>
            <a:r>
              <a:t>: README </a:t>
            </a:r>
          </a:p>
          <a:p>
            <a:pPr>
              <a:defRPr sz="1600">
                <a:solidFill>
                  <a:srgbClr val="FF0000"/>
                </a:solidFill>
              </a:defRPr>
            </a:pPr>
            <a:r>
              <a:t># </a:t>
            </a:r>
            <a:r>
              <a:rPr>
                <a:solidFill>
                  <a:srgbClr val="00B050"/>
                </a:solidFill>
              </a:rPr>
              <a:t>modified</a:t>
            </a:r>
            <a:r>
              <a:t>: benchmarks.rb </a:t>
            </a:r>
          </a:p>
          <a:p>
            <a:pPr>
              <a:defRPr sz="1600">
                <a:solidFill>
                  <a:srgbClr val="FF0000"/>
                </a:solidFill>
              </a:defRPr>
            </a:pPr>
            <a:r>
              <a:t>#</a:t>
            </a:r>
          </a:p>
          <a:p>
            <a:pPr>
              <a:defRPr sz="1600"/>
            </a:pPr>
            <a:r>
              <a:t>Теперь оба файла проиндексированы и войдут в следующий коммит.</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Заголовок 1"/>
          <p:cNvSpPr txBox="1"/>
          <p:nvPr>
            <p:ph type="title"/>
          </p:nvPr>
        </p:nvSpPr>
        <p:spPr>
          <a:xfrm>
            <a:off x="2741611" y="-1371600"/>
            <a:ext cx="8911688" cy="1280891"/>
          </a:xfrm>
          <a:prstGeom prst="rect">
            <a:avLst/>
          </a:prstGeom>
        </p:spPr>
        <p:txBody>
          <a:bodyPr/>
          <a:lstStyle/>
          <a:p>
            <a:pPr/>
          </a:p>
        </p:txBody>
      </p:sp>
      <p:sp>
        <p:nvSpPr>
          <p:cNvPr id="260" name="Объект 2"/>
          <p:cNvSpPr txBox="1"/>
          <p:nvPr>
            <p:ph type="body" idx="1"/>
          </p:nvPr>
        </p:nvSpPr>
        <p:spPr>
          <a:xfrm>
            <a:off x="2589211" y="0"/>
            <a:ext cx="9247189" cy="6858000"/>
          </a:xfrm>
          <a:prstGeom prst="rect">
            <a:avLst/>
          </a:prstGeom>
        </p:spPr>
        <p:txBody>
          <a:bodyPr/>
          <a:lstStyle/>
          <a:p>
            <a:pPr/>
            <a:r>
              <a:t>В этот момент вы, предположим, вспомнили одно небольшое изменение, которое вы хотите сделать в benchmarks.rb до фиксации. Вы открываете файл, вносите и сохраняете необходимые изменения и вроде бы готовы к коммиту. Но давайте-ка ещё раз выполним</a:t>
            </a:r>
            <a:r>
              <a:t> </a:t>
            </a:r>
            <a:r>
              <a:rPr>
                <a:solidFill>
                  <a:srgbClr val="FF0000"/>
                </a:solidFill>
              </a:rPr>
              <a:t>git status:</a:t>
            </a:r>
            <a:endParaRPr>
              <a:solidFill>
                <a:srgbClr val="FF0000"/>
              </a:solidFill>
            </a:endParaRPr>
          </a:p>
          <a:p>
            <a:pPr/>
            <a:endParaRPr>
              <a:solidFill>
                <a:srgbClr val="FF0000"/>
              </a:solidFill>
            </a:endParaRPr>
          </a:p>
          <a:p>
            <a:pPr marL="0" indent="0">
              <a:buSzTx/>
              <a:buFont typeface="Wingdings 3"/>
              <a:buNone/>
              <a:defRPr>
                <a:solidFill>
                  <a:srgbClr val="FF0000"/>
                </a:solidFill>
              </a:defRPr>
            </a:pPr>
            <a:r>
              <a:t>$ git status </a:t>
            </a:r>
          </a:p>
          <a:p>
            <a:pPr marL="0" indent="0">
              <a:buSzTx/>
              <a:buFont typeface="Wingdings 3"/>
              <a:buNone/>
              <a:defRPr>
                <a:solidFill>
                  <a:srgbClr val="FF0000"/>
                </a:solidFill>
              </a:defRPr>
            </a:pPr>
            <a:r>
              <a:t># On branch master </a:t>
            </a:r>
          </a:p>
          <a:p>
            <a:pPr marL="0" indent="0">
              <a:buSzTx/>
              <a:buFont typeface="Wingdings 3"/>
              <a:buNone/>
              <a:defRPr>
                <a:solidFill>
                  <a:srgbClr val="FF0000"/>
                </a:solidFill>
              </a:defRPr>
            </a:pPr>
            <a:r>
              <a:t># </a:t>
            </a:r>
            <a:r>
              <a:rPr>
                <a:solidFill>
                  <a:srgbClr val="00B050"/>
                </a:solidFill>
              </a:rPr>
              <a:t>Changes to be committed</a:t>
            </a:r>
            <a:r>
              <a:t>: </a:t>
            </a:r>
          </a:p>
          <a:p>
            <a:pPr marL="0" indent="0">
              <a:buSzTx/>
              <a:buFont typeface="Wingdings 3"/>
              <a:buNone/>
              <a:defRPr>
                <a:solidFill>
                  <a:srgbClr val="FF0000"/>
                </a:solidFill>
              </a:defRPr>
            </a:pPr>
            <a:r>
              <a:t># (use "git reset HEAD &lt;file&gt;..." to unstage) </a:t>
            </a:r>
          </a:p>
          <a:p>
            <a:pPr marL="0" indent="0">
              <a:buSzTx/>
              <a:buFont typeface="Wingdings 3"/>
              <a:buNone/>
              <a:defRPr>
                <a:solidFill>
                  <a:srgbClr val="FF0000"/>
                </a:solidFill>
              </a:defRPr>
            </a:pPr>
            <a:r>
              <a:t># </a:t>
            </a:r>
          </a:p>
          <a:p>
            <a:pPr marL="0" indent="0">
              <a:buSzTx/>
              <a:buFont typeface="Wingdings 3"/>
              <a:buNone/>
              <a:defRPr>
                <a:solidFill>
                  <a:srgbClr val="FF0000"/>
                </a:solidFill>
              </a:defRPr>
            </a:pPr>
            <a:r>
              <a:t># </a:t>
            </a:r>
            <a:r>
              <a:rPr>
                <a:solidFill>
                  <a:srgbClr val="00B050"/>
                </a:solidFill>
              </a:rPr>
              <a:t>new file</a:t>
            </a:r>
            <a:r>
              <a:t>: README </a:t>
            </a:r>
          </a:p>
          <a:p>
            <a:pPr marL="0" indent="0">
              <a:buSzTx/>
              <a:buFont typeface="Wingdings 3"/>
              <a:buNone/>
              <a:defRPr>
                <a:solidFill>
                  <a:srgbClr val="FF0000"/>
                </a:solidFill>
              </a:defRPr>
            </a:pPr>
            <a:r>
              <a:t># </a:t>
            </a:r>
            <a:r>
              <a:rPr>
                <a:solidFill>
                  <a:srgbClr val="00B050"/>
                </a:solidFill>
              </a:rPr>
              <a:t>modified</a:t>
            </a:r>
            <a:r>
              <a:t>: benchmarks.rb</a:t>
            </a:r>
          </a:p>
          <a:p>
            <a:pPr marL="0" indent="0">
              <a:buSzTx/>
              <a:buFont typeface="Wingdings 3"/>
              <a:buNone/>
              <a:defRPr>
                <a:solidFill>
                  <a:srgbClr val="FF0000"/>
                </a:solidFill>
              </a:defRPr>
            </a:pPr>
            <a:r>
              <a:t> # </a:t>
            </a:r>
          </a:p>
          <a:p>
            <a:pPr marL="0" indent="0">
              <a:buSzTx/>
              <a:buFont typeface="Wingdings 3"/>
              <a:buNone/>
              <a:defRPr>
                <a:solidFill>
                  <a:srgbClr val="FF0000"/>
                </a:solidFill>
              </a:defRPr>
            </a:pPr>
            <a:r>
              <a:t># </a:t>
            </a:r>
            <a:r>
              <a:rPr>
                <a:solidFill>
                  <a:srgbClr val="00B050"/>
                </a:solidFill>
              </a:rPr>
              <a:t>Changes not staged for commit</a:t>
            </a:r>
            <a:r>
              <a:t>:</a:t>
            </a:r>
          </a:p>
          <a:p>
            <a:pPr marL="0" indent="0">
              <a:buSzTx/>
              <a:buFont typeface="Wingdings 3"/>
              <a:buNone/>
              <a:defRPr>
                <a:solidFill>
                  <a:srgbClr val="FF0000"/>
                </a:solidFill>
              </a:defRPr>
            </a:pPr>
            <a:r>
              <a:t># (use "git add &lt;file&gt;..." to update what will be committed) </a:t>
            </a:r>
          </a:p>
          <a:p>
            <a:pPr marL="0" indent="0">
              <a:buSzTx/>
              <a:buFont typeface="Wingdings 3"/>
              <a:buNone/>
              <a:defRPr>
                <a:solidFill>
                  <a:srgbClr val="FF0000"/>
                </a:solidFill>
              </a:defRPr>
            </a:pPr>
            <a:r>
              <a:t># </a:t>
            </a:r>
          </a:p>
          <a:p>
            <a:pPr marL="0" indent="0">
              <a:buSzTx/>
              <a:buFont typeface="Wingdings 3"/>
              <a:buNone/>
              <a:defRPr>
                <a:solidFill>
                  <a:srgbClr val="FF0000"/>
                </a:solidFill>
              </a:defRPr>
            </a:pPr>
            <a:r>
              <a:t># </a:t>
            </a:r>
            <a:r>
              <a:rPr>
                <a:solidFill>
                  <a:srgbClr val="00B050"/>
                </a:solidFill>
              </a:rPr>
              <a:t>modified</a:t>
            </a:r>
            <a:r>
              <a:t>: benchmarks.rb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Заголовок 1"/>
          <p:cNvSpPr txBox="1"/>
          <p:nvPr>
            <p:ph type="title"/>
          </p:nvPr>
        </p:nvSpPr>
        <p:spPr>
          <a:xfrm>
            <a:off x="2694525" y="-1458691"/>
            <a:ext cx="8911688" cy="1280891"/>
          </a:xfrm>
          <a:prstGeom prst="rect">
            <a:avLst/>
          </a:prstGeom>
        </p:spPr>
        <p:txBody>
          <a:bodyPr/>
          <a:lstStyle/>
          <a:p>
            <a:pPr/>
          </a:p>
        </p:txBody>
      </p:sp>
      <p:sp>
        <p:nvSpPr>
          <p:cNvPr id="263" name="Объект 2"/>
          <p:cNvSpPr txBox="1"/>
          <p:nvPr>
            <p:ph type="body" idx="1"/>
          </p:nvPr>
        </p:nvSpPr>
        <p:spPr>
          <a:xfrm>
            <a:off x="2589211" y="203200"/>
            <a:ext cx="8915401" cy="6464300"/>
          </a:xfrm>
          <a:prstGeom prst="rect">
            <a:avLst/>
          </a:prstGeom>
        </p:spPr>
        <p:txBody>
          <a:bodyPr/>
          <a:lstStyle/>
          <a:p>
            <a:pPr/>
            <a:r>
              <a:t>Теперь </a:t>
            </a:r>
            <a:r>
              <a:rPr>
                <a:solidFill>
                  <a:srgbClr val="FF0000"/>
                </a:solidFill>
              </a:rPr>
              <a:t>benchmarks.rb</a:t>
            </a:r>
            <a:r>
              <a:t> отображается как проиндексированный и непроиндексированный одновременно. Как такое возможно? Такая ситуация наглядно демонстрирует, что Git индексирует файл в точности в том состоянии, в котором он находился, когда вы выполнили команду </a:t>
            </a:r>
            <a:r>
              <a:rPr>
                <a:solidFill>
                  <a:srgbClr val="FF0000"/>
                </a:solidFill>
              </a:rPr>
              <a:t>git add</a:t>
            </a:r>
            <a:r>
              <a:t>. Если вы выполните коммит сейчас, то файл </a:t>
            </a:r>
            <a:r>
              <a:rPr>
                <a:solidFill>
                  <a:srgbClr val="FF0000"/>
                </a:solidFill>
              </a:rPr>
              <a:t>benchmarks.rb</a:t>
            </a:r>
            <a:r>
              <a:t> попадёт в коммит в том состоянии, в котором он находился, когда вы последний раз выполняли команду </a:t>
            </a:r>
            <a:r>
              <a:rPr>
                <a:solidFill>
                  <a:srgbClr val="FF0000"/>
                </a:solidFill>
              </a:rPr>
              <a:t>git add</a:t>
            </a:r>
            <a:r>
              <a:t>, а не в том, в котором он находится в вашем рабочем каталоге в момент выполнения</a:t>
            </a:r>
            <a:r>
              <a:t> </a:t>
            </a:r>
            <a:r>
              <a:rPr>
                <a:solidFill>
                  <a:srgbClr val="FF0000"/>
                </a:solidFill>
              </a:rPr>
              <a:t>git commit. </a:t>
            </a:r>
            <a:r>
              <a:t>Если вы изменили файл после выполнения</a:t>
            </a:r>
            <a:r>
              <a:rPr>
                <a:solidFill>
                  <a:srgbClr val="FF0000"/>
                </a:solidFill>
              </a:rPr>
              <a:t> git add, </a:t>
            </a:r>
            <a:r>
              <a:t>вам придётся снова выполнить</a:t>
            </a:r>
            <a:r>
              <a:t> </a:t>
            </a:r>
            <a:r>
              <a:rPr>
                <a:solidFill>
                  <a:srgbClr val="FF0000"/>
                </a:solidFill>
              </a:rPr>
              <a:t>git add, </a:t>
            </a:r>
            <a:r>
              <a:t>чтобы проиндексировать последнюю версию файла:</a:t>
            </a:r>
          </a:p>
          <a:p>
            <a:pPr>
              <a:defRPr>
                <a:solidFill>
                  <a:srgbClr val="C00000"/>
                </a:solidFill>
              </a:defRPr>
            </a:pPr>
            <a:r>
              <a:t>$ git add benchmarks.rb </a:t>
            </a:r>
          </a:p>
          <a:p>
            <a:pPr>
              <a:defRPr>
                <a:solidFill>
                  <a:srgbClr val="C00000"/>
                </a:solidFill>
              </a:defRPr>
            </a:pPr>
            <a:r>
              <a:t>$ git status </a:t>
            </a:r>
          </a:p>
          <a:p>
            <a:pPr>
              <a:defRPr>
                <a:solidFill>
                  <a:srgbClr val="C00000"/>
                </a:solidFill>
              </a:defRPr>
            </a:pPr>
            <a:r>
              <a:t># On branch master </a:t>
            </a:r>
          </a:p>
          <a:p>
            <a:pPr>
              <a:defRPr>
                <a:solidFill>
                  <a:srgbClr val="C00000"/>
                </a:solidFill>
              </a:defRPr>
            </a:pPr>
            <a:r>
              <a:t>#</a:t>
            </a:r>
            <a:r>
              <a:rPr>
                <a:solidFill>
                  <a:srgbClr val="404040"/>
                </a:solidFill>
              </a:rPr>
              <a:t> </a:t>
            </a:r>
            <a:r>
              <a:rPr>
                <a:solidFill>
                  <a:srgbClr val="00B050"/>
                </a:solidFill>
              </a:rPr>
              <a:t>Changes to be committed</a:t>
            </a:r>
            <a:r>
              <a:rPr>
                <a:solidFill>
                  <a:srgbClr val="404040"/>
                </a:solidFill>
              </a:rPr>
              <a:t>: </a:t>
            </a:r>
            <a:endParaRPr>
              <a:solidFill>
                <a:srgbClr val="404040"/>
              </a:solidFill>
            </a:endParaRPr>
          </a:p>
          <a:p>
            <a:pPr>
              <a:defRPr>
                <a:solidFill>
                  <a:srgbClr val="C00000"/>
                </a:solidFill>
              </a:defRPr>
            </a:pPr>
            <a:r>
              <a:t>#</a:t>
            </a:r>
            <a:r>
              <a:rPr>
                <a:solidFill>
                  <a:srgbClr val="404040"/>
                </a:solidFill>
              </a:rPr>
              <a:t> </a:t>
            </a:r>
            <a:r>
              <a:t>(use "git reset HEAD &lt;file&gt;..." to unstage) </a:t>
            </a:r>
          </a:p>
          <a:p>
            <a:pPr>
              <a:defRPr>
                <a:solidFill>
                  <a:srgbClr val="C00000"/>
                </a:solidFill>
              </a:defRPr>
            </a:pPr>
            <a:r>
              <a:t># </a:t>
            </a:r>
          </a:p>
          <a:p>
            <a:pPr>
              <a:defRPr>
                <a:solidFill>
                  <a:srgbClr val="C00000"/>
                </a:solidFill>
              </a:defRPr>
            </a:pPr>
            <a:r>
              <a:t>#</a:t>
            </a:r>
            <a:r>
              <a:rPr>
                <a:solidFill>
                  <a:srgbClr val="404040"/>
                </a:solidFill>
              </a:rPr>
              <a:t> </a:t>
            </a:r>
            <a:r>
              <a:rPr>
                <a:solidFill>
                  <a:srgbClr val="00B050"/>
                </a:solidFill>
              </a:rPr>
              <a:t>new file</a:t>
            </a:r>
            <a:r>
              <a:t>: README </a:t>
            </a:r>
          </a:p>
          <a:p>
            <a:pPr>
              <a:defRPr>
                <a:solidFill>
                  <a:srgbClr val="C00000"/>
                </a:solidFill>
              </a:defRPr>
            </a:pPr>
            <a:r>
              <a:t>#</a:t>
            </a:r>
            <a:r>
              <a:rPr>
                <a:solidFill>
                  <a:srgbClr val="404040"/>
                </a:solidFill>
              </a:rPr>
              <a:t> </a:t>
            </a:r>
            <a:r>
              <a:rPr>
                <a:solidFill>
                  <a:srgbClr val="00B050"/>
                </a:solidFill>
              </a:rPr>
              <a:t>modified</a:t>
            </a:r>
            <a:r>
              <a:t>: benchmarks.rb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Заголовок 1"/>
          <p:cNvSpPr txBox="1"/>
          <p:nvPr>
            <p:ph type="title"/>
          </p:nvPr>
        </p:nvSpPr>
        <p:spPr>
          <a:xfrm>
            <a:off x="1993900" y="190500"/>
            <a:ext cx="9791700" cy="1511300"/>
          </a:xfrm>
          <a:prstGeom prst="rect">
            <a:avLst/>
          </a:prstGeom>
        </p:spPr>
        <p:txBody>
          <a:bodyPr/>
          <a:lstStyle/>
          <a:p>
            <a:pPr/>
            <a:r>
              <a:t>Откат файла до того состояния которое находится в репозитории</a:t>
            </a:r>
          </a:p>
        </p:txBody>
      </p:sp>
      <p:sp>
        <p:nvSpPr>
          <p:cNvPr id="266" name="Объект 2"/>
          <p:cNvSpPr txBox="1"/>
          <p:nvPr>
            <p:ph type="body" idx="1"/>
          </p:nvPr>
        </p:nvSpPr>
        <p:spPr>
          <a:xfrm>
            <a:off x="2589211" y="2006600"/>
            <a:ext cx="8915401" cy="4470400"/>
          </a:xfrm>
          <a:prstGeom prst="rect">
            <a:avLst/>
          </a:prstGeom>
        </p:spPr>
        <p:txBody>
          <a:bodyPr/>
          <a:lstStyle>
            <a:lvl1pPr>
              <a:defRPr>
                <a:solidFill>
                  <a:srgbClr val="C00000"/>
                </a:solidFill>
              </a:defRPr>
            </a:lvl1pPr>
          </a:lstStyle>
          <a:p>
            <a:pPr/>
            <a:r>
              <a:t>git checkout -- LICENSE.php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Заголовок 1"/>
          <p:cNvSpPr txBox="1"/>
          <p:nvPr>
            <p:ph type="title"/>
          </p:nvPr>
        </p:nvSpPr>
        <p:spPr>
          <a:prstGeom prst="rect">
            <a:avLst/>
          </a:prstGeom>
        </p:spPr>
        <p:txBody>
          <a:bodyPr/>
          <a:lstStyle/>
          <a:p>
            <a:pPr/>
            <a:r>
              <a:t>Что такое </a:t>
            </a:r>
            <a:r>
              <a:t>Git</a:t>
            </a:r>
          </a:p>
        </p:txBody>
      </p:sp>
      <p:sp>
        <p:nvSpPr>
          <p:cNvPr id="181" name="Объект 2"/>
          <p:cNvSpPr txBox="1"/>
          <p:nvPr>
            <p:ph type="body" idx="1"/>
          </p:nvPr>
        </p:nvSpPr>
        <p:spPr>
          <a:prstGeom prst="rect">
            <a:avLst/>
          </a:prstGeom>
        </p:spPr>
        <p:txBody>
          <a:bodyPr/>
          <a:lstStyle/>
          <a:p>
            <a:pPr>
              <a:spcBef>
                <a:spcPts val="1500"/>
              </a:spcBef>
              <a:defRPr>
                <a:solidFill>
                  <a:srgbClr val="333A4D"/>
                </a:solidFill>
                <a:latin typeface="Roboto"/>
                <a:ea typeface="Roboto"/>
                <a:cs typeface="Roboto"/>
                <a:sym typeface="Roboto"/>
              </a:defRPr>
            </a:pPr>
            <a:r>
              <a:t>Git</a:t>
            </a:r>
            <a:r>
              <a:t> — это набор консольных утилит, которые отслеживают и фиксируют изменения в файлах (чаще всего речь идет об исходном коде программ, но вы можете использовать его для любых файлов на ваш вкус). Изначально </a:t>
            </a:r>
            <a:r>
              <a:t>Git</a:t>
            </a:r>
            <a:r>
              <a:t> был создан Линусом Торвальдсом при разработке ядра </a:t>
            </a:r>
            <a:r>
              <a:t>Linux</a:t>
            </a:r>
            <a:r>
              <a:t>. Однако инструмент так понравился разработчикам, что в последствии, он получил широкое распространение и его стали использовать в других проектах. С его помощью вы можете сравнивать, анализировать, редактировать, сливать изменения и возвращаться назад к последнему сохранению. Этот процесс называется контролем версий.</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Заголовок 1"/>
          <p:cNvSpPr txBox="1"/>
          <p:nvPr>
            <p:ph type="title"/>
          </p:nvPr>
        </p:nvSpPr>
        <p:spPr>
          <a:xfrm>
            <a:off x="2209800" y="90709"/>
            <a:ext cx="9291099" cy="696692"/>
          </a:xfrm>
          <a:prstGeom prst="rect">
            <a:avLst/>
          </a:prstGeom>
        </p:spPr>
        <p:txBody>
          <a:bodyPr/>
          <a:lstStyle/>
          <a:p>
            <a:pPr/>
            <a:r>
              <a:t>Удаление файлов</a:t>
            </a:r>
          </a:p>
        </p:txBody>
      </p:sp>
      <p:sp>
        <p:nvSpPr>
          <p:cNvPr id="269" name="Объект 2"/>
          <p:cNvSpPr txBox="1"/>
          <p:nvPr>
            <p:ph type="body" idx="1"/>
          </p:nvPr>
        </p:nvSpPr>
        <p:spPr>
          <a:xfrm>
            <a:off x="2209799" y="787399"/>
            <a:ext cx="9294814" cy="5123824"/>
          </a:xfrm>
          <a:prstGeom prst="rect">
            <a:avLst/>
          </a:prstGeom>
        </p:spPr>
        <p:txBody>
          <a:bodyPr/>
          <a:lstStyle/>
          <a:p>
            <a:pPr marL="0" indent="0">
              <a:buSzTx/>
              <a:buFont typeface="Wingdings 3"/>
              <a:buNone/>
              <a:defRPr>
                <a:solidFill>
                  <a:srgbClr val="C00000"/>
                </a:solidFill>
              </a:defRPr>
            </a:pPr>
          </a:p>
          <a:p>
            <a:pPr/>
            <a:r>
              <a:t>Другая полезная штука, которую вы можете захотеть сделать — это удалить файл из индекса, оставив его при этом в рабочем каталоге. Другими словами, вы можете захотеть оставить файл на винчестере, и убрать его из-под бдительного ока Git'а. </a:t>
            </a:r>
          </a:p>
          <a:p>
            <a:pPr>
              <a:defRPr>
                <a:solidFill>
                  <a:srgbClr val="C00000"/>
                </a:solidFill>
              </a:defRPr>
            </a:pPr>
            <a:r>
              <a:t>$ git rm --cached </a:t>
            </a:r>
            <a:r>
              <a:t>ИмяФайла.разширение</a:t>
            </a:r>
          </a:p>
          <a:p>
            <a:pPr marL="0" indent="0">
              <a:buSzTx/>
              <a:buFont typeface="Wingdings 3"/>
              <a:buNone/>
            </a:pPr>
            <a:r>
              <a:t>Это особенно полезно, если вы забыли добавить что-то в файл </a:t>
            </a:r>
            <a:r>
              <a:rPr>
                <a:solidFill>
                  <a:srgbClr val="C00000"/>
                </a:solidFill>
              </a:rPr>
              <a:t>.gitignore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Заголовок 1"/>
          <p:cNvSpPr txBox="1"/>
          <p:nvPr>
            <p:ph type="title"/>
          </p:nvPr>
        </p:nvSpPr>
        <p:spPr>
          <a:xfrm>
            <a:off x="2453225" y="116109"/>
            <a:ext cx="8911688" cy="772892"/>
          </a:xfrm>
          <a:prstGeom prst="rect">
            <a:avLst/>
          </a:prstGeom>
        </p:spPr>
        <p:txBody>
          <a:bodyPr/>
          <a:lstStyle/>
          <a:p>
            <a:pPr/>
            <a:r>
              <a:t>Просмотр истории комитов </a:t>
            </a:r>
          </a:p>
        </p:txBody>
      </p:sp>
      <p:sp>
        <p:nvSpPr>
          <p:cNvPr id="272" name="Объект 2"/>
          <p:cNvSpPr txBox="1"/>
          <p:nvPr>
            <p:ph type="body" idx="1"/>
          </p:nvPr>
        </p:nvSpPr>
        <p:spPr>
          <a:xfrm>
            <a:off x="2453225" y="888999"/>
            <a:ext cx="9051388" cy="5022224"/>
          </a:xfrm>
          <a:prstGeom prst="rect">
            <a:avLst/>
          </a:prstGeom>
        </p:spPr>
        <p:txBody>
          <a:bodyPr/>
          <a:lstStyle/>
          <a:p>
            <a:pPr/>
            <a:r>
              <a:t>Наиболее простой и в то же время мощный инструмент для этого — команда </a:t>
            </a:r>
            <a:r>
              <a:rPr>
                <a:solidFill>
                  <a:srgbClr val="C00000"/>
                </a:solidFill>
              </a:rPr>
              <a:t>git log</a:t>
            </a:r>
            <a:r>
              <a:t>.</a:t>
            </a:r>
          </a:p>
          <a:p>
            <a:pPr/>
            <a:r>
              <a:t>Один из наиболее полезных параметров — это </a:t>
            </a:r>
            <a:r>
              <a:rPr>
                <a:solidFill>
                  <a:srgbClr val="C00000"/>
                </a:solidFill>
              </a:rPr>
              <a:t>–</a:t>
            </a:r>
            <a:r>
              <a:rPr>
                <a:solidFill>
                  <a:srgbClr val="C00000"/>
                </a:solidFill>
              </a:rPr>
              <a:t>p</a:t>
            </a:r>
            <a:r>
              <a:t>, </a:t>
            </a:r>
            <a:r>
              <a:t>который показывает дельту (разницу/diff), привнесенную каждым коммитом. Вы также можете использовать</a:t>
            </a:r>
            <a:r>
              <a:t> </a:t>
            </a:r>
            <a:r>
              <a:rPr>
                <a:solidFill>
                  <a:srgbClr val="C00000"/>
                </a:solidFill>
              </a:rPr>
              <a:t>-2 </a:t>
            </a:r>
            <a:r>
              <a:t>что ограничит вывод до 2-х последних записей</a:t>
            </a:r>
            <a:r>
              <a:t>.</a:t>
            </a:r>
          </a:p>
          <a:p>
            <a:pPr/>
            <a:r>
              <a:t>Наиболее интересный параметр — это </a:t>
            </a:r>
            <a:r>
              <a:rPr>
                <a:solidFill>
                  <a:srgbClr val="C00000"/>
                </a:solidFill>
              </a:rPr>
              <a:t>format</a:t>
            </a:r>
            <a:endParaRPr>
              <a:solidFill>
                <a:srgbClr val="C00000"/>
              </a:solidFill>
            </a:endParaRPr>
          </a:p>
          <a:p>
            <a:pPr>
              <a:defRPr>
                <a:solidFill>
                  <a:srgbClr val="C00000"/>
                </a:solidFill>
              </a:defRPr>
            </a:pPr>
            <a:r>
              <a:t>$ git log --pretty=format:"%h - %an, %ar : %s" </a:t>
            </a:r>
          </a:p>
          <a:p>
            <a:pPr>
              <a:defRPr>
                <a:solidFill>
                  <a:srgbClr val="C00000"/>
                </a:solidFill>
              </a:defRPr>
            </a:pPr>
            <a:r>
              <a:t>ca82a6d - Scott Chacon, 11 months ago : changed the version number 085bb3b - Scott Chacon, 11 months ago : removed unnecessary test code a11bef0 - Scott Chacon, 11 months ago : first commit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Заголовок 1"/>
          <p:cNvSpPr txBox="1"/>
          <p:nvPr>
            <p:ph type="title"/>
          </p:nvPr>
        </p:nvSpPr>
        <p:spPr>
          <a:xfrm>
            <a:off x="2087242" y="121920"/>
            <a:ext cx="3795176" cy="1041401"/>
          </a:xfrm>
          <a:prstGeom prst="rect">
            <a:avLst/>
          </a:prstGeom>
        </p:spPr>
        <p:txBody>
          <a:bodyPr/>
          <a:lstStyle>
            <a:lvl1pPr defTabSz="429768">
              <a:defRPr sz="3008"/>
            </a:lvl1pPr>
          </a:lstStyle>
          <a:p>
            <a:pPr/>
            <a:r>
              <a:t>Параметры формата</a:t>
            </a:r>
          </a:p>
        </p:txBody>
      </p:sp>
      <p:graphicFrame>
        <p:nvGraphicFramePr>
          <p:cNvPr id="275" name="Объект 3"/>
          <p:cNvGraphicFramePr/>
          <p:nvPr/>
        </p:nvGraphicFramePr>
        <p:xfrm>
          <a:off x="5957458" y="-68580"/>
          <a:ext cx="6234542" cy="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54725"/>
                <a:gridCol w="4779816"/>
              </a:tblGrid>
              <a:tr h="50800">
                <a:tc>
                  <a:txBody>
                    <a:bodyPr/>
                    <a:lstStyle/>
                    <a:p>
                      <a:pPr algn="l">
                        <a:defRPr sz="1800"/>
                      </a:pPr>
                      <a:r>
                        <a:rPr b="1"/>
                        <a:t>Параметр</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rPr b="1"/>
                        <a:t>Описание выводимых данных</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%H</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Хеш коммита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%h</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Сокращённый хеш коммита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%T</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Хеш дерева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%t</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Сокращённый хеш дерева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%P</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Хеши родительских коммитов</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%p</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Сокращённые хеши родительских коммитов</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%an</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Имя автора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%ae</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Электронная почта автора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%ad</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Дата автора (формат соответствует параметру --date=)</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%ar</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Дата автора, относительная (пр. "2 мес. назад")</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%cn</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Имя коммитера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%ce</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Электронная почта коммитера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%cd</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Дата коммитера</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%cr</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Дата коммитера, относительная</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r h="50800">
                <a:tc>
                  <a:txBody>
                    <a:bodyPr/>
                    <a:lstStyle/>
                    <a:p>
                      <a:pPr algn="l">
                        <a:defRPr sz="1800"/>
                      </a:pPr>
                      <a:r>
                        <a:t>%s</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c>
                  <a:txBody>
                    <a:bodyPr/>
                    <a:lstStyle/>
                    <a:p>
                      <a:pPr algn="l">
                        <a:defRPr sz="1800"/>
                      </a:pPr>
                      <a:r>
                        <a:t>Комментарий</a:t>
                      </a:r>
                    </a:p>
                  </a:txBody>
                  <a:tcPr marL="47625" marR="47625" marT="47625" marB="47625" anchor="ctr" anchorCtr="0" horzOverflow="overflow">
                    <a:lnL>
                      <a:solidFill>
                        <a:srgbClr val="FFFFFF"/>
                      </a:solidFill>
                    </a:lnL>
                    <a:lnR>
                      <a:solidFill>
                        <a:srgbClr val="FFFFFF"/>
                      </a:solidFill>
                    </a:lnR>
                    <a:lnT>
                      <a:solidFill>
                        <a:srgbClr val="FFFFFF"/>
                      </a:solidFill>
                    </a:lnT>
                    <a:lnB>
                      <a:solidFill>
                        <a:srgbClr val="FFFFFF"/>
                      </a:solidFill>
                    </a:lnB>
                    <a:solidFill>
                      <a:srgbClr val="FCFCFA"/>
                    </a:solidFill>
                  </a:tcPr>
                </a:tc>
              </a:tr>
            </a:tbl>
          </a:graphicData>
        </a:graphic>
      </p:graphicFrame>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Заголовок 1"/>
          <p:cNvSpPr txBox="1"/>
          <p:nvPr>
            <p:ph type="title"/>
          </p:nvPr>
        </p:nvSpPr>
        <p:spPr>
          <a:xfrm>
            <a:off x="2478625" y="90709"/>
            <a:ext cx="8911688" cy="760192"/>
          </a:xfrm>
          <a:prstGeom prst="rect">
            <a:avLst/>
          </a:prstGeom>
        </p:spPr>
        <p:txBody>
          <a:bodyPr/>
          <a:lstStyle/>
          <a:p>
            <a:pPr/>
            <a:r>
              <a:t>Ограничение вывода команды </a:t>
            </a:r>
            <a:r>
              <a:t>log</a:t>
            </a:r>
          </a:p>
        </p:txBody>
      </p:sp>
      <p:sp>
        <p:nvSpPr>
          <p:cNvPr id="278" name="Объект 2"/>
          <p:cNvSpPr txBox="1"/>
          <p:nvPr>
            <p:ph type="body" idx="1"/>
          </p:nvPr>
        </p:nvSpPr>
        <p:spPr>
          <a:xfrm>
            <a:off x="2478625" y="1003299"/>
            <a:ext cx="9025988" cy="4882524"/>
          </a:xfrm>
          <a:prstGeom prst="rect">
            <a:avLst/>
          </a:prstGeom>
        </p:spPr>
        <p:txBody>
          <a:bodyPr/>
          <a:lstStyle/>
          <a:p>
            <a:pPr/>
            <a:r>
              <a:t>вот параметры, ограничивающие по времени, такие как </a:t>
            </a:r>
            <a:r>
              <a:rPr>
                <a:solidFill>
                  <a:srgbClr val="C00000"/>
                </a:solidFill>
              </a:rPr>
              <a:t>--since </a:t>
            </a:r>
            <a:r>
              <a:t>и </a:t>
            </a:r>
            <a:r>
              <a:rPr>
                <a:solidFill>
                  <a:srgbClr val="C00000"/>
                </a:solidFill>
              </a:rPr>
              <a:t>--until</a:t>
            </a:r>
            <a:r>
              <a:t>, весьма полезны. Например, следующая команда выдаёт список коммитов, сделанных за последние две недели:</a:t>
            </a:r>
          </a:p>
          <a:p>
            <a:pPr/>
            <a:r>
              <a:t>$</a:t>
            </a:r>
            <a:r>
              <a:rPr>
                <a:solidFill>
                  <a:srgbClr val="C00000"/>
                </a:solidFill>
              </a:rPr>
              <a:t> git log --since=2.weeks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Заголовок 1"/>
          <p:cNvSpPr txBox="1"/>
          <p:nvPr>
            <p:ph type="title"/>
          </p:nvPr>
        </p:nvSpPr>
        <p:spPr>
          <a:xfrm>
            <a:off x="603848" y="90709"/>
            <a:ext cx="10786465" cy="760192"/>
          </a:xfrm>
          <a:prstGeom prst="rect">
            <a:avLst/>
          </a:prstGeom>
        </p:spPr>
        <p:txBody>
          <a:bodyPr/>
          <a:lstStyle>
            <a:lvl1pPr>
              <a:defRPr sz="3200"/>
            </a:lvl1pPr>
          </a:lstStyle>
          <a:p>
            <a:pPr/>
            <a:r>
              <a:t>Возвращение файла к предыдущему состоянию</a:t>
            </a:r>
          </a:p>
        </p:txBody>
      </p:sp>
      <p:sp>
        <p:nvSpPr>
          <p:cNvPr id="281" name="Объект 2"/>
          <p:cNvSpPr txBox="1"/>
          <p:nvPr>
            <p:ph type="body" idx="1"/>
          </p:nvPr>
        </p:nvSpPr>
        <p:spPr>
          <a:xfrm>
            <a:off x="2478625" y="1028699"/>
            <a:ext cx="9025988" cy="4882524"/>
          </a:xfrm>
          <a:prstGeom prst="rect">
            <a:avLst/>
          </a:prstGeom>
        </p:spPr>
        <p:txBody>
          <a:bodyPr/>
          <a:lstStyle/>
          <a:p>
            <a:pPr/>
            <a:r>
              <a:t>Гит позволяет вернуть выбранный файл к состоянию на момент определенного коммита. Это делается командой checkout</a:t>
            </a:r>
            <a:r>
              <a:t>.</a:t>
            </a:r>
          </a:p>
          <a:p>
            <a:pPr>
              <a:defRPr b="1">
                <a:solidFill>
                  <a:srgbClr val="FF0000"/>
                </a:solidFill>
              </a:defRPr>
            </a:pPr>
            <a:r>
              <a:t>$ git checkout 09bd8cc1 hello.txt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Picture 2" descr="Picture 2"/>
          <p:cNvPicPr>
            <a:picLocks noChangeAspect="1"/>
          </p:cNvPicPr>
          <p:nvPr/>
        </p:nvPicPr>
        <p:blipFill>
          <a:blip r:embed="rId2">
            <a:extLst/>
          </a:blip>
          <a:stretch>
            <a:fillRect/>
          </a:stretch>
        </p:blipFill>
        <p:spPr>
          <a:xfrm>
            <a:off x="6091916" y="992197"/>
            <a:ext cx="5451628" cy="4553565"/>
          </a:xfrm>
          <a:prstGeom prst="rect">
            <a:avLst/>
          </a:prstGeom>
          <a:ln w="12700">
            <a:miter lim="400000"/>
          </a:ln>
        </p:spPr>
      </p:pic>
      <p:sp>
        <p:nvSpPr>
          <p:cNvPr id="284" name="Заголовок 1"/>
          <p:cNvSpPr txBox="1"/>
          <p:nvPr>
            <p:ph type="title"/>
          </p:nvPr>
        </p:nvSpPr>
        <p:spPr>
          <a:xfrm>
            <a:off x="1687669" y="624110"/>
            <a:ext cx="4137060" cy="1280891"/>
          </a:xfrm>
          <a:prstGeom prst="rect">
            <a:avLst/>
          </a:prstGeom>
        </p:spPr>
        <p:txBody>
          <a:bodyPr/>
          <a:lstStyle>
            <a:lvl1pPr>
              <a:lnSpc>
                <a:spcPct val="80000"/>
              </a:lnSpc>
              <a:defRPr sz="2200"/>
            </a:lvl1pPr>
          </a:lstStyle>
          <a:p>
            <a:pPr/>
            <a:r>
              <a:t>Использования графического интерфейса для истории</a:t>
            </a:r>
          </a:p>
        </p:txBody>
      </p:sp>
      <p:sp>
        <p:nvSpPr>
          <p:cNvPr id="285" name="Объект 2"/>
          <p:cNvSpPr txBox="1"/>
          <p:nvPr>
            <p:ph type="body" sz="quarter" idx="1"/>
          </p:nvPr>
        </p:nvSpPr>
        <p:spPr>
          <a:xfrm>
            <a:off x="1683955" y="2133600"/>
            <a:ext cx="4140773" cy="3777623"/>
          </a:xfrm>
          <a:prstGeom prst="rect">
            <a:avLst/>
          </a:prstGeom>
        </p:spPr>
        <p:txBody>
          <a:bodyPr/>
          <a:lstStyle>
            <a:lvl1pPr>
              <a:defRPr sz="1600">
                <a:solidFill>
                  <a:srgbClr val="000000"/>
                </a:solidFill>
              </a:defRPr>
            </a:lvl1pPr>
          </a:lstStyle>
          <a:p>
            <a:pPr/>
            <a:r>
              <a:t> Если наберёте в командной строке gitk, находясь в проекте, то увидите что-то наподобие</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Заголовок 1"/>
          <p:cNvSpPr txBox="1"/>
          <p:nvPr>
            <p:ph type="title"/>
          </p:nvPr>
        </p:nvSpPr>
        <p:spPr>
          <a:xfrm>
            <a:off x="1828800" y="624110"/>
            <a:ext cx="9675814" cy="1280891"/>
          </a:xfrm>
          <a:prstGeom prst="rect">
            <a:avLst/>
          </a:prstGeom>
        </p:spPr>
        <p:txBody>
          <a:bodyPr/>
          <a:lstStyle>
            <a:lvl1pPr>
              <a:defRPr sz="3200"/>
            </a:lvl1pPr>
          </a:lstStyle>
          <a:p>
            <a:pPr/>
            <a:r>
              <a:t>Удаленные репозитории</a:t>
            </a:r>
          </a:p>
        </p:txBody>
      </p:sp>
      <p:sp>
        <p:nvSpPr>
          <p:cNvPr id="288" name="Объект 2"/>
          <p:cNvSpPr txBox="1"/>
          <p:nvPr>
            <p:ph type="body" idx="1"/>
          </p:nvPr>
        </p:nvSpPr>
        <p:spPr>
          <a:xfrm>
            <a:off x="1828799" y="1714500"/>
            <a:ext cx="10134601" cy="4991100"/>
          </a:xfrm>
          <a:prstGeom prst="rect">
            <a:avLst/>
          </a:prstGeom>
        </p:spPr>
        <p:txBody>
          <a:bodyPr/>
          <a:lstStyle/>
          <a:p>
            <a:pPr/>
            <a:r>
              <a:t>Сейчас наш коммит является локальным — существует только в директории .git на нашей файловой системе. Несмотря на то, что сам по себе локальный репозиторий полезен, в большинстве случаев мы хотим поделиться нашей работой или доставить код на сервер, где он будет выполняться.</a:t>
            </a:r>
          </a:p>
          <a:p>
            <a:pPr>
              <a:defRPr>
                <a:solidFill>
                  <a:srgbClr val="C00000"/>
                </a:solidFill>
              </a:defRPr>
            </a:pPr>
          </a:p>
          <a:p>
            <a:pPr>
              <a:defRPr>
                <a:solidFill>
                  <a:srgbClr val="000000"/>
                </a:solidFill>
              </a:defRPr>
            </a:pPr>
            <a:r>
              <a:t>Репозиторий, хранящийся в облаке, на стороннем сервисе, специально созданном для работы с git имеет ряд преимуществ. Во-первых - это своего рода резервная копия вашего проекта, предоставляющая возможность безболезненной работы в команде. А еще в таком репозитории можно пользоваться дополнительными возможностями хостинга. К примеру -визуализацией истории или возможностью разрабатывать вашу программу непосредственно в веб-интерфейсе.</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Заголовок 1"/>
          <p:cNvSpPr txBox="1"/>
          <p:nvPr>
            <p:ph type="title"/>
          </p:nvPr>
        </p:nvSpPr>
        <p:spPr>
          <a:xfrm>
            <a:off x="767751" y="115150"/>
            <a:ext cx="9675814" cy="1280892"/>
          </a:xfrm>
          <a:prstGeom prst="rect">
            <a:avLst/>
          </a:prstGeom>
        </p:spPr>
        <p:txBody>
          <a:bodyPr/>
          <a:lstStyle>
            <a:lvl1pPr>
              <a:defRPr sz="3200"/>
            </a:lvl1pPr>
          </a:lstStyle>
          <a:p>
            <a:pPr/>
            <a:r>
              <a:t>Клонирование существующего репозитория</a:t>
            </a:r>
          </a:p>
        </p:txBody>
      </p:sp>
      <p:sp>
        <p:nvSpPr>
          <p:cNvPr id="291" name="Объект 2"/>
          <p:cNvSpPr txBox="1"/>
          <p:nvPr>
            <p:ph type="body" idx="1"/>
          </p:nvPr>
        </p:nvSpPr>
        <p:spPr>
          <a:xfrm>
            <a:off x="1289648" y="1084770"/>
            <a:ext cx="10134601" cy="5333283"/>
          </a:xfrm>
          <a:prstGeom prst="rect">
            <a:avLst/>
          </a:prstGeom>
        </p:spPr>
        <p:txBody>
          <a:bodyPr/>
          <a:lstStyle/>
          <a:p>
            <a:pPr/>
            <a:r>
              <a:t>Если вы желаете получить копию существующего репозитория Git, например, проекта, в котором вы хотите поучаствовать, то вам нужна команда: </a:t>
            </a:r>
            <a:r>
              <a:rPr>
                <a:solidFill>
                  <a:srgbClr val="C00000"/>
                </a:solidFill>
              </a:rPr>
              <a:t>git clone</a:t>
            </a:r>
            <a:r>
              <a:rPr>
                <a:solidFill>
                  <a:srgbClr val="C00000"/>
                </a:solidFill>
              </a:rPr>
              <a:t>.</a:t>
            </a:r>
            <a:endParaRPr>
              <a:solidFill>
                <a:srgbClr val="C00000"/>
              </a:solidFill>
            </a:endParaRPr>
          </a:p>
          <a:p>
            <a:pPr/>
          </a:p>
          <a:p>
            <a:pPr/>
            <a:r>
              <a:t>Клонирование - это когда вы копируете удаленный репозиторий к себе на локальный ПК. Это то, с чего обычно начинается любой проект. При этом вы переносите себе все файлы и папки проекта, а также всю его историю с момента его создания. </a:t>
            </a:r>
          </a:p>
          <a:p>
            <a:pPr/>
          </a:p>
          <a:p>
            <a:pPr/>
            <a:r>
              <a:t>Git получает копию практически всех данных, что есть на сервере. Каждая версия каждого файла из истории проекта забирается (pulled) с сервера, когда вы выполняете </a:t>
            </a:r>
            <a:r>
              <a:rPr>
                <a:solidFill>
                  <a:srgbClr val="C00000"/>
                </a:solidFill>
              </a:rPr>
              <a:t>git clone. </a:t>
            </a:r>
            <a:endParaRPr>
              <a:solidFill>
                <a:srgbClr val="C00000"/>
              </a:solidFill>
            </a:endParaRPr>
          </a:p>
          <a:p>
            <a:pPr marL="0" indent="0">
              <a:buSzTx/>
              <a:buFont typeface="Wingdings 3"/>
              <a:buNone/>
              <a:defRPr>
                <a:solidFill>
                  <a:srgbClr val="C00000"/>
                </a:solidFill>
              </a:defRPr>
            </a:pPr>
            <a:r>
              <a:t>      </a:t>
            </a:r>
            <a:r>
              <a:rPr>
                <a:solidFill>
                  <a:srgbClr val="000000"/>
                </a:solidFill>
              </a:rPr>
              <a:t>Пример: </a:t>
            </a:r>
            <a:r>
              <a:t>$ git clone git://github.com/schacon/grid.git </a:t>
            </a:r>
          </a:p>
          <a:p>
            <a:pPr marL="0" indent="0">
              <a:buSzTx/>
              <a:buFont typeface="Wingdings 3"/>
              <a:buNone/>
              <a:defRPr>
                <a:solidFill>
                  <a:srgbClr val="C00000"/>
                </a:solidFill>
              </a:defRPr>
            </a:pPr>
            <a:r>
              <a:t>      </a:t>
            </a:r>
            <a:r>
              <a:rPr>
                <a:solidFill>
                  <a:srgbClr val="404040"/>
                </a:solidFill>
              </a:rPr>
              <a:t>Эта команда создаёт каталог с именем</a:t>
            </a:r>
            <a:r>
              <a:rPr>
                <a:solidFill>
                  <a:srgbClr val="404040"/>
                </a:solidFill>
              </a:rPr>
              <a:t> </a:t>
            </a:r>
            <a:r>
              <a:t>grid</a:t>
            </a:r>
            <a:r>
              <a:rPr>
                <a:solidFill>
                  <a:srgbClr val="404040"/>
                </a:solidFill>
              </a:rPr>
              <a:t>, вы увидите в нём проектные файлы, </a:t>
            </a:r>
            <a:r>
              <a:rPr>
                <a:solidFill>
                  <a:srgbClr val="404040"/>
                </a:solidFill>
              </a:rPr>
              <a:t>               </a:t>
            </a:r>
            <a:r>
              <a:rPr>
                <a:solidFill>
                  <a:srgbClr val="404040"/>
                </a:solidFill>
              </a:rPr>
              <a:t> пригодные для работы и использования.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Заголовок 1"/>
          <p:cNvSpPr txBox="1"/>
          <p:nvPr>
            <p:ph type="title"/>
          </p:nvPr>
        </p:nvSpPr>
        <p:spPr>
          <a:xfrm>
            <a:off x="767751" y="115150"/>
            <a:ext cx="9675814" cy="1280892"/>
          </a:xfrm>
          <a:prstGeom prst="rect">
            <a:avLst/>
          </a:prstGeom>
        </p:spPr>
        <p:txBody>
          <a:bodyPr/>
          <a:lstStyle>
            <a:lvl1pPr>
              <a:defRPr sz="3200"/>
            </a:lvl1pPr>
          </a:lstStyle>
          <a:p>
            <a:pPr/>
            <a:r>
              <a:t>Подключение к удаленному репозиторию</a:t>
            </a:r>
          </a:p>
        </p:txBody>
      </p:sp>
      <p:sp>
        <p:nvSpPr>
          <p:cNvPr id="294" name="Объект 2"/>
          <p:cNvSpPr txBox="1"/>
          <p:nvPr>
            <p:ph type="body" idx="1"/>
          </p:nvPr>
        </p:nvSpPr>
        <p:spPr>
          <a:xfrm>
            <a:off x="1289648" y="1084770"/>
            <a:ext cx="10134601" cy="5333283"/>
          </a:xfrm>
          <a:prstGeom prst="rect">
            <a:avLst/>
          </a:prstGeom>
        </p:spPr>
        <p:txBody>
          <a:bodyPr/>
          <a:lstStyle/>
          <a:p>
            <a:pPr/>
            <a:r>
              <a:t>Чтобы загрузить что-нибудь в удаленный репозиторий, сначала нужно к нему подключиться. Регистрация и установка может занять время, но все подобные сервисы предоставляют хорошую документацию.</a:t>
            </a:r>
          </a:p>
          <a:p>
            <a:pPr/>
            <a:r>
              <a:t>Чтобы связать наш локальный репозиторий с репозиторием на GitHub, выполним следующую команду в терминале. Обратите внимание, что нужно обязательно изменить URI репозитория на свой</a:t>
            </a:r>
          </a:p>
          <a:p>
            <a:pPr/>
          </a:p>
          <a:p>
            <a:pPr>
              <a:defRPr b="1">
                <a:solidFill>
                  <a:srgbClr val="C00000"/>
                </a:solidFill>
              </a:defRPr>
            </a:pPr>
            <a:r>
              <a:t>$ git remote add origin </a:t>
            </a:r>
            <a:r>
              <a:rPr u="sng">
                <a:solidFill>
                  <a:srgbClr val="2DA0F1"/>
                </a:solidFill>
                <a:uFill>
                  <a:solidFill>
                    <a:srgbClr val="2DA0F1"/>
                  </a:solidFill>
                </a:uFill>
                <a:hlinkClick r:id="rId2" invalidUrl="" action="" tgtFrame="" tooltip="" history="1" highlightClick="0" endSnd="0"/>
              </a:rPr>
              <a:t>https://github.com/tutorialzine/awesome-project.git</a:t>
            </a:r>
          </a:p>
          <a:p>
            <a:pPr>
              <a:defRPr b="1">
                <a:solidFill>
                  <a:srgbClr val="C00000"/>
                </a:solidFill>
              </a:defRPr>
            </a:pPr>
          </a:p>
          <a:p>
            <a:pPr>
              <a:defRPr>
                <a:solidFill>
                  <a:srgbClr val="000000"/>
                </a:solidFill>
              </a:defRPr>
            </a:pPr>
            <a:r>
              <a:t>Проект может иметь несколько удаленных репозиториев одновременно. Чтобы их различать, мы дадим им разные имена. Обычно главный репозиторий называется origin.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Заголовок 1"/>
          <p:cNvSpPr txBox="1"/>
          <p:nvPr>
            <p:ph type="title"/>
          </p:nvPr>
        </p:nvSpPr>
        <p:spPr>
          <a:xfrm>
            <a:off x="767751" y="115150"/>
            <a:ext cx="9675814" cy="1280892"/>
          </a:xfrm>
          <a:prstGeom prst="rect">
            <a:avLst/>
          </a:prstGeom>
        </p:spPr>
        <p:txBody>
          <a:bodyPr/>
          <a:lstStyle>
            <a:lvl1pPr>
              <a:defRPr sz="3200"/>
            </a:lvl1pPr>
          </a:lstStyle>
          <a:p>
            <a:pPr/>
            <a:r>
              <a:t>Отправка изменений на сервер</a:t>
            </a:r>
          </a:p>
        </p:txBody>
      </p:sp>
      <p:sp>
        <p:nvSpPr>
          <p:cNvPr id="297" name="Объект 2"/>
          <p:cNvSpPr txBox="1"/>
          <p:nvPr>
            <p:ph type="body" idx="1"/>
          </p:nvPr>
        </p:nvSpPr>
        <p:spPr>
          <a:xfrm>
            <a:off x="1289648" y="1084770"/>
            <a:ext cx="10134601" cy="5333283"/>
          </a:xfrm>
          <a:prstGeom prst="rect">
            <a:avLst/>
          </a:prstGeom>
        </p:spPr>
        <p:txBody>
          <a:bodyPr/>
          <a:lstStyle/>
          <a:p>
            <a:pPr/>
            <a:r>
              <a:t>Сейчас самое время переслать наш локальный коммит на сервер. Этот процесс происходит каждый раз, когда мы хотим обновить данные в удаленном репозитории.</a:t>
            </a:r>
          </a:p>
          <a:p>
            <a:pPr/>
            <a:r>
              <a:t>Команда, предназначенная для этого - push. Она принимает два параметра: имя удаленного репозитория (мы назвали наш origin) и ветку, в которую необходимо внести изменения (master — это ветка по умолчанию для всех репозиториев).</a:t>
            </a:r>
          </a:p>
          <a:p>
            <a:pPr/>
          </a:p>
          <a:p>
            <a:pPr>
              <a:defRPr b="1">
                <a:solidFill>
                  <a:srgbClr val="C00000"/>
                </a:solidFill>
              </a:defRPr>
            </a:pPr>
            <a:r>
              <a:t>git push -u origin master(-u нужен только раз потом просто push)</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Заголовок 1"/>
          <p:cNvSpPr txBox="1"/>
          <p:nvPr>
            <p:ph type="title"/>
          </p:nvPr>
        </p:nvSpPr>
        <p:spPr>
          <a:prstGeom prst="rect">
            <a:avLst/>
          </a:prstGeom>
        </p:spPr>
        <p:txBody>
          <a:bodyPr/>
          <a:lstStyle/>
          <a:p>
            <a:pPr/>
            <a:r>
              <a:t>Зачем нужен </a:t>
            </a:r>
            <a:r>
              <a:t>Git</a:t>
            </a:r>
          </a:p>
        </p:txBody>
      </p:sp>
      <p:sp>
        <p:nvSpPr>
          <p:cNvPr id="184" name="Объект 2"/>
          <p:cNvSpPr txBox="1"/>
          <p:nvPr>
            <p:ph type="body" idx="1"/>
          </p:nvPr>
        </p:nvSpPr>
        <p:spPr>
          <a:xfrm>
            <a:off x="2260120" y="1690777"/>
            <a:ext cx="9391143" cy="4896798"/>
          </a:xfrm>
          <a:prstGeom prst="rect">
            <a:avLst/>
          </a:prstGeom>
        </p:spPr>
        <p:txBody>
          <a:bodyPr/>
          <a:lstStyle/>
          <a:p>
            <a:pPr>
              <a:lnSpc>
                <a:spcPct val="90000"/>
              </a:lnSpc>
              <a:spcBef>
                <a:spcPts val="1500"/>
              </a:spcBef>
              <a:defRPr sz="1600">
                <a:solidFill>
                  <a:srgbClr val="333A4D"/>
                </a:solidFill>
                <a:latin typeface="Roboto"/>
                <a:ea typeface="Roboto"/>
                <a:cs typeface="Roboto"/>
                <a:sym typeface="Roboto"/>
              </a:defRPr>
            </a:pPr>
            <a:r>
              <a:t>Во-первых, чтобы отследить изменения, произошедшие с проектом, со временем. Мы можем посмотреть как менялись файлы программы, на всех этапах разработки и при необходимости вернуться назад и что-то отредактировать. Часто бывают ситуации, когда, во вполне себе работающий код, вам нужно внести определенные правки или улучшить какой-то функционал, по желанию заказчика. Однако после внедрения нововведений, вы с ужасом понимаете, что все сломалось. Без системы контроля версий, вам надо было бы долго напряженно просматривать код, чтобы понять как было до того, как все перестало работать. С Гитом же, все что нужно сделать - это откатиться на коммит назад.</a:t>
            </a:r>
          </a:p>
          <a:p>
            <a:pPr>
              <a:lnSpc>
                <a:spcPct val="90000"/>
              </a:lnSpc>
              <a:spcBef>
                <a:spcPts val="1500"/>
              </a:spcBef>
              <a:defRPr sz="1600">
                <a:solidFill>
                  <a:srgbClr val="333A4D"/>
                </a:solidFill>
                <a:latin typeface="Roboto"/>
                <a:ea typeface="Roboto"/>
                <a:cs typeface="Roboto"/>
                <a:sym typeface="Roboto"/>
              </a:defRPr>
            </a:pPr>
            <a:r>
              <a:t>Во-вторых он чрезвычайно полезен при одновременной работе нескольких специалистов, над одним проектом. Без Гита случится коллапс, когда разработчики, скопировав весь код из главной папки и сделав с ним задуманное, попытаются одновременно вернуть весь код обратно.</a:t>
            </a:r>
          </a:p>
          <a:p>
            <a:pPr>
              <a:lnSpc>
                <a:spcPct val="90000"/>
              </a:lnSpc>
              <a:spcBef>
                <a:spcPts val="1500"/>
              </a:spcBef>
              <a:defRPr sz="1600">
                <a:solidFill>
                  <a:srgbClr val="333A4D"/>
                </a:solidFill>
                <a:latin typeface="Roboto"/>
                <a:ea typeface="Roboto"/>
                <a:cs typeface="Roboto"/>
                <a:sym typeface="Roboto"/>
              </a:defRPr>
            </a:pPr>
            <a:r>
              <a:t>Git является распределенным, то есть не зависит от одного центрального сервера, на котором хранятся файлы. Вместо этого он работает полностью локально, сохраняя данные в директориях на жестком диске, которые называются репозиторием. Тем не менее, вы можете хранить копию репозитория онлайн, это сильно облегчает работу над одним проектом для нескольких людей. Для этого используются сайты вроде github и bitbucket.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Заголовок 1"/>
          <p:cNvSpPr txBox="1"/>
          <p:nvPr>
            <p:ph type="title"/>
          </p:nvPr>
        </p:nvSpPr>
        <p:spPr>
          <a:xfrm>
            <a:off x="2589211" y="116109"/>
            <a:ext cx="8911688" cy="1064992"/>
          </a:xfrm>
          <a:prstGeom prst="rect">
            <a:avLst/>
          </a:prstGeom>
        </p:spPr>
        <p:txBody>
          <a:bodyPr/>
          <a:lstStyle>
            <a:lvl1pPr defTabSz="443484">
              <a:defRPr sz="3104"/>
            </a:lvl1pPr>
          </a:lstStyle>
          <a:p>
            <a:pPr/>
            <a:r>
              <a:t>Регистрация на GitHub и делаем push(заталкиваем проект в веб)</a:t>
            </a:r>
          </a:p>
        </p:txBody>
      </p:sp>
      <p:sp>
        <p:nvSpPr>
          <p:cNvPr id="300" name="Объект 2"/>
          <p:cNvSpPr txBox="1"/>
          <p:nvPr>
            <p:ph type="body" idx="1"/>
          </p:nvPr>
        </p:nvSpPr>
        <p:spPr>
          <a:xfrm>
            <a:off x="851139" y="1552035"/>
            <a:ext cx="10210801" cy="3597934"/>
          </a:xfrm>
          <a:prstGeom prst="rect">
            <a:avLst/>
          </a:prstGeom>
        </p:spPr>
        <p:txBody>
          <a:bodyPr/>
          <a:lstStyle/>
          <a:p>
            <a:pPr>
              <a:defRPr>
                <a:solidFill>
                  <a:srgbClr val="C00000"/>
                </a:solidFill>
              </a:defRPr>
            </a:pPr>
            <a:r>
              <a:t>git remote add origin https://github.com/DimagaXIII/DreamTeam-project.git</a:t>
            </a:r>
          </a:p>
          <a:p>
            <a:pPr>
              <a:defRPr>
                <a:solidFill>
                  <a:srgbClr val="C00000"/>
                </a:solidFill>
              </a:defRPr>
            </a:pPr>
            <a:r>
              <a:t>git push -u origin master</a:t>
            </a:r>
            <a:r>
              <a:rPr>
                <a:solidFill>
                  <a:srgbClr val="404040"/>
                </a:solidFill>
              </a:rPr>
              <a:t>(</a:t>
            </a:r>
            <a:r>
              <a:t>-u </a:t>
            </a:r>
            <a:r>
              <a:rPr>
                <a:solidFill>
                  <a:srgbClr val="404040"/>
                </a:solidFill>
              </a:rPr>
              <a:t>нужен только раз потом просто </a:t>
            </a:r>
            <a:r>
              <a:t>push</a:t>
            </a:r>
            <a:r>
              <a:rPr>
                <a:solidFill>
                  <a:srgbClr val="404040"/>
                </a:solidFill>
              </a:rPr>
              <a:t>)</a:t>
            </a:r>
            <a:endParaRPr>
              <a:solidFill>
                <a:srgbClr val="404040"/>
              </a:solidFill>
            </a:endParaRPr>
          </a:p>
          <a:p>
            <a:pPr/>
            <a:r>
              <a:t>затолкать в веб</a:t>
            </a:r>
            <a:r>
              <a:t> </a:t>
            </a:r>
            <a:r>
              <a:rPr>
                <a:solidFill>
                  <a:srgbClr val="C00000"/>
                </a:solidFill>
              </a:rPr>
              <a:t>$ git push</a:t>
            </a:r>
            <a:endParaRPr>
              <a:solidFill>
                <a:srgbClr val="C00000"/>
              </a:solidFill>
            </a:endParaRPr>
          </a:p>
          <a:p>
            <a:pPr>
              <a:defRPr>
                <a:solidFill>
                  <a:schemeClr val="accent1"/>
                </a:solidFill>
              </a:defRPr>
            </a:pPr>
            <a:r>
              <a:t>посмотреть количество репозиториев </a:t>
            </a:r>
            <a:r>
              <a:rPr>
                <a:solidFill>
                  <a:srgbClr val="C00000"/>
                </a:solidFill>
              </a:rPr>
              <a:t>git remote (-v путь к данному</a:t>
            </a:r>
            <a:r>
              <a:rPr>
                <a:solidFill>
                  <a:srgbClr val="C00000"/>
                </a:solidFill>
              </a:rPr>
              <a:t> </a:t>
            </a:r>
            <a:r>
              <a:rPr>
                <a:solidFill>
                  <a:srgbClr val="C00000"/>
                </a:solidFill>
              </a:rPr>
              <a:t>репозиторию)</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Заголовок 1"/>
          <p:cNvSpPr txBox="1"/>
          <p:nvPr>
            <p:ph type="title"/>
          </p:nvPr>
        </p:nvSpPr>
        <p:spPr>
          <a:xfrm>
            <a:off x="767751" y="115150"/>
            <a:ext cx="9675814" cy="1280892"/>
          </a:xfrm>
          <a:prstGeom prst="rect">
            <a:avLst/>
          </a:prstGeom>
        </p:spPr>
        <p:txBody>
          <a:bodyPr/>
          <a:lstStyle>
            <a:lvl1pPr>
              <a:defRPr sz="3200"/>
            </a:lvl1pPr>
          </a:lstStyle>
          <a:p>
            <a:pPr/>
            <a:r>
              <a:t>Запрос изменений с сервера</a:t>
            </a:r>
          </a:p>
        </p:txBody>
      </p:sp>
      <p:sp>
        <p:nvSpPr>
          <p:cNvPr id="303" name="Объект 2"/>
          <p:cNvSpPr txBox="1"/>
          <p:nvPr>
            <p:ph type="body" idx="1"/>
          </p:nvPr>
        </p:nvSpPr>
        <p:spPr>
          <a:xfrm>
            <a:off x="1289648" y="1084770"/>
            <a:ext cx="10134601" cy="5333283"/>
          </a:xfrm>
          <a:prstGeom prst="rect">
            <a:avLst/>
          </a:prstGeom>
        </p:spPr>
        <p:txBody>
          <a:bodyPr/>
          <a:lstStyle/>
          <a:p>
            <a:pPr/>
            <a:r>
              <a:t>Если вы сделали изменения в вашем удаленном репозитории, другие пользователи могут скачать изменения при помощи команды pull.</a:t>
            </a:r>
          </a:p>
          <a:p>
            <a:pPr>
              <a:defRPr b="1">
                <a:solidFill>
                  <a:srgbClr val="C00000"/>
                </a:solidFill>
              </a:defRPr>
            </a:pPr>
          </a:p>
          <a:p>
            <a:pPr>
              <a:defRPr b="1">
                <a:solidFill>
                  <a:srgbClr val="C00000"/>
                </a:solidFill>
              </a:defRPr>
            </a:pPr>
            <a:r>
              <a:t>$ git pull origin master</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sp>
        <p:nvSpPr>
          <p:cNvPr id="306" name="Объект 2"/>
          <p:cNvSpPr txBox="1"/>
          <p:nvPr>
            <p:ph type="body" idx="1"/>
          </p:nvPr>
        </p:nvSpPr>
        <p:spPr>
          <a:xfrm>
            <a:off x="892833" y="1281808"/>
            <a:ext cx="10134601" cy="5333282"/>
          </a:xfrm>
          <a:prstGeom prst="rect">
            <a:avLst/>
          </a:prstGeom>
        </p:spPr>
        <p:txBody>
          <a:bodyPr/>
          <a:lstStyle/>
          <a:p>
            <a:pPr>
              <a:lnSpc>
                <a:spcPct val="150000"/>
              </a:lnSpc>
              <a:buAutoNum type="arabicPeriod" startAt="1"/>
              <a:defRPr b="1" sz="2400">
                <a:solidFill>
                  <a:srgbClr val="C00000"/>
                </a:solidFill>
              </a:defRPr>
            </a:pPr>
          </a:p>
          <a:p>
            <a:pPr>
              <a:lnSpc>
                <a:spcPct val="150000"/>
              </a:lnSpc>
              <a:buAutoNum type="arabicPeriod" startAt="2"/>
              <a:defRPr b="1" sz="2400">
                <a:solidFill>
                  <a:srgbClr val="C00000"/>
                </a:solidFill>
              </a:defRPr>
            </a:pPr>
          </a:p>
          <a:p>
            <a:pPr>
              <a:lnSpc>
                <a:spcPct val="150000"/>
              </a:lnSpc>
              <a:buAutoNum type="arabicPeriod" startAt="1"/>
              <a:defRPr b="1" sz="2400">
                <a:solidFill>
                  <a:srgbClr val="C00000"/>
                </a:solidFill>
              </a:defRPr>
            </a:pPr>
            <a:r>
              <a:t>Установить </a:t>
            </a:r>
            <a:r>
              <a:t>Git </a:t>
            </a:r>
            <a:r>
              <a:t>(если его ещё нет)</a:t>
            </a:r>
          </a:p>
          <a:p>
            <a:pPr>
              <a:lnSpc>
                <a:spcPct val="150000"/>
              </a:lnSpc>
              <a:buAutoNum type="arabicPeriod" startAt="1"/>
              <a:defRPr b="1" sz="2400">
                <a:solidFill>
                  <a:srgbClr val="C00000"/>
                </a:solidFill>
              </a:defRPr>
            </a:pPr>
            <a:r>
              <a:t>Проверить его работу написав </a:t>
            </a:r>
            <a:r>
              <a:t>Git help </a:t>
            </a:r>
            <a:r>
              <a:t>в командной строке</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sp>
        <p:nvSpPr>
          <p:cNvPr id="309" name="Объект 2"/>
          <p:cNvSpPr txBox="1"/>
          <p:nvPr>
            <p:ph type="body" idx="1"/>
          </p:nvPr>
        </p:nvSpPr>
        <p:spPr>
          <a:xfrm>
            <a:off x="892833" y="1193452"/>
            <a:ext cx="10134601" cy="5664549"/>
          </a:xfrm>
          <a:prstGeom prst="rect">
            <a:avLst/>
          </a:prstGeom>
        </p:spPr>
        <p:txBody>
          <a:bodyPr/>
          <a:lstStyle/>
          <a:p>
            <a:pPr>
              <a:lnSpc>
                <a:spcPct val="135000"/>
              </a:lnSpc>
              <a:buAutoNum type="arabicPeriod" startAt="1"/>
              <a:defRPr b="1" sz="2400">
                <a:solidFill>
                  <a:srgbClr val="C00000"/>
                </a:solidFill>
              </a:defRPr>
            </a:pPr>
            <a:r>
              <a:t>Взять любой свой проект, состоящий из 3-х и более файлов и создать там пустой репозиторий</a:t>
            </a:r>
          </a:p>
          <a:p>
            <a:pPr>
              <a:lnSpc>
                <a:spcPct val="135000"/>
              </a:lnSpc>
              <a:buAutoNum type="arabicPeriod" startAt="1"/>
              <a:defRPr b="1" sz="2400">
                <a:solidFill>
                  <a:srgbClr val="C00000"/>
                </a:solidFill>
              </a:defRPr>
            </a:pPr>
          </a:p>
          <a:p>
            <a:pPr>
              <a:lnSpc>
                <a:spcPct val="135000"/>
              </a:lnSpc>
              <a:buAutoNum type="arabicPeriod" startAt="2"/>
              <a:defRPr b="1" sz="2400">
                <a:solidFill>
                  <a:srgbClr val="C00000"/>
                </a:solidFill>
              </a:defRPr>
            </a:pPr>
            <a:r>
              <a:t>Сделать первый коммит</a:t>
            </a:r>
          </a:p>
          <a:p>
            <a:pPr>
              <a:lnSpc>
                <a:spcPct val="135000"/>
              </a:lnSpc>
              <a:buAutoNum type="arabicPeriod" startAt="2"/>
              <a:defRPr b="1" sz="2400">
                <a:solidFill>
                  <a:srgbClr val="C00000"/>
                </a:solidFill>
              </a:defRPr>
            </a:pPr>
          </a:p>
          <a:p>
            <a:pPr>
              <a:lnSpc>
                <a:spcPct val="135000"/>
              </a:lnSpc>
              <a:buAutoNum type="arabicPeriod" startAt="3"/>
              <a:defRPr b="1" sz="2400">
                <a:solidFill>
                  <a:srgbClr val="C00000"/>
                </a:solidFill>
              </a:defRPr>
            </a:pPr>
            <a:r>
              <a:t>Сделать так чтобы файлы </a:t>
            </a:r>
            <a:r>
              <a:t>.css </a:t>
            </a:r>
            <a:r>
              <a:t>игнорировались </a:t>
            </a:r>
          </a:p>
          <a:p>
            <a:pPr>
              <a:lnSpc>
                <a:spcPct val="135000"/>
              </a:lnSpc>
              <a:buAutoNum type="arabicPeriod" startAt="3"/>
              <a:defRPr b="1" sz="2400">
                <a:solidFill>
                  <a:srgbClr val="C00000"/>
                </a:solidFill>
              </a:defRPr>
            </a:pPr>
          </a:p>
          <a:p>
            <a:pPr>
              <a:lnSpc>
                <a:spcPct val="135000"/>
              </a:lnSpc>
              <a:buAutoNum type="arabicPeriod" startAt="4"/>
              <a:defRPr b="1" sz="2400">
                <a:solidFill>
                  <a:srgbClr val="C00000"/>
                </a:solidFill>
              </a:defRPr>
            </a:pPr>
            <a:r>
              <a:t>Зафиксировать изменения (</a:t>
            </a:r>
            <a:r>
              <a:t>commit</a:t>
            </a:r>
            <a:r>
              <a:t>) и оставить комментарий</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sp>
        <p:nvSpPr>
          <p:cNvPr id="312" name="Объект 2"/>
          <p:cNvSpPr txBox="1"/>
          <p:nvPr>
            <p:ph type="body" idx="1"/>
          </p:nvPr>
        </p:nvSpPr>
        <p:spPr>
          <a:xfrm>
            <a:off x="892833" y="1281808"/>
            <a:ext cx="10134601" cy="5333282"/>
          </a:xfrm>
          <a:prstGeom prst="rect">
            <a:avLst/>
          </a:prstGeom>
        </p:spPr>
        <p:txBody>
          <a:bodyPr/>
          <a:lstStyle/>
          <a:p>
            <a:pPr>
              <a:lnSpc>
                <a:spcPct val="150000"/>
              </a:lnSpc>
              <a:buAutoNum type="arabicPeriod" startAt="1"/>
              <a:defRPr b="1" sz="2400">
                <a:solidFill>
                  <a:srgbClr val="C00000"/>
                </a:solidFill>
              </a:defRPr>
            </a:pPr>
          </a:p>
          <a:p>
            <a:pPr>
              <a:lnSpc>
                <a:spcPct val="150000"/>
              </a:lnSpc>
              <a:buAutoNum type="arabicPeriod" startAt="1"/>
              <a:defRPr b="1" sz="2400">
                <a:solidFill>
                  <a:srgbClr val="C00000"/>
                </a:solidFill>
              </a:defRPr>
            </a:pPr>
            <a:r>
              <a:t>C</a:t>
            </a:r>
            <a:r>
              <a:t>клонировать себе любой репозиторий с </a:t>
            </a:r>
            <a:r>
              <a:t>GitHub</a:t>
            </a:r>
          </a:p>
          <a:p>
            <a:pPr>
              <a:lnSpc>
                <a:spcPct val="150000"/>
              </a:lnSpc>
              <a:buAutoNum type="arabicPeriod" startAt="1"/>
              <a:defRPr b="1" sz="2400">
                <a:solidFill>
                  <a:srgbClr val="C00000"/>
                </a:solidFill>
              </a:defRPr>
            </a:pPr>
          </a:p>
          <a:p>
            <a:pPr>
              <a:lnSpc>
                <a:spcPct val="150000"/>
              </a:lnSpc>
              <a:buAutoNum type="arabicPeriod" startAt="2"/>
              <a:defRPr b="1" sz="2400">
                <a:solidFill>
                  <a:srgbClr val="C00000"/>
                </a:solidFill>
              </a:defRPr>
            </a:pPr>
            <a:r>
              <a:t>Изменить в репозитории один любой файл</a:t>
            </a:r>
          </a:p>
          <a:p>
            <a:pPr>
              <a:lnSpc>
                <a:spcPct val="150000"/>
              </a:lnSpc>
              <a:buAutoNum type="arabicPeriod" startAt="2"/>
              <a:defRPr b="1" sz="2400">
                <a:solidFill>
                  <a:srgbClr val="C00000"/>
                </a:solidFill>
              </a:defRPr>
            </a:pPr>
          </a:p>
          <a:p>
            <a:pPr>
              <a:lnSpc>
                <a:spcPct val="150000"/>
              </a:lnSpc>
              <a:buAutoNum type="arabicPeriod" startAt="3"/>
              <a:defRPr b="1" sz="2400">
                <a:solidFill>
                  <a:srgbClr val="C00000"/>
                </a:solidFill>
              </a:defRPr>
            </a:pPr>
            <a:r>
              <a:t>Зафиксировать изменения (</a:t>
            </a:r>
            <a:r>
              <a:t>commit</a:t>
            </a:r>
            <a:r>
              <a:t>) и оставить комментарий</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sp>
        <p:nvSpPr>
          <p:cNvPr id="315" name="Объект 2"/>
          <p:cNvSpPr txBox="1"/>
          <p:nvPr>
            <p:ph type="body" idx="1"/>
          </p:nvPr>
        </p:nvSpPr>
        <p:spPr>
          <a:xfrm>
            <a:off x="892833" y="1281808"/>
            <a:ext cx="10134601" cy="5333282"/>
          </a:xfrm>
          <a:prstGeom prst="rect">
            <a:avLst/>
          </a:prstGeom>
        </p:spPr>
        <p:txBody>
          <a:bodyPr/>
          <a:lstStyle/>
          <a:p>
            <a:pPr>
              <a:lnSpc>
                <a:spcPct val="150000"/>
              </a:lnSpc>
              <a:buAutoNum type="arabicPeriod" startAt="1"/>
              <a:defRPr b="1" sz="2400">
                <a:solidFill>
                  <a:srgbClr val="C00000"/>
                </a:solidFill>
              </a:defRPr>
            </a:pPr>
          </a:p>
          <a:p>
            <a:pPr>
              <a:lnSpc>
                <a:spcPct val="150000"/>
              </a:lnSpc>
              <a:buAutoNum type="arabicPeriod" startAt="1"/>
              <a:defRPr b="1" sz="2400">
                <a:solidFill>
                  <a:srgbClr val="C00000"/>
                </a:solidFill>
              </a:defRPr>
            </a:pPr>
            <a:r>
              <a:t>Завести аккаунт на </a:t>
            </a:r>
            <a:r>
              <a:t>Github</a:t>
            </a:r>
          </a:p>
          <a:p>
            <a:pPr>
              <a:lnSpc>
                <a:spcPct val="150000"/>
              </a:lnSpc>
              <a:buAutoNum type="arabicPeriod" startAt="1"/>
              <a:defRPr b="1" sz="2400">
                <a:solidFill>
                  <a:srgbClr val="C00000"/>
                </a:solidFill>
              </a:defRPr>
            </a:pPr>
          </a:p>
          <a:p>
            <a:pPr>
              <a:lnSpc>
                <a:spcPct val="150000"/>
              </a:lnSpc>
              <a:buAutoNum type="arabicPeriod" startAt="2"/>
              <a:defRPr b="1" sz="2400">
                <a:solidFill>
                  <a:srgbClr val="C00000"/>
                </a:solidFill>
              </a:defRPr>
            </a:pPr>
            <a:r>
              <a:t>Создать локальный репозиторий, сделать в нем несколько коммитов</a:t>
            </a:r>
          </a:p>
          <a:p>
            <a:pPr>
              <a:lnSpc>
                <a:spcPct val="150000"/>
              </a:lnSpc>
              <a:buAutoNum type="arabicPeriod" startAt="2"/>
              <a:defRPr b="1" sz="2400">
                <a:solidFill>
                  <a:srgbClr val="C00000"/>
                </a:solidFill>
              </a:defRPr>
            </a:pPr>
          </a:p>
          <a:p>
            <a:pPr>
              <a:lnSpc>
                <a:spcPct val="150000"/>
              </a:lnSpc>
              <a:buAutoNum type="arabicPeriod" startAt="3"/>
              <a:defRPr b="1" sz="2400">
                <a:solidFill>
                  <a:srgbClr val="C00000"/>
                </a:solidFill>
              </a:defRPr>
            </a:pPr>
            <a:r>
              <a:t>Отправить ваш репозиторий на </a:t>
            </a:r>
            <a:r>
              <a:t>Github  </a:t>
            </a:r>
            <a:r>
              <a:t>(инструкция есть на самом </a:t>
            </a:r>
            <a:r>
              <a:t>Github</a:t>
            </a:r>
            <a:r>
              <a:t> при создании репозитория)</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Заголовок 1"/>
          <p:cNvSpPr txBox="1"/>
          <p:nvPr>
            <p:ph type="title"/>
          </p:nvPr>
        </p:nvSpPr>
        <p:spPr>
          <a:xfrm>
            <a:off x="2592925" y="103409"/>
            <a:ext cx="8911688" cy="683992"/>
          </a:xfrm>
          <a:prstGeom prst="rect">
            <a:avLst/>
          </a:prstGeom>
        </p:spPr>
        <p:txBody>
          <a:bodyPr/>
          <a:lstStyle/>
          <a:p>
            <a:pPr/>
            <a:r>
              <a:t>Создание ветвлений в </a:t>
            </a:r>
            <a:r>
              <a:t>Git</a:t>
            </a:r>
          </a:p>
        </p:txBody>
      </p:sp>
      <p:sp>
        <p:nvSpPr>
          <p:cNvPr id="318" name="Объект 4"/>
          <p:cNvSpPr txBox="1"/>
          <p:nvPr>
            <p:ph type="body" idx="1"/>
          </p:nvPr>
        </p:nvSpPr>
        <p:spPr>
          <a:xfrm>
            <a:off x="1233577" y="1160013"/>
            <a:ext cx="10271036" cy="5512280"/>
          </a:xfrm>
          <a:prstGeom prst="rect">
            <a:avLst/>
          </a:prstGeom>
        </p:spPr>
        <p:txBody>
          <a:bodyPr/>
          <a:lstStyle/>
          <a:p>
            <a:pPr>
              <a:spcBef>
                <a:spcPts val="1500"/>
              </a:spcBef>
              <a:defRPr>
                <a:solidFill>
                  <a:srgbClr val="333A4D"/>
                </a:solidFill>
                <a:latin typeface="Roboto"/>
                <a:ea typeface="Roboto"/>
                <a:cs typeface="Roboto"/>
                <a:sym typeface="Roboto"/>
              </a:defRPr>
            </a:pPr>
            <a:r>
              <a:t>Во время разработки новой функциональности считается хорошей практикой работать с копией оригинального проекта, которую называют веткой. Ветви имеют свою собственную историю и изолированные друг от друга изменения до тех пор, пока вы не решаете слить изменения вместе. </a:t>
            </a:r>
            <a:r>
              <a:t>Это происходит по набору причин:</a:t>
            </a:r>
            <a:endParaRPr>
              <a:latin typeface="Times New Roman"/>
              <a:ea typeface="Times New Roman"/>
              <a:cs typeface="Times New Roman"/>
              <a:sym typeface="Times New Roman"/>
            </a:endParaRPr>
          </a:p>
          <a:p>
            <a:pPr>
              <a:spcBef>
                <a:spcPts val="600"/>
              </a:spcBef>
              <a:buSzPts val="1800"/>
              <a:buFont typeface="Symbol"/>
              <a:buChar char="·"/>
              <a:tabLst>
                <a:tab pos="457200" algn="l"/>
              </a:tabLst>
              <a:defRPr>
                <a:solidFill>
                  <a:srgbClr val="333A4D"/>
                </a:solidFill>
                <a:latin typeface="Roboto"/>
                <a:ea typeface="Roboto"/>
                <a:cs typeface="Roboto"/>
                <a:sym typeface="Roboto"/>
              </a:defRPr>
            </a:pPr>
            <a:r>
              <a:t>Уже рабочая, стабильная версия кода сохраняется.</a:t>
            </a:r>
            <a:endParaRPr>
              <a:latin typeface="Times New Roman"/>
              <a:ea typeface="Times New Roman"/>
              <a:cs typeface="Times New Roman"/>
              <a:sym typeface="Times New Roman"/>
            </a:endParaRPr>
          </a:p>
          <a:p>
            <a:pPr>
              <a:spcBef>
                <a:spcPts val="600"/>
              </a:spcBef>
              <a:buSzPts val="1800"/>
              <a:buFont typeface="Symbol"/>
              <a:buChar char="·"/>
              <a:tabLst>
                <a:tab pos="457200" algn="l"/>
              </a:tabLst>
              <a:defRPr>
                <a:solidFill>
                  <a:srgbClr val="333A4D"/>
                </a:solidFill>
                <a:latin typeface="Roboto"/>
                <a:ea typeface="Roboto"/>
                <a:cs typeface="Roboto"/>
                <a:sym typeface="Roboto"/>
              </a:defRPr>
            </a:pPr>
            <a:r>
              <a:t>Различные новые функции могут разрабатываться параллельно разными программистами.</a:t>
            </a:r>
            <a:endParaRPr>
              <a:latin typeface="Times New Roman"/>
              <a:ea typeface="Times New Roman"/>
              <a:cs typeface="Times New Roman"/>
              <a:sym typeface="Times New Roman"/>
            </a:endParaRPr>
          </a:p>
          <a:p>
            <a:pPr>
              <a:spcBef>
                <a:spcPts val="600"/>
              </a:spcBef>
              <a:buSzPts val="1800"/>
              <a:buFont typeface="Symbol"/>
              <a:buChar char="·"/>
              <a:tabLst>
                <a:tab pos="457200" algn="l"/>
              </a:tabLst>
              <a:defRPr>
                <a:solidFill>
                  <a:srgbClr val="333A4D"/>
                </a:solidFill>
                <a:latin typeface="Roboto"/>
                <a:ea typeface="Roboto"/>
                <a:cs typeface="Roboto"/>
                <a:sym typeface="Roboto"/>
              </a:defRPr>
            </a:pPr>
            <a:r>
              <a:t>Разработчики могут работать с собственными ветками без риска, что кодовая база поменяется из-за чужих изменений.</a:t>
            </a:r>
            <a:endParaRPr>
              <a:latin typeface="Times New Roman"/>
              <a:ea typeface="Times New Roman"/>
              <a:cs typeface="Times New Roman"/>
              <a:sym typeface="Times New Roman"/>
            </a:endParaRPr>
          </a:p>
          <a:p>
            <a:pPr>
              <a:spcBef>
                <a:spcPts val="600"/>
              </a:spcBef>
              <a:buSzPts val="1800"/>
              <a:buFont typeface="Symbol"/>
              <a:buChar char="·"/>
              <a:tabLst>
                <a:tab pos="457200" algn="l"/>
              </a:tabLst>
              <a:defRPr>
                <a:solidFill>
                  <a:srgbClr val="333A4D"/>
                </a:solidFill>
                <a:latin typeface="Roboto"/>
                <a:ea typeface="Roboto"/>
                <a:cs typeface="Roboto"/>
                <a:sym typeface="Roboto"/>
              </a:defRPr>
            </a:pPr>
            <a:r>
              <a:t>В случае сомнений, различные реализации одной и той же идеи могут быть разработаны в разных ветках и затем сравниваться.</a:t>
            </a:r>
          </a:p>
          <a:p>
            <a:pPr>
              <a:spcBef>
                <a:spcPts val="600"/>
              </a:spcBef>
              <a:buSzPts val="2000"/>
              <a:buFont typeface="Symbol"/>
              <a:buChar char="·"/>
              <a:tabLst>
                <a:tab pos="457200" algn="l"/>
              </a:tabLst>
              <a:defRPr sz="2000">
                <a:solidFill>
                  <a:srgbClr val="333A4D"/>
                </a:solidFill>
                <a:latin typeface="Roboto"/>
                <a:ea typeface="Roboto"/>
                <a:cs typeface="Roboto"/>
                <a:sym typeface="Roboto"/>
              </a:defRPr>
            </a:pPr>
          </a:p>
          <a:p>
            <a:pPr>
              <a:spcBef>
                <a:spcPts val="600"/>
              </a:spcBef>
              <a:buSzPts val="2000"/>
              <a:tabLst>
                <a:tab pos="457200" algn="l"/>
              </a:tabLst>
              <a:defRPr b="1" sz="2000">
                <a:latin typeface="Roboto"/>
                <a:ea typeface="Roboto"/>
                <a:cs typeface="Roboto"/>
                <a:sym typeface="Roboto"/>
              </a:defRPr>
            </a:pPr>
            <a:r>
              <a:t>Ветка</a:t>
            </a:r>
            <a:r>
              <a:rPr b="0"/>
              <a:t> — это история изменений, как правило, новые задачи делаются в новых ветках, а потом вливаются в main (</a:t>
            </a:r>
            <a:r>
              <a:rPr b="0"/>
              <a:t>master</a:t>
            </a:r>
            <a:r>
              <a:rPr b="0"/>
              <a:t>) после ревью кода..</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Заголовок 1"/>
          <p:cNvSpPr txBox="1"/>
          <p:nvPr>
            <p:ph type="title"/>
          </p:nvPr>
        </p:nvSpPr>
        <p:spPr>
          <a:xfrm>
            <a:off x="2592925" y="103409"/>
            <a:ext cx="8911688" cy="683992"/>
          </a:xfrm>
          <a:prstGeom prst="rect">
            <a:avLst/>
          </a:prstGeom>
        </p:spPr>
        <p:txBody>
          <a:bodyPr/>
          <a:lstStyle/>
          <a:p>
            <a:pPr/>
            <a:r>
              <a:t>Создание ветвлений в </a:t>
            </a:r>
            <a:r>
              <a:t>Git</a:t>
            </a:r>
          </a:p>
        </p:txBody>
      </p:sp>
      <p:pic>
        <p:nvPicPr>
          <p:cNvPr id="321" name="Объект 6" descr="Объект 6"/>
          <p:cNvPicPr>
            <a:picLocks noChangeAspect="1"/>
          </p:cNvPicPr>
          <p:nvPr/>
        </p:nvPicPr>
        <p:blipFill>
          <a:blip r:embed="rId2">
            <a:extLst/>
          </a:blip>
          <a:stretch>
            <a:fillRect/>
          </a:stretch>
        </p:blipFill>
        <p:spPr>
          <a:xfrm>
            <a:off x="1309734" y="1958196"/>
            <a:ext cx="9572531" cy="3168838"/>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Заголовок 1"/>
          <p:cNvSpPr txBox="1"/>
          <p:nvPr>
            <p:ph type="title"/>
          </p:nvPr>
        </p:nvSpPr>
        <p:spPr>
          <a:xfrm>
            <a:off x="2592925" y="103409"/>
            <a:ext cx="8911688" cy="683992"/>
          </a:xfrm>
          <a:prstGeom prst="rect">
            <a:avLst/>
          </a:prstGeom>
        </p:spPr>
        <p:txBody>
          <a:bodyPr/>
          <a:lstStyle/>
          <a:p>
            <a:pPr/>
            <a:r>
              <a:t>Создание ветвлений в </a:t>
            </a:r>
            <a:r>
              <a:t>Git</a:t>
            </a:r>
          </a:p>
        </p:txBody>
      </p:sp>
      <p:pic>
        <p:nvPicPr>
          <p:cNvPr id="324" name="Объект 6" descr="Объект 6"/>
          <p:cNvPicPr>
            <a:picLocks noChangeAspect="1"/>
          </p:cNvPicPr>
          <p:nvPr/>
        </p:nvPicPr>
        <p:blipFill>
          <a:blip r:embed="rId2">
            <a:extLst/>
          </a:blip>
          <a:stretch>
            <a:fillRect/>
          </a:stretch>
        </p:blipFill>
        <p:spPr>
          <a:xfrm>
            <a:off x="1706420" y="1877059"/>
            <a:ext cx="8428081" cy="4740796"/>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Заголовок 1"/>
          <p:cNvSpPr txBox="1"/>
          <p:nvPr>
            <p:ph type="title"/>
          </p:nvPr>
        </p:nvSpPr>
        <p:spPr>
          <a:xfrm>
            <a:off x="2719925" y="-480790"/>
            <a:ext cx="8911688" cy="480790"/>
          </a:xfrm>
          <a:prstGeom prst="rect">
            <a:avLst/>
          </a:prstGeom>
        </p:spPr>
        <p:txBody>
          <a:bodyPr/>
          <a:lstStyle/>
          <a:p>
            <a:pPr defTabSz="361188">
              <a:defRPr sz="2528"/>
            </a:pPr>
          </a:p>
        </p:txBody>
      </p:sp>
      <p:sp>
        <p:nvSpPr>
          <p:cNvPr id="327" name="Объект 2"/>
          <p:cNvSpPr txBox="1"/>
          <p:nvPr>
            <p:ph type="body" idx="1"/>
          </p:nvPr>
        </p:nvSpPr>
        <p:spPr>
          <a:xfrm>
            <a:off x="2347672" y="838199"/>
            <a:ext cx="8915401" cy="5530224"/>
          </a:xfrm>
          <a:prstGeom prst="rect">
            <a:avLst/>
          </a:prstGeom>
        </p:spPr>
        <p:txBody>
          <a:bodyPr/>
          <a:lstStyle/>
          <a:p>
            <a:pPr/>
            <a:r>
              <a:t>Команды:</a:t>
            </a:r>
          </a:p>
          <a:p>
            <a:pPr>
              <a:defRPr>
                <a:solidFill>
                  <a:srgbClr val="C00000"/>
                </a:solidFill>
              </a:defRPr>
            </a:pPr>
            <a:r>
              <a:t>$ git checkout -b "name"// </a:t>
            </a:r>
            <a:r>
              <a:rPr>
                <a:solidFill>
                  <a:srgbClr val="404040"/>
                </a:solidFill>
              </a:rPr>
              <a:t>Имя новой ветки, создать и сразу переключится</a:t>
            </a:r>
            <a:endParaRPr>
              <a:solidFill>
                <a:srgbClr val="404040"/>
              </a:solidFill>
            </a:endParaRPr>
          </a:p>
          <a:p>
            <a:pPr/>
            <a:r>
              <a:t>Посмотреть ветки </a:t>
            </a:r>
          </a:p>
          <a:p>
            <a:pPr marL="0" indent="0">
              <a:buSzTx/>
              <a:buFont typeface="Wingdings 3"/>
              <a:buNone/>
            </a:pPr>
            <a:r>
              <a:t>     $ </a:t>
            </a:r>
            <a:r>
              <a:rPr>
                <a:solidFill>
                  <a:srgbClr val="C00000"/>
                </a:solidFill>
              </a:rPr>
              <a:t>git branch </a:t>
            </a:r>
            <a:r>
              <a:t>(</a:t>
            </a:r>
            <a:r>
              <a:rPr>
                <a:solidFill>
                  <a:srgbClr val="C00000"/>
                </a:solidFill>
              </a:rPr>
              <a:t>-v </a:t>
            </a:r>
            <a:r>
              <a:t>доп. инфа и последние комиты)</a:t>
            </a:r>
          </a:p>
          <a:p>
            <a:pPr>
              <a:buChar char="▪"/>
            </a:pPr>
            <a:r>
              <a:t>Просто создание ветки без переключения</a:t>
            </a:r>
          </a:p>
          <a:p>
            <a:pPr marL="0" indent="0">
              <a:buSzTx/>
              <a:buFont typeface="Wingdings 3"/>
              <a:buNone/>
            </a:pPr>
            <a:r>
              <a:t>    </a:t>
            </a:r>
            <a:r>
              <a:rPr>
                <a:solidFill>
                  <a:srgbClr val="C00000"/>
                </a:solidFill>
              </a:rPr>
              <a:t>$ git branch </a:t>
            </a:r>
            <a:r>
              <a:rPr>
                <a:solidFill>
                  <a:srgbClr val="C00000"/>
                </a:solidFill>
              </a:rPr>
              <a:t>“</a:t>
            </a:r>
            <a:r>
              <a:rPr>
                <a:solidFill>
                  <a:srgbClr val="C00000"/>
                </a:solidFill>
              </a:rPr>
              <a:t>namebranch</a:t>
            </a:r>
            <a:r>
              <a:rPr>
                <a:solidFill>
                  <a:srgbClr val="C00000"/>
                </a:solidFill>
              </a:rPr>
              <a:t>”</a:t>
            </a:r>
            <a:endParaRPr>
              <a:solidFill>
                <a:srgbClr val="C00000"/>
              </a:solidFill>
            </a:endParaRPr>
          </a:p>
          <a:p>
            <a:pPr>
              <a:buChar char="▪"/>
              <a:defRPr>
                <a:solidFill>
                  <a:srgbClr val="C00000"/>
                </a:solidFill>
              </a:defRPr>
            </a:pPr>
            <a:r>
              <a:t>    </a:t>
            </a:r>
            <a:r>
              <a:rPr>
                <a:solidFill>
                  <a:srgbClr val="000000"/>
                </a:solidFill>
              </a:rPr>
              <a:t>Переключение на другую ветку</a:t>
            </a:r>
            <a:endParaRPr>
              <a:solidFill>
                <a:srgbClr val="000000"/>
              </a:solidFill>
            </a:endParaRPr>
          </a:p>
          <a:p>
            <a:pPr marL="0" indent="0">
              <a:buSzTx/>
              <a:buFont typeface="Wingdings 3"/>
              <a:buNone/>
              <a:defRPr>
                <a:solidFill>
                  <a:srgbClr val="C00000"/>
                </a:solidFill>
              </a:defRPr>
            </a:pPr>
            <a:r>
              <a:t>	 $ git checkout "namebranch"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Заголовок 1"/>
          <p:cNvSpPr txBox="1"/>
          <p:nvPr>
            <p:ph type="title"/>
          </p:nvPr>
        </p:nvSpPr>
        <p:spPr>
          <a:prstGeom prst="rect">
            <a:avLst/>
          </a:prstGeom>
        </p:spPr>
        <p:txBody>
          <a:bodyPr/>
          <a:lstStyle/>
          <a:p>
            <a:pPr/>
            <a:r>
              <a:t>Кратко:</a:t>
            </a:r>
          </a:p>
        </p:txBody>
      </p:sp>
      <p:sp>
        <p:nvSpPr>
          <p:cNvPr id="187" name="Объект 2"/>
          <p:cNvSpPr txBox="1"/>
          <p:nvPr>
            <p:ph type="body" idx="1"/>
          </p:nvPr>
        </p:nvSpPr>
        <p:spPr>
          <a:xfrm>
            <a:off x="2260120" y="1690777"/>
            <a:ext cx="9391143" cy="4896798"/>
          </a:xfrm>
          <a:prstGeom prst="rect">
            <a:avLst/>
          </a:prstGeom>
        </p:spPr>
        <p:txBody>
          <a:bodyPr/>
          <a:lstStyle/>
          <a:p>
            <a:pPr>
              <a:lnSpc>
                <a:spcPct val="90000"/>
              </a:lnSpc>
              <a:spcBef>
                <a:spcPts val="1500"/>
              </a:spcBef>
              <a:defRPr sz="2400">
                <a:solidFill>
                  <a:srgbClr val="333A4D"/>
                </a:solidFill>
                <a:latin typeface="Roboto"/>
                <a:ea typeface="Roboto"/>
                <a:cs typeface="Roboto"/>
                <a:sym typeface="Roboto"/>
              </a:defRPr>
            </a:pPr>
            <a:r>
              <a:t>Git - это система контроля версий, позволяющая эффективно управлять историей исходного кода, отслеживать и фиксировать изменения. </a:t>
            </a:r>
          </a:p>
          <a:p>
            <a:pPr marL="0" indent="0">
              <a:lnSpc>
                <a:spcPct val="90000"/>
              </a:lnSpc>
              <a:spcBef>
                <a:spcPts val="1500"/>
              </a:spcBef>
              <a:buSzTx/>
              <a:buFont typeface="Wingdings 3"/>
              <a:buNone/>
              <a:defRPr sz="2400">
                <a:solidFill>
                  <a:srgbClr val="333A4D"/>
                </a:solidFill>
                <a:latin typeface="Roboto"/>
                <a:ea typeface="Roboto"/>
                <a:cs typeface="Roboto"/>
                <a:sym typeface="Roboto"/>
              </a:defRPr>
            </a:pPr>
          </a:p>
          <a:p>
            <a:pPr>
              <a:lnSpc>
                <a:spcPct val="90000"/>
              </a:lnSpc>
              <a:spcBef>
                <a:spcPts val="1500"/>
              </a:spcBef>
              <a:defRPr sz="2400">
                <a:solidFill>
                  <a:srgbClr val="333A4D"/>
                </a:solidFill>
                <a:latin typeface="Roboto"/>
                <a:ea typeface="Roboto"/>
                <a:cs typeface="Roboto"/>
                <a:sym typeface="Roboto"/>
              </a:defRPr>
            </a:pPr>
            <a:r>
              <a:t>На текущий момент Git — стандарт для разработки.</a:t>
            </a:r>
          </a:p>
          <a:p>
            <a:pPr>
              <a:lnSpc>
                <a:spcPct val="90000"/>
              </a:lnSpc>
              <a:spcBef>
                <a:spcPts val="1500"/>
              </a:spcBef>
              <a:defRPr sz="2400">
                <a:solidFill>
                  <a:srgbClr val="333A4D"/>
                </a:solidFill>
                <a:latin typeface="Roboto"/>
                <a:ea typeface="Roboto"/>
                <a:cs typeface="Roboto"/>
                <a:sym typeface="Roboto"/>
              </a:defRPr>
            </a:pPr>
          </a:p>
          <a:p>
            <a:pPr>
              <a:lnSpc>
                <a:spcPct val="90000"/>
              </a:lnSpc>
              <a:spcBef>
                <a:spcPts val="1500"/>
              </a:spcBef>
              <a:defRPr sz="2400">
                <a:solidFill>
                  <a:srgbClr val="333A4D"/>
                </a:solidFill>
                <a:latin typeface="Roboto"/>
                <a:ea typeface="Roboto"/>
                <a:cs typeface="Roboto"/>
                <a:sym typeface="Roboto"/>
              </a:defRPr>
            </a:pPr>
            <a:r>
              <a:t>Github — сервис, который позволяет работать с твоими Git проектами. Помимо Github существуют другие сервисы (например Bitbucket, GitLab).</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Заголовок 1"/>
          <p:cNvSpPr txBox="1"/>
          <p:nvPr>
            <p:ph type="title"/>
          </p:nvPr>
        </p:nvSpPr>
        <p:spPr>
          <a:xfrm>
            <a:off x="2592925" y="205009"/>
            <a:ext cx="8911688" cy="1052291"/>
          </a:xfrm>
          <a:prstGeom prst="rect">
            <a:avLst/>
          </a:prstGeom>
        </p:spPr>
        <p:txBody>
          <a:bodyPr/>
          <a:lstStyle/>
          <a:p>
            <a:pPr/>
            <a:r>
              <a:t>Переключение между ветками</a:t>
            </a:r>
          </a:p>
        </p:txBody>
      </p:sp>
      <p:sp>
        <p:nvSpPr>
          <p:cNvPr id="330" name="Объект 2"/>
          <p:cNvSpPr txBox="1"/>
          <p:nvPr>
            <p:ph type="body" idx="1"/>
          </p:nvPr>
        </p:nvSpPr>
        <p:spPr>
          <a:xfrm>
            <a:off x="2146300" y="1257299"/>
            <a:ext cx="9842500" cy="4539624"/>
          </a:xfrm>
          <a:prstGeom prst="rect">
            <a:avLst/>
          </a:prstGeom>
        </p:spPr>
        <p:txBody>
          <a:bodyPr/>
          <a:lstStyle/>
          <a:p>
            <a:pPr>
              <a:defRPr sz="1600">
                <a:solidFill>
                  <a:schemeClr val="accent1"/>
                </a:solidFill>
              </a:defRPr>
            </a:pPr>
            <a:r>
              <a:t>Сейчас, если мы запустим branch, мы увидим две доступные опции:</a:t>
            </a:r>
          </a:p>
          <a:p>
            <a:pPr>
              <a:defRPr b="1" sz="1600">
                <a:solidFill>
                  <a:srgbClr val="FF0000"/>
                </a:solidFill>
              </a:defRPr>
            </a:pPr>
            <a:r>
              <a:t>$ git branch</a:t>
            </a:r>
          </a:p>
          <a:p>
            <a:pPr>
              <a:defRPr b="1" sz="1600">
                <a:solidFill>
                  <a:srgbClr val="FF0000"/>
                </a:solidFill>
              </a:defRPr>
            </a:pPr>
            <a:r>
              <a:t>amazing_new_feature</a:t>
            </a:r>
          </a:p>
          <a:p>
            <a:pPr>
              <a:defRPr b="1" sz="1600">
                <a:solidFill>
                  <a:srgbClr val="FF0000"/>
                </a:solidFill>
              </a:defRPr>
            </a:pPr>
            <a:r>
              <a:t>* master</a:t>
            </a:r>
          </a:p>
          <a:p>
            <a:pPr>
              <a:defRPr sz="1600">
                <a:solidFill>
                  <a:schemeClr val="accent1"/>
                </a:solidFill>
              </a:defRPr>
            </a:pPr>
            <a:r>
              <a:t>master — это активная ветка, она помечена звездочкой. Но мы хотим работать с нашей “новой потрясающей фичей”, так что нам понадобится переключиться на другую ветку. Для этого воспользуемся командой checkout, она принимает один параметр — имя ветки, на которую необходимо переключиться.</a:t>
            </a:r>
          </a:p>
          <a:p>
            <a:pPr>
              <a:defRPr sz="1600">
                <a:solidFill>
                  <a:schemeClr val="accent1"/>
                </a:solidFill>
              </a:defRPr>
            </a:pPr>
          </a:p>
          <a:p>
            <a:pPr>
              <a:defRPr sz="1600">
                <a:solidFill>
                  <a:schemeClr val="accent1"/>
                </a:solidFill>
              </a:defRPr>
            </a:pPr>
            <a:r>
              <a:t>В Git ветка — это отдельная линия разработки. Git checkout позволяет нам переключаться как между удаленными, так и меду локальными ветками. Это один из способов получить доступ к работе коллеги или соавтора, обеспечивающий более высокую продуктивность совместной работы. Однако тут надо помнить, что пока вы не закомитили изменения, вы не сможете переключиться на другую ветку</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Заголовок 1"/>
          <p:cNvSpPr txBox="1"/>
          <p:nvPr>
            <p:ph type="title"/>
          </p:nvPr>
        </p:nvSpPr>
        <p:spPr>
          <a:xfrm>
            <a:off x="422694" y="-1"/>
            <a:ext cx="10918018" cy="1052292"/>
          </a:xfrm>
          <a:prstGeom prst="rect">
            <a:avLst/>
          </a:prstGeom>
        </p:spPr>
        <p:txBody>
          <a:bodyPr/>
          <a:lstStyle/>
          <a:p>
            <a:pPr/>
            <a:r>
              <a:t>Слияние веток </a:t>
            </a:r>
          </a:p>
        </p:txBody>
      </p:sp>
      <p:sp>
        <p:nvSpPr>
          <p:cNvPr id="333" name="Объект 2"/>
          <p:cNvSpPr txBox="1"/>
          <p:nvPr>
            <p:ph type="body" idx="1"/>
          </p:nvPr>
        </p:nvSpPr>
        <p:spPr>
          <a:xfrm>
            <a:off x="267417" y="785004"/>
            <a:ext cx="11721383" cy="5978106"/>
          </a:xfrm>
          <a:prstGeom prst="rect">
            <a:avLst/>
          </a:prstGeom>
        </p:spPr>
        <p:txBody>
          <a:bodyPr/>
          <a:lstStyle/>
          <a:p>
            <a:pPr>
              <a:defRPr sz="2000">
                <a:solidFill>
                  <a:schemeClr val="accent1"/>
                </a:solidFill>
              </a:defRPr>
            </a:pPr>
            <a:r>
              <a:t>Наша “потрясающая новая фича” будет еще одним текстовым файлом под названием feature.txt. Мы создадим его, добавим и закоммитим:</a:t>
            </a:r>
          </a:p>
          <a:p>
            <a:pPr>
              <a:defRPr b="1" sz="2000">
                <a:solidFill>
                  <a:srgbClr val="FF0000"/>
                </a:solidFill>
              </a:defRPr>
            </a:pPr>
            <a:r>
              <a:t>$ git add feature.txt</a:t>
            </a:r>
          </a:p>
          <a:p>
            <a:pPr>
              <a:defRPr b="1" sz="2000">
                <a:solidFill>
                  <a:srgbClr val="FF0000"/>
                </a:solidFill>
              </a:defRPr>
            </a:pPr>
            <a:r>
              <a:t>$ git commit -m "New feature complete.”</a:t>
            </a:r>
          </a:p>
          <a:p>
            <a:pPr>
              <a:defRPr sz="2000">
                <a:solidFill>
                  <a:schemeClr val="accent1"/>
                </a:solidFill>
              </a:defRPr>
            </a:pPr>
            <a:r>
              <a:t>Изменения завершены, теперь мы можем переключиться обратно на ветку master.</a:t>
            </a:r>
          </a:p>
          <a:p>
            <a:pPr>
              <a:defRPr b="1" sz="2000">
                <a:solidFill>
                  <a:srgbClr val="FF0000"/>
                </a:solidFill>
              </a:defRPr>
            </a:pPr>
            <a:r>
              <a:t>$ git checkout master</a:t>
            </a:r>
          </a:p>
          <a:p>
            <a:pPr>
              <a:defRPr sz="2000">
                <a:solidFill>
                  <a:schemeClr val="accent1"/>
                </a:solidFill>
              </a:defRPr>
            </a:pPr>
            <a:r>
              <a:t>Теперь, если мы откроем наш проект в файловом менеджере, мы не увидим файла feature.txt, потому что мы переключились обратно на ветку master, в которой такого файла не существует. Чтобы он появился, нужно воспользоваться merge для объединения веток (применения изменений из ветки amazing_new_feature к основной версии проекта).</a:t>
            </a:r>
          </a:p>
          <a:p>
            <a:pPr>
              <a:defRPr b="1" sz="2000">
                <a:solidFill>
                  <a:srgbClr val="FF0000"/>
                </a:solidFill>
              </a:defRPr>
            </a:pPr>
            <a:r>
              <a:t>$ git merge amazing_new_feature</a:t>
            </a:r>
          </a:p>
          <a:p>
            <a:pPr>
              <a:defRPr sz="2000">
                <a:solidFill>
                  <a:schemeClr val="accent1"/>
                </a:solidFill>
              </a:defRPr>
            </a:pPr>
            <a:r>
              <a:t>Теперь ветка master актуальна. Ветка amazing_new_feature больше не нужна, и ее можно удалить.</a:t>
            </a:r>
          </a:p>
          <a:p>
            <a:pPr>
              <a:defRPr b="1" sz="2000">
                <a:solidFill>
                  <a:srgbClr val="FF0000"/>
                </a:solidFill>
              </a:defRPr>
            </a:pPr>
            <a:r>
              <a:t>$ git branch -d awesome_new_feature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5" name="1tGHe.png" descr="1tGHe.png"/>
          <p:cNvPicPr>
            <a:picLocks noChangeAspect="1"/>
          </p:cNvPicPr>
          <p:nvPr/>
        </p:nvPicPr>
        <p:blipFill>
          <a:blip r:embed="rId2">
            <a:extLst/>
          </a:blip>
          <a:stretch>
            <a:fillRect/>
          </a:stretch>
        </p:blipFill>
        <p:spPr>
          <a:xfrm>
            <a:off x="2086692" y="747505"/>
            <a:ext cx="5038080" cy="1709945"/>
          </a:xfrm>
          <a:prstGeom prst="rect">
            <a:avLst/>
          </a:prstGeom>
          <a:ln w="12700">
            <a:miter lim="400000"/>
          </a:ln>
        </p:spPr>
      </p:pic>
      <p:pic>
        <p:nvPicPr>
          <p:cNvPr id="336" name="Lh9LK.png" descr="Lh9LK.png"/>
          <p:cNvPicPr>
            <a:picLocks noChangeAspect="1"/>
          </p:cNvPicPr>
          <p:nvPr/>
        </p:nvPicPr>
        <p:blipFill>
          <a:blip r:embed="rId3">
            <a:extLst/>
          </a:blip>
          <a:stretch>
            <a:fillRect/>
          </a:stretch>
        </p:blipFill>
        <p:spPr>
          <a:xfrm>
            <a:off x="6674015" y="3039304"/>
            <a:ext cx="4896195" cy="2914498"/>
          </a:xfrm>
          <a:prstGeom prst="rect">
            <a:avLst/>
          </a:prstGeom>
          <a:ln w="12700">
            <a:miter lim="400000"/>
          </a:ln>
        </p:spPr>
      </p:pic>
      <p:pic>
        <p:nvPicPr>
          <p:cNvPr id="337" name="3GuQE.png" descr="3GuQE.png"/>
          <p:cNvPicPr>
            <a:picLocks noChangeAspect="1"/>
          </p:cNvPicPr>
          <p:nvPr/>
        </p:nvPicPr>
        <p:blipFill>
          <a:blip r:embed="rId4">
            <a:extLst/>
          </a:blip>
          <a:stretch>
            <a:fillRect/>
          </a:stretch>
        </p:blipFill>
        <p:spPr>
          <a:xfrm>
            <a:off x="566631" y="2890028"/>
            <a:ext cx="5038080" cy="3320272"/>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Заголовок 1"/>
          <p:cNvSpPr txBox="1"/>
          <p:nvPr>
            <p:ph type="title"/>
          </p:nvPr>
        </p:nvSpPr>
        <p:spPr>
          <a:xfrm>
            <a:off x="422694" y="-1"/>
            <a:ext cx="11769305" cy="1052292"/>
          </a:xfrm>
          <a:prstGeom prst="rect">
            <a:avLst/>
          </a:prstGeom>
        </p:spPr>
        <p:txBody>
          <a:bodyPr/>
          <a:lstStyle>
            <a:lvl1pPr>
              <a:defRPr sz="3200"/>
            </a:lvl1pPr>
          </a:lstStyle>
          <a:p>
            <a:pPr/>
            <a:r>
              <a:t>ПРАВИЛА ОФОРМЛЕНИЯ ФАЙЛА README.MD НА GITHUB</a:t>
            </a:r>
          </a:p>
        </p:txBody>
      </p:sp>
      <p:sp>
        <p:nvSpPr>
          <p:cNvPr id="340" name="Объект 2"/>
          <p:cNvSpPr txBox="1"/>
          <p:nvPr>
            <p:ph type="body" idx="1"/>
          </p:nvPr>
        </p:nvSpPr>
        <p:spPr>
          <a:xfrm>
            <a:off x="267417" y="785004"/>
            <a:ext cx="11721383" cy="5978106"/>
          </a:xfrm>
          <a:prstGeom prst="rect">
            <a:avLst/>
          </a:prstGeom>
        </p:spPr>
        <p:txBody>
          <a:bodyPr/>
          <a:lstStyle/>
          <a:p>
            <a:pPr>
              <a:defRPr sz="2000">
                <a:solidFill>
                  <a:srgbClr val="555555"/>
                </a:solidFill>
                <a:latin typeface="Roboto"/>
                <a:ea typeface="Roboto"/>
                <a:cs typeface="Roboto"/>
                <a:sym typeface="Roboto"/>
              </a:defRPr>
            </a:pPr>
          </a:p>
          <a:p>
            <a:pPr>
              <a:defRPr sz="2000">
                <a:solidFill>
                  <a:srgbClr val="555555"/>
                </a:solidFill>
                <a:latin typeface="Roboto"/>
                <a:ea typeface="Roboto"/>
                <a:cs typeface="Roboto"/>
                <a:sym typeface="Roboto"/>
              </a:defRPr>
            </a:pPr>
            <a:r>
              <a:t>Если вы начали работу на GitHub, решили загрузить туда свой проект для совместной работы с единомышленниками, то, скорее всего, в первую очередь перед вами встанет проблема создания первого файла – файла «readme.md».</a:t>
            </a:r>
          </a:p>
          <a:p>
            <a:pPr>
              <a:defRPr sz="2000">
                <a:solidFill>
                  <a:srgbClr val="555555"/>
                </a:solidFill>
                <a:latin typeface="Roboto"/>
                <a:ea typeface="Roboto"/>
                <a:cs typeface="Roboto"/>
                <a:sym typeface="Roboto"/>
              </a:defRPr>
            </a:pPr>
          </a:p>
          <a:p>
            <a:pPr>
              <a:defRPr sz="2000">
                <a:solidFill>
                  <a:srgbClr val="555555"/>
                </a:solidFill>
                <a:latin typeface="Roboto"/>
                <a:ea typeface="Roboto"/>
                <a:cs typeface="Roboto"/>
                <a:sym typeface="Roboto"/>
              </a:defRPr>
            </a:pPr>
            <a:r>
              <a:t>Можно, конечно, просто выложить простой, неформатированный текстовой файл. Но вам захочется сделать его удобочитаемым, чтобы ссылки были выделены, блоки кода, присутствовали таблицы и так далее…</a:t>
            </a:r>
          </a:p>
          <a:p>
            <a:pPr>
              <a:defRPr sz="2000">
                <a:solidFill>
                  <a:srgbClr val="555555"/>
                </a:solidFill>
                <a:latin typeface="Roboto"/>
                <a:ea typeface="Roboto"/>
                <a:cs typeface="Roboto"/>
                <a:sym typeface="Roboto"/>
              </a:defRPr>
            </a:pPr>
          </a:p>
          <a:p>
            <a:pPr>
              <a:defRPr sz="2000">
                <a:solidFill>
                  <a:srgbClr val="555555"/>
                </a:solidFill>
                <a:latin typeface="Roboto"/>
                <a:ea typeface="Roboto"/>
                <a:cs typeface="Roboto"/>
                <a:sym typeface="Roboto"/>
              </a:defRPr>
            </a:pPr>
            <a:r>
              <a:t>Для форматирования текста на GitHub используются достаточно простые правила. Перечислим основные. Редактировать файл можно прямо на GitHub в он-лайн режиме</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Нажмите дважды"/>
          <p:cNvSpPr txBox="1"/>
          <p:nvPr>
            <p:ph type="title"/>
          </p:nvPr>
        </p:nvSpPr>
        <p:spPr>
          <a:prstGeom prst="rect">
            <a:avLst/>
          </a:prstGeom>
        </p:spPr>
        <p:txBody>
          <a:bodyPr/>
          <a:lstStyle/>
          <a:p>
            <a:pPr/>
          </a:p>
        </p:txBody>
      </p:sp>
      <p:sp>
        <p:nvSpPr>
          <p:cNvPr id="343" name="Структура файла README.md:…"/>
          <p:cNvSpPr txBox="1"/>
          <p:nvPr>
            <p:ph type="body" idx="1"/>
          </p:nvPr>
        </p:nvSpPr>
        <p:spPr>
          <a:prstGeom prst="rect">
            <a:avLst/>
          </a:prstGeom>
        </p:spPr>
        <p:txBody>
          <a:bodyPr/>
          <a:lstStyle/>
          <a:p>
            <a:pPr marL="0" indent="0">
              <a:spcBef>
                <a:spcPts val="2000"/>
              </a:spcBef>
              <a:buClrTx/>
              <a:buSzTx/>
              <a:buNone/>
              <a:defRPr b="1" sz="1700">
                <a:solidFill>
                  <a:srgbClr val="06060F">
                    <a:alpha val="87059"/>
                  </a:srgbClr>
                </a:solidFill>
                <a:latin typeface="Helvetica Neue"/>
                <a:ea typeface="Helvetica Neue"/>
                <a:cs typeface="Helvetica Neue"/>
                <a:sym typeface="Helvetica Neue"/>
              </a:defRPr>
            </a:pPr>
            <a:r>
              <a:t>Структура файла README.md:</a:t>
            </a:r>
            <a:endParaRPr b="0"/>
          </a:p>
          <a:p>
            <a:pPr marL="457200" indent="-317500">
              <a:spcBef>
                <a:spcPts val="0"/>
              </a:spcBef>
              <a:buClr>
                <a:srgbClr val="06060F">
                  <a:alpha val="87059"/>
                </a:srgbClr>
              </a:buClr>
              <a:buFont typeface="Helvetica Neue"/>
              <a:buAutoNum type="arabicPeriod" startAt="1"/>
              <a:defRPr sz="1700">
                <a:solidFill>
                  <a:srgbClr val="06060F">
                    <a:alpha val="87059"/>
                  </a:srgbClr>
                </a:solidFill>
                <a:latin typeface="Helvetica Neue"/>
                <a:ea typeface="Helvetica Neue"/>
                <a:cs typeface="Helvetica Neue"/>
                <a:sym typeface="Helvetica Neue"/>
              </a:defRPr>
            </a:pPr>
            <a:r>
              <a:t>Название проекта.</a:t>
            </a:r>
            <a:br/>
            <a:r>
              <a:t>Описание проекта.</a:t>
            </a:r>
            <a:br/>
            <a:r>
              <a:t>Ссылка на сайт.</a:t>
            </a:r>
            <a:br/>
            <a:r>
              <a:t>Скрин сайта.</a:t>
            </a:r>
            <a:br/>
            <a:r>
              <a:t>Стек технологий, мотивация.</a:t>
            </a:r>
            <a:br/>
            <a:r>
              <a:t>Список задач To do.</a:t>
            </a:r>
            <a:br/>
            <a:r>
              <a:t>Команда.</a:t>
            </a:r>
            <a:br/>
            <a:r>
              <a:t>Источники.</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Заголовок 1"/>
          <p:cNvSpPr txBox="1"/>
          <p:nvPr>
            <p:ph type="title"/>
          </p:nvPr>
        </p:nvSpPr>
        <p:spPr>
          <a:xfrm>
            <a:off x="422694" y="-1"/>
            <a:ext cx="11769305" cy="1052292"/>
          </a:xfrm>
          <a:prstGeom prst="rect">
            <a:avLst/>
          </a:prstGeom>
        </p:spPr>
        <p:txBody>
          <a:bodyPr/>
          <a:lstStyle>
            <a:lvl1pPr>
              <a:defRPr sz="3200"/>
            </a:lvl1pPr>
          </a:lstStyle>
          <a:p>
            <a:pPr/>
            <a:r>
              <a:t>ПРАВИЛА ОФОРМЛЕНИЯ ФАЙЛА README.MD НА GITHUB</a:t>
            </a:r>
          </a:p>
        </p:txBody>
      </p:sp>
      <p:sp>
        <p:nvSpPr>
          <p:cNvPr id="346" name="Объект 2"/>
          <p:cNvSpPr txBox="1"/>
          <p:nvPr>
            <p:ph type="body" idx="1"/>
          </p:nvPr>
        </p:nvSpPr>
        <p:spPr>
          <a:xfrm>
            <a:off x="267417" y="785004"/>
            <a:ext cx="11721383" cy="5978106"/>
          </a:xfrm>
          <a:prstGeom prst="rect">
            <a:avLst/>
          </a:prstGeom>
        </p:spPr>
        <p:txBody>
          <a:bodyPr/>
          <a:lstStyle/>
          <a:p>
            <a:pPr algn="just">
              <a:defRPr sz="2000">
                <a:solidFill>
                  <a:srgbClr val="555555"/>
                </a:solidFill>
                <a:latin typeface="Roboto"/>
                <a:ea typeface="Roboto"/>
                <a:cs typeface="Roboto"/>
                <a:sym typeface="Roboto"/>
              </a:defRPr>
            </a:pPr>
            <a:r>
              <a:t>Разбиение на абзацы производится вставкой пустой строки между ними (нажмите "Enter" после абзаца).</a:t>
            </a:r>
          </a:p>
          <a:p>
            <a:pPr algn="just">
              <a:defRPr sz="2000">
                <a:solidFill>
                  <a:srgbClr val="555555"/>
                </a:solidFill>
                <a:latin typeface="Roboto"/>
                <a:ea typeface="Roboto"/>
                <a:cs typeface="Roboto"/>
                <a:sym typeface="Roboto"/>
              </a:defRPr>
            </a:pPr>
            <a:r>
              <a:t>Горизонтальная полоса между абзацами - тег &lt;hr&gt; - три или более звёздочек или дефисов</a:t>
            </a:r>
          </a:p>
          <a:p>
            <a:pPr algn="just">
              <a:defRPr sz="2000">
                <a:solidFill>
                  <a:srgbClr val="555555"/>
                </a:solidFill>
                <a:latin typeface="Roboto"/>
                <a:ea typeface="Roboto"/>
                <a:cs typeface="Roboto"/>
                <a:sym typeface="Roboto"/>
              </a:defRPr>
            </a:pPr>
          </a:p>
          <a:p>
            <a:pPr algn="just">
              <a:defRPr sz="2000">
                <a:solidFill>
                  <a:srgbClr val="555555"/>
                </a:solidFill>
                <a:latin typeface="Roboto"/>
                <a:ea typeface="Roboto"/>
                <a:cs typeface="Roboto"/>
                <a:sym typeface="Roboto"/>
              </a:defRPr>
            </a:pPr>
          </a:p>
          <a:p>
            <a:pPr algn="just">
              <a:defRPr sz="2000">
                <a:solidFill>
                  <a:srgbClr val="555555"/>
                </a:solidFill>
                <a:latin typeface="Roboto"/>
                <a:ea typeface="Roboto"/>
                <a:cs typeface="Roboto"/>
                <a:sym typeface="Roboto"/>
              </a:defRPr>
            </a:pPr>
          </a:p>
          <a:p>
            <a:pPr algn="just">
              <a:defRPr sz="2000">
                <a:solidFill>
                  <a:srgbClr val="555555"/>
                </a:solidFill>
                <a:latin typeface="Roboto"/>
                <a:ea typeface="Roboto"/>
                <a:cs typeface="Roboto"/>
                <a:sym typeface="Roboto"/>
              </a:defRPr>
            </a:pPr>
          </a:p>
          <a:p>
            <a:pPr algn="just">
              <a:defRPr sz="2000">
                <a:solidFill>
                  <a:srgbClr val="555555"/>
                </a:solidFill>
                <a:latin typeface="Roboto"/>
                <a:ea typeface="Roboto"/>
                <a:cs typeface="Roboto"/>
                <a:sym typeface="Roboto"/>
              </a:defRPr>
            </a:pPr>
          </a:p>
          <a:p>
            <a:pPr algn="just">
              <a:defRPr sz="2000">
                <a:solidFill>
                  <a:srgbClr val="555555"/>
                </a:solidFill>
                <a:latin typeface="Roboto"/>
                <a:ea typeface="Roboto"/>
                <a:cs typeface="Roboto"/>
                <a:sym typeface="Roboto"/>
              </a:defRPr>
            </a:pPr>
            <a:r>
              <a:t>Или</a:t>
            </a:r>
          </a:p>
        </p:txBody>
      </p:sp>
      <p:sp>
        <p:nvSpPr>
          <p:cNvPr id="347" name="Rectangle 2"/>
          <p:cNvSpPr/>
          <p:nvPr/>
        </p:nvSpPr>
        <p:spPr>
          <a:xfrm>
            <a:off x="828134" y="2691015"/>
            <a:ext cx="3467822" cy="102870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400">
                <a:solidFill>
                  <a:srgbClr val="555555"/>
                </a:solidFill>
                <a:latin typeface="Courier New"/>
                <a:ea typeface="Courier New"/>
                <a:cs typeface="Courier New"/>
                <a:sym typeface="Courier New"/>
              </a:defRPr>
            </a:pPr>
            <a:r>
              <a:t>Первый абзац</a:t>
            </a:r>
            <a:br/>
            <a:r>
              <a:t>***</a:t>
            </a:r>
            <a:br/>
            <a:r>
              <a:t>Второй абзац</a:t>
            </a:r>
            <a:r>
              <a:rPr sz="1800">
                <a:solidFill>
                  <a:srgbClr val="000000"/>
                </a:solidFill>
                <a:latin typeface="+mn-lt"/>
                <a:ea typeface="+mn-ea"/>
                <a:cs typeface="+mn-cs"/>
                <a:sym typeface="Century Gothic"/>
              </a:rPr>
              <a:t> </a:t>
            </a:r>
          </a:p>
        </p:txBody>
      </p:sp>
      <p:sp>
        <p:nvSpPr>
          <p:cNvPr id="348" name="Rectangle 6"/>
          <p:cNvSpPr/>
          <p:nvPr/>
        </p:nvSpPr>
        <p:spPr>
          <a:xfrm>
            <a:off x="828135" y="4799196"/>
            <a:ext cx="2846718" cy="1078509"/>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400">
                <a:solidFill>
                  <a:srgbClr val="555555"/>
                </a:solidFill>
                <a:latin typeface="Courier New"/>
                <a:ea typeface="Courier New"/>
                <a:cs typeface="Courier New"/>
                <a:sym typeface="Courier New"/>
              </a:defRPr>
            </a:pPr>
            <a:r>
              <a:t>Первый абзац</a:t>
            </a:r>
            <a:br/>
            <a:r>
              <a:t>---</a:t>
            </a:r>
            <a:br/>
            <a:r>
              <a:t>Второй абзац</a:t>
            </a:r>
            <a:r>
              <a:rPr>
                <a:solidFill>
                  <a:srgbClr val="000000"/>
                </a:solidFill>
                <a:latin typeface="+mn-lt"/>
                <a:ea typeface="+mn-ea"/>
                <a:cs typeface="+mn-cs"/>
                <a:sym typeface="Century Gothic"/>
              </a:rPr>
              <a:t> </a:t>
            </a:r>
          </a:p>
        </p:txBody>
      </p:sp>
      <p:pic>
        <p:nvPicPr>
          <p:cNvPr id="349" name="Рисунок 14" descr="Рисунок 14"/>
          <p:cNvPicPr>
            <a:picLocks noChangeAspect="1"/>
          </p:cNvPicPr>
          <p:nvPr/>
        </p:nvPicPr>
        <p:blipFill>
          <a:blip r:embed="rId2">
            <a:extLst/>
          </a:blip>
          <a:stretch>
            <a:fillRect/>
          </a:stretch>
        </p:blipFill>
        <p:spPr>
          <a:xfrm>
            <a:off x="5848105" y="2529913"/>
            <a:ext cx="4791745" cy="3581901"/>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Заголовок 1"/>
          <p:cNvSpPr txBox="1"/>
          <p:nvPr>
            <p:ph type="title"/>
          </p:nvPr>
        </p:nvSpPr>
        <p:spPr>
          <a:xfrm>
            <a:off x="422694" y="-1"/>
            <a:ext cx="11769305" cy="1052292"/>
          </a:xfrm>
          <a:prstGeom prst="rect">
            <a:avLst/>
          </a:prstGeom>
        </p:spPr>
        <p:txBody>
          <a:bodyPr/>
          <a:lstStyle/>
          <a:p>
            <a:pPr/>
            <a:r>
              <a:t>Заголовки и прочее</a:t>
            </a:r>
          </a:p>
        </p:txBody>
      </p:sp>
      <p:sp>
        <p:nvSpPr>
          <p:cNvPr id="352" name="Rectangle 2"/>
          <p:cNvSpPr/>
          <p:nvPr/>
        </p:nvSpPr>
        <p:spPr>
          <a:xfrm>
            <a:off x="250170" y="951051"/>
            <a:ext cx="5331126" cy="617240"/>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h1 заголовок первого уровня</a:t>
            </a:r>
            <a:br/>
            <a:r>
              <a:t>=====================</a:t>
            </a:r>
            <a:r>
              <a:rPr>
                <a:solidFill>
                  <a:srgbClr val="000000"/>
                </a:solidFill>
                <a:latin typeface="+mn-lt"/>
                <a:ea typeface="+mn-ea"/>
                <a:cs typeface="+mn-cs"/>
                <a:sym typeface="Century Gothic"/>
              </a:rPr>
              <a:t> </a:t>
            </a:r>
          </a:p>
        </p:txBody>
      </p:sp>
      <p:sp>
        <p:nvSpPr>
          <p:cNvPr id="353" name="Rectangle 4"/>
          <p:cNvSpPr/>
          <p:nvPr/>
        </p:nvSpPr>
        <p:spPr>
          <a:xfrm>
            <a:off x="250171" y="2136338"/>
            <a:ext cx="6211019" cy="6172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h2 заголовок второго уровня</a:t>
            </a:r>
            <a:br/>
            <a:r>
              <a:t>-----------------------------------</a:t>
            </a:r>
            <a:r>
              <a:rPr>
                <a:solidFill>
                  <a:srgbClr val="000000"/>
                </a:solidFill>
                <a:latin typeface="+mn-lt"/>
                <a:ea typeface="+mn-ea"/>
                <a:cs typeface="+mn-cs"/>
                <a:sym typeface="Century Gothic"/>
              </a:rPr>
              <a:t> </a:t>
            </a:r>
          </a:p>
        </p:txBody>
      </p:sp>
      <p:sp>
        <p:nvSpPr>
          <p:cNvPr id="354" name="Rectangle 5"/>
          <p:cNvSpPr/>
          <p:nvPr/>
        </p:nvSpPr>
        <p:spPr>
          <a:xfrm>
            <a:off x="250171" y="3322401"/>
            <a:ext cx="6504317" cy="325140"/>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 h3 заголовок третьего уровня</a:t>
            </a:r>
            <a:r>
              <a:rPr>
                <a:solidFill>
                  <a:srgbClr val="000000"/>
                </a:solidFill>
                <a:latin typeface="+mn-lt"/>
                <a:ea typeface="+mn-ea"/>
                <a:cs typeface="+mn-cs"/>
                <a:sym typeface="Century Gothic"/>
              </a:rPr>
              <a:t> </a:t>
            </a:r>
          </a:p>
        </p:txBody>
      </p:sp>
      <p:sp>
        <p:nvSpPr>
          <p:cNvPr id="355" name="Rectangle 6"/>
          <p:cNvSpPr/>
          <p:nvPr/>
        </p:nvSpPr>
        <p:spPr>
          <a:xfrm>
            <a:off x="250171" y="4176086"/>
            <a:ext cx="5495028" cy="3251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 h4 заголовок четвёртого уровня</a:t>
            </a:r>
            <a:r>
              <a:rPr>
                <a:solidFill>
                  <a:srgbClr val="000000"/>
                </a:solidFill>
                <a:latin typeface="+mn-lt"/>
                <a:ea typeface="+mn-ea"/>
                <a:cs typeface="+mn-cs"/>
                <a:sym typeface="Century Gothic"/>
              </a:rPr>
              <a:t> </a:t>
            </a:r>
          </a:p>
        </p:txBody>
      </p:sp>
      <p:sp>
        <p:nvSpPr>
          <p:cNvPr id="356" name="Rectangle 8"/>
          <p:cNvSpPr/>
          <p:nvPr/>
        </p:nvSpPr>
        <p:spPr>
          <a:xfrm>
            <a:off x="250170" y="6132479"/>
            <a:ext cx="5952228" cy="3251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 h6 заголовок шестого уровня</a:t>
            </a:r>
            <a:r>
              <a:rPr>
                <a:solidFill>
                  <a:srgbClr val="000000"/>
                </a:solidFill>
                <a:latin typeface="+mn-lt"/>
                <a:ea typeface="+mn-ea"/>
                <a:cs typeface="+mn-cs"/>
                <a:sym typeface="Century Gothic"/>
              </a:rPr>
              <a:t> </a:t>
            </a:r>
          </a:p>
        </p:txBody>
      </p:sp>
      <p:sp>
        <p:nvSpPr>
          <p:cNvPr id="357" name="Rectangle 9"/>
          <p:cNvSpPr/>
          <p:nvPr/>
        </p:nvSpPr>
        <p:spPr>
          <a:xfrm>
            <a:off x="250171" y="5150963"/>
            <a:ext cx="5702062" cy="3251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 h5 заголовок пятого уровня</a:t>
            </a:r>
            <a:r>
              <a:rPr>
                <a:solidFill>
                  <a:srgbClr val="000000"/>
                </a:solidFill>
                <a:latin typeface="+mn-lt"/>
                <a:ea typeface="+mn-ea"/>
                <a:cs typeface="+mn-cs"/>
                <a:sym typeface="Century Gothic"/>
              </a:rPr>
              <a:t> </a:t>
            </a:r>
          </a:p>
        </p:txBody>
      </p:sp>
      <p:pic>
        <p:nvPicPr>
          <p:cNvPr id="358" name="Рисунок 15" descr="Рисунок 15"/>
          <p:cNvPicPr>
            <a:picLocks noChangeAspect="1"/>
          </p:cNvPicPr>
          <p:nvPr/>
        </p:nvPicPr>
        <p:blipFill>
          <a:blip r:embed="rId2">
            <a:extLst/>
          </a:blip>
          <a:stretch>
            <a:fillRect/>
          </a:stretch>
        </p:blipFill>
        <p:spPr>
          <a:xfrm>
            <a:off x="6906366" y="1213869"/>
            <a:ext cx="5262048" cy="4826337"/>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Заголовок 1"/>
          <p:cNvSpPr txBox="1"/>
          <p:nvPr>
            <p:ph type="title"/>
          </p:nvPr>
        </p:nvSpPr>
        <p:spPr>
          <a:xfrm>
            <a:off x="422694" y="-1"/>
            <a:ext cx="11769305" cy="1052292"/>
          </a:xfrm>
          <a:prstGeom prst="rect">
            <a:avLst/>
          </a:prstGeom>
        </p:spPr>
        <p:txBody>
          <a:bodyPr/>
          <a:lstStyle/>
          <a:p>
            <a:pPr/>
            <a:r>
              <a:t>Ссылки</a:t>
            </a:r>
          </a:p>
        </p:txBody>
      </p:sp>
      <p:sp>
        <p:nvSpPr>
          <p:cNvPr id="361" name="TextBox 3"/>
          <p:cNvSpPr txBox="1"/>
          <p:nvPr/>
        </p:nvSpPr>
        <p:spPr>
          <a:xfrm>
            <a:off x="660351" y="1052290"/>
            <a:ext cx="10611785"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Оформление ссылки [Видимая часть, название ссылки] (http://webdesign.ru.net адрес ссылки - невидимая часть)</a:t>
            </a:r>
          </a:p>
        </p:txBody>
      </p:sp>
      <p:sp>
        <p:nvSpPr>
          <p:cNvPr id="362" name="Rectangle 1"/>
          <p:cNvSpPr/>
          <p:nvPr/>
        </p:nvSpPr>
        <p:spPr>
          <a:xfrm>
            <a:off x="807231" y="2243420"/>
            <a:ext cx="5918883" cy="325140"/>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[Мой сайт](http://webdesign.ru.net)</a:t>
            </a:r>
            <a:r>
              <a:rPr>
                <a:solidFill>
                  <a:srgbClr val="000000"/>
                </a:solidFill>
                <a:latin typeface="+mn-lt"/>
                <a:ea typeface="+mn-ea"/>
                <a:cs typeface="+mn-cs"/>
                <a:sym typeface="Century Gothic"/>
              </a:rPr>
              <a:t> </a:t>
            </a:r>
          </a:p>
        </p:txBody>
      </p:sp>
      <p:sp>
        <p:nvSpPr>
          <p:cNvPr id="363" name="TextBox 11"/>
          <p:cNvSpPr txBox="1"/>
          <p:nvPr/>
        </p:nvSpPr>
        <p:spPr>
          <a:xfrm>
            <a:off x="923291" y="3215738"/>
            <a:ext cx="4016227"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Если заключить адрес в угловые скобки, то он автоматически станет ссылкой</a:t>
            </a:r>
          </a:p>
        </p:txBody>
      </p:sp>
      <p:sp>
        <p:nvSpPr>
          <p:cNvPr id="364" name="Rectangle 3"/>
          <p:cNvSpPr/>
          <p:nvPr/>
        </p:nvSpPr>
        <p:spPr>
          <a:xfrm>
            <a:off x="877569" y="4831460"/>
            <a:ext cx="4257139" cy="325140"/>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&lt;http://webdesign.ru.net&gt;</a:t>
            </a:r>
            <a:r>
              <a:rPr>
                <a:solidFill>
                  <a:srgbClr val="000000"/>
                </a:solidFill>
                <a:latin typeface="+mn-lt"/>
                <a:ea typeface="+mn-ea"/>
                <a:cs typeface="+mn-cs"/>
                <a:sym typeface="Century Gothic"/>
              </a:rPr>
              <a:t> </a:t>
            </a:r>
          </a:p>
        </p:txBody>
      </p:sp>
      <p:pic>
        <p:nvPicPr>
          <p:cNvPr id="365" name="Рисунок 19" descr="Рисунок 19"/>
          <p:cNvPicPr>
            <a:picLocks noChangeAspect="1"/>
          </p:cNvPicPr>
          <p:nvPr/>
        </p:nvPicPr>
        <p:blipFill>
          <a:blip r:embed="rId2">
            <a:extLst/>
          </a:blip>
          <a:stretch>
            <a:fillRect/>
          </a:stretch>
        </p:blipFill>
        <p:spPr>
          <a:xfrm>
            <a:off x="6307346" y="3113360"/>
            <a:ext cx="5856943" cy="1880672"/>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Заголовок 1"/>
          <p:cNvSpPr txBox="1"/>
          <p:nvPr>
            <p:ph type="title"/>
          </p:nvPr>
        </p:nvSpPr>
        <p:spPr>
          <a:xfrm>
            <a:off x="422694" y="-1"/>
            <a:ext cx="11769305" cy="1052292"/>
          </a:xfrm>
          <a:prstGeom prst="rect">
            <a:avLst/>
          </a:prstGeom>
        </p:spPr>
        <p:txBody>
          <a:bodyPr/>
          <a:lstStyle/>
          <a:p>
            <a:pPr/>
            <a:r>
              <a:t>Выделение шрифтов</a:t>
            </a:r>
          </a:p>
        </p:txBody>
      </p:sp>
      <p:sp>
        <p:nvSpPr>
          <p:cNvPr id="368" name="Rectangle 1"/>
          <p:cNvSpPr/>
          <p:nvPr/>
        </p:nvSpPr>
        <p:spPr>
          <a:xfrm>
            <a:off x="422692" y="1775156"/>
            <a:ext cx="4580130" cy="6172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**Жирный шрифт**</a:t>
            </a:r>
            <a:br/>
            <a:r>
              <a:t>***Наклонный жирный***</a:t>
            </a:r>
            <a:r>
              <a:rPr>
                <a:solidFill>
                  <a:srgbClr val="000000"/>
                </a:solidFill>
                <a:latin typeface="+mn-lt"/>
                <a:ea typeface="+mn-ea"/>
                <a:cs typeface="+mn-cs"/>
                <a:sym typeface="Century Gothic"/>
              </a:rPr>
              <a:t> </a:t>
            </a:r>
          </a:p>
        </p:txBody>
      </p:sp>
      <p:sp>
        <p:nvSpPr>
          <p:cNvPr id="369" name="TextBox 7"/>
          <p:cNvSpPr txBox="1"/>
          <p:nvPr/>
        </p:nvSpPr>
        <p:spPr>
          <a:xfrm>
            <a:off x="468412" y="1052290"/>
            <a:ext cx="372661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Выделение жирным шрифтом</a:t>
            </a:r>
          </a:p>
        </p:txBody>
      </p:sp>
      <p:sp>
        <p:nvSpPr>
          <p:cNvPr id="370" name="TextBox 9"/>
          <p:cNvSpPr txBox="1"/>
          <p:nvPr/>
        </p:nvSpPr>
        <p:spPr>
          <a:xfrm>
            <a:off x="468412" y="2745932"/>
            <a:ext cx="600602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Выделение тёмным фоном прямо в тексте</a:t>
            </a:r>
          </a:p>
        </p:txBody>
      </p:sp>
      <p:sp>
        <p:nvSpPr>
          <p:cNvPr id="371" name="Rectangle 3"/>
          <p:cNvSpPr/>
          <p:nvPr/>
        </p:nvSpPr>
        <p:spPr>
          <a:xfrm>
            <a:off x="422692" y="3750004"/>
            <a:ext cx="4580130" cy="3251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`выделенные слова`</a:t>
            </a:r>
            <a:r>
              <a:rPr>
                <a:solidFill>
                  <a:srgbClr val="000000"/>
                </a:solidFill>
                <a:latin typeface="+mn-lt"/>
                <a:ea typeface="+mn-ea"/>
                <a:cs typeface="+mn-cs"/>
                <a:sym typeface="Century Gothic"/>
              </a:rPr>
              <a:t> </a:t>
            </a:r>
          </a:p>
        </p:txBody>
      </p:sp>
      <p:pic>
        <p:nvPicPr>
          <p:cNvPr id="372" name="Рисунок 13" descr="Рисунок 13"/>
          <p:cNvPicPr>
            <a:picLocks noChangeAspect="1"/>
          </p:cNvPicPr>
          <p:nvPr/>
        </p:nvPicPr>
        <p:blipFill>
          <a:blip r:embed="rId2">
            <a:extLst/>
          </a:blip>
          <a:stretch>
            <a:fillRect/>
          </a:stretch>
        </p:blipFill>
        <p:spPr>
          <a:xfrm>
            <a:off x="5629257" y="2091258"/>
            <a:ext cx="6345956" cy="1651480"/>
          </a:xfrm>
          <a:prstGeom prst="rect">
            <a:avLst/>
          </a:prstGeom>
          <a:ln w="12700">
            <a:miter lim="400000"/>
          </a:ln>
        </p:spPr>
      </p:pic>
      <p:pic>
        <p:nvPicPr>
          <p:cNvPr id="373" name="Рисунок 16" descr="Рисунок 16"/>
          <p:cNvPicPr>
            <a:picLocks noChangeAspect="1"/>
          </p:cNvPicPr>
          <p:nvPr/>
        </p:nvPicPr>
        <p:blipFill>
          <a:blip r:embed="rId3">
            <a:extLst/>
          </a:blip>
          <a:stretch>
            <a:fillRect/>
          </a:stretch>
        </p:blipFill>
        <p:spPr>
          <a:xfrm>
            <a:off x="5706207" y="4908046"/>
            <a:ext cx="6407870" cy="1590920"/>
          </a:xfrm>
          <a:prstGeom prst="rect">
            <a:avLst/>
          </a:prstGeom>
          <a:ln w="12700">
            <a:miter lim="400000"/>
          </a:ln>
        </p:spPr>
      </p:pic>
      <p:sp>
        <p:nvSpPr>
          <p:cNvPr id="374" name="TextBox 18"/>
          <p:cNvSpPr txBox="1"/>
          <p:nvPr/>
        </p:nvSpPr>
        <p:spPr>
          <a:xfrm>
            <a:off x="255601" y="4485740"/>
            <a:ext cx="4798217"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Блок текста с более тёмным фоном, четыре пробела (и более) от начала каждой строки</a:t>
            </a:r>
          </a:p>
        </p:txBody>
      </p:sp>
      <p:sp>
        <p:nvSpPr>
          <p:cNvPr id="375" name="Rectangle 4"/>
          <p:cNvSpPr/>
          <p:nvPr/>
        </p:nvSpPr>
        <p:spPr>
          <a:xfrm>
            <a:off x="562707" y="5645848"/>
            <a:ext cx="3367456" cy="9093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    dir /fonts</a:t>
            </a:r>
            <a:br/>
            <a:r>
              <a:t>    dir /images</a:t>
            </a:r>
            <a:br/>
            <a:r>
              <a:t>    dir /js</a:t>
            </a:r>
            <a:r>
              <a:rPr>
                <a:solidFill>
                  <a:srgbClr val="000000"/>
                </a:solidFill>
                <a:latin typeface="+mn-lt"/>
                <a:ea typeface="+mn-ea"/>
                <a:cs typeface="+mn-cs"/>
                <a:sym typeface="Century Gothic"/>
              </a:rPr>
              <a:t>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Заголовок 1"/>
          <p:cNvSpPr txBox="1"/>
          <p:nvPr>
            <p:ph type="title"/>
          </p:nvPr>
        </p:nvSpPr>
        <p:spPr>
          <a:xfrm>
            <a:off x="422694" y="-1"/>
            <a:ext cx="11769305" cy="1052292"/>
          </a:xfrm>
          <a:prstGeom prst="rect">
            <a:avLst/>
          </a:prstGeom>
        </p:spPr>
        <p:txBody>
          <a:bodyPr/>
          <a:lstStyle/>
          <a:p>
            <a:pPr/>
            <a:r>
              <a:t>Подсветка синтаксиса</a:t>
            </a:r>
          </a:p>
        </p:txBody>
      </p:sp>
      <p:sp>
        <p:nvSpPr>
          <p:cNvPr id="378" name="TextBox 7"/>
          <p:cNvSpPr txBox="1"/>
          <p:nvPr/>
        </p:nvSpPr>
        <p:spPr>
          <a:xfrm>
            <a:off x="468413" y="1052290"/>
            <a:ext cx="1105389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Блоки текста с подвеченным синтаксисом. Выделенный цветом фона блок с html-кодом. Теги выделяются цветом по правилам html</a:t>
            </a:r>
          </a:p>
        </p:txBody>
      </p:sp>
      <p:sp>
        <p:nvSpPr>
          <p:cNvPr id="379" name="Rectangle 2"/>
          <p:cNvSpPr/>
          <p:nvPr/>
        </p:nvSpPr>
        <p:spPr>
          <a:xfrm>
            <a:off x="449102" y="1841170"/>
            <a:ext cx="11378245" cy="9093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```html</a:t>
            </a:r>
            <a:br/>
            <a:r>
              <a:t>&lt;meta name="viewport" content="width=device-width, initial-scale=1.0"&gt;</a:t>
            </a:r>
            <a:br/>
            <a:r>
              <a:t>```</a:t>
            </a:r>
            <a:r>
              <a:rPr>
                <a:solidFill>
                  <a:srgbClr val="000000"/>
                </a:solidFill>
                <a:latin typeface="+mn-lt"/>
                <a:ea typeface="+mn-ea"/>
                <a:cs typeface="+mn-cs"/>
                <a:sym typeface="Century Gothic"/>
              </a:rPr>
              <a:t> </a:t>
            </a:r>
          </a:p>
        </p:txBody>
      </p:sp>
      <p:pic>
        <p:nvPicPr>
          <p:cNvPr id="380" name="Рисунок 6" descr="Рисунок 6"/>
          <p:cNvPicPr>
            <a:picLocks noChangeAspect="1"/>
          </p:cNvPicPr>
          <p:nvPr/>
        </p:nvPicPr>
        <p:blipFill>
          <a:blip r:embed="rId2">
            <a:extLst/>
          </a:blip>
          <a:stretch>
            <a:fillRect/>
          </a:stretch>
        </p:blipFill>
        <p:spPr>
          <a:xfrm>
            <a:off x="1484007" y="2918210"/>
            <a:ext cx="9022700" cy="1081330"/>
          </a:xfrm>
          <a:prstGeom prst="rect">
            <a:avLst/>
          </a:prstGeom>
          <a:ln w="12700">
            <a:miter lim="400000"/>
          </a:ln>
        </p:spPr>
      </p:pic>
      <p:sp>
        <p:nvSpPr>
          <p:cNvPr id="381" name="Rectangle 3"/>
          <p:cNvSpPr/>
          <p:nvPr/>
        </p:nvSpPr>
        <p:spPr>
          <a:xfrm>
            <a:off x="-1" y="4590699"/>
            <a:ext cx="5969481" cy="1870473"/>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1600">
                <a:solidFill>
                  <a:srgbClr val="555555"/>
                </a:solidFill>
                <a:latin typeface="Courier New"/>
                <a:ea typeface="Courier New"/>
                <a:cs typeface="Courier New"/>
                <a:sym typeface="Courier New"/>
              </a:defRPr>
            </a:pPr>
            <a:r>
              <a:t>```scss /* или css */</a:t>
            </a:r>
            <a:br/>
            <a:r>
              <a:t>@import "bower_components/tree-normalize/generic.normalize";</a:t>
            </a:r>
            <a:br/>
            <a:r>
              <a:t>h1 {</a:t>
            </a:r>
            <a:br/>
            <a:r>
              <a:t>font-size:1.5em;</a:t>
            </a:r>
            <a:br/>
            <a:r>
              <a:t>font-weight: 300;</a:t>
            </a:r>
            <a:br/>
            <a:r>
              <a:t>}</a:t>
            </a:r>
            <a:br/>
            <a:r>
              <a:t>```</a:t>
            </a:r>
            <a:r>
              <a:rPr>
                <a:solidFill>
                  <a:srgbClr val="000000"/>
                </a:solidFill>
                <a:latin typeface="+mn-lt"/>
                <a:ea typeface="+mn-ea"/>
                <a:cs typeface="+mn-cs"/>
                <a:sym typeface="Century Gothic"/>
              </a:rPr>
              <a:t> </a:t>
            </a:r>
          </a:p>
        </p:txBody>
      </p:sp>
      <p:pic>
        <p:nvPicPr>
          <p:cNvPr id="382" name="Рисунок 15" descr="Рисунок 15"/>
          <p:cNvPicPr>
            <a:picLocks noChangeAspect="1"/>
          </p:cNvPicPr>
          <p:nvPr/>
        </p:nvPicPr>
        <p:blipFill>
          <a:blip r:embed="rId3">
            <a:extLst/>
          </a:blip>
          <a:stretch>
            <a:fillRect/>
          </a:stretch>
        </p:blipFill>
        <p:spPr>
          <a:xfrm>
            <a:off x="5113682" y="4362599"/>
            <a:ext cx="7015090" cy="232667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Заголовок 1"/>
          <p:cNvSpPr txBox="1"/>
          <p:nvPr>
            <p:ph type="title"/>
          </p:nvPr>
        </p:nvSpPr>
        <p:spPr>
          <a:xfrm>
            <a:off x="1640156" y="592937"/>
            <a:ext cx="8911688" cy="1280891"/>
          </a:xfrm>
          <a:prstGeom prst="rect">
            <a:avLst/>
          </a:prstGeom>
        </p:spPr>
        <p:txBody>
          <a:bodyPr/>
          <a:lstStyle/>
          <a:p>
            <a:pPr/>
            <a:r>
              <a:t>Установка</a:t>
            </a:r>
          </a:p>
        </p:txBody>
      </p:sp>
      <p:sp>
        <p:nvSpPr>
          <p:cNvPr id="190" name="Объект 2"/>
          <p:cNvSpPr txBox="1"/>
          <p:nvPr>
            <p:ph type="body" idx="1"/>
          </p:nvPr>
        </p:nvSpPr>
        <p:spPr>
          <a:xfrm>
            <a:off x="1532757" y="1493350"/>
            <a:ext cx="9391143" cy="4896798"/>
          </a:xfrm>
          <a:prstGeom prst="rect">
            <a:avLst/>
          </a:prstGeom>
        </p:spPr>
        <p:txBody>
          <a:bodyPr/>
          <a:lstStyle/>
          <a:p>
            <a:pPr>
              <a:spcBef>
                <a:spcPts val="1500"/>
              </a:spcBef>
              <a:defRPr>
                <a:solidFill>
                  <a:srgbClr val="333A4D"/>
                </a:solidFill>
                <a:latin typeface="Roboto"/>
                <a:ea typeface="Roboto"/>
                <a:cs typeface="Roboto"/>
                <a:sym typeface="Roboto"/>
              </a:defRPr>
            </a:pPr>
            <a:r>
              <a:t>Установить </a:t>
            </a:r>
            <a:r>
              <a:t>git</a:t>
            </a:r>
            <a:r>
              <a:t> на свою машину очень просто:</a:t>
            </a:r>
            <a:endParaRPr>
              <a:latin typeface="Times New Roman"/>
              <a:ea typeface="Times New Roman"/>
              <a:cs typeface="Times New Roman"/>
              <a:sym typeface="Times New Roman"/>
            </a:endParaRPr>
          </a:p>
          <a:p>
            <a:pPr>
              <a:spcBef>
                <a:spcPts val="600"/>
              </a:spcBef>
              <a:buSzPts val="1800"/>
              <a:buFont typeface="Symbol"/>
              <a:buChar char="·"/>
              <a:tabLst>
                <a:tab pos="457200" algn="l"/>
              </a:tabLst>
              <a:defRPr>
                <a:solidFill>
                  <a:srgbClr val="333A4D"/>
                </a:solidFill>
                <a:latin typeface="Roboto"/>
                <a:ea typeface="Roboto"/>
                <a:cs typeface="Roboto"/>
                <a:sym typeface="Roboto"/>
              </a:defRPr>
            </a:pPr>
            <a:r>
              <a:t>Windows</a:t>
            </a:r>
            <a:r>
              <a:t> — рекомендуем </a:t>
            </a:r>
            <a:r>
              <a:rPr b="1">
                <a:solidFill>
                  <a:srgbClr val="FF0000"/>
                </a:solidFill>
              </a:rPr>
              <a:t>git for windows</a:t>
            </a:r>
            <a:r>
              <a:t>, так как он содержит и клиент с графическим интерфейсом, и эмулятор </a:t>
            </a:r>
            <a:r>
              <a:t>bash</a:t>
            </a:r>
            <a:r>
              <a:t> (</a:t>
            </a:r>
            <a:r>
              <a:rPr u="sng">
                <a:solidFill>
                  <a:srgbClr val="2DA0F1"/>
                </a:solidFill>
                <a:uFill>
                  <a:solidFill>
                    <a:srgbClr val="2DA0F1"/>
                  </a:solidFill>
                </a:uFill>
                <a:hlinkClick r:id="rId2" invalidUrl="" action="" tgtFrame="" tooltip="" history="1" highlightClick="0" endSnd="0"/>
              </a:rPr>
              <a:t>https://git-scm.com/</a:t>
            </a:r>
            <a:r>
              <a:t>).</a:t>
            </a:r>
            <a:endParaRPr>
              <a:latin typeface="Times New Roman"/>
              <a:ea typeface="Times New Roman"/>
              <a:cs typeface="Times New Roman"/>
              <a:sym typeface="Times New Roman"/>
            </a:endParaRPr>
          </a:p>
          <a:p>
            <a:pPr>
              <a:spcBef>
                <a:spcPts val="1500"/>
              </a:spcBef>
              <a:defRPr>
                <a:solidFill>
                  <a:srgbClr val="333A4D"/>
                </a:solidFill>
                <a:latin typeface="Roboto"/>
                <a:ea typeface="Roboto"/>
                <a:cs typeface="Roboto"/>
                <a:sym typeface="Roboto"/>
              </a:defRPr>
            </a:pPr>
            <a:r>
              <a:t>Если вы новичок, клиент с графическим интерфейсом(например </a:t>
            </a:r>
            <a:r>
              <a:t>GitHub Desktop</a:t>
            </a:r>
            <a:r>
              <a:t> и </a:t>
            </a:r>
            <a:r>
              <a:t>Sourcetree</a:t>
            </a:r>
            <a:r>
              <a:t>) будет полезен, но, тем не менее, знать команды очень важно.</a:t>
            </a:r>
          </a:p>
        </p:txBody>
      </p:sp>
      <p:pic>
        <p:nvPicPr>
          <p:cNvPr id="191" name="Рисунок 4" descr="Рисунок 4"/>
          <p:cNvPicPr>
            <a:picLocks noChangeAspect="1"/>
          </p:cNvPicPr>
          <p:nvPr/>
        </p:nvPicPr>
        <p:blipFill>
          <a:blip r:embed="rId3">
            <a:extLst/>
          </a:blip>
          <a:stretch>
            <a:fillRect/>
          </a:stretch>
        </p:blipFill>
        <p:spPr>
          <a:xfrm>
            <a:off x="3547329" y="3863080"/>
            <a:ext cx="5097342" cy="2242186"/>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Заголовок 1"/>
          <p:cNvSpPr txBox="1"/>
          <p:nvPr>
            <p:ph type="title"/>
          </p:nvPr>
        </p:nvSpPr>
        <p:spPr>
          <a:xfrm>
            <a:off x="422694" y="-1"/>
            <a:ext cx="11769305" cy="1052292"/>
          </a:xfrm>
          <a:prstGeom prst="rect">
            <a:avLst/>
          </a:prstGeom>
        </p:spPr>
        <p:txBody>
          <a:bodyPr/>
          <a:lstStyle/>
          <a:p>
            <a:pPr/>
            <a:r>
              <a:t>Цитата</a:t>
            </a:r>
          </a:p>
        </p:txBody>
      </p:sp>
      <p:sp>
        <p:nvSpPr>
          <p:cNvPr id="385" name="TextBox 7"/>
          <p:cNvSpPr txBox="1"/>
          <p:nvPr/>
        </p:nvSpPr>
        <p:spPr>
          <a:xfrm>
            <a:off x="468413" y="1052290"/>
            <a:ext cx="1105389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Блок текста, выделенный тёмной полосой по левому краю (цитата)</a:t>
            </a:r>
          </a:p>
        </p:txBody>
      </p:sp>
      <p:sp>
        <p:nvSpPr>
          <p:cNvPr id="386" name="Rectangle 1"/>
          <p:cNvSpPr/>
          <p:nvPr/>
        </p:nvSpPr>
        <p:spPr>
          <a:xfrm>
            <a:off x="460131" y="1873191"/>
            <a:ext cx="6652846" cy="12014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&gt; Текст</a:t>
            </a:r>
            <a:br/>
            <a:r>
              <a:t>&gt; </a:t>
            </a:r>
            <a:br/>
            <a:r>
              <a:t>&gt; Продолжение текста выделенного блока &gt; Завершение текста</a:t>
            </a:r>
            <a:r>
              <a:rPr>
                <a:solidFill>
                  <a:srgbClr val="000000"/>
                </a:solidFill>
                <a:latin typeface="+mn-lt"/>
                <a:ea typeface="+mn-ea"/>
                <a:cs typeface="+mn-cs"/>
                <a:sym typeface="Century Gothic"/>
              </a:rPr>
              <a:t> </a:t>
            </a:r>
          </a:p>
        </p:txBody>
      </p:sp>
      <p:sp>
        <p:nvSpPr>
          <p:cNvPr id="387" name="TextBox 5"/>
          <p:cNvSpPr txBox="1"/>
          <p:nvPr/>
        </p:nvSpPr>
        <p:spPr>
          <a:xfrm>
            <a:off x="505851" y="3290432"/>
            <a:ext cx="10904806"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Допустимы вложенные цитаты (цитата в цитате). Тогда цитата второго уровня выделяется двумя знаками "&gt;&gt;", а цитата третьего уровня вложенности - тремя.</a:t>
            </a:r>
          </a:p>
        </p:txBody>
      </p:sp>
      <p:pic>
        <p:nvPicPr>
          <p:cNvPr id="388" name="Рисунок 10" descr="Рисунок 10"/>
          <p:cNvPicPr>
            <a:picLocks noChangeAspect="1"/>
          </p:cNvPicPr>
          <p:nvPr/>
        </p:nvPicPr>
        <p:blipFill>
          <a:blip r:embed="rId2">
            <a:extLst/>
          </a:blip>
          <a:stretch>
            <a:fillRect/>
          </a:stretch>
        </p:blipFill>
        <p:spPr>
          <a:xfrm>
            <a:off x="940741" y="4207666"/>
            <a:ext cx="7596591" cy="2494403"/>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Заголовок 1"/>
          <p:cNvSpPr txBox="1"/>
          <p:nvPr>
            <p:ph type="title"/>
          </p:nvPr>
        </p:nvSpPr>
        <p:spPr>
          <a:xfrm>
            <a:off x="422694" y="-1"/>
            <a:ext cx="11769305" cy="1052292"/>
          </a:xfrm>
          <a:prstGeom prst="rect">
            <a:avLst/>
          </a:prstGeom>
        </p:spPr>
        <p:txBody>
          <a:bodyPr/>
          <a:lstStyle/>
          <a:p>
            <a:pPr/>
            <a:r>
              <a:t>Таблица</a:t>
            </a:r>
          </a:p>
        </p:txBody>
      </p:sp>
      <p:pic>
        <p:nvPicPr>
          <p:cNvPr id="391" name="Рисунок 4" descr="Рисунок 4"/>
          <p:cNvPicPr>
            <a:picLocks noChangeAspect="1"/>
          </p:cNvPicPr>
          <p:nvPr/>
        </p:nvPicPr>
        <p:blipFill>
          <a:blip r:embed="rId2">
            <a:extLst/>
          </a:blip>
          <a:stretch>
            <a:fillRect/>
          </a:stretch>
        </p:blipFill>
        <p:spPr>
          <a:xfrm>
            <a:off x="7060320" y="1052290"/>
            <a:ext cx="4977936" cy="5360228"/>
          </a:xfrm>
          <a:prstGeom prst="rect">
            <a:avLst/>
          </a:prstGeom>
          <a:ln w="12700">
            <a:miter lim="400000"/>
          </a:ln>
        </p:spPr>
      </p:pic>
      <p:sp>
        <p:nvSpPr>
          <p:cNvPr id="392" name="Rectangle 1"/>
          <p:cNvSpPr/>
          <p:nvPr/>
        </p:nvSpPr>
        <p:spPr>
          <a:xfrm>
            <a:off x="84732" y="1213240"/>
            <a:ext cx="6906577" cy="2465339"/>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1400">
                <a:solidFill>
                  <a:srgbClr val="555555"/>
                </a:solidFill>
                <a:latin typeface="Courier New"/>
                <a:ea typeface="Courier New"/>
                <a:cs typeface="Courier New"/>
                <a:sym typeface="Courier New"/>
              </a:defRPr>
            </a:pPr>
            <a:r>
              <a:t>Название файла  | Содержание файла</a:t>
            </a:r>
            <a:br/>
            <a:r>
              <a:t>----------------|----------------------</a:t>
            </a:r>
            <a:br/>
            <a:r>
              <a:t>style.css       | Пустой файл каскадной таблицы стилей, в который производится сбока необходимых стилей</a:t>
            </a:r>
            <a:br/>
            <a:r>
              <a:t>reset.css       | Reset CSS от Эрика Мейера</a:t>
            </a:r>
            <a:br/>
            <a:r>
              <a:t>normalize.css   | Нормалайзер CSS от Nicolas Gallagher</a:t>
            </a:r>
            <a:br/>
            <a:r>
              <a:t>block.css       | Основные стили блоков системы</a:t>
            </a:r>
            <a:br/>
            <a:r>
              <a:t>addition.css    | Дополнительные стили</a:t>
            </a:r>
            <a:br/>
            <a:r>
              <a:t>fontawesome.css | Стили иконочного шрифта</a:t>
            </a:r>
            <a:br/>
            <a:r>
              <a:t>layout.css      | Основные стили, применительно</a:t>
            </a:r>
            <a:r>
              <a:t>…</a:t>
            </a:r>
            <a:br/>
            <a:r>
              <a:t>lightbox.css    | Стили лайтбокса, если таковой используется</a:t>
            </a:r>
            <a:br/>
            <a:r>
              <a:t>index.html      | Индексный файл для проверки вносимых изменений</a:t>
            </a:r>
            <a:r>
              <a:rPr>
                <a:solidFill>
                  <a:srgbClr val="000000"/>
                </a:solidFill>
                <a:latin typeface="+mn-lt"/>
                <a:ea typeface="+mn-ea"/>
                <a:cs typeface="+mn-cs"/>
                <a:sym typeface="Century Gothic"/>
              </a:rPr>
              <a:t> </a:t>
            </a:r>
          </a:p>
        </p:txBody>
      </p:sp>
      <p:sp>
        <p:nvSpPr>
          <p:cNvPr id="393" name="TextBox 8"/>
          <p:cNvSpPr txBox="1"/>
          <p:nvPr/>
        </p:nvSpPr>
        <p:spPr>
          <a:xfrm>
            <a:off x="284078" y="5011947"/>
            <a:ext cx="657678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Или можно делать таблицы как в </a:t>
            </a:r>
            <a:r>
              <a:t>HTML!</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Заголовок 1"/>
          <p:cNvSpPr txBox="1"/>
          <p:nvPr>
            <p:ph type="title"/>
          </p:nvPr>
        </p:nvSpPr>
        <p:spPr>
          <a:xfrm>
            <a:off x="422694" y="-1"/>
            <a:ext cx="11769305" cy="1052292"/>
          </a:xfrm>
          <a:prstGeom prst="rect">
            <a:avLst/>
          </a:prstGeom>
        </p:spPr>
        <p:txBody>
          <a:bodyPr/>
          <a:lstStyle/>
          <a:p>
            <a:pPr/>
            <a:r>
              <a:t>Списки</a:t>
            </a:r>
          </a:p>
        </p:txBody>
      </p:sp>
      <p:sp>
        <p:nvSpPr>
          <p:cNvPr id="396" name="TextBox 3"/>
          <p:cNvSpPr txBox="1"/>
          <p:nvPr/>
        </p:nvSpPr>
        <p:spPr>
          <a:xfrm>
            <a:off x="468413" y="1169679"/>
            <a:ext cx="600312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555555"/>
                </a:solidFill>
                <a:latin typeface="Roboto"/>
                <a:ea typeface="Roboto"/>
                <a:cs typeface="Roboto"/>
                <a:sym typeface="Roboto"/>
              </a:defRPr>
            </a:pPr>
            <a:r>
              <a:t>&lt;li&gt; </a:t>
            </a:r>
            <a:r>
              <a:t>Листинг - ненумерованый список</a:t>
            </a:r>
          </a:p>
        </p:txBody>
      </p:sp>
      <p:sp>
        <p:nvSpPr>
          <p:cNvPr id="397" name="Rectangle 1"/>
          <p:cNvSpPr/>
          <p:nvPr/>
        </p:nvSpPr>
        <p:spPr>
          <a:xfrm>
            <a:off x="586595" y="1947787"/>
            <a:ext cx="2044462" cy="909340"/>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 Пункт 1</a:t>
            </a:r>
            <a:br/>
            <a:r>
              <a:t>* Пункт 2</a:t>
            </a:r>
            <a:br/>
            <a:r>
              <a:t>* Пункт 3</a:t>
            </a:r>
            <a:r>
              <a:rPr>
                <a:solidFill>
                  <a:srgbClr val="000000"/>
                </a:solidFill>
                <a:latin typeface="+mn-lt"/>
                <a:ea typeface="+mn-ea"/>
                <a:cs typeface="+mn-cs"/>
                <a:sym typeface="Century Gothic"/>
              </a:rPr>
              <a:t> </a:t>
            </a:r>
          </a:p>
        </p:txBody>
      </p:sp>
      <p:sp>
        <p:nvSpPr>
          <p:cNvPr id="398" name="TextBox 12"/>
          <p:cNvSpPr txBox="1"/>
          <p:nvPr/>
        </p:nvSpPr>
        <p:spPr>
          <a:xfrm>
            <a:off x="468413" y="3361959"/>
            <a:ext cx="600312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555555"/>
                </a:solidFill>
                <a:latin typeface="Roboto"/>
                <a:ea typeface="Roboto"/>
                <a:cs typeface="Roboto"/>
                <a:sym typeface="Roboto"/>
              </a:defRPr>
            </a:lvl1pPr>
          </a:lstStyle>
          <a:p>
            <a:pPr/>
            <a:r>
              <a:t>Нумерованный список создаётся ещё проще:</a:t>
            </a:r>
          </a:p>
        </p:txBody>
      </p:sp>
      <p:sp>
        <p:nvSpPr>
          <p:cNvPr id="399" name="Rectangle 3"/>
          <p:cNvSpPr/>
          <p:nvPr/>
        </p:nvSpPr>
        <p:spPr>
          <a:xfrm>
            <a:off x="586595" y="4266903"/>
            <a:ext cx="2044462" cy="909340"/>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1. Пункт 1</a:t>
            </a:r>
            <a:br/>
            <a:r>
              <a:t>2. Пункт 2</a:t>
            </a:r>
            <a:br/>
            <a:r>
              <a:t>3. Пункт 3</a:t>
            </a:r>
            <a:r>
              <a:rPr>
                <a:solidFill>
                  <a:srgbClr val="000000"/>
                </a:solidFill>
                <a:latin typeface="+mn-lt"/>
                <a:ea typeface="+mn-ea"/>
                <a:cs typeface="+mn-cs"/>
                <a:sym typeface="Century Gothic"/>
              </a:rPr>
              <a:t> </a:t>
            </a:r>
          </a:p>
        </p:txBody>
      </p:sp>
      <p:pic>
        <p:nvPicPr>
          <p:cNvPr id="400" name="Рисунок 15" descr="Рисунок 15"/>
          <p:cNvPicPr>
            <a:picLocks noChangeAspect="1"/>
          </p:cNvPicPr>
          <p:nvPr/>
        </p:nvPicPr>
        <p:blipFill>
          <a:blip r:embed="rId2">
            <a:extLst/>
          </a:blip>
          <a:stretch>
            <a:fillRect/>
          </a:stretch>
        </p:blipFill>
        <p:spPr>
          <a:xfrm>
            <a:off x="6754648" y="1839834"/>
            <a:ext cx="4775761" cy="3612436"/>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Заголовок 1"/>
          <p:cNvSpPr txBox="1"/>
          <p:nvPr>
            <p:ph type="title"/>
          </p:nvPr>
        </p:nvSpPr>
        <p:spPr>
          <a:xfrm>
            <a:off x="422694" y="-1"/>
            <a:ext cx="11769305" cy="1052292"/>
          </a:xfrm>
          <a:prstGeom prst="rect">
            <a:avLst/>
          </a:prstGeom>
        </p:spPr>
        <p:txBody>
          <a:bodyPr/>
          <a:lstStyle/>
          <a:p>
            <a:pPr/>
            <a:r>
              <a:t>Вставка изображения в текст</a:t>
            </a:r>
          </a:p>
        </p:txBody>
      </p:sp>
      <p:sp>
        <p:nvSpPr>
          <p:cNvPr id="403" name="TextBox 6"/>
          <p:cNvSpPr txBox="1"/>
          <p:nvPr/>
        </p:nvSpPr>
        <p:spPr>
          <a:xfrm>
            <a:off x="702945" y="1145108"/>
            <a:ext cx="11164911"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latin typeface="Roboto"/>
                <a:ea typeface="Roboto"/>
                <a:cs typeface="Roboto"/>
                <a:sym typeface="Roboto"/>
              </a:defRPr>
            </a:lvl1pPr>
          </a:lstStyle>
          <a:p>
            <a:pPr/>
            <a:r>
              <a:t>Восклицательный знак обозначает изображение, в квадратных скобках даётся краткое описание, в обычных круглых скобках - полная ссылка на изображение.</a:t>
            </a:r>
          </a:p>
        </p:txBody>
      </p:sp>
      <p:sp>
        <p:nvSpPr>
          <p:cNvPr id="404" name="Rectangle 1"/>
          <p:cNvSpPr/>
          <p:nvPr/>
        </p:nvSpPr>
        <p:spPr>
          <a:xfrm>
            <a:off x="539260" y="2404781"/>
            <a:ext cx="11113479" cy="325141"/>
          </a:xfrm>
          <a:prstGeom prst="rect">
            <a:avLst/>
          </a:prstGeom>
          <a:solidFill>
            <a:srgbClr val="F0F0F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914400">
              <a:defRPr sz="2000">
                <a:solidFill>
                  <a:srgbClr val="555555"/>
                </a:solidFill>
                <a:latin typeface="Courier New"/>
                <a:ea typeface="Courier New"/>
                <a:cs typeface="Courier New"/>
                <a:sym typeface="Courier New"/>
              </a:defRPr>
            </a:pPr>
            <a:r>
              <a:t>![screenshot of sample](http://webdesign.ru.net/images/Heydon_min.jpg)</a:t>
            </a:r>
            <a:r>
              <a:rPr>
                <a:solidFill>
                  <a:srgbClr val="000000"/>
                </a:solidFill>
                <a:latin typeface="+mn-lt"/>
                <a:ea typeface="+mn-ea"/>
                <a:cs typeface="+mn-cs"/>
                <a:sym typeface="Century Gothic"/>
              </a:rPr>
              <a:t> </a:t>
            </a:r>
          </a:p>
        </p:txBody>
      </p:sp>
      <p:pic>
        <p:nvPicPr>
          <p:cNvPr id="405" name="Рисунок 10" descr="Рисунок 10"/>
          <p:cNvPicPr>
            <a:picLocks noChangeAspect="1"/>
          </p:cNvPicPr>
          <p:nvPr/>
        </p:nvPicPr>
        <p:blipFill>
          <a:blip r:embed="rId2">
            <a:extLst/>
          </a:blip>
          <a:stretch>
            <a:fillRect/>
          </a:stretch>
        </p:blipFill>
        <p:spPr>
          <a:xfrm>
            <a:off x="2936964" y="3051656"/>
            <a:ext cx="6740762" cy="3589239"/>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sp>
        <p:nvSpPr>
          <p:cNvPr id="408" name="Объект 2"/>
          <p:cNvSpPr txBox="1"/>
          <p:nvPr>
            <p:ph type="body" idx="1"/>
          </p:nvPr>
        </p:nvSpPr>
        <p:spPr>
          <a:xfrm>
            <a:off x="892833" y="1193452"/>
            <a:ext cx="10134601" cy="5664549"/>
          </a:xfrm>
          <a:prstGeom prst="rect">
            <a:avLst/>
          </a:prstGeom>
        </p:spPr>
        <p:txBody>
          <a:bodyPr/>
          <a:lstStyle/>
          <a:p>
            <a:pPr>
              <a:lnSpc>
                <a:spcPct val="150000"/>
              </a:lnSpc>
              <a:buAutoNum type="arabicPeriod" startAt="1"/>
              <a:defRPr b="1" sz="2400">
                <a:solidFill>
                  <a:srgbClr val="C00000"/>
                </a:solidFill>
              </a:defRPr>
            </a:pPr>
            <a:r>
              <a:t>В предыдущем репозитории создать ветку </a:t>
            </a:r>
            <a:r>
              <a:t>“cool_branch”</a:t>
            </a:r>
          </a:p>
          <a:p>
            <a:pPr>
              <a:lnSpc>
                <a:spcPct val="150000"/>
              </a:lnSpc>
              <a:buAutoNum type="arabicPeriod" startAt="1"/>
              <a:defRPr b="1" sz="2400">
                <a:solidFill>
                  <a:srgbClr val="C00000"/>
                </a:solidFill>
              </a:defRPr>
            </a:pPr>
          </a:p>
          <a:p>
            <a:pPr>
              <a:lnSpc>
                <a:spcPct val="150000"/>
              </a:lnSpc>
              <a:buAutoNum type="arabicPeriod" startAt="2"/>
              <a:defRPr b="1" sz="2400">
                <a:solidFill>
                  <a:srgbClr val="C00000"/>
                </a:solidFill>
              </a:defRPr>
            </a:pPr>
            <a:r>
              <a:t>Находясь в этой ветке создать новый файл </a:t>
            </a:r>
            <a:r>
              <a:t>“bob.txt”</a:t>
            </a:r>
          </a:p>
          <a:p>
            <a:pPr>
              <a:lnSpc>
                <a:spcPct val="150000"/>
              </a:lnSpc>
              <a:buAutoNum type="arabicPeriod" startAt="2"/>
              <a:defRPr b="1" sz="2400">
                <a:solidFill>
                  <a:srgbClr val="C00000"/>
                </a:solidFill>
              </a:defRPr>
            </a:pPr>
          </a:p>
          <a:p>
            <a:pPr>
              <a:lnSpc>
                <a:spcPct val="150000"/>
              </a:lnSpc>
              <a:buAutoNum type="arabicPeriod" startAt="3"/>
              <a:defRPr b="1" sz="2400">
                <a:solidFill>
                  <a:srgbClr val="C00000"/>
                </a:solidFill>
              </a:defRPr>
            </a:pPr>
            <a:r>
              <a:t>Вернуться на </a:t>
            </a:r>
            <a:r>
              <a:t>master </a:t>
            </a:r>
            <a:r>
              <a:t>ветку</a:t>
            </a:r>
          </a:p>
          <a:p>
            <a:pPr>
              <a:lnSpc>
                <a:spcPct val="150000"/>
              </a:lnSpc>
              <a:buAutoNum type="arabicPeriod" startAt="3"/>
              <a:defRPr b="1" sz="2400">
                <a:solidFill>
                  <a:srgbClr val="C00000"/>
                </a:solidFill>
              </a:defRPr>
            </a:pPr>
          </a:p>
          <a:p>
            <a:pPr>
              <a:lnSpc>
                <a:spcPct val="150000"/>
              </a:lnSpc>
              <a:buAutoNum type="arabicPeriod" startAt="4"/>
              <a:defRPr b="1" sz="2400">
                <a:solidFill>
                  <a:srgbClr val="C00000"/>
                </a:solidFill>
              </a:defRPr>
            </a:pPr>
            <a:r>
              <a:t>Соединить </a:t>
            </a:r>
            <a:r>
              <a:t>master </a:t>
            </a:r>
            <a:r>
              <a:t>и </a:t>
            </a:r>
            <a:r>
              <a:t>cool_branch </a:t>
            </a:r>
            <a:r>
              <a:t>ветки</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sp>
        <p:nvSpPr>
          <p:cNvPr id="411" name="Объект 2"/>
          <p:cNvSpPr txBox="1"/>
          <p:nvPr>
            <p:ph type="body" idx="1"/>
          </p:nvPr>
        </p:nvSpPr>
        <p:spPr>
          <a:xfrm>
            <a:off x="892833" y="1281808"/>
            <a:ext cx="10134601" cy="5333282"/>
          </a:xfrm>
          <a:prstGeom prst="rect">
            <a:avLst/>
          </a:prstGeom>
        </p:spPr>
        <p:txBody>
          <a:bodyPr/>
          <a:lstStyle/>
          <a:p>
            <a:pPr>
              <a:lnSpc>
                <a:spcPct val="150000"/>
              </a:lnSpc>
              <a:buAutoNum type="arabicPeriod" startAt="1"/>
              <a:defRPr b="1" sz="2400">
                <a:solidFill>
                  <a:srgbClr val="C00000"/>
                </a:solidFill>
              </a:defRPr>
            </a:pPr>
            <a:r>
              <a:t>Написать интерактивный сайт, со сменой цвета фона, по нажатию кнопки с соответствующим цветом</a:t>
            </a:r>
          </a:p>
          <a:p>
            <a:pPr>
              <a:lnSpc>
                <a:spcPct val="150000"/>
              </a:lnSpc>
              <a:buAutoNum type="arabicPeriod" startAt="1"/>
              <a:defRPr b="1" sz="2400">
                <a:solidFill>
                  <a:srgbClr val="C00000"/>
                </a:solidFill>
              </a:defRPr>
            </a:pPr>
            <a:r>
              <a:t>Залить проект на </a:t>
            </a:r>
            <a:r>
              <a:t>GitHub</a:t>
            </a:r>
          </a:p>
          <a:p>
            <a:pPr>
              <a:lnSpc>
                <a:spcPct val="150000"/>
              </a:lnSpc>
              <a:buAutoNum type="arabicPeriod" startAt="1"/>
              <a:defRPr b="1" sz="2400">
                <a:solidFill>
                  <a:srgbClr val="C00000"/>
                </a:solidFill>
              </a:defRPr>
            </a:pPr>
            <a:r>
              <a:t>В отдельной ветке сделать кнопку с функцией случайного цвета</a:t>
            </a:r>
          </a:p>
          <a:p>
            <a:pPr>
              <a:lnSpc>
                <a:spcPct val="150000"/>
              </a:lnSpc>
              <a:buAutoNum type="arabicPeriod" startAt="1"/>
              <a:defRPr b="1" sz="2400">
                <a:solidFill>
                  <a:srgbClr val="C00000"/>
                </a:solidFill>
              </a:defRPr>
            </a:pPr>
            <a:r>
              <a:t>После всех тестов, слить ветку с основной</a:t>
            </a:r>
          </a:p>
          <a:p>
            <a:pPr>
              <a:lnSpc>
                <a:spcPct val="150000"/>
              </a:lnSpc>
              <a:buAutoNum type="arabicPeriod" startAt="1"/>
              <a:defRPr b="1" sz="2400">
                <a:solidFill>
                  <a:srgbClr val="C00000"/>
                </a:solidFill>
              </a:defRPr>
            </a:pPr>
            <a:r>
              <a:t>Обновить репозиторий на </a:t>
            </a:r>
            <a:r>
              <a:t>GitHub</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pic>
        <p:nvPicPr>
          <p:cNvPr id="414" name="Объект 6" descr="Объект 6"/>
          <p:cNvPicPr>
            <a:picLocks noChangeAspect="0"/>
          </p:cNvPicPr>
          <p:nvPr/>
        </p:nvPicPr>
        <p:blipFill>
          <a:blip r:embed="rId2">
            <a:extLst/>
          </a:blip>
          <a:stretch>
            <a:fillRect/>
          </a:stretch>
        </p:blipFill>
        <p:spPr>
          <a:xfrm>
            <a:off x="2424657" y="1778923"/>
            <a:ext cx="8369239" cy="4946074"/>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sp>
        <p:nvSpPr>
          <p:cNvPr id="417" name="Объект 2"/>
          <p:cNvSpPr txBox="1"/>
          <p:nvPr>
            <p:ph type="body" idx="1"/>
          </p:nvPr>
        </p:nvSpPr>
        <p:spPr>
          <a:xfrm>
            <a:off x="892833" y="1281808"/>
            <a:ext cx="10134601" cy="5333282"/>
          </a:xfrm>
          <a:prstGeom prst="rect">
            <a:avLst/>
          </a:prstGeom>
        </p:spPr>
        <p:txBody>
          <a:bodyPr/>
          <a:lstStyle/>
          <a:p>
            <a:pPr>
              <a:lnSpc>
                <a:spcPct val="150000"/>
              </a:lnSpc>
              <a:buAutoNum type="arabicPeriod" startAt="1"/>
              <a:defRPr b="1" sz="2400">
                <a:solidFill>
                  <a:srgbClr val="C00000"/>
                </a:solidFill>
              </a:defRPr>
            </a:pPr>
            <a:r>
              <a:t>Используя материал предыдущего задания – создайте в проекте ветку «</a:t>
            </a:r>
            <a:r>
              <a:t>Dev</a:t>
            </a:r>
            <a:r>
              <a:t>»</a:t>
            </a:r>
            <a:r>
              <a:t> (</a:t>
            </a:r>
            <a:r>
              <a:t>для разработки</a:t>
            </a:r>
            <a:r>
              <a:t>)</a:t>
            </a:r>
            <a:r>
              <a:t> и обновите на </a:t>
            </a:r>
            <a:r>
              <a:t>GitHub</a:t>
            </a:r>
          </a:p>
          <a:p>
            <a:pPr>
              <a:lnSpc>
                <a:spcPct val="150000"/>
              </a:lnSpc>
              <a:buAutoNum type="arabicPeriod" startAt="1"/>
              <a:defRPr b="1" sz="2400">
                <a:solidFill>
                  <a:srgbClr val="C00000"/>
                </a:solidFill>
              </a:defRPr>
            </a:pPr>
            <a:r>
              <a:t>На </a:t>
            </a:r>
            <a:r>
              <a:t>GitHub</a:t>
            </a:r>
            <a:r>
              <a:t> добавьте в свой проект «Коллегу», кого-то сидящего рядом</a:t>
            </a:r>
          </a:p>
          <a:p>
            <a:pPr>
              <a:lnSpc>
                <a:spcPct val="150000"/>
              </a:lnSpc>
              <a:buAutoNum type="arabicPeriod" startAt="1"/>
              <a:defRPr b="1" sz="2400">
                <a:solidFill>
                  <a:srgbClr val="C00000"/>
                </a:solidFill>
              </a:defRPr>
            </a:pPr>
            <a:r>
              <a:t>Пусть «Коллега» скачает ваш репозиторий, изменит там что-нибудь в ветке «</a:t>
            </a:r>
            <a:r>
              <a:t>Dev</a:t>
            </a:r>
            <a:r>
              <a:t>» и отправит обратно в ваш репозиторий</a:t>
            </a:r>
          </a:p>
          <a:p>
            <a:pPr>
              <a:lnSpc>
                <a:spcPct val="150000"/>
              </a:lnSpc>
              <a:buAutoNum type="arabicPeriod" startAt="1"/>
              <a:defRPr b="1" sz="2400">
                <a:solidFill>
                  <a:srgbClr val="C00000"/>
                </a:solidFill>
              </a:defRPr>
            </a:pPr>
            <a:r>
              <a:t>Примите запрос на изменение проекта</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Заголовок 1"/>
          <p:cNvSpPr txBox="1"/>
          <p:nvPr>
            <p:ph type="title"/>
          </p:nvPr>
        </p:nvSpPr>
        <p:spPr>
          <a:xfrm>
            <a:off x="1623353" y="641362"/>
            <a:ext cx="9675814" cy="1280892"/>
          </a:xfrm>
          <a:prstGeom prst="rect">
            <a:avLst/>
          </a:prstGeom>
        </p:spPr>
        <p:txBody>
          <a:bodyPr/>
          <a:lstStyle>
            <a:lvl1pPr>
              <a:defRPr sz="3200"/>
            </a:lvl1pPr>
          </a:lstStyle>
          <a:p>
            <a:pPr/>
            <a:r>
              <a:t>Задание</a:t>
            </a:r>
          </a:p>
        </p:txBody>
      </p:sp>
      <p:sp>
        <p:nvSpPr>
          <p:cNvPr id="420" name="Объект 2"/>
          <p:cNvSpPr txBox="1"/>
          <p:nvPr>
            <p:ph type="body" idx="1"/>
          </p:nvPr>
        </p:nvSpPr>
        <p:spPr>
          <a:xfrm>
            <a:off x="892833" y="1281808"/>
            <a:ext cx="10134601" cy="5333282"/>
          </a:xfrm>
          <a:prstGeom prst="rect">
            <a:avLst/>
          </a:prstGeom>
        </p:spPr>
        <p:txBody>
          <a:bodyPr/>
          <a:lstStyle/>
          <a:p>
            <a:pPr>
              <a:lnSpc>
                <a:spcPct val="150000"/>
              </a:lnSpc>
              <a:buAutoNum type="arabicPeriod" startAt="1"/>
              <a:defRPr b="1" sz="2400">
                <a:solidFill>
                  <a:srgbClr val="C00000"/>
                </a:solidFill>
              </a:defRPr>
            </a:pPr>
            <a:r>
              <a:t>Оформите описание своего проекта на </a:t>
            </a:r>
            <a:r>
              <a:t>GitHub </a:t>
            </a:r>
            <a:r>
              <a:t>с помощью </a:t>
            </a:r>
            <a:r>
              <a:t>MarkDown </a:t>
            </a:r>
            <a:r>
              <a:t>и </a:t>
            </a:r>
            <a:r>
              <a:t>HTML</a:t>
            </a:r>
          </a:p>
          <a:p>
            <a:pPr>
              <a:lnSpc>
                <a:spcPct val="150000"/>
              </a:lnSpc>
              <a:buAutoNum type="arabicPeriod" startAt="1"/>
              <a:defRPr b="1" sz="2400">
                <a:solidFill>
                  <a:srgbClr val="C00000"/>
                </a:solidFill>
              </a:defRPr>
            </a:pPr>
            <a:r>
              <a:t>Нужно использовать: Подсветку синтаксиса, списки цитаты и картинки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Заголовок 1"/>
          <p:cNvSpPr txBox="1"/>
          <p:nvPr>
            <p:ph type="title"/>
          </p:nvPr>
        </p:nvSpPr>
        <p:spPr>
          <a:xfrm>
            <a:off x="1756162" y="-1"/>
            <a:ext cx="8911689" cy="1280892"/>
          </a:xfrm>
          <a:prstGeom prst="rect">
            <a:avLst/>
          </a:prstGeom>
        </p:spPr>
        <p:txBody>
          <a:bodyPr/>
          <a:lstStyle/>
          <a:p>
            <a:pPr/>
            <a:r>
              <a:t>Терминология:</a:t>
            </a:r>
          </a:p>
        </p:txBody>
      </p:sp>
      <p:sp>
        <p:nvSpPr>
          <p:cNvPr id="194" name="Объект 2"/>
          <p:cNvSpPr txBox="1"/>
          <p:nvPr>
            <p:ph type="body" idx="1"/>
          </p:nvPr>
        </p:nvSpPr>
        <p:spPr>
          <a:xfrm>
            <a:off x="363680" y="980600"/>
            <a:ext cx="11081529" cy="5773491"/>
          </a:xfrm>
          <a:prstGeom prst="rect">
            <a:avLst/>
          </a:prstGeom>
        </p:spPr>
        <p:txBody>
          <a:bodyPr/>
          <a:lstStyle/>
          <a:p>
            <a:pPr>
              <a:spcBef>
                <a:spcPts val="1500"/>
              </a:spcBef>
              <a:defRPr sz="2200">
                <a:solidFill>
                  <a:srgbClr val="333A4D"/>
                </a:solidFill>
                <a:latin typeface="Roboto"/>
                <a:ea typeface="Roboto"/>
                <a:cs typeface="Roboto"/>
                <a:sym typeface="Roboto"/>
              </a:defRPr>
            </a:pPr>
            <a:r>
              <a:t>Репозиторий (repository) — совокупность файлов, состояние которых отслеживается, и история их изменений. По факту, репозиторий — это проект, над которым ведется работа, и все изменения в этом проекте. Для отслеживания состояния файла его необходимо добавить в репозиторий.</a:t>
            </a:r>
            <a:endParaRPr sz="1600"/>
          </a:p>
          <a:p>
            <a:pPr>
              <a:spcBef>
                <a:spcPts val="1500"/>
              </a:spcBef>
              <a:defRPr sz="2200">
                <a:solidFill>
                  <a:srgbClr val="333A4D"/>
                </a:solidFill>
                <a:latin typeface="Roboto"/>
                <a:ea typeface="Roboto"/>
                <a:cs typeface="Roboto"/>
                <a:sym typeface="Roboto"/>
              </a:defRPr>
            </a:pPr>
            <a:r>
              <a:t>Локальный репозиторий — репозиторий, расположенный на локальном компьютере разработчика в каталоге. Именно в нём происходит разработка и фиксация изменений, которые отправляются на удалённый репозиторий.</a:t>
            </a:r>
            <a:endParaRPr sz="1600"/>
          </a:p>
          <a:p>
            <a:pPr>
              <a:spcBef>
                <a:spcPts val="1500"/>
              </a:spcBef>
              <a:defRPr sz="2200">
                <a:solidFill>
                  <a:srgbClr val="333A4D"/>
                </a:solidFill>
                <a:latin typeface="Roboto"/>
                <a:ea typeface="Roboto"/>
                <a:cs typeface="Roboto"/>
                <a:sym typeface="Roboto"/>
              </a:defRPr>
            </a:pPr>
            <a:r>
              <a:t>Удалённый репозиторий — репозиторий, находящийся на удалённом сервере. Это общий репозиторий, в который приходят все изменения и из которого забираются все обновления.</a:t>
            </a:r>
            <a:endParaRPr sz="1600"/>
          </a:p>
          <a:p>
            <a:pPr>
              <a:spcBef>
                <a:spcPts val="1500"/>
              </a:spcBef>
              <a:defRPr sz="2200">
                <a:solidFill>
                  <a:srgbClr val="333A4D"/>
                </a:solidFill>
                <a:latin typeface="Roboto"/>
                <a:ea typeface="Roboto"/>
                <a:cs typeface="Roboto"/>
                <a:sym typeface="Roboto"/>
              </a:defRPr>
            </a:pPr>
            <a:r>
              <a:t>Коммит (commit) — сохраненное состояние (версия) файлов репозитория.</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Заголовок 1"/>
          <p:cNvSpPr txBox="1"/>
          <p:nvPr>
            <p:ph type="title"/>
          </p:nvPr>
        </p:nvSpPr>
        <p:spPr>
          <a:xfrm>
            <a:off x="916762" y="467108"/>
            <a:ext cx="10358475" cy="1323592"/>
          </a:xfrm>
          <a:prstGeom prst="rect">
            <a:avLst/>
          </a:prstGeom>
        </p:spPr>
        <p:txBody>
          <a:bodyPr/>
          <a:lstStyle/>
          <a:p>
            <a:pPr/>
            <a:r>
              <a:t>Зафиксированное состояние файла</a:t>
            </a:r>
          </a:p>
        </p:txBody>
      </p:sp>
      <p:sp>
        <p:nvSpPr>
          <p:cNvPr id="197" name="Объект 2"/>
          <p:cNvSpPr txBox="1"/>
          <p:nvPr>
            <p:ph type="body" sz="quarter" idx="1"/>
          </p:nvPr>
        </p:nvSpPr>
        <p:spPr>
          <a:xfrm>
            <a:off x="1002707" y="1311118"/>
            <a:ext cx="10826813" cy="959162"/>
          </a:xfrm>
          <a:prstGeom prst="rect">
            <a:avLst/>
          </a:prstGeom>
        </p:spPr>
        <p:txBody>
          <a:bodyPr/>
          <a:lstStyle/>
          <a:p>
            <a:pPr/>
            <a:r>
              <a:t>Значит, что файл уже сохранён в вашей локальной базе.</a:t>
            </a:r>
          </a:p>
        </p:txBody>
      </p:sp>
      <p:sp>
        <p:nvSpPr>
          <p:cNvPr id="198" name="TextBox 7"/>
          <p:cNvSpPr txBox="1"/>
          <p:nvPr/>
        </p:nvSpPr>
        <p:spPr>
          <a:xfrm>
            <a:off x="962483" y="2153113"/>
            <a:ext cx="10055926"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178DBB"/>
                </a:solidFill>
              </a:defRPr>
            </a:lvl1pPr>
          </a:lstStyle>
          <a:p>
            <a:pPr/>
            <a:r>
              <a:t>Измененное состояние файла</a:t>
            </a:r>
          </a:p>
        </p:txBody>
      </p:sp>
      <p:sp>
        <p:nvSpPr>
          <p:cNvPr id="199" name="Прямоугольник 9"/>
          <p:cNvSpPr txBox="1"/>
          <p:nvPr/>
        </p:nvSpPr>
        <p:spPr>
          <a:xfrm>
            <a:off x="962483" y="3122609"/>
            <a:ext cx="10092805"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Char char="▪"/>
            </a:lvl1pPr>
          </a:lstStyle>
          <a:p>
            <a:pPr/>
            <a:r>
              <a:t>К изменённым относятся файлы, которые поменялись, но ещё не были зафиксированы.</a:t>
            </a:r>
          </a:p>
        </p:txBody>
      </p:sp>
      <p:sp>
        <p:nvSpPr>
          <p:cNvPr id="200" name="Прямоугольник 11"/>
          <p:cNvSpPr txBox="1"/>
          <p:nvPr/>
        </p:nvSpPr>
        <p:spPr>
          <a:xfrm>
            <a:off x="1048426" y="3901959"/>
            <a:ext cx="9403089"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178DBB"/>
                </a:solidFill>
              </a:defRPr>
            </a:lvl1pPr>
          </a:lstStyle>
          <a:p>
            <a:pPr/>
            <a:r>
              <a:t>Подготовленное состояние файла</a:t>
            </a:r>
          </a:p>
        </p:txBody>
      </p:sp>
      <p:sp>
        <p:nvSpPr>
          <p:cNvPr id="201" name="Прямоугольник 12"/>
          <p:cNvSpPr txBox="1"/>
          <p:nvPr/>
        </p:nvSpPr>
        <p:spPr>
          <a:xfrm>
            <a:off x="962483" y="4882636"/>
            <a:ext cx="1009280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Char char="▪"/>
            </a:lvl1pPr>
          </a:lstStyle>
          <a:p>
            <a:pPr/>
            <a:r>
              <a:t> это изменённые файлы, отмеченные для включения в следующий коммит.</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Заголовок 1"/>
          <p:cNvSpPr txBox="1"/>
          <p:nvPr>
            <p:ph type="title"/>
          </p:nvPr>
        </p:nvSpPr>
        <p:spPr>
          <a:xfrm>
            <a:off x="2592925" y="624110"/>
            <a:ext cx="8911688" cy="772891"/>
          </a:xfrm>
          <a:prstGeom prst="rect">
            <a:avLst/>
          </a:prstGeom>
        </p:spPr>
        <p:txBody>
          <a:bodyPr/>
          <a:lstStyle/>
          <a:p>
            <a:pPr/>
            <a:r>
              <a:t>Область подготовленных файлов</a:t>
            </a:r>
          </a:p>
        </p:txBody>
      </p:sp>
      <p:sp>
        <p:nvSpPr>
          <p:cNvPr id="204" name="Объект 2"/>
          <p:cNvSpPr txBox="1"/>
          <p:nvPr>
            <p:ph type="body" idx="1"/>
          </p:nvPr>
        </p:nvSpPr>
        <p:spPr>
          <a:xfrm>
            <a:off x="2589211" y="1562099"/>
            <a:ext cx="8915401" cy="4349124"/>
          </a:xfrm>
          <a:prstGeom prst="rect">
            <a:avLst/>
          </a:prstGeom>
        </p:spPr>
        <p:txBody>
          <a:bodyPr/>
          <a:lstStyle/>
          <a:p>
            <a:pPr/>
            <a:r>
              <a:t>Это обычный файл, обычно хранящийся в каталоге Git'а, который содержит информацию о том, что должно войти в следующий коммит. Иногда его называют индексом (index), но в последнее время становится стандартом называть его областью подготовленных файлов (staging area).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A7A7A7"/>
      </a:dk2>
      <a:lt2>
        <a:srgbClr val="535353"/>
      </a:lt2>
      <a:accent1>
        <a:srgbClr val="353535"/>
      </a:accent1>
      <a:accent2>
        <a:srgbClr val="31B4E6"/>
      </a:accent2>
      <a:accent3>
        <a:srgbClr val="265991"/>
      </a:accent3>
      <a:accent4>
        <a:srgbClr val="7E40CC"/>
      </a:accent4>
      <a:accent5>
        <a:srgbClr val="B927E9"/>
      </a:accent5>
      <a:accent6>
        <a:srgbClr val="E833BF"/>
      </a:accent6>
      <a:hlink>
        <a:srgbClr val="0000FF"/>
      </a:hlink>
      <a:folHlink>
        <a:srgbClr val="FF00FF"/>
      </a:folHlink>
    </a:clrScheme>
    <a:fontScheme name="Легкий дым">
      <a:majorFont>
        <a:latin typeface="Helvetica"/>
        <a:ea typeface="Helvetica"/>
        <a:cs typeface="Helvetica"/>
      </a:majorFont>
      <a:minorFont>
        <a:latin typeface="Century Gothic"/>
        <a:ea typeface="Century Gothic"/>
        <a:cs typeface="Century Gothic"/>
      </a:minorFont>
    </a:fontScheme>
    <a:fmtScheme name="Легкий дым">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A7A7A7"/>
      </a:dk2>
      <a:lt2>
        <a:srgbClr val="535353"/>
      </a:lt2>
      <a:accent1>
        <a:srgbClr val="353535"/>
      </a:accent1>
      <a:accent2>
        <a:srgbClr val="31B4E6"/>
      </a:accent2>
      <a:accent3>
        <a:srgbClr val="265991"/>
      </a:accent3>
      <a:accent4>
        <a:srgbClr val="7E40CC"/>
      </a:accent4>
      <a:accent5>
        <a:srgbClr val="B927E9"/>
      </a:accent5>
      <a:accent6>
        <a:srgbClr val="E833BF"/>
      </a:accent6>
      <a:hlink>
        <a:srgbClr val="0000FF"/>
      </a:hlink>
      <a:folHlink>
        <a:srgbClr val="FF00FF"/>
      </a:folHlink>
    </a:clrScheme>
    <a:fontScheme name="Легкий дым">
      <a:majorFont>
        <a:latin typeface="Helvetica"/>
        <a:ea typeface="Helvetica"/>
        <a:cs typeface="Helvetica"/>
      </a:majorFont>
      <a:minorFont>
        <a:latin typeface="Century Gothic"/>
        <a:ea typeface="Century Gothic"/>
        <a:cs typeface="Century Gothic"/>
      </a:minorFont>
    </a:fontScheme>
    <a:fmtScheme name="Легкий дым">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