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5" autoAdjust="0"/>
    <p:restoredTop sz="94660"/>
  </p:normalViewPr>
  <p:slideViewPr>
    <p:cSldViewPr snapToGrid="0">
      <p:cViewPr varScale="1">
        <p:scale>
          <a:sx n="117" d="100"/>
          <a:sy n="117" d="100"/>
        </p:scale>
        <p:origin x="120"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Customer Churn Data</c:v>
                </c:pt>
              </c:strCache>
            </c:strRef>
          </c:tx>
          <c:explosion val="8"/>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5E2E-4712-BD62-B0BE52F22377}"/>
              </c:ext>
            </c:extLst>
          </c:dPt>
          <c:dPt>
            <c:idx val="1"/>
            <c:bubble3D val="0"/>
            <c:explosion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E2E-4712-BD62-B0BE52F22377}"/>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2-5E2E-4712-BD62-B0BE52F2237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1-5E2E-4712-BD62-B0BE52F22377}"/>
                </c:ext>
              </c:extLst>
            </c:dLbl>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Not Churn</c:v>
                </c:pt>
                <c:pt idx="1">
                  <c:v>Churn</c:v>
                </c:pt>
              </c:strCache>
            </c:strRef>
          </c:cat>
          <c:val>
            <c:numRef>
              <c:f>Sheet1!$B$2:$B$3</c:f>
              <c:numCache>
                <c:formatCode>General</c:formatCode>
                <c:ptCount val="2"/>
                <c:pt idx="0">
                  <c:v>2850</c:v>
                </c:pt>
                <c:pt idx="1">
                  <c:v>483</c:v>
                </c:pt>
              </c:numCache>
            </c:numRef>
          </c:val>
          <c:extLst>
            <c:ext xmlns:c16="http://schemas.microsoft.com/office/drawing/2014/chart" uri="{C3380CC4-5D6E-409C-BE32-E72D297353CC}">
              <c16:uniqueId val="{00000000-5E2E-4712-BD62-B0BE52F22377}"/>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28275786533678"/>
          <c:y val="3.2346411282176898E-2"/>
          <c:w val="0.73543448426932645"/>
          <c:h val="0.81971856289439271"/>
        </c:manualLayout>
      </c:layout>
      <c:pieChart>
        <c:varyColors val="1"/>
        <c:ser>
          <c:idx val="0"/>
          <c:order val="0"/>
          <c:tx>
            <c:strRef>
              <c:f>Sheet1!$B$1</c:f>
              <c:strCache>
                <c:ptCount val="1"/>
                <c:pt idx="0">
                  <c:v>Feature Importance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1B4B-41BC-BED8-022D9694443D}"/>
              </c:ext>
            </c:extLst>
          </c:dPt>
          <c:dPt>
            <c:idx val="1"/>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1B4B-41BC-BED8-022D9694443D}"/>
              </c:ext>
            </c:extLst>
          </c:dPt>
          <c:dPt>
            <c:idx val="2"/>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1B4B-41BC-BED8-022D9694443D}"/>
              </c:ext>
            </c:extLst>
          </c:dPt>
          <c:dPt>
            <c:idx val="3"/>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1B4B-41BC-BED8-022D9694443D}"/>
              </c:ext>
            </c:extLst>
          </c:dPt>
          <c:dPt>
            <c:idx val="4"/>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1B4B-41BC-BED8-022D9694443D}"/>
              </c:ext>
            </c:extLst>
          </c:dPt>
          <c:dPt>
            <c:idx val="5"/>
            <c:bubble3D val="0"/>
            <c:explosion val="4"/>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1B4B-41BC-BED8-022D9694443D}"/>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6-1B4B-41BC-BED8-022D9694443D}"/>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1B4B-41BC-BED8-022D9694443D}"/>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1B4B-41BC-BED8-022D9694443D}"/>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1B4B-41BC-BED8-022D9694443D}"/>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1B4B-41BC-BED8-022D9694443D}"/>
                </c:ext>
              </c:extLst>
            </c:dLbl>
            <c:dLbl>
              <c:idx val="5"/>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EFD57B12-4473-4BA2-A77D-517935F0381D}" type="CATEGORYNAME">
                      <a:rPr lang="en-US" sz="1600"/>
                      <a:pPr>
                        <a:defRPr/>
                      </a:pPr>
                      <a:t>[CATEGORY NAME]</a:t>
                    </a:fld>
                    <a:r>
                      <a:rPr lang="en-US" sz="1600" baseline="0" dirty="0"/>
                      <a:t>
</a:t>
                    </a:r>
                    <a:fld id="{FD0DAC4D-D83A-457C-AD09-9123846C21E2}" type="PERCENTAGE">
                      <a:rPr lang="en-US" sz="1600" baseline="0"/>
                      <a:pPr>
                        <a:defRPr/>
                      </a:pPr>
                      <a:t>[PERCENTAGE]</a:t>
                    </a:fld>
                    <a:endParaRPr lang="en-US" sz="1600"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B4B-41BC-BED8-022D9694443D}"/>
                </c:ext>
              </c:extLst>
            </c:dLbl>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Total Charge($)</c:v>
                </c:pt>
                <c:pt idx="1">
                  <c:v>Voicemail Plan</c:v>
                </c:pt>
                <c:pt idx="2">
                  <c:v>Customer Service Calls</c:v>
                </c:pt>
                <c:pt idx="3">
                  <c:v>International Plan</c:v>
                </c:pt>
                <c:pt idx="4">
                  <c:v>Total International Minutes</c:v>
                </c:pt>
                <c:pt idx="5">
                  <c:v>Others</c:v>
                </c:pt>
              </c:strCache>
            </c:strRef>
          </c:cat>
          <c:val>
            <c:numRef>
              <c:f>Sheet1!$B$2:$B$7</c:f>
              <c:numCache>
                <c:formatCode>General</c:formatCode>
                <c:ptCount val="6"/>
                <c:pt idx="0">
                  <c:v>0.20699999999999999</c:v>
                </c:pt>
                <c:pt idx="1">
                  <c:v>0.16400000000000001</c:v>
                </c:pt>
                <c:pt idx="2">
                  <c:v>7.5999999999999998E-2</c:v>
                </c:pt>
                <c:pt idx="3">
                  <c:v>0.06</c:v>
                </c:pt>
                <c:pt idx="4">
                  <c:v>5.7700000000000001E-2</c:v>
                </c:pt>
                <c:pt idx="5">
                  <c:v>0.43530000000000002</c:v>
                </c:pt>
              </c:numCache>
            </c:numRef>
          </c:val>
          <c:extLst>
            <c:ext xmlns:c16="http://schemas.microsoft.com/office/drawing/2014/chart" uri="{C3380CC4-5D6E-409C-BE32-E72D297353CC}">
              <c16:uniqueId val="{00000000-1B4B-41BC-BED8-022D9694443D}"/>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568282114563382E-2"/>
          <c:y val="6.8661646338503426E-2"/>
          <c:w val="0.90485546057495614"/>
          <c:h val="0.70000062541824848"/>
        </c:manualLayout>
      </c:layout>
      <c:barChart>
        <c:barDir val="col"/>
        <c:grouping val="stacked"/>
        <c:varyColors val="0"/>
        <c:ser>
          <c:idx val="0"/>
          <c:order val="0"/>
          <c:tx>
            <c:strRef>
              <c:f>Sheet1!$B$1</c:f>
              <c:strCache>
                <c:ptCount val="1"/>
                <c:pt idx="0">
                  <c:v>Day Time Charge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Not Churn</c:v>
                </c:pt>
                <c:pt idx="1">
                  <c:v>Churn</c:v>
                </c:pt>
              </c:strCache>
            </c:strRef>
          </c:cat>
          <c:val>
            <c:numRef>
              <c:f>Sheet1!$B$2:$B$3</c:f>
              <c:numCache>
                <c:formatCode>General</c:formatCode>
                <c:ptCount val="2"/>
                <c:pt idx="0">
                  <c:v>29.71</c:v>
                </c:pt>
                <c:pt idx="1">
                  <c:v>35.299999999999997</c:v>
                </c:pt>
              </c:numCache>
            </c:numRef>
          </c:val>
          <c:extLst>
            <c:ext xmlns:c16="http://schemas.microsoft.com/office/drawing/2014/chart" uri="{C3380CC4-5D6E-409C-BE32-E72D297353CC}">
              <c16:uniqueId val="{00000000-EEF2-46DB-BCA1-7B5FD4597FE4}"/>
            </c:ext>
          </c:extLst>
        </c:ser>
        <c:ser>
          <c:idx val="1"/>
          <c:order val="1"/>
          <c:tx>
            <c:strRef>
              <c:f>Sheet1!$C$1</c:f>
              <c:strCache>
                <c:ptCount val="1"/>
                <c:pt idx="0">
                  <c:v>Evening Time Charge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Not Churn</c:v>
                </c:pt>
                <c:pt idx="1">
                  <c:v>Churn</c:v>
                </c:pt>
              </c:strCache>
            </c:strRef>
          </c:cat>
          <c:val>
            <c:numRef>
              <c:f>Sheet1!$C$2:$C$3</c:f>
              <c:numCache>
                <c:formatCode>General</c:formatCode>
                <c:ptCount val="2"/>
                <c:pt idx="0">
                  <c:v>16.899999999999999</c:v>
                </c:pt>
                <c:pt idx="1">
                  <c:v>18.03</c:v>
                </c:pt>
              </c:numCache>
            </c:numRef>
          </c:val>
          <c:extLst>
            <c:ext xmlns:c16="http://schemas.microsoft.com/office/drawing/2014/chart" uri="{C3380CC4-5D6E-409C-BE32-E72D297353CC}">
              <c16:uniqueId val="{00000003-EEF2-46DB-BCA1-7B5FD4597FE4}"/>
            </c:ext>
          </c:extLst>
        </c:ser>
        <c:ser>
          <c:idx val="2"/>
          <c:order val="2"/>
          <c:tx>
            <c:strRef>
              <c:f>Sheet1!$D$1</c:f>
              <c:strCache>
                <c:ptCount val="1"/>
                <c:pt idx="0">
                  <c:v>Night Time Charge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Not Churn</c:v>
                </c:pt>
                <c:pt idx="1">
                  <c:v>Churn</c:v>
                </c:pt>
              </c:strCache>
            </c:strRef>
          </c:cat>
          <c:val>
            <c:numRef>
              <c:f>Sheet1!$D$2:$D$3</c:f>
              <c:numCache>
                <c:formatCode>General</c:formatCode>
                <c:ptCount val="2"/>
                <c:pt idx="0">
                  <c:v>9.0299999999999994</c:v>
                </c:pt>
                <c:pt idx="1">
                  <c:v>9.16</c:v>
                </c:pt>
              </c:numCache>
            </c:numRef>
          </c:val>
          <c:extLst>
            <c:ext xmlns:c16="http://schemas.microsoft.com/office/drawing/2014/chart" uri="{C3380CC4-5D6E-409C-BE32-E72D297353CC}">
              <c16:uniqueId val="{00000004-EEF2-46DB-BCA1-7B5FD4597FE4}"/>
            </c:ext>
          </c:extLst>
        </c:ser>
        <c:ser>
          <c:idx val="3"/>
          <c:order val="3"/>
          <c:tx>
            <c:strRef>
              <c:f>Sheet1!$E$1</c:f>
              <c:strCache>
                <c:ptCount val="1"/>
                <c:pt idx="0">
                  <c:v>International Charge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Not Churn</c:v>
                </c:pt>
                <c:pt idx="1">
                  <c:v>Churn</c:v>
                </c:pt>
              </c:strCache>
            </c:strRef>
          </c:cat>
          <c:val>
            <c:numRef>
              <c:f>Sheet1!$E$2:$E$3</c:f>
              <c:numCache>
                <c:formatCode>General</c:formatCode>
                <c:ptCount val="2"/>
                <c:pt idx="0">
                  <c:v>2.75</c:v>
                </c:pt>
                <c:pt idx="1">
                  <c:v>2.89</c:v>
                </c:pt>
              </c:numCache>
            </c:numRef>
          </c:val>
          <c:extLst>
            <c:ext xmlns:c16="http://schemas.microsoft.com/office/drawing/2014/chart" uri="{C3380CC4-5D6E-409C-BE32-E72D297353CC}">
              <c16:uniqueId val="{00000005-EEF2-46DB-BCA1-7B5FD4597FE4}"/>
            </c:ext>
          </c:extLst>
        </c:ser>
        <c:dLbls>
          <c:dLblPos val="ctr"/>
          <c:showLegendKey val="0"/>
          <c:showVal val="1"/>
          <c:showCatName val="0"/>
          <c:showSerName val="0"/>
          <c:showPercent val="0"/>
          <c:showBubbleSize val="0"/>
        </c:dLbls>
        <c:gapWidth val="150"/>
        <c:overlap val="100"/>
        <c:axId val="573535112"/>
        <c:axId val="573534784"/>
      </c:barChart>
      <c:catAx>
        <c:axId val="573535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3534784"/>
        <c:crosses val="autoZero"/>
        <c:auto val="1"/>
        <c:lblAlgn val="ctr"/>
        <c:lblOffset val="100"/>
        <c:noMultiLvlLbl val="0"/>
      </c:catAx>
      <c:valAx>
        <c:axId val="57353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3535112"/>
        <c:crosses val="autoZero"/>
        <c:crossBetween val="between"/>
      </c:valAx>
      <c:spPr>
        <a:noFill/>
        <a:ln>
          <a:noFill/>
        </a:ln>
        <a:effectLst/>
      </c:spPr>
    </c:plotArea>
    <c:legend>
      <c:legendPos val="b"/>
      <c:layout>
        <c:manualLayout>
          <c:xMode val="edge"/>
          <c:yMode val="edge"/>
          <c:x val="0"/>
          <c:y val="0.87070028103784669"/>
          <c:w val="0.99333635406035803"/>
          <c:h val="0.1292997189621533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Voice Mail Plan</c:v>
                </c:pt>
              </c:strCache>
            </c:strRef>
          </c:tx>
          <c:spPr>
            <a:solidFill>
              <a:schemeClr val="accent1"/>
            </a:solidFill>
            <a:ln>
              <a:noFill/>
            </a:ln>
            <a:effectLst/>
          </c:spPr>
          <c:invertIfNegative val="0"/>
          <c:cat>
            <c:strRef>
              <c:f>Sheet1!$A$2:$A$3</c:f>
              <c:strCache>
                <c:ptCount val="2"/>
                <c:pt idx="0">
                  <c:v>Not Churn</c:v>
                </c:pt>
                <c:pt idx="1">
                  <c:v>Churn</c:v>
                </c:pt>
              </c:strCache>
            </c:strRef>
          </c:cat>
          <c:val>
            <c:numRef>
              <c:f>Sheet1!$B$2:$B$3</c:f>
              <c:numCache>
                <c:formatCode>General</c:formatCode>
                <c:ptCount val="2"/>
                <c:pt idx="0">
                  <c:v>0.63</c:v>
                </c:pt>
                <c:pt idx="1">
                  <c:v>0.37</c:v>
                </c:pt>
              </c:numCache>
            </c:numRef>
          </c:val>
          <c:extLst>
            <c:ext xmlns:c16="http://schemas.microsoft.com/office/drawing/2014/chart" uri="{C3380CC4-5D6E-409C-BE32-E72D297353CC}">
              <c16:uniqueId val="{00000000-4A5E-41B8-9B32-5CEE4F9C194C}"/>
            </c:ext>
          </c:extLst>
        </c:ser>
        <c:ser>
          <c:idx val="1"/>
          <c:order val="1"/>
          <c:tx>
            <c:strRef>
              <c:f>Sheet1!$C$1</c:f>
              <c:strCache>
                <c:ptCount val="1"/>
                <c:pt idx="0">
                  <c:v>No Voice Mail Plan</c:v>
                </c:pt>
              </c:strCache>
            </c:strRef>
          </c:tx>
          <c:spPr>
            <a:solidFill>
              <a:schemeClr val="accent3"/>
            </a:solidFill>
            <a:ln>
              <a:noFill/>
            </a:ln>
            <a:effectLst/>
          </c:spPr>
          <c:invertIfNegative val="0"/>
          <c:cat>
            <c:strRef>
              <c:f>Sheet1!$A$2:$A$3</c:f>
              <c:strCache>
                <c:ptCount val="2"/>
                <c:pt idx="0">
                  <c:v>Not Churn</c:v>
                </c:pt>
                <c:pt idx="1">
                  <c:v>Churn</c:v>
                </c:pt>
              </c:strCache>
            </c:strRef>
          </c:cat>
          <c:val>
            <c:numRef>
              <c:f>Sheet1!$C$2:$C$3</c:f>
              <c:numCache>
                <c:formatCode>General</c:formatCode>
                <c:ptCount val="2"/>
                <c:pt idx="0">
                  <c:v>0.46</c:v>
                </c:pt>
                <c:pt idx="1">
                  <c:v>0.54</c:v>
                </c:pt>
              </c:numCache>
            </c:numRef>
          </c:val>
          <c:extLst>
            <c:ext xmlns:c16="http://schemas.microsoft.com/office/drawing/2014/chart" uri="{C3380CC4-5D6E-409C-BE32-E72D297353CC}">
              <c16:uniqueId val="{00000001-4A5E-41B8-9B32-5CEE4F9C194C}"/>
            </c:ext>
          </c:extLst>
        </c:ser>
        <c:dLbls>
          <c:showLegendKey val="0"/>
          <c:showVal val="0"/>
          <c:showCatName val="0"/>
          <c:showSerName val="0"/>
          <c:showPercent val="0"/>
          <c:showBubbleSize val="0"/>
        </c:dLbls>
        <c:gapWidth val="219"/>
        <c:overlap val="-27"/>
        <c:axId val="366281856"/>
        <c:axId val="366287104"/>
      </c:barChart>
      <c:catAx>
        <c:axId val="36628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6287104"/>
        <c:crosses val="autoZero"/>
        <c:auto val="1"/>
        <c:lblAlgn val="ctr"/>
        <c:lblOffset val="100"/>
        <c:noMultiLvlLbl val="0"/>
      </c:catAx>
      <c:valAx>
        <c:axId val="36628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62818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482839006180878E-2"/>
          <c:y val="0.10001581963733873"/>
          <c:w val="0.8635737070641073"/>
          <c:h val="0.71942861788821277"/>
        </c:manualLayout>
      </c:layout>
      <c:barChart>
        <c:barDir val="col"/>
        <c:grouping val="clustered"/>
        <c:varyColors val="0"/>
        <c:ser>
          <c:idx val="0"/>
          <c:order val="0"/>
          <c:tx>
            <c:strRef>
              <c:f>Sheet1!$B$1</c:f>
              <c:strCache>
                <c:ptCount val="1"/>
                <c:pt idx="0">
                  <c:v>Not Churn</c:v>
                </c:pt>
              </c:strCache>
            </c:strRef>
          </c:tx>
          <c:spPr>
            <a:solidFill>
              <a:schemeClr val="accent1"/>
            </a:solidFill>
            <a:ln>
              <a:noFill/>
            </a:ln>
            <a:effectLst/>
          </c:spPr>
          <c:invertIfNegative val="0"/>
          <c:dLbls>
            <c:delete val="1"/>
          </c:dLbls>
          <c:cat>
            <c:numRef>
              <c:extLst>
                <c:ext xmlns:c15="http://schemas.microsoft.com/office/drawing/2012/chart" uri="{02D57815-91ED-43cb-92C2-25804820EDAC}">
                  <c15:fullRef>
                    <c15:sqref>Sheet1!$A$2:$A$13</c15:sqref>
                  </c15:fullRef>
                </c:ext>
              </c:extLst>
              <c:f>Sheet1!$A$2:$A$11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extLst>
                <c:ext xmlns:c15="http://schemas.microsoft.com/office/drawing/2012/chart" uri="{02D57815-91ED-43cb-92C2-25804820EDAC}">
                  <c15:fullRef>
                    <c15:sqref>Sheet1!$B$2:$B$13</c15:sqref>
                  </c15:fullRef>
                </c:ext>
              </c:extLst>
              <c:f>Sheet1!$B$2:$B$11</c:f>
              <c:numCache>
                <c:formatCode>General</c:formatCode>
                <c:ptCount val="10"/>
                <c:pt idx="0">
                  <c:v>371</c:v>
                </c:pt>
                <c:pt idx="1">
                  <c:v>641</c:v>
                </c:pt>
                <c:pt idx="2">
                  <c:v>391</c:v>
                </c:pt>
                <c:pt idx="3">
                  <c:v>233</c:v>
                </c:pt>
                <c:pt idx="4">
                  <c:v>49</c:v>
                </c:pt>
                <c:pt idx="5">
                  <c:v>17</c:v>
                </c:pt>
                <c:pt idx="6">
                  <c:v>5</c:v>
                </c:pt>
                <c:pt idx="7">
                  <c:v>3</c:v>
                </c:pt>
                <c:pt idx="8">
                  <c:v>0</c:v>
                </c:pt>
                <c:pt idx="9">
                  <c:v>0</c:v>
                </c:pt>
              </c:numCache>
            </c:numRef>
          </c:val>
          <c:extLst>
            <c:ext xmlns:c16="http://schemas.microsoft.com/office/drawing/2014/chart" uri="{C3380CC4-5D6E-409C-BE32-E72D297353CC}">
              <c16:uniqueId val="{00000000-0B10-4196-982A-80E46E2E1B72}"/>
            </c:ext>
          </c:extLst>
        </c:ser>
        <c:ser>
          <c:idx val="1"/>
          <c:order val="1"/>
          <c:tx>
            <c:strRef>
              <c:f>Sheet1!$C$1</c:f>
              <c:strCache>
                <c:ptCount val="1"/>
                <c:pt idx="0">
                  <c:v>Churn</c:v>
                </c:pt>
              </c:strCache>
            </c:strRef>
          </c:tx>
          <c:spPr>
            <a:solidFill>
              <a:schemeClr val="accent3"/>
            </a:solidFill>
            <a:ln>
              <a:noFill/>
            </a:ln>
            <a:effectLst/>
          </c:spPr>
          <c:invertIfNegative val="0"/>
          <c:dLbls>
            <c:delete val="1"/>
          </c:dLbls>
          <c:cat>
            <c:numRef>
              <c:extLst>
                <c:ext xmlns:c15="http://schemas.microsoft.com/office/drawing/2012/chart" uri="{02D57815-91ED-43cb-92C2-25804820EDAC}">
                  <c15:fullRef>
                    <c15:sqref>Sheet1!$A$2:$A$13</c15:sqref>
                  </c15:fullRef>
                </c:ext>
              </c:extLst>
              <c:f>Sheet1!$A$2:$A$11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extLst>
                <c:ext xmlns:c15="http://schemas.microsoft.com/office/drawing/2012/chart" uri="{02D57815-91ED-43cb-92C2-25804820EDAC}">
                  <c15:fullRef>
                    <c15:sqref>Sheet1!$C$2:$C$13</c15:sqref>
                  </c15:fullRef>
                </c:ext>
              </c:extLst>
              <c:f>Sheet1!$C$2:$C$11</c:f>
              <c:numCache>
                <c:formatCode>General</c:formatCode>
                <c:ptCount val="10"/>
                <c:pt idx="0">
                  <c:v>316</c:v>
                </c:pt>
                <c:pt idx="1">
                  <c:v>430</c:v>
                </c:pt>
                <c:pt idx="2">
                  <c:v>304</c:v>
                </c:pt>
                <c:pt idx="3">
                  <c:v>151</c:v>
                </c:pt>
                <c:pt idx="4">
                  <c:v>291</c:v>
                </c:pt>
                <c:pt idx="5">
                  <c:v>147</c:v>
                </c:pt>
                <c:pt idx="6">
                  <c:v>42</c:v>
                </c:pt>
                <c:pt idx="7">
                  <c:v>14</c:v>
                </c:pt>
                <c:pt idx="8">
                  <c:v>9</c:v>
                </c:pt>
                <c:pt idx="9">
                  <c:v>6</c:v>
                </c:pt>
              </c:numCache>
            </c:numRef>
          </c:val>
          <c:extLst>
            <c:ext xmlns:c16="http://schemas.microsoft.com/office/drawing/2014/chart" uri="{C3380CC4-5D6E-409C-BE32-E72D297353CC}">
              <c16:uniqueId val="{0000000A-0B10-4196-982A-80E46E2E1B72}"/>
            </c:ext>
          </c:extLst>
        </c:ser>
        <c:dLbls>
          <c:dLblPos val="outEnd"/>
          <c:showLegendKey val="0"/>
          <c:showVal val="1"/>
          <c:showCatName val="0"/>
          <c:showSerName val="0"/>
          <c:showPercent val="0"/>
          <c:showBubbleSize val="0"/>
        </c:dLbls>
        <c:gapWidth val="219"/>
        <c:overlap val="-27"/>
        <c:axId val="575122984"/>
        <c:axId val="575118720"/>
      </c:barChart>
      <c:catAx>
        <c:axId val="5751229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 of Customer Service Calls</a:t>
                </a:r>
              </a:p>
            </c:rich>
          </c:tx>
          <c:layout>
            <c:manualLayout>
              <c:xMode val="edge"/>
              <c:yMode val="edge"/>
              <c:x val="0.32984866869848589"/>
              <c:y val="0.90344686757795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5118720"/>
        <c:crosses val="autoZero"/>
        <c:auto val="1"/>
        <c:lblAlgn val="ctr"/>
        <c:lblOffset val="100"/>
        <c:noMultiLvlLbl val="0"/>
      </c:catAx>
      <c:valAx>
        <c:axId val="575118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Number of Customers</a:t>
                </a:r>
              </a:p>
              <a:p>
                <a:pPr>
                  <a:defRPr/>
                </a:pPr>
                <a:endParaRPr 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5122984"/>
        <c:crosses val="autoZero"/>
        <c:crossBetween val="between"/>
      </c:valAx>
      <c:spPr>
        <a:noFill/>
        <a:ln>
          <a:noFill/>
        </a:ln>
        <a:effectLst/>
      </c:spPr>
    </c:plotArea>
    <c:legend>
      <c:legendPos val="b"/>
      <c:layout>
        <c:manualLayout>
          <c:xMode val="edge"/>
          <c:yMode val="edge"/>
          <c:x val="0.36524050028402671"/>
          <c:y val="3.4245599086533416E-3"/>
          <c:w val="0.2468247680643039"/>
          <c:h val="7.653008002230411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128457247103171E-2"/>
          <c:y val="9.0013786788516681E-2"/>
          <c:w val="0.89978325716668595"/>
          <c:h val="0.71757690715278555"/>
        </c:manualLayout>
      </c:layout>
      <c:barChart>
        <c:barDir val="col"/>
        <c:grouping val="clustered"/>
        <c:varyColors val="0"/>
        <c:ser>
          <c:idx val="0"/>
          <c:order val="0"/>
          <c:tx>
            <c:strRef>
              <c:f>Sheet1!$B$1</c:f>
              <c:strCache>
                <c:ptCount val="1"/>
                <c:pt idx="0">
                  <c:v>Not Churn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 International Plan</c:v>
                </c:pt>
                <c:pt idx="1">
                  <c:v>With International Plan</c:v>
                </c:pt>
              </c:strCache>
            </c:strRef>
          </c:cat>
          <c:val>
            <c:numRef>
              <c:f>Sheet1!$B$2:$B$3</c:f>
              <c:numCache>
                <c:formatCode>General</c:formatCode>
                <c:ptCount val="2"/>
                <c:pt idx="0">
                  <c:v>0.56000000000000005</c:v>
                </c:pt>
                <c:pt idx="1">
                  <c:v>0.2</c:v>
                </c:pt>
              </c:numCache>
            </c:numRef>
          </c:val>
          <c:extLst>
            <c:ext xmlns:c16="http://schemas.microsoft.com/office/drawing/2014/chart" uri="{C3380CC4-5D6E-409C-BE32-E72D297353CC}">
              <c16:uniqueId val="{00000000-1976-45A6-9F5F-D047E7FF3EE7}"/>
            </c:ext>
          </c:extLst>
        </c:ser>
        <c:ser>
          <c:idx val="1"/>
          <c:order val="1"/>
          <c:tx>
            <c:strRef>
              <c:f>Sheet1!$C$1</c:f>
              <c:strCache>
                <c:ptCount val="1"/>
                <c:pt idx="0">
                  <c:v>Churn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 International Plan</c:v>
                </c:pt>
                <c:pt idx="1">
                  <c:v>With International Plan</c:v>
                </c:pt>
              </c:strCache>
            </c:strRef>
          </c:cat>
          <c:val>
            <c:numRef>
              <c:f>Sheet1!$C$2:$C$3</c:f>
              <c:numCache>
                <c:formatCode>General</c:formatCode>
                <c:ptCount val="2"/>
                <c:pt idx="0">
                  <c:v>0.44</c:v>
                </c:pt>
                <c:pt idx="1">
                  <c:v>0.8</c:v>
                </c:pt>
              </c:numCache>
            </c:numRef>
          </c:val>
          <c:extLst>
            <c:ext xmlns:c16="http://schemas.microsoft.com/office/drawing/2014/chart" uri="{C3380CC4-5D6E-409C-BE32-E72D297353CC}">
              <c16:uniqueId val="{00000001-1976-45A6-9F5F-D047E7FF3EE7}"/>
            </c:ext>
          </c:extLst>
        </c:ser>
        <c:dLbls>
          <c:dLblPos val="outEnd"/>
          <c:showLegendKey val="0"/>
          <c:showVal val="1"/>
          <c:showCatName val="0"/>
          <c:showSerName val="0"/>
          <c:showPercent val="0"/>
          <c:showBubbleSize val="0"/>
        </c:dLbls>
        <c:gapWidth val="219"/>
        <c:overlap val="-27"/>
        <c:axId val="681313856"/>
        <c:axId val="681310904"/>
      </c:barChart>
      <c:catAx>
        <c:axId val="681313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310904"/>
        <c:crosses val="autoZero"/>
        <c:auto val="1"/>
        <c:lblAlgn val="ctr"/>
        <c:lblOffset val="100"/>
        <c:noMultiLvlLbl val="0"/>
      </c:catAx>
      <c:valAx>
        <c:axId val="681310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313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 International Minute Usage</a:t>
            </a:r>
          </a:p>
        </c:rich>
      </c:tx>
      <c:layout>
        <c:manualLayout>
          <c:xMode val="edge"/>
          <c:yMode val="edge"/>
          <c:x val="0.15624601431304472"/>
          <c:y val="2.35938659664056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
          <c:y val="0.15104006529494032"/>
          <c:w val="0.94500736121936435"/>
          <c:h val="0.69467029430096672"/>
        </c:manualLayout>
      </c:layout>
      <c:barChart>
        <c:barDir val="col"/>
        <c:grouping val="clustered"/>
        <c:varyColors val="0"/>
        <c:ser>
          <c:idx val="0"/>
          <c:order val="0"/>
          <c:tx>
            <c:strRef>
              <c:f>Sheet1!$B$1</c:f>
              <c:strCache>
                <c:ptCount val="1"/>
                <c:pt idx="0">
                  <c:v>No International Plan</c:v>
                </c:pt>
              </c:strCache>
            </c:strRef>
          </c:tx>
          <c:spPr>
            <a:solidFill>
              <a:schemeClr val="accent1"/>
            </a:solidFill>
            <a:ln>
              <a:noFill/>
            </a:ln>
            <a:effectLst/>
          </c:spPr>
          <c:invertIfNegative val="0"/>
          <c:cat>
            <c:numRef>
              <c:f>Sheet1!$A$2:$A$21</c:f>
              <c:numCache>
                <c:formatCode>General</c:formatCode>
                <c:ptCount val="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20</c:v>
                </c:pt>
              </c:numCache>
            </c:numRef>
          </c:cat>
          <c:val>
            <c:numRef>
              <c:f>Sheet1!$B$2:$B$21</c:f>
              <c:numCache>
                <c:formatCode>General</c:formatCode>
                <c:ptCount val="20"/>
                <c:pt idx="0">
                  <c:v>4.0000000000000001E-3</c:v>
                </c:pt>
                <c:pt idx="1">
                  <c:v>4.0000000000000002E-4</c:v>
                </c:pt>
                <c:pt idx="2">
                  <c:v>2E-3</c:v>
                </c:pt>
                <c:pt idx="3">
                  <c:v>2E-3</c:v>
                </c:pt>
                <c:pt idx="4">
                  <c:v>1.0999999999999999E-2</c:v>
                </c:pt>
                <c:pt idx="5">
                  <c:v>0.02</c:v>
                </c:pt>
                <c:pt idx="6">
                  <c:v>0.05</c:v>
                </c:pt>
                <c:pt idx="7">
                  <c:v>5.7000000000000002E-2</c:v>
                </c:pt>
                <c:pt idx="8">
                  <c:v>0.109</c:v>
                </c:pt>
                <c:pt idx="9">
                  <c:v>0.122</c:v>
                </c:pt>
                <c:pt idx="10">
                  <c:v>0.17</c:v>
                </c:pt>
                <c:pt idx="11">
                  <c:v>0.115</c:v>
                </c:pt>
                <c:pt idx="12">
                  <c:v>0.129</c:v>
                </c:pt>
                <c:pt idx="13">
                  <c:v>8.5999999999999993E-2</c:v>
                </c:pt>
                <c:pt idx="14">
                  <c:v>7.0000000000000007E-2</c:v>
                </c:pt>
                <c:pt idx="15">
                  <c:v>2.5999999999999999E-2</c:v>
                </c:pt>
                <c:pt idx="16">
                  <c:v>1.9E-2</c:v>
                </c:pt>
                <c:pt idx="17">
                  <c:v>4.0000000000000001E-3</c:v>
                </c:pt>
                <c:pt idx="18">
                  <c:v>3.0000000000000001E-3</c:v>
                </c:pt>
                <c:pt idx="19">
                  <c:v>0</c:v>
                </c:pt>
              </c:numCache>
            </c:numRef>
          </c:val>
          <c:extLst>
            <c:ext xmlns:c16="http://schemas.microsoft.com/office/drawing/2014/chart" uri="{C3380CC4-5D6E-409C-BE32-E72D297353CC}">
              <c16:uniqueId val="{00000000-7FF2-4778-8E39-09C26D4E8A8C}"/>
            </c:ext>
          </c:extLst>
        </c:ser>
        <c:ser>
          <c:idx val="1"/>
          <c:order val="1"/>
          <c:tx>
            <c:strRef>
              <c:f>Sheet1!$C$1</c:f>
              <c:strCache>
                <c:ptCount val="1"/>
                <c:pt idx="0">
                  <c:v>With International Plan</c:v>
                </c:pt>
              </c:strCache>
            </c:strRef>
          </c:tx>
          <c:spPr>
            <a:solidFill>
              <a:schemeClr val="accent3"/>
            </a:solidFill>
            <a:ln>
              <a:noFill/>
            </a:ln>
            <a:effectLst/>
          </c:spPr>
          <c:invertIfNegative val="0"/>
          <c:cat>
            <c:numRef>
              <c:f>Sheet1!$A$2:$A$21</c:f>
              <c:numCache>
                <c:formatCode>General</c:formatCode>
                <c:ptCount val="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20</c:v>
                </c:pt>
              </c:numCache>
            </c:numRef>
          </c:cat>
          <c:val>
            <c:numRef>
              <c:f>Sheet1!$C$2:$C$21</c:f>
              <c:numCache>
                <c:formatCode>General</c:formatCode>
                <c:ptCount val="20"/>
                <c:pt idx="0">
                  <c:v>0</c:v>
                </c:pt>
                <c:pt idx="1">
                  <c:v>2E-3</c:v>
                </c:pt>
                <c:pt idx="2">
                  <c:v>0</c:v>
                </c:pt>
                <c:pt idx="3">
                  <c:v>0</c:v>
                </c:pt>
                <c:pt idx="4">
                  <c:v>1.4999999999999999E-2</c:v>
                </c:pt>
                <c:pt idx="5">
                  <c:v>8.9999999999999993E-3</c:v>
                </c:pt>
                <c:pt idx="6">
                  <c:v>2.9000000000000001E-2</c:v>
                </c:pt>
                <c:pt idx="7">
                  <c:v>3.1E-2</c:v>
                </c:pt>
                <c:pt idx="8">
                  <c:v>5.7000000000000002E-2</c:v>
                </c:pt>
                <c:pt idx="9">
                  <c:v>7.9000000000000001E-2</c:v>
                </c:pt>
                <c:pt idx="10">
                  <c:v>0.151</c:v>
                </c:pt>
                <c:pt idx="11">
                  <c:v>0.17199999999999999</c:v>
                </c:pt>
                <c:pt idx="12">
                  <c:v>9.8000000000000004E-2</c:v>
                </c:pt>
                <c:pt idx="13">
                  <c:v>8.2000000000000003E-2</c:v>
                </c:pt>
                <c:pt idx="14">
                  <c:v>0.19400000000000001</c:v>
                </c:pt>
                <c:pt idx="15">
                  <c:v>2.4E-2</c:v>
                </c:pt>
                <c:pt idx="16">
                  <c:v>7.0000000000000001E-3</c:v>
                </c:pt>
                <c:pt idx="17">
                  <c:v>3.3000000000000002E-2</c:v>
                </c:pt>
                <c:pt idx="18">
                  <c:v>0.01</c:v>
                </c:pt>
                <c:pt idx="19">
                  <c:v>8.9999999999999993E-3</c:v>
                </c:pt>
              </c:numCache>
            </c:numRef>
          </c:val>
          <c:extLst>
            <c:ext xmlns:c16="http://schemas.microsoft.com/office/drawing/2014/chart" uri="{C3380CC4-5D6E-409C-BE32-E72D297353CC}">
              <c16:uniqueId val="{00000001-7FF2-4778-8E39-09C26D4E8A8C}"/>
            </c:ext>
          </c:extLst>
        </c:ser>
        <c:dLbls>
          <c:showLegendKey val="0"/>
          <c:showVal val="0"/>
          <c:showCatName val="0"/>
          <c:showSerName val="0"/>
          <c:showPercent val="0"/>
          <c:showBubbleSize val="0"/>
        </c:dLbls>
        <c:gapWidth val="219"/>
        <c:overlap val="-27"/>
        <c:axId val="681323040"/>
        <c:axId val="681327304"/>
      </c:barChart>
      <c:catAx>
        <c:axId val="681323040"/>
        <c:scaling>
          <c:orientation val="minMax"/>
        </c:scaling>
        <c:delete val="1"/>
        <c:axPos val="b"/>
        <c:numFmt formatCode="General" sourceLinked="1"/>
        <c:majorTickMark val="none"/>
        <c:minorTickMark val="none"/>
        <c:tickLblPos val="nextTo"/>
        <c:crossAx val="681327304"/>
        <c:crosses val="autoZero"/>
        <c:auto val="1"/>
        <c:lblAlgn val="ctr"/>
        <c:lblOffset val="100"/>
        <c:noMultiLvlLbl val="0"/>
      </c:catAx>
      <c:valAx>
        <c:axId val="68132730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81323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0.41001</cdr:x>
      <cdr:y>0.35844</cdr:y>
    </cdr:from>
    <cdr:to>
      <cdr:x>0.58999</cdr:x>
      <cdr:y>0.64156</cdr:y>
    </cdr:to>
    <cdr:sp macro="" textlink="">
      <cdr:nvSpPr>
        <cdr:cNvPr id="2" name="TextBox 1">
          <a:extLst xmlns:a="http://schemas.openxmlformats.org/drawingml/2006/main">
            <a:ext uri="{FF2B5EF4-FFF2-40B4-BE49-F238E27FC236}">
              <a16:creationId xmlns:a16="http://schemas.microsoft.com/office/drawing/2014/main" id="{53B09078-2DBB-426F-B851-12865056F7E3}"/>
            </a:ext>
          </a:extLst>
        </cdr:cNvPr>
        <cdr:cNvSpPr txBox="1"/>
      </cdr:nvSpPr>
      <cdr:spPr>
        <a:xfrm xmlns:a="http://schemas.openxmlformats.org/drawingml/2006/main">
          <a:off x="2083140" y="1157626"/>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0.42639</cdr:x>
      <cdr:y>0.38572</cdr:y>
    </cdr:from>
    <cdr:to>
      <cdr:x>0.60637</cdr:x>
      <cdr:y>0.66884</cdr:y>
    </cdr:to>
    <cdr:sp macro="" textlink="">
      <cdr:nvSpPr>
        <cdr:cNvPr id="3" name="TextBox 2">
          <a:extLst xmlns:a="http://schemas.openxmlformats.org/drawingml/2006/main">
            <a:ext uri="{FF2B5EF4-FFF2-40B4-BE49-F238E27FC236}">
              <a16:creationId xmlns:a16="http://schemas.microsoft.com/office/drawing/2014/main" id="{F986BB23-07CE-46F6-9BB4-C94544757FDD}"/>
            </a:ext>
          </a:extLst>
        </cdr:cNvPr>
        <cdr:cNvSpPr txBox="1"/>
      </cdr:nvSpPr>
      <cdr:spPr>
        <a:xfrm xmlns:a="http://schemas.openxmlformats.org/drawingml/2006/main">
          <a:off x="2166357" y="124573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12/8/2020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12/8/2020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12/8/2020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E87D-DE2A-4F5F-BC1A-82F1C31AFBFA}"/>
              </a:ext>
            </a:extLst>
          </p:cNvPr>
          <p:cNvSpPr>
            <a:spLocks noGrp="1"/>
          </p:cNvSpPr>
          <p:nvPr>
            <p:ph type="ctrTitle"/>
          </p:nvPr>
        </p:nvSpPr>
        <p:spPr>
          <a:xfrm>
            <a:off x="2611808" y="1608364"/>
            <a:ext cx="5518066" cy="4089193"/>
          </a:xfrm>
        </p:spPr>
        <p:txBody>
          <a:bodyPr/>
          <a:lstStyle/>
          <a:p>
            <a:r>
              <a:rPr lang="en-US" dirty="0" err="1"/>
              <a:t>SyriaTel</a:t>
            </a:r>
            <a:r>
              <a:rPr lang="en-US" dirty="0"/>
              <a:t> Customer Churn Analysis</a:t>
            </a:r>
          </a:p>
        </p:txBody>
      </p:sp>
      <p:sp>
        <p:nvSpPr>
          <p:cNvPr id="3" name="Subtitle 2">
            <a:extLst>
              <a:ext uri="{FF2B5EF4-FFF2-40B4-BE49-F238E27FC236}">
                <a16:creationId xmlns:a16="http://schemas.microsoft.com/office/drawing/2014/main" id="{E6474815-9626-41E8-9243-DC619CFBE4D2}"/>
              </a:ext>
            </a:extLst>
          </p:cNvPr>
          <p:cNvSpPr>
            <a:spLocks noGrp="1"/>
          </p:cNvSpPr>
          <p:nvPr>
            <p:ph type="subTitle" idx="1"/>
          </p:nvPr>
        </p:nvSpPr>
        <p:spPr>
          <a:xfrm>
            <a:off x="2632718" y="4408714"/>
            <a:ext cx="5497156" cy="375558"/>
          </a:xfrm>
        </p:spPr>
        <p:txBody>
          <a:bodyPr>
            <a:normAutofit/>
          </a:bodyPr>
          <a:lstStyle/>
          <a:p>
            <a:r>
              <a:rPr lang="en-US" sz="1600" dirty="0"/>
              <a:t>By </a:t>
            </a:r>
            <a:r>
              <a:rPr lang="en-US" sz="1600" dirty="0" err="1"/>
              <a:t>Ulku</a:t>
            </a:r>
            <a:r>
              <a:rPr lang="en-US" sz="1600" dirty="0"/>
              <a:t> </a:t>
            </a:r>
            <a:r>
              <a:rPr lang="en-US" sz="1600" dirty="0" err="1"/>
              <a:t>Guneysu</a:t>
            </a:r>
            <a:endParaRPr lang="en-US" sz="1600" dirty="0"/>
          </a:p>
        </p:txBody>
      </p:sp>
    </p:spTree>
    <p:extLst>
      <p:ext uri="{BB962C8B-B14F-4D97-AF65-F5344CB8AC3E}">
        <p14:creationId xmlns:p14="http://schemas.microsoft.com/office/powerpoint/2010/main" val="2570484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5941-8799-4993-A01D-D28DA1EDE367}"/>
              </a:ext>
            </a:extLst>
          </p:cNvPr>
          <p:cNvSpPr>
            <a:spLocks noGrp="1"/>
          </p:cNvSpPr>
          <p:nvPr>
            <p:ph type="title"/>
          </p:nvPr>
        </p:nvSpPr>
        <p:spPr>
          <a:xfrm>
            <a:off x="2611808" y="808057"/>
            <a:ext cx="7958331" cy="734994"/>
          </a:xfrm>
        </p:spPr>
        <p:txBody>
          <a:bodyPr>
            <a:normAutofit/>
          </a:bodyPr>
          <a:lstStyle/>
          <a:p>
            <a:pPr algn="l"/>
            <a:r>
              <a:rPr lang="en-US" sz="4400" dirty="0"/>
              <a:t>RECOMMENDATIONS</a:t>
            </a:r>
          </a:p>
        </p:txBody>
      </p:sp>
      <p:sp>
        <p:nvSpPr>
          <p:cNvPr id="3" name="Content Placeholder 2">
            <a:extLst>
              <a:ext uri="{FF2B5EF4-FFF2-40B4-BE49-F238E27FC236}">
                <a16:creationId xmlns:a16="http://schemas.microsoft.com/office/drawing/2014/main" id="{9ACB23EB-1E76-4A71-A8D2-20CA312C9D3B}"/>
              </a:ext>
            </a:extLst>
          </p:cNvPr>
          <p:cNvSpPr>
            <a:spLocks noGrp="1"/>
          </p:cNvSpPr>
          <p:nvPr>
            <p:ph idx="1"/>
          </p:nvPr>
        </p:nvSpPr>
        <p:spPr>
          <a:xfrm>
            <a:off x="1820635" y="1543051"/>
            <a:ext cx="8749504" cy="5061857"/>
          </a:xfrm>
        </p:spPr>
        <p:txBody>
          <a:bodyPr>
            <a:normAutofit fontScale="40000" lnSpcReduction="20000"/>
          </a:bodyPr>
          <a:lstStyle/>
          <a:p>
            <a:pPr marL="6160" indent="0">
              <a:buNone/>
            </a:pPr>
            <a:r>
              <a:rPr lang="en-US" sz="3000" b="1" i="1" dirty="0"/>
              <a:t>What costs more</a:t>
            </a:r>
            <a:r>
              <a:rPr lang="en-US" sz="3000" b="1" i="1"/>
              <a:t>: bringing </a:t>
            </a:r>
            <a:r>
              <a:rPr lang="en-US" sz="3000" b="1" i="1" dirty="0"/>
              <a:t>new customers or keeping current customers? Adjust budgeting depending on the answer for recommendations below. </a:t>
            </a:r>
          </a:p>
          <a:p>
            <a:r>
              <a:rPr lang="en-US" sz="2800" b="1" dirty="0"/>
              <a:t>Total charge:</a:t>
            </a:r>
          </a:p>
          <a:p>
            <a:pPr lvl="1"/>
            <a:r>
              <a:rPr lang="en-US" sz="2500" dirty="0"/>
              <a:t>Provide discounts or extra benefits to customers who pay the most</a:t>
            </a:r>
          </a:p>
          <a:p>
            <a:pPr lvl="1"/>
            <a:r>
              <a:rPr lang="en-US" sz="2500" dirty="0"/>
              <a:t>Without increasing cost, solutions need to be provided to prevent churn starting with total charge. </a:t>
            </a:r>
          </a:p>
          <a:p>
            <a:r>
              <a:rPr lang="en-US" sz="2800" b="1" dirty="0"/>
              <a:t>Voicemail: </a:t>
            </a:r>
          </a:p>
          <a:p>
            <a:pPr lvl="1"/>
            <a:r>
              <a:rPr lang="en-US" sz="2500" dirty="0"/>
              <a:t>Provide incentives to customers who are not signed up for voicemail plan to enroll.</a:t>
            </a:r>
          </a:p>
          <a:p>
            <a:r>
              <a:rPr lang="en-US" sz="2800" b="1" dirty="0"/>
              <a:t>Customer Service:</a:t>
            </a:r>
          </a:p>
          <a:p>
            <a:pPr lvl="1"/>
            <a:r>
              <a:rPr lang="en-US" sz="2500" dirty="0"/>
              <a:t>Customer satisfaction needs to be prioritized. Therefore, better customer service support is a must. Company needs to provide better customer service training to their representatives. </a:t>
            </a:r>
          </a:p>
          <a:p>
            <a:pPr lvl="1"/>
            <a:r>
              <a:rPr lang="en-US" sz="2500" dirty="0"/>
              <a:t>Because customers churn at a higher rate after 3 calls, target customer service resolution to an average of no more than 3 customer service calls.</a:t>
            </a:r>
          </a:p>
          <a:p>
            <a:pPr lvl="1"/>
            <a:r>
              <a:rPr lang="en-US" sz="2500" dirty="0"/>
              <a:t>Customer complaints can be categorized, and default solutions can be provided for technical problems in order to prevent future calls from other customers.</a:t>
            </a:r>
          </a:p>
          <a:p>
            <a:r>
              <a:rPr lang="en-US" sz="2800" b="1" dirty="0"/>
              <a:t>International:</a:t>
            </a:r>
          </a:p>
          <a:p>
            <a:pPr lvl="1"/>
            <a:r>
              <a:rPr lang="en-US" sz="2500" dirty="0"/>
              <a:t>International plan needs adjustments in order to provide benefits for customers who signed up for the service. Such as, international plan fee with lower international charge per minute.</a:t>
            </a:r>
          </a:p>
          <a:p>
            <a:pPr lvl="1"/>
            <a:r>
              <a:rPr lang="en-US" sz="2500" dirty="0"/>
              <a:t>Total international minutes and total international charge has a high correlation. Customers who use more international minutes, pay more international charge. These customers tend to churn more often. Benefits can be provided for customers with international plan, in this case lower prices.</a:t>
            </a:r>
            <a:endParaRPr lang="en-US" dirty="0"/>
          </a:p>
        </p:txBody>
      </p:sp>
    </p:spTree>
    <p:extLst>
      <p:ext uri="{BB962C8B-B14F-4D97-AF65-F5344CB8AC3E}">
        <p14:creationId xmlns:p14="http://schemas.microsoft.com/office/powerpoint/2010/main" val="388350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D7F2DB-FB2F-45CE-9277-C8F1E0174C82}"/>
              </a:ext>
            </a:extLst>
          </p:cNvPr>
          <p:cNvSpPr txBox="1"/>
          <p:nvPr/>
        </p:nvSpPr>
        <p:spPr>
          <a:xfrm>
            <a:off x="5565321" y="3059668"/>
            <a:ext cx="1061357" cy="369332"/>
          </a:xfrm>
          <a:prstGeom prst="rect">
            <a:avLst/>
          </a:prstGeom>
          <a:noFill/>
        </p:spPr>
        <p:txBody>
          <a:bodyPr wrap="square" rtlCol="0">
            <a:spAutoFit/>
          </a:bodyPr>
          <a:lstStyle/>
          <a:p>
            <a:r>
              <a:rPr lang="en-US" i="1" dirty="0"/>
              <a:t>Thanks. </a:t>
            </a:r>
          </a:p>
        </p:txBody>
      </p:sp>
      <p:sp>
        <p:nvSpPr>
          <p:cNvPr id="3" name="Action Button: Help 2">
            <a:hlinkClick r:id="" action="ppaction://noaction" highlightClick="1"/>
            <a:extLst>
              <a:ext uri="{FF2B5EF4-FFF2-40B4-BE49-F238E27FC236}">
                <a16:creationId xmlns:a16="http://schemas.microsoft.com/office/drawing/2014/main" id="{66832146-D15A-4225-A7FB-69AF2601C61F}"/>
              </a:ext>
            </a:extLst>
          </p:cNvPr>
          <p:cNvSpPr/>
          <p:nvPr/>
        </p:nvSpPr>
        <p:spPr>
          <a:xfrm>
            <a:off x="0" y="2594303"/>
            <a:ext cx="955221" cy="930729"/>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568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71DD8DE-BBAF-4E86-B6CB-8B5FEDDFDF0A}"/>
              </a:ext>
            </a:extLst>
          </p:cNvPr>
          <p:cNvSpPr txBox="1"/>
          <p:nvPr/>
        </p:nvSpPr>
        <p:spPr>
          <a:xfrm>
            <a:off x="1974856" y="1230809"/>
            <a:ext cx="5832908" cy="769441"/>
          </a:xfrm>
          <a:prstGeom prst="rect">
            <a:avLst/>
          </a:prstGeom>
          <a:noFill/>
        </p:spPr>
        <p:txBody>
          <a:bodyPr wrap="square" rtlCol="0">
            <a:spAutoFit/>
          </a:bodyPr>
          <a:lstStyle/>
          <a:p>
            <a:r>
              <a:rPr lang="en-US" sz="4400" dirty="0">
                <a:latin typeface="+mj-lt"/>
              </a:rPr>
              <a:t>DATA</a:t>
            </a:r>
          </a:p>
        </p:txBody>
      </p:sp>
      <p:sp>
        <p:nvSpPr>
          <p:cNvPr id="17" name="TextBox 16">
            <a:extLst>
              <a:ext uri="{FF2B5EF4-FFF2-40B4-BE49-F238E27FC236}">
                <a16:creationId xmlns:a16="http://schemas.microsoft.com/office/drawing/2014/main" id="{5F8E3960-0AD3-485B-A61B-7FDA8893C0A7}"/>
              </a:ext>
            </a:extLst>
          </p:cNvPr>
          <p:cNvSpPr txBox="1"/>
          <p:nvPr/>
        </p:nvSpPr>
        <p:spPr>
          <a:xfrm>
            <a:off x="1830608" y="2047254"/>
            <a:ext cx="532947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We analyzed data of 3333 customers.</a:t>
            </a:r>
          </a:p>
          <a:p>
            <a:endParaRPr lang="en-US" dirty="0"/>
          </a:p>
          <a:p>
            <a:pPr marL="285750" indent="-285750">
              <a:buFont typeface="Arial" panose="020B0604020202020204" pitchFamily="34" charset="0"/>
              <a:buChar char="•"/>
            </a:pPr>
            <a:r>
              <a:rPr lang="en-US" dirty="0"/>
              <a:t>This data includes information of </a:t>
            </a:r>
          </a:p>
          <a:p>
            <a:pPr marL="742950" lvl="1" indent="-285750">
              <a:buFontTx/>
              <a:buChar char="-"/>
            </a:pPr>
            <a:r>
              <a:rPr lang="en-US" sz="1600" dirty="0"/>
              <a:t>area code</a:t>
            </a:r>
          </a:p>
          <a:p>
            <a:pPr marL="742950" lvl="1" indent="-285750">
              <a:buFontTx/>
              <a:buChar char="-"/>
            </a:pPr>
            <a:r>
              <a:rPr lang="en-US" sz="1600" dirty="0"/>
              <a:t>state</a:t>
            </a:r>
          </a:p>
          <a:p>
            <a:pPr marL="742950" lvl="1" indent="-285750">
              <a:buFontTx/>
              <a:buChar char="-"/>
            </a:pPr>
            <a:r>
              <a:rPr lang="en-US" sz="1600" dirty="0"/>
              <a:t>account length</a:t>
            </a:r>
          </a:p>
          <a:p>
            <a:pPr marL="742950" lvl="1" indent="-285750">
              <a:buFontTx/>
              <a:buChar char="-"/>
            </a:pPr>
            <a:r>
              <a:rPr lang="en-US" sz="1600" dirty="0"/>
              <a:t>international and voicemail plan</a:t>
            </a:r>
          </a:p>
          <a:p>
            <a:pPr marL="742950" lvl="1" indent="-285750">
              <a:buFontTx/>
              <a:buChar char="-"/>
            </a:pPr>
            <a:r>
              <a:rPr lang="en-US" sz="1600" dirty="0"/>
              <a:t>number of voicemail messages and customer service calls</a:t>
            </a:r>
          </a:p>
          <a:p>
            <a:pPr marL="742950" lvl="1" indent="-285750">
              <a:buFontTx/>
              <a:buChar char="-"/>
            </a:pPr>
            <a:r>
              <a:rPr lang="en-US" sz="1600" dirty="0"/>
              <a:t>total (day, evening, night, international) charge-minutes-calls.</a:t>
            </a:r>
          </a:p>
          <a:p>
            <a:pPr lvl="1"/>
            <a:endParaRPr lang="en-US" sz="1600" dirty="0"/>
          </a:p>
          <a:p>
            <a:pPr marL="285750" indent="-285750">
              <a:buFont typeface="Arial" panose="020B0604020202020204" pitchFamily="34" charset="0"/>
              <a:buChar char="•"/>
            </a:pPr>
            <a:r>
              <a:rPr lang="en-US" dirty="0"/>
              <a:t>14% of the customers churn while 86% continue using </a:t>
            </a:r>
            <a:r>
              <a:rPr lang="en-US" dirty="0" err="1"/>
              <a:t>SyriaTel</a:t>
            </a:r>
            <a:r>
              <a:rPr lang="en-US" dirty="0"/>
              <a:t>. </a:t>
            </a:r>
          </a:p>
        </p:txBody>
      </p:sp>
      <p:graphicFrame>
        <p:nvGraphicFramePr>
          <p:cNvPr id="23" name="Chart 22">
            <a:extLst>
              <a:ext uri="{FF2B5EF4-FFF2-40B4-BE49-F238E27FC236}">
                <a16:creationId xmlns:a16="http://schemas.microsoft.com/office/drawing/2014/main" id="{7C8CA8E8-36ED-4327-AFFA-E54F4DF8AA24}"/>
              </a:ext>
            </a:extLst>
          </p:cNvPr>
          <p:cNvGraphicFramePr/>
          <p:nvPr>
            <p:extLst>
              <p:ext uri="{D42A27DB-BD31-4B8C-83A1-F6EECF244321}">
                <p14:modId xmlns:p14="http://schemas.microsoft.com/office/powerpoint/2010/main" val="1014488816"/>
              </p:ext>
            </p:extLst>
          </p:nvPr>
        </p:nvGraphicFramePr>
        <p:xfrm>
          <a:off x="6817179" y="1230809"/>
          <a:ext cx="5053693" cy="45984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850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B8FE-5CB5-4C2F-A63F-CE05072B6106}"/>
              </a:ext>
            </a:extLst>
          </p:cNvPr>
          <p:cNvSpPr>
            <a:spLocks noGrp="1"/>
          </p:cNvSpPr>
          <p:nvPr>
            <p:ph type="title"/>
          </p:nvPr>
        </p:nvSpPr>
        <p:spPr>
          <a:xfrm>
            <a:off x="2611808" y="808056"/>
            <a:ext cx="7958331" cy="1077230"/>
          </a:xfrm>
        </p:spPr>
        <p:txBody>
          <a:bodyPr>
            <a:normAutofit/>
          </a:bodyPr>
          <a:lstStyle/>
          <a:p>
            <a:pPr algn="l"/>
            <a:r>
              <a:rPr lang="en-US" sz="4400" dirty="0"/>
              <a:t>MODEL</a:t>
            </a:r>
          </a:p>
        </p:txBody>
      </p:sp>
      <p:sp>
        <p:nvSpPr>
          <p:cNvPr id="3" name="Content Placeholder 2">
            <a:extLst>
              <a:ext uri="{FF2B5EF4-FFF2-40B4-BE49-F238E27FC236}">
                <a16:creationId xmlns:a16="http://schemas.microsoft.com/office/drawing/2014/main" id="{6E27AC3B-A085-47B8-BC35-849DCFAC808D}"/>
              </a:ext>
            </a:extLst>
          </p:cNvPr>
          <p:cNvSpPr>
            <a:spLocks noGrp="1"/>
          </p:cNvSpPr>
          <p:nvPr>
            <p:ph idx="1"/>
          </p:nvPr>
        </p:nvSpPr>
        <p:spPr>
          <a:xfrm>
            <a:off x="2773599" y="1885286"/>
            <a:ext cx="7796540" cy="3997828"/>
          </a:xfrm>
        </p:spPr>
        <p:txBody>
          <a:bodyPr>
            <a:normAutofit fontScale="92500" lnSpcReduction="10000"/>
          </a:bodyPr>
          <a:lstStyle/>
          <a:p>
            <a:r>
              <a:rPr lang="en-US" dirty="0"/>
              <a:t>We collected outcomes of multiple models to predict customer behavior for churn analysis.</a:t>
            </a:r>
          </a:p>
          <a:p>
            <a:r>
              <a:rPr lang="en-US" dirty="0"/>
              <a:t>We selected our evaluation metric based on how precise our predictions are.</a:t>
            </a:r>
          </a:p>
          <a:p>
            <a:r>
              <a:rPr lang="en-US" dirty="0"/>
              <a:t>Our best model has an accuracy of </a:t>
            </a:r>
            <a:r>
              <a:rPr lang="en-US" b="1" i="1" dirty="0"/>
              <a:t>97.6</a:t>
            </a:r>
            <a:r>
              <a:rPr lang="en-US" dirty="0"/>
              <a:t>%.</a:t>
            </a:r>
          </a:p>
          <a:p>
            <a:r>
              <a:rPr lang="en-US" dirty="0"/>
              <a:t>The model has:</a:t>
            </a:r>
          </a:p>
          <a:p>
            <a:pPr lvl="1"/>
            <a:r>
              <a:rPr lang="en-US" dirty="0"/>
              <a:t>100% precision when predicting customers who churn.</a:t>
            </a:r>
          </a:p>
          <a:p>
            <a:pPr lvl="1"/>
            <a:r>
              <a:rPr lang="en-US" dirty="0"/>
              <a:t>97% precision when predicting customers who stay.</a:t>
            </a:r>
          </a:p>
          <a:p>
            <a:pPr lvl="1"/>
            <a:r>
              <a:rPr lang="en-US" dirty="0"/>
              <a:t>0.18 error ratio when predicting churn. </a:t>
            </a:r>
            <a:br>
              <a:rPr lang="en-US" dirty="0"/>
            </a:br>
            <a:endParaRPr lang="en-US" dirty="0"/>
          </a:p>
        </p:txBody>
      </p:sp>
    </p:spTree>
    <p:extLst>
      <p:ext uri="{BB962C8B-B14F-4D97-AF65-F5344CB8AC3E}">
        <p14:creationId xmlns:p14="http://schemas.microsoft.com/office/powerpoint/2010/main" val="285113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F0B9-A44B-4D4A-AC59-20371836A08F}"/>
              </a:ext>
            </a:extLst>
          </p:cNvPr>
          <p:cNvSpPr>
            <a:spLocks noGrp="1"/>
          </p:cNvSpPr>
          <p:nvPr>
            <p:ph type="title"/>
          </p:nvPr>
        </p:nvSpPr>
        <p:spPr/>
        <p:txBody>
          <a:bodyPr>
            <a:normAutofit/>
          </a:bodyPr>
          <a:lstStyle/>
          <a:p>
            <a:pPr algn="l"/>
            <a:r>
              <a:rPr lang="en-US" sz="4400" dirty="0"/>
              <a:t>Top 5 Factors Affecting Churn</a:t>
            </a:r>
          </a:p>
        </p:txBody>
      </p:sp>
      <p:graphicFrame>
        <p:nvGraphicFramePr>
          <p:cNvPr id="6" name="Content Placeholder 5">
            <a:extLst>
              <a:ext uri="{FF2B5EF4-FFF2-40B4-BE49-F238E27FC236}">
                <a16:creationId xmlns:a16="http://schemas.microsoft.com/office/drawing/2014/main" id="{25E93672-D991-4505-BC91-0DEDEAE95A6F}"/>
              </a:ext>
            </a:extLst>
          </p:cNvPr>
          <p:cNvGraphicFramePr>
            <a:graphicFrameLocks noGrp="1"/>
          </p:cNvGraphicFramePr>
          <p:nvPr>
            <p:ph idx="1"/>
            <p:extLst>
              <p:ext uri="{D42A27DB-BD31-4B8C-83A1-F6EECF244321}">
                <p14:modId xmlns:p14="http://schemas.microsoft.com/office/powerpoint/2010/main" val="2632624245"/>
              </p:ext>
            </p:extLst>
          </p:nvPr>
        </p:nvGraphicFramePr>
        <p:xfrm>
          <a:off x="1085849" y="1562149"/>
          <a:ext cx="5812971" cy="5054131"/>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4AAA2A2B-A772-46AC-B558-2C96E0E81B28}"/>
              </a:ext>
            </a:extLst>
          </p:cNvPr>
          <p:cNvSpPr txBox="1"/>
          <p:nvPr/>
        </p:nvSpPr>
        <p:spPr>
          <a:xfrm>
            <a:off x="7051222" y="1802566"/>
            <a:ext cx="3927021" cy="4524315"/>
          </a:xfrm>
          <a:prstGeom prst="rect">
            <a:avLst/>
          </a:prstGeom>
          <a:noFill/>
        </p:spPr>
        <p:txBody>
          <a:bodyPr wrap="square" rtlCol="0">
            <a:spAutoFit/>
          </a:bodyPr>
          <a:lstStyle/>
          <a:p>
            <a:pPr marL="285750" indent="-285750">
              <a:buFont typeface="Arial" panose="020B0604020202020204" pitchFamily="34" charset="0"/>
              <a:buChar char="•"/>
            </a:pPr>
            <a:r>
              <a:rPr lang="en-US" sz="1600" i="1" u="sng" dirty="0"/>
              <a:t>Total Charge:</a:t>
            </a:r>
            <a:r>
              <a:rPr lang="en-US" sz="1600" i="1" dirty="0"/>
              <a:t> </a:t>
            </a:r>
            <a:r>
              <a:rPr lang="en-US" sz="1600" dirty="0"/>
              <a:t>The total amount of bills in US dollars a customer paid since the start of their account.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u="sng" dirty="0"/>
              <a:t>Voicemail Plan:</a:t>
            </a:r>
            <a:r>
              <a:rPr lang="en-US" sz="1600" i="1" dirty="0"/>
              <a:t> </a:t>
            </a:r>
            <a:r>
              <a:rPr lang="en-US" sz="1600" dirty="0"/>
              <a:t>Contains information if a customer has voicemail plan or not.</a:t>
            </a:r>
          </a:p>
          <a:p>
            <a:endParaRPr lang="en-US" sz="1600" i="1" u="sng" dirty="0"/>
          </a:p>
          <a:p>
            <a:pPr marL="285750" indent="-285750">
              <a:buFont typeface="Arial" panose="020B0604020202020204" pitchFamily="34" charset="0"/>
              <a:buChar char="•"/>
            </a:pPr>
            <a:r>
              <a:rPr lang="en-US" sz="1600" i="1" u="sng" dirty="0"/>
              <a:t>Customer Service Calls:</a:t>
            </a:r>
            <a:r>
              <a:rPr lang="en-US" sz="1600" i="1" dirty="0"/>
              <a:t> </a:t>
            </a:r>
            <a:r>
              <a:rPr lang="en-US" sz="1600" dirty="0"/>
              <a:t>The number calls a customer made.</a:t>
            </a:r>
          </a:p>
          <a:p>
            <a:pPr marL="285750" indent="-285750">
              <a:buFont typeface="Arial" panose="020B0604020202020204" pitchFamily="34" charset="0"/>
              <a:buChar char="•"/>
            </a:pPr>
            <a:endParaRPr lang="en-US" sz="1600" i="1" dirty="0"/>
          </a:p>
          <a:p>
            <a:pPr marL="285750" indent="-285750">
              <a:buFont typeface="Arial" panose="020B0604020202020204" pitchFamily="34" charset="0"/>
              <a:buChar char="•"/>
            </a:pPr>
            <a:r>
              <a:rPr lang="en-US" sz="1600" i="1" u="sng" dirty="0"/>
              <a:t>International Plan:</a:t>
            </a:r>
            <a:r>
              <a:rPr lang="en-US" sz="1600" i="1" dirty="0"/>
              <a:t> </a:t>
            </a:r>
            <a:r>
              <a:rPr lang="en-US" sz="1600" dirty="0"/>
              <a:t>Contains information if a customer has international plan or not.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u="sng" dirty="0"/>
              <a:t>Total International Minutes:</a:t>
            </a:r>
            <a:r>
              <a:rPr lang="en-US" sz="1600" i="1" dirty="0"/>
              <a:t> </a:t>
            </a:r>
            <a:r>
              <a:rPr lang="en-US" sz="1600" dirty="0"/>
              <a:t>The total length of international calls in minutes per customer.</a:t>
            </a:r>
          </a:p>
        </p:txBody>
      </p:sp>
    </p:spTree>
    <p:extLst>
      <p:ext uri="{BB962C8B-B14F-4D97-AF65-F5344CB8AC3E}">
        <p14:creationId xmlns:p14="http://schemas.microsoft.com/office/powerpoint/2010/main" val="137383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5F13-522A-45CB-B8BE-C6639B37976A}"/>
              </a:ext>
            </a:extLst>
          </p:cNvPr>
          <p:cNvSpPr>
            <a:spLocks noGrp="1"/>
          </p:cNvSpPr>
          <p:nvPr>
            <p:ph type="title"/>
          </p:nvPr>
        </p:nvSpPr>
        <p:spPr/>
        <p:txBody>
          <a:bodyPr>
            <a:normAutofit/>
          </a:bodyPr>
          <a:lstStyle/>
          <a:p>
            <a:pPr algn="l"/>
            <a:r>
              <a:rPr lang="en-US" sz="4000" i="1" dirty="0"/>
              <a:t>1. Total Charge</a:t>
            </a:r>
          </a:p>
        </p:txBody>
      </p:sp>
      <p:graphicFrame>
        <p:nvGraphicFramePr>
          <p:cNvPr id="10" name="Content Placeholder 9">
            <a:extLst>
              <a:ext uri="{FF2B5EF4-FFF2-40B4-BE49-F238E27FC236}">
                <a16:creationId xmlns:a16="http://schemas.microsoft.com/office/drawing/2014/main" id="{7ED9334F-150A-4DB6-8E39-80C507C27156}"/>
              </a:ext>
            </a:extLst>
          </p:cNvPr>
          <p:cNvGraphicFramePr>
            <a:graphicFrameLocks noGrp="1"/>
          </p:cNvGraphicFramePr>
          <p:nvPr>
            <p:ph idx="1"/>
            <p:extLst>
              <p:ext uri="{D42A27DB-BD31-4B8C-83A1-F6EECF244321}">
                <p14:modId xmlns:p14="http://schemas.microsoft.com/office/powerpoint/2010/main" val="717386782"/>
              </p:ext>
            </p:extLst>
          </p:nvPr>
        </p:nvGraphicFramePr>
        <p:xfrm>
          <a:off x="1621861" y="1592036"/>
          <a:ext cx="4599323" cy="484098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8338935E-D9D2-4B72-A73D-2B4C1FBDA0C5}"/>
              </a:ext>
            </a:extLst>
          </p:cNvPr>
          <p:cNvSpPr txBox="1"/>
          <p:nvPr/>
        </p:nvSpPr>
        <p:spPr>
          <a:xfrm>
            <a:off x="6096000" y="1885285"/>
            <a:ext cx="5374821" cy="2462213"/>
          </a:xfrm>
          <a:prstGeom prst="rect">
            <a:avLst/>
          </a:prstGeom>
          <a:noFill/>
        </p:spPr>
        <p:txBody>
          <a:bodyPr wrap="square" rtlCol="0">
            <a:spAutoFit/>
          </a:bodyPr>
          <a:lstStyle/>
          <a:p>
            <a:pPr marL="285750" indent="-285750">
              <a:buFont typeface="Arial" panose="020B0604020202020204" pitchFamily="34" charset="0"/>
              <a:buChar char="•"/>
            </a:pPr>
            <a:r>
              <a:rPr lang="en-US" dirty="0"/>
              <a:t>Customers who churn pay more on average. </a:t>
            </a:r>
          </a:p>
          <a:p>
            <a:pPr marL="742950" lvl="1" indent="-285750">
              <a:buFont typeface="Arial" panose="020B0604020202020204" pitchFamily="34" charset="0"/>
              <a:buChar char="•"/>
            </a:pPr>
            <a:r>
              <a:rPr lang="en-US" sz="1600" dirty="0"/>
              <a:t>Total Charge Mean-Not Churn: $58.39</a:t>
            </a:r>
          </a:p>
          <a:p>
            <a:pPr marL="742950" lvl="1" indent="-285750">
              <a:buFont typeface="Arial" panose="020B0604020202020204" pitchFamily="34" charset="0"/>
              <a:buChar char="•"/>
            </a:pPr>
            <a:r>
              <a:rPr lang="en-US" sz="1600" dirty="0"/>
              <a:t>Total Charge Mean-Churn       : $65.37</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high correlation between total charge and total day time charge. </a:t>
            </a:r>
          </a:p>
          <a:p>
            <a:pPr marL="742950" lvl="1" indent="-285750">
              <a:buFont typeface="Arial" panose="020B0604020202020204" pitchFamily="34" charset="0"/>
              <a:buChar char="•"/>
            </a:pPr>
            <a:r>
              <a:rPr lang="en-US" sz="1600" dirty="0"/>
              <a:t>Total Day Time Charge Mean-Not Churn : $29.71</a:t>
            </a:r>
          </a:p>
          <a:p>
            <a:pPr marL="742950" lvl="1" indent="-285750">
              <a:buFont typeface="Arial" panose="020B0604020202020204" pitchFamily="34" charset="0"/>
              <a:buChar char="•"/>
            </a:pPr>
            <a:r>
              <a:rPr lang="en-US" sz="1600" dirty="0"/>
              <a:t>Total Day Time Charge Mean-Churn        : $35.30</a:t>
            </a:r>
          </a:p>
          <a:p>
            <a:endParaRPr lang="en-US" dirty="0"/>
          </a:p>
        </p:txBody>
      </p:sp>
    </p:spTree>
    <p:extLst>
      <p:ext uri="{BB962C8B-B14F-4D97-AF65-F5344CB8AC3E}">
        <p14:creationId xmlns:p14="http://schemas.microsoft.com/office/powerpoint/2010/main" val="142753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46E6-F8C6-41B9-8A0A-2824C30A744E}"/>
              </a:ext>
            </a:extLst>
          </p:cNvPr>
          <p:cNvSpPr>
            <a:spLocks noGrp="1"/>
          </p:cNvSpPr>
          <p:nvPr>
            <p:ph type="title"/>
          </p:nvPr>
        </p:nvSpPr>
        <p:spPr/>
        <p:txBody>
          <a:bodyPr>
            <a:normAutofit/>
          </a:bodyPr>
          <a:lstStyle/>
          <a:p>
            <a:pPr algn="l"/>
            <a:r>
              <a:rPr lang="en-US" sz="4000" i="1" dirty="0"/>
              <a:t>2. </a:t>
            </a:r>
            <a:r>
              <a:rPr lang="en-US" sz="4000" i="1" dirty="0" err="1"/>
              <a:t>VoiceMail</a:t>
            </a:r>
            <a:r>
              <a:rPr lang="en-US" sz="4000" i="1" dirty="0"/>
              <a:t> Plan</a:t>
            </a:r>
          </a:p>
        </p:txBody>
      </p:sp>
      <p:graphicFrame>
        <p:nvGraphicFramePr>
          <p:cNvPr id="6" name="Content Placeholder 5">
            <a:extLst>
              <a:ext uri="{FF2B5EF4-FFF2-40B4-BE49-F238E27FC236}">
                <a16:creationId xmlns:a16="http://schemas.microsoft.com/office/drawing/2014/main" id="{62FE5C2F-FAD6-4E58-8E67-B4032C3D97B5}"/>
              </a:ext>
            </a:extLst>
          </p:cNvPr>
          <p:cNvGraphicFramePr>
            <a:graphicFrameLocks noGrp="1"/>
          </p:cNvGraphicFramePr>
          <p:nvPr>
            <p:ph idx="1"/>
            <p:extLst>
              <p:ext uri="{D42A27DB-BD31-4B8C-83A1-F6EECF244321}">
                <p14:modId xmlns:p14="http://schemas.microsoft.com/office/powerpoint/2010/main" val="3112818771"/>
              </p:ext>
            </p:extLst>
          </p:nvPr>
        </p:nvGraphicFramePr>
        <p:xfrm>
          <a:off x="1027567" y="1824038"/>
          <a:ext cx="6328453" cy="39973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648F0C1-BD33-405B-894D-DF1A75C4C18D}"/>
              </a:ext>
            </a:extLst>
          </p:cNvPr>
          <p:cNvSpPr txBox="1"/>
          <p:nvPr/>
        </p:nvSpPr>
        <p:spPr>
          <a:xfrm>
            <a:off x="7519307" y="1824038"/>
            <a:ext cx="3645126" cy="2246769"/>
          </a:xfrm>
          <a:prstGeom prst="rect">
            <a:avLst/>
          </a:prstGeom>
          <a:noFill/>
        </p:spPr>
        <p:txBody>
          <a:bodyPr wrap="square" rtlCol="0">
            <a:spAutoFit/>
          </a:bodyPr>
          <a:lstStyle/>
          <a:p>
            <a:pPr marL="285750" indent="-285750">
              <a:buFont typeface="Arial" panose="020B0604020202020204" pitchFamily="34" charset="0"/>
              <a:buChar char="•"/>
            </a:pPr>
            <a:r>
              <a:rPr lang="en-US" b="1" i="1" dirty="0"/>
              <a:t>83% of the customers who churn do not have voicemail plan.</a:t>
            </a:r>
          </a:p>
          <a:p>
            <a:endParaRPr lang="en-US" dirty="0"/>
          </a:p>
          <a:p>
            <a:pPr marL="285750" indent="-285750">
              <a:buFont typeface="Arial" panose="020B0604020202020204" pitchFamily="34" charset="0"/>
              <a:buChar char="•"/>
            </a:pPr>
            <a:r>
              <a:rPr lang="en-US" dirty="0"/>
              <a:t>23% of the customers use voicemail service. </a:t>
            </a:r>
          </a:p>
          <a:p>
            <a:pPr marL="742950" lvl="1" indent="-285750">
              <a:buFont typeface="Arial" panose="020B0604020202020204" pitchFamily="34" charset="0"/>
              <a:buChar char="•"/>
            </a:pPr>
            <a:r>
              <a:rPr lang="en-US" sz="1600" dirty="0"/>
              <a:t>Of these customers, only 37% churn.</a:t>
            </a:r>
          </a:p>
        </p:txBody>
      </p:sp>
    </p:spTree>
    <p:extLst>
      <p:ext uri="{BB962C8B-B14F-4D97-AF65-F5344CB8AC3E}">
        <p14:creationId xmlns:p14="http://schemas.microsoft.com/office/powerpoint/2010/main" val="4027288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2559-F2A6-4092-AF60-748A25998519}"/>
              </a:ext>
            </a:extLst>
          </p:cNvPr>
          <p:cNvSpPr>
            <a:spLocks noGrp="1"/>
          </p:cNvSpPr>
          <p:nvPr>
            <p:ph type="title"/>
          </p:nvPr>
        </p:nvSpPr>
        <p:spPr/>
        <p:txBody>
          <a:bodyPr>
            <a:normAutofit/>
          </a:bodyPr>
          <a:lstStyle/>
          <a:p>
            <a:pPr algn="l"/>
            <a:r>
              <a:rPr lang="en-US" sz="4000" i="1" dirty="0"/>
              <a:t>3. Customer Service Calls</a:t>
            </a:r>
          </a:p>
        </p:txBody>
      </p:sp>
      <p:graphicFrame>
        <p:nvGraphicFramePr>
          <p:cNvPr id="6" name="Content Placeholder 5">
            <a:extLst>
              <a:ext uri="{FF2B5EF4-FFF2-40B4-BE49-F238E27FC236}">
                <a16:creationId xmlns:a16="http://schemas.microsoft.com/office/drawing/2014/main" id="{B1F06D37-F750-4AB5-8711-E7B2C92A8724}"/>
              </a:ext>
            </a:extLst>
          </p:cNvPr>
          <p:cNvGraphicFramePr>
            <a:graphicFrameLocks noGrp="1"/>
          </p:cNvGraphicFramePr>
          <p:nvPr>
            <p:ph idx="1"/>
            <p:extLst>
              <p:ext uri="{D42A27DB-BD31-4B8C-83A1-F6EECF244321}">
                <p14:modId xmlns:p14="http://schemas.microsoft.com/office/powerpoint/2010/main" val="1438654549"/>
              </p:ext>
            </p:extLst>
          </p:nvPr>
        </p:nvGraphicFramePr>
        <p:xfrm>
          <a:off x="1902279" y="1559379"/>
          <a:ext cx="8564335" cy="319223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25F8C68-289A-4A30-A0CF-0E6CA871D0D9}"/>
              </a:ext>
            </a:extLst>
          </p:cNvPr>
          <p:cNvSpPr txBox="1"/>
          <p:nvPr/>
        </p:nvSpPr>
        <p:spPr>
          <a:xfrm>
            <a:off x="1813832" y="5199506"/>
            <a:ext cx="8564335" cy="923330"/>
          </a:xfrm>
          <a:prstGeom prst="rect">
            <a:avLst/>
          </a:prstGeom>
          <a:noFill/>
        </p:spPr>
        <p:txBody>
          <a:bodyPr wrap="square" rtlCol="0">
            <a:spAutoFit/>
          </a:bodyPr>
          <a:lstStyle/>
          <a:p>
            <a:pPr marL="285750" indent="-285750">
              <a:buFont typeface="Arial" panose="020B0604020202020204" pitchFamily="34" charset="0"/>
              <a:buChar char="•"/>
            </a:pPr>
            <a:r>
              <a:rPr lang="en-US" b="1" i="1" dirty="0"/>
              <a:t>Of the customers who made more than 3 customer service calls, 87% churn.</a:t>
            </a:r>
          </a:p>
          <a:p>
            <a:pPr marL="285750" indent="-285750">
              <a:buFont typeface="Arial" panose="020B0604020202020204" pitchFamily="34" charset="0"/>
              <a:buChar char="•"/>
            </a:pPr>
            <a:r>
              <a:rPr lang="en-US" dirty="0"/>
              <a:t>80% of the customers made at least 1 customer service call.</a:t>
            </a:r>
          </a:p>
        </p:txBody>
      </p:sp>
    </p:spTree>
    <p:extLst>
      <p:ext uri="{BB962C8B-B14F-4D97-AF65-F5344CB8AC3E}">
        <p14:creationId xmlns:p14="http://schemas.microsoft.com/office/powerpoint/2010/main" val="404016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1380-6157-4F6C-920B-B6038CAF3B6A}"/>
              </a:ext>
            </a:extLst>
          </p:cNvPr>
          <p:cNvSpPr>
            <a:spLocks noGrp="1"/>
          </p:cNvSpPr>
          <p:nvPr>
            <p:ph type="title"/>
          </p:nvPr>
        </p:nvSpPr>
        <p:spPr/>
        <p:txBody>
          <a:bodyPr>
            <a:normAutofit/>
          </a:bodyPr>
          <a:lstStyle/>
          <a:p>
            <a:pPr algn="l"/>
            <a:r>
              <a:rPr lang="en-US" sz="4000" i="1" dirty="0"/>
              <a:t>4. International Plan</a:t>
            </a:r>
          </a:p>
        </p:txBody>
      </p:sp>
      <p:graphicFrame>
        <p:nvGraphicFramePr>
          <p:cNvPr id="6" name="Content Placeholder 5">
            <a:extLst>
              <a:ext uri="{FF2B5EF4-FFF2-40B4-BE49-F238E27FC236}">
                <a16:creationId xmlns:a16="http://schemas.microsoft.com/office/drawing/2014/main" id="{7F779D01-F2EE-4BEA-BB93-BC5F77D3B4BE}"/>
              </a:ext>
            </a:extLst>
          </p:cNvPr>
          <p:cNvGraphicFramePr>
            <a:graphicFrameLocks noGrp="1"/>
          </p:cNvGraphicFramePr>
          <p:nvPr>
            <p:ph idx="1"/>
            <p:extLst>
              <p:ext uri="{D42A27DB-BD31-4B8C-83A1-F6EECF244321}">
                <p14:modId xmlns:p14="http://schemas.microsoft.com/office/powerpoint/2010/main" val="466501332"/>
              </p:ext>
            </p:extLst>
          </p:nvPr>
        </p:nvGraphicFramePr>
        <p:xfrm>
          <a:off x="1126671" y="1578761"/>
          <a:ext cx="4683579" cy="424565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D91061-B30A-462D-9A32-109E57B29972}"/>
              </a:ext>
            </a:extLst>
          </p:cNvPr>
          <p:cNvSpPr txBox="1"/>
          <p:nvPr/>
        </p:nvSpPr>
        <p:spPr>
          <a:xfrm>
            <a:off x="1126671" y="5801554"/>
            <a:ext cx="5257801" cy="615553"/>
          </a:xfrm>
          <a:prstGeom prst="rect">
            <a:avLst/>
          </a:prstGeom>
          <a:noFill/>
        </p:spPr>
        <p:txBody>
          <a:bodyPr wrap="square" rtlCol="0">
            <a:spAutoFit/>
          </a:bodyPr>
          <a:lstStyle/>
          <a:p>
            <a:r>
              <a:rPr lang="en-US" sz="1700" b="1" i="1" dirty="0"/>
              <a:t>80% of the customers with international plan churn.</a:t>
            </a:r>
          </a:p>
        </p:txBody>
      </p:sp>
      <p:sp>
        <p:nvSpPr>
          <p:cNvPr id="8" name="TextBox 7">
            <a:extLst>
              <a:ext uri="{FF2B5EF4-FFF2-40B4-BE49-F238E27FC236}">
                <a16:creationId xmlns:a16="http://schemas.microsoft.com/office/drawing/2014/main" id="{A39CE048-85D1-460E-AE81-30CF1C3B11CC}"/>
              </a:ext>
            </a:extLst>
          </p:cNvPr>
          <p:cNvSpPr txBox="1"/>
          <p:nvPr/>
        </p:nvSpPr>
        <p:spPr>
          <a:xfrm>
            <a:off x="6096001" y="1660404"/>
            <a:ext cx="5048250" cy="3570208"/>
          </a:xfrm>
          <a:prstGeom prst="rect">
            <a:avLst/>
          </a:prstGeom>
          <a:noFill/>
        </p:spPr>
        <p:txBody>
          <a:bodyPr wrap="square" rtlCol="0">
            <a:spAutoFit/>
          </a:bodyPr>
          <a:lstStyle/>
          <a:p>
            <a:r>
              <a:rPr lang="en-US" sz="2000" u="sng" dirty="0"/>
              <a:t>Why International Plan Customers Churn</a:t>
            </a:r>
          </a:p>
          <a:p>
            <a:endParaRPr lang="en-US" sz="2000" u="sng" dirty="0"/>
          </a:p>
          <a:p>
            <a:pPr marL="342900" indent="-342900">
              <a:buFont typeface="Arial" panose="020B0604020202020204" pitchFamily="34" charset="0"/>
              <a:buChar char="•"/>
            </a:pPr>
            <a:r>
              <a:rPr lang="en-US" dirty="0"/>
              <a:t>There is no difference between International Plan and No International Plan.</a:t>
            </a:r>
          </a:p>
          <a:p>
            <a:pPr marL="800100" lvl="1" indent="-342900">
              <a:buFont typeface="Arial" panose="020B0604020202020204" pitchFamily="34" charset="0"/>
              <a:buChar char="•"/>
            </a:pPr>
            <a:r>
              <a:rPr lang="en-US" sz="1600" dirty="0"/>
              <a:t>Per minute charge for international calls is the same for customers with plan and no plan.</a:t>
            </a:r>
          </a:p>
          <a:p>
            <a:pPr marL="800100" lvl="1" indent="-342900">
              <a:buFont typeface="Arial" panose="020B0604020202020204" pitchFamily="34" charset="0"/>
              <a:buChar char="•"/>
            </a:pPr>
            <a:r>
              <a:rPr lang="en-US" sz="1600" dirty="0"/>
              <a:t>Therefore, there is no benefit or drawback to signing for international plan.</a:t>
            </a:r>
          </a:p>
          <a:p>
            <a:pPr marL="800100"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dirty="0"/>
              <a:t>People with international plan use more international minutes which results in higher overall charges</a:t>
            </a:r>
          </a:p>
        </p:txBody>
      </p:sp>
    </p:spTree>
    <p:extLst>
      <p:ext uri="{BB962C8B-B14F-4D97-AF65-F5344CB8AC3E}">
        <p14:creationId xmlns:p14="http://schemas.microsoft.com/office/powerpoint/2010/main" val="303891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73A5-CE30-4E5C-AC26-CCF5D1DCFC14}"/>
              </a:ext>
            </a:extLst>
          </p:cNvPr>
          <p:cNvSpPr>
            <a:spLocks noGrp="1"/>
          </p:cNvSpPr>
          <p:nvPr>
            <p:ph type="title"/>
          </p:nvPr>
        </p:nvSpPr>
        <p:spPr/>
        <p:txBody>
          <a:bodyPr>
            <a:normAutofit/>
          </a:bodyPr>
          <a:lstStyle/>
          <a:p>
            <a:pPr algn="l"/>
            <a:r>
              <a:rPr lang="en-US" sz="4000" i="1" dirty="0"/>
              <a:t>5. Total International Minutes</a:t>
            </a:r>
          </a:p>
        </p:txBody>
      </p:sp>
      <p:graphicFrame>
        <p:nvGraphicFramePr>
          <p:cNvPr id="6" name="Content Placeholder 5">
            <a:extLst>
              <a:ext uri="{FF2B5EF4-FFF2-40B4-BE49-F238E27FC236}">
                <a16:creationId xmlns:a16="http://schemas.microsoft.com/office/drawing/2014/main" id="{09C68F39-28C6-4452-93A4-AD21AD097F31}"/>
              </a:ext>
            </a:extLst>
          </p:cNvPr>
          <p:cNvGraphicFramePr>
            <a:graphicFrameLocks noGrp="1"/>
          </p:cNvGraphicFramePr>
          <p:nvPr>
            <p:ph idx="1"/>
            <p:extLst>
              <p:ext uri="{D42A27DB-BD31-4B8C-83A1-F6EECF244321}">
                <p14:modId xmlns:p14="http://schemas.microsoft.com/office/powerpoint/2010/main" val="3025493081"/>
              </p:ext>
            </p:extLst>
          </p:nvPr>
        </p:nvGraphicFramePr>
        <p:xfrm>
          <a:off x="1510293" y="1668919"/>
          <a:ext cx="5080680" cy="322965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E03B979-8A53-4969-92DF-0B5B75C2DE71}"/>
              </a:ext>
            </a:extLst>
          </p:cNvPr>
          <p:cNvSpPr txBox="1"/>
          <p:nvPr/>
        </p:nvSpPr>
        <p:spPr>
          <a:xfrm>
            <a:off x="6686549" y="1885285"/>
            <a:ext cx="443320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Customers with international plan who churn use the highest international minutes on average.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Therefore, customers with international plan pay more international bill. (Number 6</a:t>
            </a:r>
            <a:r>
              <a:rPr lang="en-US" baseline="30000" dirty="0"/>
              <a:t>th</a:t>
            </a:r>
            <a:r>
              <a:rPr lang="en-US" dirty="0"/>
              <a:t> factor affecting customer churn.)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Customers who churn use at least 2 international minutes before they churn.</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1F47F276-F6FB-46CC-81D9-DF4D4ACDFFD8}"/>
              </a:ext>
            </a:extLst>
          </p:cNvPr>
          <p:cNvSpPr txBox="1"/>
          <p:nvPr/>
        </p:nvSpPr>
        <p:spPr>
          <a:xfrm>
            <a:off x="1510293" y="4992449"/>
            <a:ext cx="4923065" cy="1384995"/>
          </a:xfrm>
          <a:prstGeom prst="rect">
            <a:avLst/>
          </a:prstGeom>
          <a:noFill/>
        </p:spPr>
        <p:txBody>
          <a:bodyPr wrap="square" rtlCol="0">
            <a:spAutoFit/>
          </a:bodyPr>
          <a:lstStyle/>
          <a:p>
            <a:r>
              <a:rPr lang="en-US" sz="1400" dirty="0"/>
              <a:t>Average International Minutes with No Plan : 10.25</a:t>
            </a:r>
          </a:p>
          <a:p>
            <a:r>
              <a:rPr lang="en-US" sz="1400" dirty="0"/>
              <a:t>	- No Churn : 10.227</a:t>
            </a:r>
          </a:p>
          <a:p>
            <a:r>
              <a:rPr lang="en-US" sz="1400" dirty="0"/>
              <a:t>	- Churn       : 10.277</a:t>
            </a:r>
          </a:p>
          <a:p>
            <a:r>
              <a:rPr lang="en-US" sz="1400" dirty="0"/>
              <a:t>Average International Minutes with  Plan     : 11.42</a:t>
            </a:r>
          </a:p>
          <a:p>
            <a:r>
              <a:rPr lang="en-US" sz="1400" dirty="0"/>
              <a:t>	- No Churn : 9.834</a:t>
            </a:r>
          </a:p>
          <a:p>
            <a:r>
              <a:rPr lang="en-US" sz="1400" dirty="0"/>
              <a:t>	- Churn      : 11.811</a:t>
            </a:r>
          </a:p>
        </p:txBody>
      </p:sp>
    </p:spTree>
    <p:extLst>
      <p:ext uri="{BB962C8B-B14F-4D97-AF65-F5344CB8AC3E}">
        <p14:creationId xmlns:p14="http://schemas.microsoft.com/office/powerpoint/2010/main" val="2582725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otalTime>351</TotalTime>
  <Words>751</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MS Shell Dlg 2</vt:lpstr>
      <vt:lpstr>Wingdings</vt:lpstr>
      <vt:lpstr>Wingdings 3</vt:lpstr>
      <vt:lpstr>Madison</vt:lpstr>
      <vt:lpstr>SyriaTel Customer Churn Analysis</vt:lpstr>
      <vt:lpstr>PowerPoint Presentation</vt:lpstr>
      <vt:lpstr>MODEL</vt:lpstr>
      <vt:lpstr>Top 5 Factors Affecting Churn</vt:lpstr>
      <vt:lpstr>1. Total Charge</vt:lpstr>
      <vt:lpstr>2. VoiceMail Plan</vt:lpstr>
      <vt:lpstr>3. Customer Service Calls</vt:lpstr>
      <vt:lpstr>4. International Plan</vt:lpstr>
      <vt:lpstr>5. Total International Minutes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Customer Churn Analysis</dc:title>
  <dc:creator>Jay Irwin</dc:creator>
  <cp:lastModifiedBy>Jay Irwin</cp:lastModifiedBy>
  <cp:revision>46</cp:revision>
  <dcterms:created xsi:type="dcterms:W3CDTF">2020-12-08T17:33:42Z</dcterms:created>
  <dcterms:modified xsi:type="dcterms:W3CDTF">2020-12-08T23:26:54Z</dcterms:modified>
</cp:coreProperties>
</file>