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Ulku Guneysu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 Ulku Guneysu</a:t>
            </a:r>
          </a:p>
        </p:txBody>
      </p:sp>
      <p:sp>
        <p:nvSpPr>
          <p:cNvPr id="152" name="Top 5 Safest Zipcodes to Inv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5 Safest Zipcodes to Invest </a:t>
            </a:r>
          </a:p>
        </p:txBody>
      </p:sp>
      <p:sp>
        <p:nvSpPr>
          <p:cNvPr id="153" name="Property Value Predictions for Austin, TX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Value Predictions for Austin, TX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uy Valu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194786">
              <a:defRPr spc="-113" sz="5684"/>
            </a:pPr>
            <a:r>
              <a:t>Buy Value</a:t>
            </a:r>
          </a:p>
          <a:p>
            <a:pPr defTabSz="1194786">
              <a:defRPr spc="-113" sz="5684"/>
            </a:pPr>
            <a:r>
              <a:t>vs </a:t>
            </a:r>
          </a:p>
          <a:p>
            <a:pPr defTabSz="1194786">
              <a:defRPr spc="-113" sz="5684"/>
            </a:pPr>
            <a:r>
              <a:t>Sell Value </a:t>
            </a:r>
          </a:p>
          <a:p>
            <a:pPr defTabSz="1194786">
              <a:defRPr spc="-113" sz="5684"/>
            </a:pPr>
            <a:r>
              <a:t>For 36-Month </a:t>
            </a:r>
          </a:p>
          <a:p>
            <a:pPr defTabSz="1194786">
              <a:defRPr spc="-113" sz="5684"/>
            </a:pPr>
            <a:r>
              <a:t>Investment</a:t>
            </a:r>
          </a:p>
          <a:p>
            <a:pPr defTabSz="1194786">
              <a:defRPr spc="-113" sz="5684"/>
            </a:pPr>
            <a:r>
              <a:t>Period</a:t>
            </a:r>
          </a:p>
        </p:txBody>
      </p:sp>
      <p:pic>
        <p:nvPicPr>
          <p:cNvPr id="199" name="36mo.png" descr="36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7088" y="5020778"/>
            <a:ext cx="15844522" cy="3497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turn On…"/>
          <p:cNvSpPr txBox="1"/>
          <p:nvPr>
            <p:ph type="title"/>
          </p:nvPr>
        </p:nvSpPr>
        <p:spPr>
          <a:xfrm>
            <a:off x="1206498" y="3429000"/>
            <a:ext cx="21971004" cy="4648200"/>
          </a:xfrm>
          <a:prstGeom prst="rect">
            <a:avLst/>
          </a:prstGeom>
        </p:spPr>
        <p:txBody>
          <a:bodyPr/>
          <a:lstStyle/>
          <a:p>
            <a:pPr defTabSz="1804370">
              <a:defRPr spc="-171" sz="8584"/>
            </a:pPr>
            <a:r>
              <a:t>Return On </a:t>
            </a:r>
          </a:p>
          <a:p>
            <a:pPr defTabSz="1804370">
              <a:defRPr spc="-171" sz="8584"/>
            </a:pPr>
            <a:r>
              <a:t>$100,000 </a:t>
            </a:r>
          </a:p>
          <a:p>
            <a:pPr defTabSz="1804370">
              <a:defRPr spc="-171" sz="8584"/>
            </a:pPr>
            <a:r>
              <a:t>Investment </a:t>
            </a:r>
          </a:p>
          <a:p>
            <a:pPr defTabSz="1804370">
              <a:defRPr spc="-171" sz="8584"/>
            </a:pPr>
            <a:r>
              <a:t>For 36-Months</a:t>
            </a:r>
          </a:p>
        </p:txBody>
      </p:sp>
      <p:pic>
        <p:nvPicPr>
          <p:cNvPr id="202" name="px_hundred36.png" descr="px_hundred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8300" y="1143000"/>
            <a:ext cx="11430001" cy="1143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36_78744.png" descr="36_787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8416" y="8655050"/>
            <a:ext cx="20447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36_78704.png" descr="36_787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01873" y="7439025"/>
            <a:ext cx="20701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36_78756.png" descr="36_7875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717787" y="6102350"/>
            <a:ext cx="2032001" cy="128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36_78757.png" descr="36_7875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08708" y="4329807"/>
            <a:ext cx="20447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36_78732.png" descr="36_7873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569426" y="4342507"/>
            <a:ext cx="2057401" cy="1320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78744 - $ 117,284.04…"/>
          <p:cNvSpPr txBox="1"/>
          <p:nvPr/>
        </p:nvSpPr>
        <p:spPr>
          <a:xfrm>
            <a:off x="1205503" y="8006333"/>
            <a:ext cx="4088004" cy="2783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solidFill>
                  <a:schemeClr val="accent1"/>
                </a:solidFill>
              </a:defRPr>
            </a:pP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78744 - $ 117,284.04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78757 - $ 110,593.91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78704 - $ 109,204.62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78756 - $ 107,466.75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78732 - $ 104,937.06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18-Mont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18-Month</a:t>
            </a:r>
          </a:p>
          <a:p>
            <a:pPr defTabSz="2365188">
              <a:defRPr spc="-225" sz="11252"/>
            </a:pPr>
            <a:r>
              <a:t>Vs</a:t>
            </a:r>
          </a:p>
          <a:p>
            <a:pPr defTabSz="2365188">
              <a:defRPr spc="-225" sz="11252"/>
            </a:pPr>
            <a:r>
              <a:t>36-Month</a:t>
            </a:r>
          </a:p>
        </p:txBody>
      </p:sp>
      <p:graphicFrame>
        <p:nvGraphicFramePr>
          <p:cNvPr id="211" name="Table"/>
          <p:cNvGraphicFramePr/>
          <p:nvPr/>
        </p:nvGraphicFramePr>
        <p:xfrm>
          <a:off x="9512296" y="4000500"/>
          <a:ext cx="12706354" cy="63563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386666"/>
                <a:gridCol w="3386666"/>
                <a:gridCol w="3386666"/>
              </a:tblGrid>
              <a:tr h="1143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1"/>
                          </a:solidFill>
                        </a:rPr>
                        <a:t>ZIPCODES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1"/>
                          </a:solidFill>
                        </a:rPr>
                        <a:t>18-MONTH 
ROI (%)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1"/>
                          </a:solidFill>
                        </a:rPr>
                        <a:t>36-MONTH
ROI (%)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78744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9.73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17.28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78704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6.13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9.2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78756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5.54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7.47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78757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6.15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rgbClr val="FFFFFF"/>
                          </a:solidFill>
                        </a:rPr>
                        <a:t>10.59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ank you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ppendix"/>
          <p:cNvSpPr txBox="1"/>
          <p:nvPr>
            <p:ph type="title"/>
          </p:nvPr>
        </p:nvSpPr>
        <p:spPr>
          <a:xfrm>
            <a:off x="1206496" y="1460400"/>
            <a:ext cx="21971004" cy="11096279"/>
          </a:xfrm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  <p:sp>
        <p:nvSpPr>
          <p:cNvPr id="156" name="Price Analysis…"/>
          <p:cNvSpPr txBox="1"/>
          <p:nvPr/>
        </p:nvSpPr>
        <p:spPr>
          <a:xfrm>
            <a:off x="10458043" y="4427336"/>
            <a:ext cx="9022793" cy="4861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23000"/>
              <a:buChar char="•"/>
              <a:defRPr b="1" sz="4200">
                <a:solidFill>
                  <a:srgbClr val="FFFFFF"/>
                </a:solidFill>
              </a:defRPr>
            </a:pPr>
            <a:r>
              <a:t>Price Analysis</a:t>
            </a:r>
          </a:p>
          <a:p>
            <a:pPr lvl="1" marL="1054100" indent="-444500" algn="l">
              <a:buSzPct val="123000"/>
              <a:buChar char="•"/>
              <a:defRPr b="1" sz="3500">
                <a:solidFill>
                  <a:srgbClr val="FFFFFF"/>
                </a:solidFill>
              </a:defRPr>
            </a:pPr>
            <a:r>
              <a:t>Property Value Trends</a:t>
            </a:r>
          </a:p>
          <a:p>
            <a:pPr lvl="1" marL="1054100" indent="-444500" algn="l">
              <a:buSzPct val="123000"/>
              <a:buChar char="•"/>
              <a:defRPr b="1" sz="3500">
                <a:solidFill>
                  <a:srgbClr val="FFFFFF"/>
                </a:solidFill>
              </a:defRPr>
            </a:pPr>
            <a:r>
              <a:t>Average Price Change</a:t>
            </a:r>
          </a:p>
          <a:p>
            <a:pPr marL="444500" indent="-444500" algn="l">
              <a:buSzPct val="123000"/>
              <a:buChar char="•"/>
              <a:defRPr b="1" sz="4200">
                <a:solidFill>
                  <a:srgbClr val="FFFFFF"/>
                </a:solidFill>
              </a:defRPr>
            </a:pPr>
            <a:r>
              <a:t>Investment Parameters</a:t>
            </a:r>
          </a:p>
          <a:p>
            <a:pPr marL="444500" indent="-444500" algn="l">
              <a:buSzPct val="123000"/>
              <a:buChar char="•"/>
              <a:defRPr b="1" sz="4200">
                <a:solidFill>
                  <a:srgbClr val="FFFFFF"/>
                </a:solidFill>
              </a:defRPr>
            </a:pPr>
            <a:r>
              <a:t>Analyzing Investment Predictions</a:t>
            </a:r>
          </a:p>
          <a:p>
            <a:pPr lvl="1" marL="1054100" indent="-444500" algn="l">
              <a:buSzPct val="123000"/>
              <a:buChar char="•"/>
              <a:defRPr b="1" sz="3500">
                <a:solidFill>
                  <a:srgbClr val="FFFFFF"/>
                </a:solidFill>
              </a:defRPr>
            </a:pPr>
            <a:r>
              <a:t>18-Month Investment Period</a:t>
            </a:r>
          </a:p>
          <a:p>
            <a:pPr lvl="1" marL="1054100" indent="-444500" algn="l">
              <a:buSzPct val="123000"/>
              <a:buChar char="•"/>
              <a:defRPr b="1" sz="3500">
                <a:solidFill>
                  <a:srgbClr val="FFFFFF"/>
                </a:solidFill>
              </a:defRPr>
            </a:pPr>
            <a:r>
              <a:t>36-Month Investment Period</a:t>
            </a:r>
          </a:p>
          <a:p>
            <a:pPr marL="444500" indent="-444500" algn="l">
              <a:buSzPct val="123000"/>
              <a:buChar char="•"/>
              <a:defRPr b="1" sz="4200">
                <a:solidFill>
                  <a:srgbClr val="FFFFFF"/>
                </a:solidFill>
              </a:defRPr>
            </a:pPr>
            <a:r>
              <a:t>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opert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Property</a:t>
            </a:r>
          </a:p>
          <a:p>
            <a:pPr defTabSz="2365188">
              <a:defRPr spc="-225" sz="11252"/>
            </a:pPr>
            <a:r>
              <a:t>Value</a:t>
            </a:r>
          </a:p>
          <a:p>
            <a:pPr defTabSz="2365188">
              <a:defRPr spc="-225" sz="11252"/>
            </a:pPr>
            <a:r>
              <a:t>Trends</a:t>
            </a:r>
          </a:p>
        </p:txBody>
      </p:sp>
      <p:sp>
        <p:nvSpPr>
          <p:cNvPr id="159" name="Property Value Trends Between 2012 and 2018 for 38 Different Zip-codes"/>
          <p:cNvSpPr txBox="1"/>
          <p:nvPr/>
        </p:nvSpPr>
        <p:spPr>
          <a:xfrm>
            <a:off x="7640490" y="1726717"/>
            <a:ext cx="14060932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chemeClr val="accent1"/>
                </a:solidFill>
              </a:defRPr>
            </a:lvl1pPr>
          </a:lstStyle>
          <a:p>
            <a:pPr/>
            <a:r>
              <a:t>Property Value Trends Between 2012 and 2018 for 38 Different Zip-codes</a:t>
            </a:r>
          </a:p>
        </p:txBody>
      </p:sp>
      <p:pic>
        <p:nvPicPr>
          <p:cNvPr id="160" name="trends.png" descr="trend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4896" y="2799884"/>
            <a:ext cx="12832119" cy="8116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verag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Average</a:t>
            </a:r>
          </a:p>
          <a:p>
            <a:pPr defTabSz="2365188">
              <a:defRPr spc="-225" sz="11252"/>
            </a:pPr>
            <a:r>
              <a:t>Price</a:t>
            </a:r>
          </a:p>
          <a:p>
            <a:pPr defTabSz="2365188">
              <a:defRPr spc="-225" sz="11252"/>
            </a:pPr>
            <a:r>
              <a:t>Change</a:t>
            </a:r>
          </a:p>
        </p:txBody>
      </p:sp>
      <p:pic>
        <p:nvPicPr>
          <p:cNvPr id="163" name="value change 2012-2018.png" descr="value change 2012-20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7585" y="1851124"/>
            <a:ext cx="7080431" cy="1001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"/>
          <p:cNvSpPr txBox="1"/>
          <p:nvPr/>
        </p:nvSpPr>
        <p:spPr>
          <a:xfrm>
            <a:off x="16382889" y="-705867"/>
            <a:ext cx="7080432" cy="5481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>
              <a:defRPr sz="3000">
                <a:solidFill>
                  <a:schemeClr val="accent1"/>
                </a:solidFill>
              </a:defRPr>
            </a:pPr>
          </a:p>
        </p:txBody>
      </p:sp>
      <p:sp>
        <p:nvSpPr>
          <p:cNvPr id="165" name="Property Value Changes From 2012 To 2018:…"/>
          <p:cNvSpPr txBox="1"/>
          <p:nvPr/>
        </p:nvSpPr>
        <p:spPr>
          <a:xfrm>
            <a:off x="15633910" y="4436922"/>
            <a:ext cx="8222793" cy="484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1"/>
                </a:solidFill>
              </a:defRPr>
            </a:pPr>
            <a:r>
              <a:t>Property Value Changes From 2012 To 2018:</a:t>
            </a:r>
          </a:p>
          <a:p>
            <a:pPr>
              <a:defRPr sz="3000">
                <a:solidFill>
                  <a:schemeClr val="accent1"/>
                </a:solidFill>
              </a:defRPr>
            </a:pPr>
          </a:p>
          <a:p>
            <a:pPr algn="l">
              <a:defRPr i="1" sz="3000" u="sng">
                <a:solidFill>
                  <a:schemeClr val="accent1"/>
                </a:solidFill>
              </a:defRPr>
            </a:pPr>
            <a:r>
              <a:t>Highest Price Change: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78703 </a:t>
            </a:r>
            <a:r>
              <a:rPr i="1"/>
              <a:t>( $ 321,900.000 )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78746 </a:t>
            </a:r>
            <a:r>
              <a:rPr i="1"/>
              <a:t>( $ 321,500.000 )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78730 </a:t>
            </a:r>
            <a:r>
              <a:rPr i="1"/>
              <a:t>( $ 216,200.000 )</a:t>
            </a:r>
          </a:p>
          <a:p>
            <a:pPr algn="l">
              <a:defRPr sz="3000">
                <a:solidFill>
                  <a:schemeClr val="accent1"/>
                </a:solidFill>
              </a:defRPr>
            </a:pPr>
          </a:p>
          <a:p>
            <a:pPr algn="l">
              <a:defRPr i="1" sz="3000" u="sng">
                <a:solidFill>
                  <a:schemeClr val="accent1"/>
                </a:solidFill>
              </a:defRPr>
            </a:pPr>
            <a:r>
              <a:t>Lowest Price Change: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78617 </a:t>
            </a:r>
            <a:r>
              <a:rPr i="1"/>
              <a:t>( $ 70,700.000 )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78725 </a:t>
            </a:r>
            <a:r>
              <a:rPr i="1"/>
              <a:t>( $ 71,700.000 )</a:t>
            </a:r>
          </a:p>
          <a:p>
            <a:pPr marL="555625" indent="-555625" algn="l">
              <a:buSzPct val="100000"/>
              <a:buAutoNum type="arabicPeriod" startAt="1"/>
              <a:defRPr sz="2600">
                <a:solidFill>
                  <a:schemeClr val="accent1"/>
                </a:solidFill>
              </a:defRPr>
            </a:pPr>
            <a:r>
              <a:t>78724 </a:t>
            </a:r>
            <a:r>
              <a:rPr i="1"/>
              <a:t>( $ 75,300.000 )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vestme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Investment</a:t>
            </a:r>
          </a:p>
          <a:p>
            <a:pPr/>
            <a:r>
              <a:t>Parameters</a:t>
            </a:r>
          </a:p>
        </p:txBody>
      </p:sp>
      <p:sp>
        <p:nvSpPr>
          <p:cNvPr id="168" name="Return On Investment"/>
          <p:cNvSpPr txBox="1"/>
          <p:nvPr/>
        </p:nvSpPr>
        <p:spPr>
          <a:xfrm>
            <a:off x="12111989" y="2237517"/>
            <a:ext cx="409702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/>
            <a:r>
              <a:t>Return On Investment</a:t>
            </a:r>
          </a:p>
        </p:txBody>
      </p:sp>
      <p:sp>
        <p:nvSpPr>
          <p:cNvPr id="169" name="Return On Investment Percentage"/>
          <p:cNvSpPr txBox="1"/>
          <p:nvPr/>
        </p:nvSpPr>
        <p:spPr>
          <a:xfrm>
            <a:off x="12120093" y="4503929"/>
            <a:ext cx="627979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/>
            <a:r>
              <a:t>Return On Investment Percentage</a:t>
            </a:r>
          </a:p>
        </p:txBody>
      </p:sp>
      <p:sp>
        <p:nvSpPr>
          <p:cNvPr id="170" name="Risk Factor Percentage"/>
          <p:cNvSpPr txBox="1"/>
          <p:nvPr/>
        </p:nvSpPr>
        <p:spPr>
          <a:xfrm>
            <a:off x="12120626" y="7143255"/>
            <a:ext cx="4359149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/>
            <a:r>
              <a:t>Risk Factor Percentage</a:t>
            </a:r>
          </a:p>
        </p:txBody>
      </p:sp>
      <p:sp>
        <p:nvSpPr>
          <p:cNvPr id="171" name="Minimum Return On Investment Percentage"/>
          <p:cNvSpPr txBox="1"/>
          <p:nvPr/>
        </p:nvSpPr>
        <p:spPr>
          <a:xfrm>
            <a:off x="12118187" y="9605350"/>
            <a:ext cx="8072426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/>
            <a:r>
              <a:t>Minimum Return On Investment Percentage</a:t>
            </a:r>
          </a:p>
        </p:txBody>
      </p:sp>
      <p:pic>
        <p:nvPicPr>
          <p:cNvPr id="172" name="formula_roi_per.png" descr="formula_roi_p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5800" y="5627008"/>
            <a:ext cx="4495800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formula_risk.png" descr="formula_ris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6741" y="8292413"/>
            <a:ext cx="65151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formula_min_roi.png" descr="formula_min_roi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111335" y="10905661"/>
            <a:ext cx="72263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roi_formula.png" descr="roi_formula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7769" y="3521870"/>
            <a:ext cx="5816601" cy="43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18-Mont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18-Month</a:t>
            </a:r>
          </a:p>
          <a:p>
            <a:pPr defTabSz="2365188">
              <a:defRPr spc="-225" sz="11252"/>
            </a:pPr>
            <a:r>
              <a:t>Investment</a:t>
            </a:r>
          </a:p>
          <a:p>
            <a:pPr defTabSz="2365188">
              <a:defRPr spc="-225" sz="11252"/>
            </a:pPr>
            <a:r>
              <a:t>Period</a:t>
            </a:r>
          </a:p>
        </p:txBody>
      </p:sp>
      <p:sp>
        <p:nvSpPr>
          <p:cNvPr id="178" name="Recommendations are made for:…"/>
          <p:cNvSpPr txBox="1"/>
          <p:nvPr/>
        </p:nvSpPr>
        <p:spPr>
          <a:xfrm>
            <a:off x="17484889" y="2126411"/>
            <a:ext cx="6835286" cy="730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100" u="sng">
                <a:solidFill>
                  <a:schemeClr val="accent1"/>
                </a:solidFill>
              </a:defRPr>
            </a:pPr>
            <a:r>
              <a:t>Recommendations are made for:</a:t>
            </a:r>
          </a:p>
          <a:p>
            <a:pPr algn="l">
              <a:defRPr sz="3200" u="sng">
                <a:solidFill>
                  <a:schemeClr val="accent1"/>
                </a:solidFill>
              </a:defRPr>
            </a:pP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Maximum 10% risk factor </a:t>
            </a: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At least 1% annual return on investment 18 month period</a:t>
            </a: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Return on investment - risk factor ratio above 0.5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  <a:p>
            <a:pPr algn="l">
              <a:defRPr sz="3100" u="sng">
                <a:solidFill>
                  <a:schemeClr val="accent1"/>
                </a:solidFill>
              </a:defRPr>
            </a:pPr>
            <a:r>
              <a:t>Buy value for top 5 zip-code: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78744 - $ 195,500.000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78754 - $ 240,600.000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78757 - $ 428,500.000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78704 - $ 550,900.000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78756 - $ 487,400.000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</p:txBody>
      </p:sp>
      <p:pic>
        <p:nvPicPr>
          <p:cNvPr id="179" name="18momap.png" descr="18mo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2196" y="19064402"/>
            <a:ext cx="8568306" cy="10027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8momap.png" descr="18moma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6792" y="2121991"/>
            <a:ext cx="8063912" cy="9472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uy Valu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194786">
              <a:defRPr spc="-113" sz="5684"/>
            </a:pPr>
            <a:r>
              <a:t>Buy Value</a:t>
            </a:r>
          </a:p>
          <a:p>
            <a:pPr defTabSz="1194786">
              <a:defRPr spc="-113" sz="5684"/>
            </a:pPr>
            <a:r>
              <a:t>vs </a:t>
            </a:r>
          </a:p>
          <a:p>
            <a:pPr defTabSz="1194786">
              <a:defRPr spc="-113" sz="5684"/>
            </a:pPr>
            <a:r>
              <a:t>Sell Value </a:t>
            </a:r>
          </a:p>
          <a:p>
            <a:pPr defTabSz="1194786">
              <a:defRPr spc="-113" sz="5684"/>
            </a:pPr>
            <a:r>
              <a:t>For 18-Month </a:t>
            </a:r>
          </a:p>
          <a:p>
            <a:pPr defTabSz="1194786">
              <a:defRPr spc="-113" sz="5684"/>
            </a:pPr>
            <a:r>
              <a:t>Investment</a:t>
            </a:r>
          </a:p>
          <a:p>
            <a:pPr defTabSz="1194786">
              <a:defRPr spc="-113" sz="5684"/>
            </a:pPr>
            <a:r>
              <a:t>Period</a:t>
            </a:r>
          </a:p>
        </p:txBody>
      </p:sp>
      <p:pic>
        <p:nvPicPr>
          <p:cNvPr id="183" name="18mo.png" descr="18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4728" y="5011438"/>
            <a:ext cx="15780396" cy="3693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turn On…"/>
          <p:cNvSpPr txBox="1"/>
          <p:nvPr>
            <p:ph type="title"/>
          </p:nvPr>
        </p:nvSpPr>
        <p:spPr>
          <a:xfrm>
            <a:off x="1206496" y="3429000"/>
            <a:ext cx="21971004" cy="4648200"/>
          </a:xfrm>
          <a:prstGeom prst="rect">
            <a:avLst/>
          </a:prstGeom>
        </p:spPr>
        <p:txBody>
          <a:bodyPr/>
          <a:lstStyle/>
          <a:p>
            <a:pPr defTabSz="1804370">
              <a:defRPr spc="-171" sz="8584"/>
            </a:pPr>
            <a:r>
              <a:t>Return On </a:t>
            </a:r>
          </a:p>
          <a:p>
            <a:pPr defTabSz="1804370">
              <a:defRPr spc="-171" sz="8584"/>
            </a:pPr>
            <a:r>
              <a:t>$100,000 </a:t>
            </a:r>
          </a:p>
          <a:p>
            <a:pPr defTabSz="1804370">
              <a:defRPr spc="-171" sz="8584"/>
            </a:pPr>
            <a:r>
              <a:t>Investment </a:t>
            </a:r>
          </a:p>
          <a:p>
            <a:pPr defTabSz="1804370">
              <a:defRPr spc="-171" sz="8584"/>
            </a:pPr>
            <a:r>
              <a:t>For 18-Months</a:t>
            </a:r>
          </a:p>
        </p:txBody>
      </p:sp>
      <p:pic>
        <p:nvPicPr>
          <p:cNvPr id="186" name="px_hundred18.png" descr="px_hundred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9172" y="1143000"/>
            <a:ext cx="11430001" cy="1143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18_78744.png" descr="18_787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7903" y="9419232"/>
            <a:ext cx="2019301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18_78704.png" descr="18_787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2198" y="7561262"/>
            <a:ext cx="19558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18_78756.png" descr="18_7875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24980" y="6314380"/>
            <a:ext cx="2044701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8_78757.png" descr="18_7875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80106" y="4553098"/>
            <a:ext cx="20193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78754.png" descr="7875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633725" y="4424015"/>
            <a:ext cx="19685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78744 - $ 109,726.54…"/>
          <p:cNvSpPr txBox="1"/>
          <p:nvPr/>
        </p:nvSpPr>
        <p:spPr>
          <a:xfrm>
            <a:off x="1206500" y="7995261"/>
            <a:ext cx="4088004" cy="28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1"/>
                </a:solidFill>
              </a:defRPr>
            </a:pP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78744 - $ 109,726.54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78754 - $ 107,041.10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78757 - $ 106,147.33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78704 - $ 106,132.90</a:t>
            </a:r>
          </a:p>
          <a:p>
            <a:pPr marL="330200" indent="-330200" algn="l">
              <a:buSzPct val="123000"/>
              <a:buChar char="•"/>
              <a:defRPr sz="3000">
                <a:solidFill>
                  <a:schemeClr val="accent1"/>
                </a:solidFill>
              </a:defRPr>
            </a:pPr>
            <a:r>
              <a:t>78586 - $ 105,544.31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36-Mont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36-Month</a:t>
            </a:r>
          </a:p>
          <a:p>
            <a:pPr defTabSz="2365188">
              <a:defRPr spc="-225" sz="11252"/>
            </a:pPr>
            <a:r>
              <a:t>Investment</a:t>
            </a:r>
          </a:p>
          <a:p>
            <a:pPr defTabSz="2365188">
              <a:defRPr spc="-225" sz="11252"/>
            </a:pPr>
            <a:r>
              <a:t>Period</a:t>
            </a:r>
          </a:p>
        </p:txBody>
      </p:sp>
      <p:pic>
        <p:nvPicPr>
          <p:cNvPr id="195" name="36momap.png" descr="36mo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4889" y="2122660"/>
            <a:ext cx="8067500" cy="948258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ommendations are made for:…"/>
          <p:cNvSpPr txBox="1"/>
          <p:nvPr/>
        </p:nvSpPr>
        <p:spPr>
          <a:xfrm>
            <a:off x="17483377" y="2119663"/>
            <a:ext cx="6870949" cy="730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100" u="sng">
                <a:solidFill>
                  <a:schemeClr val="accent1"/>
                </a:solidFill>
              </a:defRPr>
            </a:pPr>
            <a:r>
              <a:t>Recommendations are made for:</a:t>
            </a:r>
          </a:p>
          <a:p>
            <a:pPr algn="l">
              <a:defRPr sz="3200" u="sng">
                <a:solidFill>
                  <a:schemeClr val="accent1"/>
                </a:solidFill>
              </a:defRPr>
            </a:pP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Maximum 20% risk factor </a:t>
            </a: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At least 1% annual return on investment 36 month period</a:t>
            </a:r>
          </a:p>
          <a:p>
            <a:pPr marL="406399" indent="-406399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Return on investment - risk factor ratio above 0.25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  <a:p>
            <a:pPr algn="l">
              <a:defRPr sz="3100" u="sng">
                <a:solidFill>
                  <a:schemeClr val="accent1"/>
                </a:solidFill>
              </a:defRPr>
            </a:pPr>
            <a:r>
              <a:t>Buy value for top 5 zip-code: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78744 - $ 195,500.000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78757 - $ 428,500.000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78704 - $ 550,900.000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78756 - $ 487,400.000</a:t>
            </a:r>
          </a:p>
          <a:p>
            <a:pPr marL="330200" indent="-330200" algn="l">
              <a:buSzPct val="123000"/>
              <a:buChar char="•"/>
              <a:defRPr sz="2600">
                <a:solidFill>
                  <a:schemeClr val="accent1"/>
                </a:solidFill>
              </a:defRPr>
            </a:pPr>
            <a:r>
              <a:t>78732 - $ 471,500.000</a:t>
            </a:r>
          </a:p>
          <a:p>
            <a:pPr algn="l">
              <a:defRPr sz="2600">
                <a:solidFill>
                  <a:schemeClr val="accent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