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4" r:id="rId19"/>
    <p:sldId id="293" r:id="rId20"/>
    <p:sldId id="294" r:id="rId21"/>
    <p:sldId id="295" r:id="rId22"/>
    <p:sldId id="296" r:id="rId23"/>
    <p:sldId id="282" r:id="rId24"/>
    <p:sldId id="297" r:id="rId25"/>
    <p:sldId id="283" r:id="rId26"/>
    <p:sldId id="298" r:id="rId27"/>
    <p:sldId id="284" r:id="rId28"/>
    <p:sldId id="299" r:id="rId29"/>
    <p:sldId id="300" r:id="rId30"/>
    <p:sldId id="286" r:id="rId31"/>
    <p:sldId id="285" r:id="rId32"/>
    <p:sldId id="301" r:id="rId33"/>
    <p:sldId id="287" r:id="rId34"/>
    <p:sldId id="302" r:id="rId35"/>
    <p:sldId id="288" r:id="rId36"/>
    <p:sldId id="289" r:id="rId37"/>
    <p:sldId id="303" r:id="rId38"/>
    <p:sldId id="290" r:id="rId39"/>
    <p:sldId id="304" r:id="rId40"/>
    <p:sldId id="305" r:id="rId41"/>
    <p:sldId id="275" r:id="rId42"/>
    <p:sldId id="276" r:id="rId43"/>
    <p:sldId id="291" r:id="rId44"/>
    <p:sldId id="292" r:id="rId45"/>
    <p:sldId id="278" r:id="rId46"/>
    <p:sldId id="280" r:id="rId47"/>
    <p:sldId id="281" r:id="rId48"/>
    <p:sldId id="273"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E6964E9C-64A0-4D92-8090-1857495F49D9}"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20F21FE-5794-42C0-9919-BE859AD7C850}" type="slidenum">
              <a:rPr lang="tr-TR" smtClean="0"/>
              <a:t>‹#›</a:t>
            </a:fld>
            <a:endParaRPr lang="tr-TR"/>
          </a:p>
        </p:txBody>
      </p:sp>
    </p:spTree>
    <p:extLst>
      <p:ext uri="{BB962C8B-B14F-4D97-AF65-F5344CB8AC3E}">
        <p14:creationId xmlns:p14="http://schemas.microsoft.com/office/powerpoint/2010/main" val="3333737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E6964E9C-64A0-4D92-8090-1857495F49D9}"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20F21FE-5794-42C0-9919-BE859AD7C850}" type="slidenum">
              <a:rPr lang="tr-TR" smtClean="0"/>
              <a:t>‹#›</a:t>
            </a:fld>
            <a:endParaRPr lang="tr-TR"/>
          </a:p>
        </p:txBody>
      </p:sp>
    </p:spTree>
    <p:extLst>
      <p:ext uri="{BB962C8B-B14F-4D97-AF65-F5344CB8AC3E}">
        <p14:creationId xmlns:p14="http://schemas.microsoft.com/office/powerpoint/2010/main" val="337245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E6964E9C-64A0-4D92-8090-1857495F49D9}"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20F21FE-5794-42C0-9919-BE859AD7C850}"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7539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E6964E9C-64A0-4D92-8090-1857495F49D9}"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20F21FE-5794-42C0-9919-BE859AD7C850}" type="slidenum">
              <a:rPr lang="tr-TR" smtClean="0"/>
              <a:t>‹#›</a:t>
            </a:fld>
            <a:endParaRPr lang="tr-TR"/>
          </a:p>
        </p:txBody>
      </p:sp>
    </p:spTree>
    <p:extLst>
      <p:ext uri="{BB962C8B-B14F-4D97-AF65-F5344CB8AC3E}">
        <p14:creationId xmlns:p14="http://schemas.microsoft.com/office/powerpoint/2010/main" val="1323635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E6964E9C-64A0-4D92-8090-1857495F49D9}"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20F21FE-5794-42C0-9919-BE859AD7C850}"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62016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E6964E9C-64A0-4D92-8090-1857495F49D9}"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20F21FE-5794-42C0-9919-BE859AD7C850}" type="slidenum">
              <a:rPr lang="tr-TR" smtClean="0"/>
              <a:t>‹#›</a:t>
            </a:fld>
            <a:endParaRPr lang="tr-TR"/>
          </a:p>
        </p:txBody>
      </p:sp>
    </p:spTree>
    <p:extLst>
      <p:ext uri="{BB962C8B-B14F-4D97-AF65-F5344CB8AC3E}">
        <p14:creationId xmlns:p14="http://schemas.microsoft.com/office/powerpoint/2010/main" val="2068699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6964E9C-64A0-4D92-8090-1857495F49D9}"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20F21FE-5794-42C0-9919-BE859AD7C850}" type="slidenum">
              <a:rPr lang="tr-TR" smtClean="0"/>
              <a:t>‹#›</a:t>
            </a:fld>
            <a:endParaRPr lang="tr-TR"/>
          </a:p>
        </p:txBody>
      </p:sp>
    </p:spTree>
    <p:extLst>
      <p:ext uri="{BB962C8B-B14F-4D97-AF65-F5344CB8AC3E}">
        <p14:creationId xmlns:p14="http://schemas.microsoft.com/office/powerpoint/2010/main" val="1656070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6964E9C-64A0-4D92-8090-1857495F49D9}"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20F21FE-5794-42C0-9919-BE859AD7C850}" type="slidenum">
              <a:rPr lang="tr-TR" smtClean="0"/>
              <a:t>‹#›</a:t>
            </a:fld>
            <a:endParaRPr lang="tr-TR"/>
          </a:p>
        </p:txBody>
      </p:sp>
    </p:spTree>
    <p:extLst>
      <p:ext uri="{BB962C8B-B14F-4D97-AF65-F5344CB8AC3E}">
        <p14:creationId xmlns:p14="http://schemas.microsoft.com/office/powerpoint/2010/main" val="198035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6964E9C-64A0-4D92-8090-1857495F49D9}"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20F21FE-5794-42C0-9919-BE859AD7C850}" type="slidenum">
              <a:rPr lang="tr-TR" smtClean="0"/>
              <a:t>‹#›</a:t>
            </a:fld>
            <a:endParaRPr lang="tr-TR"/>
          </a:p>
        </p:txBody>
      </p:sp>
    </p:spTree>
    <p:extLst>
      <p:ext uri="{BB962C8B-B14F-4D97-AF65-F5344CB8AC3E}">
        <p14:creationId xmlns:p14="http://schemas.microsoft.com/office/powerpoint/2010/main" val="340643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E6964E9C-64A0-4D92-8090-1857495F49D9}"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20F21FE-5794-42C0-9919-BE859AD7C850}" type="slidenum">
              <a:rPr lang="tr-TR" smtClean="0"/>
              <a:t>‹#›</a:t>
            </a:fld>
            <a:endParaRPr lang="tr-TR"/>
          </a:p>
        </p:txBody>
      </p:sp>
    </p:spTree>
    <p:extLst>
      <p:ext uri="{BB962C8B-B14F-4D97-AF65-F5344CB8AC3E}">
        <p14:creationId xmlns:p14="http://schemas.microsoft.com/office/powerpoint/2010/main" val="4259592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6964E9C-64A0-4D92-8090-1857495F49D9}" type="datetimeFigureOut">
              <a:rPr lang="tr-TR" smtClean="0"/>
              <a:t>11.02.2022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20F21FE-5794-42C0-9919-BE859AD7C850}" type="slidenum">
              <a:rPr lang="tr-TR" smtClean="0"/>
              <a:t>‹#›</a:t>
            </a:fld>
            <a:endParaRPr lang="tr-TR"/>
          </a:p>
        </p:txBody>
      </p:sp>
    </p:spTree>
    <p:extLst>
      <p:ext uri="{BB962C8B-B14F-4D97-AF65-F5344CB8AC3E}">
        <p14:creationId xmlns:p14="http://schemas.microsoft.com/office/powerpoint/2010/main" val="246887721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E6964E9C-64A0-4D92-8090-1857495F49D9}" type="datetimeFigureOut">
              <a:rPr lang="tr-TR" smtClean="0"/>
              <a:t>11.02.2022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20F21FE-5794-42C0-9919-BE859AD7C850}" type="slidenum">
              <a:rPr lang="tr-TR" smtClean="0"/>
              <a:t>‹#›</a:t>
            </a:fld>
            <a:endParaRPr lang="tr-TR"/>
          </a:p>
        </p:txBody>
      </p:sp>
    </p:spTree>
    <p:extLst>
      <p:ext uri="{BB962C8B-B14F-4D97-AF65-F5344CB8AC3E}">
        <p14:creationId xmlns:p14="http://schemas.microsoft.com/office/powerpoint/2010/main" val="238930360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E6964E9C-64A0-4D92-8090-1857495F49D9}" type="datetimeFigureOut">
              <a:rPr lang="tr-TR" smtClean="0"/>
              <a:t>11.02.2022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20F21FE-5794-42C0-9919-BE859AD7C850}" type="slidenum">
              <a:rPr lang="tr-TR" smtClean="0"/>
              <a:t>‹#›</a:t>
            </a:fld>
            <a:endParaRPr lang="tr-TR"/>
          </a:p>
        </p:txBody>
      </p:sp>
    </p:spTree>
    <p:extLst>
      <p:ext uri="{BB962C8B-B14F-4D97-AF65-F5344CB8AC3E}">
        <p14:creationId xmlns:p14="http://schemas.microsoft.com/office/powerpoint/2010/main" val="1088369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64E9C-64A0-4D92-8090-1857495F49D9}" type="datetimeFigureOut">
              <a:rPr lang="tr-TR" smtClean="0"/>
              <a:t>11.02.2022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20F21FE-5794-42C0-9919-BE859AD7C850}" type="slidenum">
              <a:rPr lang="tr-TR" smtClean="0"/>
              <a:t>‹#›</a:t>
            </a:fld>
            <a:endParaRPr lang="tr-TR"/>
          </a:p>
        </p:txBody>
      </p:sp>
    </p:spTree>
    <p:extLst>
      <p:ext uri="{BB962C8B-B14F-4D97-AF65-F5344CB8AC3E}">
        <p14:creationId xmlns:p14="http://schemas.microsoft.com/office/powerpoint/2010/main" val="1547893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6964E9C-64A0-4D92-8090-1857495F49D9}" type="datetimeFigureOut">
              <a:rPr lang="tr-TR" smtClean="0"/>
              <a:t>11.02.2022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20F21FE-5794-42C0-9919-BE859AD7C850}" type="slidenum">
              <a:rPr lang="tr-TR" smtClean="0"/>
              <a:t>‹#›</a:t>
            </a:fld>
            <a:endParaRPr lang="tr-TR"/>
          </a:p>
        </p:txBody>
      </p:sp>
    </p:spTree>
    <p:extLst>
      <p:ext uri="{BB962C8B-B14F-4D97-AF65-F5344CB8AC3E}">
        <p14:creationId xmlns:p14="http://schemas.microsoft.com/office/powerpoint/2010/main" val="95402970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6964E9C-64A0-4D92-8090-1857495F49D9}" type="datetimeFigureOut">
              <a:rPr lang="tr-TR" smtClean="0"/>
              <a:t>11.02.2022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20F21FE-5794-42C0-9919-BE859AD7C850}" type="slidenum">
              <a:rPr lang="tr-TR" smtClean="0"/>
              <a:t>‹#›</a:t>
            </a:fld>
            <a:endParaRPr lang="tr-TR"/>
          </a:p>
        </p:txBody>
      </p:sp>
    </p:spTree>
    <p:extLst>
      <p:ext uri="{BB962C8B-B14F-4D97-AF65-F5344CB8AC3E}">
        <p14:creationId xmlns:p14="http://schemas.microsoft.com/office/powerpoint/2010/main" val="651028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964E9C-64A0-4D92-8090-1857495F49D9}" type="datetimeFigureOut">
              <a:rPr lang="tr-TR" smtClean="0"/>
              <a:t>11.02.2022</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20F21FE-5794-42C0-9919-BE859AD7C850}" type="slidenum">
              <a:rPr lang="tr-TR" smtClean="0"/>
              <a:t>‹#›</a:t>
            </a:fld>
            <a:endParaRPr lang="tr-TR"/>
          </a:p>
        </p:txBody>
      </p:sp>
    </p:spTree>
    <p:extLst>
      <p:ext uri="{BB962C8B-B14F-4D97-AF65-F5344CB8AC3E}">
        <p14:creationId xmlns:p14="http://schemas.microsoft.com/office/powerpoint/2010/main" val="1765937330"/>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medium.com/@arif.erol16/java-8-ile-gelen-yenilikler-d9e896aca4cd" TargetMode="External"/><Relationship Id="rId2" Type="http://schemas.openxmlformats.org/officeDocument/2006/relationships/hyperlink" Target="https://devnot.com/2017/java-8-hakkinda-bilmeniz-gerekenler/" TargetMode="External"/><Relationship Id="rId1" Type="http://schemas.openxmlformats.org/officeDocument/2006/relationships/slideLayout" Target="../slideLayouts/slideLayout2.xml"/><Relationship Id="rId4" Type="http://schemas.openxmlformats.org/officeDocument/2006/relationships/hyperlink" Target="&#304;NNOVA&amp;PAT&#304;KA%20JAVA%20SPR&#304;NG%20BOOTCAMP.ppt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B439D9-2409-4698-8DC0-703E2F0B74AF}"/>
              </a:ext>
            </a:extLst>
          </p:cNvPr>
          <p:cNvSpPr>
            <a:spLocks noGrp="1"/>
          </p:cNvSpPr>
          <p:nvPr>
            <p:ph type="ctrTitle"/>
          </p:nvPr>
        </p:nvSpPr>
        <p:spPr>
          <a:xfrm>
            <a:off x="1974573" y="1391479"/>
            <a:ext cx="7885043" cy="1060174"/>
          </a:xfrm>
        </p:spPr>
        <p:txBody>
          <a:bodyPr>
            <a:normAutofit/>
          </a:bodyPr>
          <a:lstStyle/>
          <a:p>
            <a:r>
              <a:rPr lang="tr-TR" sz="4400" b="1" dirty="0"/>
              <a:t>JAVA SPRİNG  İNNOVA PATİKA</a:t>
            </a:r>
          </a:p>
        </p:txBody>
      </p:sp>
      <p:sp>
        <p:nvSpPr>
          <p:cNvPr id="3" name="Alt Başlık 2">
            <a:extLst>
              <a:ext uri="{FF2B5EF4-FFF2-40B4-BE49-F238E27FC236}">
                <a16:creationId xmlns:a16="http://schemas.microsoft.com/office/drawing/2014/main" id="{B854A4DF-4B57-4F2B-9A60-3AFCA053E3C8}"/>
              </a:ext>
            </a:extLst>
          </p:cNvPr>
          <p:cNvSpPr>
            <a:spLocks noGrp="1"/>
          </p:cNvSpPr>
          <p:nvPr>
            <p:ph type="subTitle" idx="1"/>
          </p:nvPr>
        </p:nvSpPr>
        <p:spPr>
          <a:xfrm>
            <a:off x="3472068" y="3429000"/>
            <a:ext cx="6387548" cy="1815547"/>
          </a:xfrm>
        </p:spPr>
        <p:txBody>
          <a:bodyPr>
            <a:normAutofit fontScale="92500" lnSpcReduction="10000"/>
          </a:bodyPr>
          <a:lstStyle/>
          <a:p>
            <a:r>
              <a:rPr lang="tr-TR" sz="4000" dirty="0"/>
              <a:t>1.Hafta 8-9 ocak ödevler</a:t>
            </a:r>
          </a:p>
          <a:p>
            <a:r>
              <a:rPr lang="tr-TR" sz="3600" dirty="0"/>
              <a:t>Ülkü KÜLEKÇİ</a:t>
            </a:r>
          </a:p>
          <a:p>
            <a:r>
              <a:rPr lang="tr-TR" sz="3200" dirty="0"/>
              <a:t>                       </a:t>
            </a:r>
          </a:p>
        </p:txBody>
      </p:sp>
    </p:spTree>
    <p:extLst>
      <p:ext uri="{BB962C8B-B14F-4D97-AF65-F5344CB8AC3E}">
        <p14:creationId xmlns:p14="http://schemas.microsoft.com/office/powerpoint/2010/main" val="1077198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EC504C91-961E-446F-A5A2-EDA04AF79325}"/>
              </a:ext>
            </a:extLst>
          </p:cNvPr>
          <p:cNvSpPr txBox="1"/>
          <p:nvPr/>
        </p:nvSpPr>
        <p:spPr>
          <a:xfrm>
            <a:off x="1643269" y="1550504"/>
            <a:ext cx="7739269" cy="3416320"/>
          </a:xfrm>
          <a:prstGeom prst="rect">
            <a:avLst/>
          </a:prstGeom>
          <a:noFill/>
        </p:spPr>
        <p:txBody>
          <a:bodyPr wrap="square">
            <a:spAutoFit/>
          </a:bodyPr>
          <a:lstStyle/>
          <a:p>
            <a:r>
              <a:rPr lang="tr-TR" dirty="0" err="1"/>
              <a:t>ScheduledExecutorService</a:t>
            </a:r>
            <a:r>
              <a:rPr lang="tr-TR" dirty="0"/>
              <a:t> </a:t>
            </a:r>
            <a:r>
              <a:rPr lang="tr-TR" dirty="0" err="1"/>
              <a:t>executor</a:t>
            </a:r>
            <a:r>
              <a:rPr lang="tr-TR" dirty="0"/>
              <a:t> = </a:t>
            </a:r>
            <a:r>
              <a:rPr lang="tr-TR" dirty="0" err="1"/>
              <a:t>Executors.newScheduledThreadPool</a:t>
            </a:r>
            <a:r>
              <a:rPr lang="tr-TR" dirty="0"/>
              <a:t>(1);</a:t>
            </a:r>
          </a:p>
          <a:p>
            <a:r>
              <a:rPr lang="tr-TR" dirty="0" err="1"/>
              <a:t>Runnable</a:t>
            </a:r>
            <a:r>
              <a:rPr lang="tr-TR" dirty="0"/>
              <a:t> </a:t>
            </a:r>
            <a:r>
              <a:rPr lang="tr-TR" dirty="0" err="1"/>
              <a:t>task</a:t>
            </a:r>
            <a:r>
              <a:rPr lang="tr-TR" dirty="0"/>
              <a:t> = () -&gt; </a:t>
            </a:r>
            <a:r>
              <a:rPr lang="tr-TR" dirty="0" err="1"/>
              <a:t>System.out.println</a:t>
            </a:r>
            <a:r>
              <a:rPr lang="tr-TR" dirty="0"/>
              <a:t>("</a:t>
            </a:r>
            <a:r>
              <a:rPr lang="tr-TR" dirty="0" err="1"/>
              <a:t>Scheduling</a:t>
            </a:r>
            <a:r>
              <a:rPr lang="tr-TR" dirty="0"/>
              <a:t>: " + </a:t>
            </a:r>
            <a:r>
              <a:rPr lang="tr-TR" dirty="0" err="1"/>
              <a:t>System.nanoTime</a:t>
            </a:r>
            <a:r>
              <a:rPr lang="tr-TR" dirty="0"/>
              <a:t>());</a:t>
            </a:r>
          </a:p>
          <a:p>
            <a:r>
              <a:rPr lang="tr-TR" dirty="0" err="1"/>
              <a:t>ScheduledFuture</a:t>
            </a:r>
            <a:r>
              <a:rPr lang="tr-TR" dirty="0"/>
              <a:t>&lt;?&gt; </a:t>
            </a:r>
            <a:r>
              <a:rPr lang="tr-TR" dirty="0" err="1"/>
              <a:t>future</a:t>
            </a:r>
            <a:r>
              <a:rPr lang="tr-TR" dirty="0"/>
              <a:t> = </a:t>
            </a:r>
            <a:r>
              <a:rPr lang="tr-TR" dirty="0" err="1"/>
              <a:t>executor.schedule</a:t>
            </a:r>
            <a:r>
              <a:rPr lang="tr-TR" dirty="0"/>
              <a:t>(</a:t>
            </a:r>
            <a:r>
              <a:rPr lang="tr-TR" dirty="0" err="1"/>
              <a:t>task</a:t>
            </a:r>
            <a:r>
              <a:rPr lang="tr-TR" dirty="0"/>
              <a:t>, 3, </a:t>
            </a:r>
            <a:r>
              <a:rPr lang="tr-TR" dirty="0" err="1"/>
              <a:t>TimeUnit.SECONDS</a:t>
            </a:r>
            <a:r>
              <a:rPr lang="tr-TR" dirty="0"/>
              <a:t>);</a:t>
            </a:r>
          </a:p>
          <a:p>
            <a:r>
              <a:rPr lang="tr-TR" dirty="0" err="1"/>
              <a:t>TimeUnit.MILLISECONDS.sleep</a:t>
            </a:r>
            <a:r>
              <a:rPr lang="tr-TR" dirty="0"/>
              <a:t>(1337);</a:t>
            </a:r>
          </a:p>
          <a:p>
            <a:r>
              <a:rPr lang="tr-TR" dirty="0" err="1"/>
              <a:t>long</a:t>
            </a:r>
            <a:r>
              <a:rPr lang="tr-TR" dirty="0"/>
              <a:t> </a:t>
            </a:r>
            <a:r>
              <a:rPr lang="tr-TR" dirty="0" err="1"/>
              <a:t>remainingDelay</a:t>
            </a:r>
            <a:r>
              <a:rPr lang="tr-TR" dirty="0"/>
              <a:t> = </a:t>
            </a:r>
            <a:r>
              <a:rPr lang="tr-TR" dirty="0" err="1"/>
              <a:t>future.getDelay</a:t>
            </a:r>
            <a:r>
              <a:rPr lang="tr-TR" dirty="0"/>
              <a:t>(</a:t>
            </a:r>
            <a:r>
              <a:rPr lang="tr-TR" dirty="0" err="1"/>
              <a:t>TimeUnit.MILLISECONDS</a:t>
            </a:r>
            <a:r>
              <a:rPr lang="tr-TR" dirty="0"/>
              <a:t>);</a:t>
            </a:r>
          </a:p>
          <a:p>
            <a:r>
              <a:rPr lang="tr-TR" dirty="0" err="1"/>
              <a:t>System.out.printf</a:t>
            </a:r>
            <a:r>
              <a:rPr lang="tr-TR" dirty="0"/>
              <a:t>("</a:t>
            </a:r>
            <a:r>
              <a:rPr lang="tr-TR" dirty="0" err="1"/>
              <a:t>Remaining</a:t>
            </a:r>
            <a:r>
              <a:rPr lang="tr-TR" dirty="0"/>
              <a:t> </a:t>
            </a:r>
            <a:r>
              <a:rPr lang="tr-TR" dirty="0" err="1"/>
              <a:t>Delay</a:t>
            </a:r>
            <a:r>
              <a:rPr lang="tr-TR" dirty="0"/>
              <a:t>: %</a:t>
            </a:r>
            <a:r>
              <a:rPr lang="tr-TR" dirty="0" err="1"/>
              <a:t>sms</a:t>
            </a:r>
            <a:r>
              <a:rPr lang="tr-TR" dirty="0"/>
              <a:t>", </a:t>
            </a:r>
            <a:r>
              <a:rPr lang="tr-TR" dirty="0" err="1"/>
              <a:t>remainingDelay</a:t>
            </a:r>
            <a:r>
              <a:rPr lang="tr-TR" dirty="0"/>
              <a:t>);</a:t>
            </a:r>
          </a:p>
          <a:p>
            <a:r>
              <a:rPr lang="tr-TR" dirty="0"/>
              <a:t>Periyodik olarak tekrar edecek şekilde çalıştıralım;</a:t>
            </a:r>
          </a:p>
          <a:p>
            <a:r>
              <a:rPr lang="tr-TR" dirty="0" err="1"/>
              <a:t>ScheduledExecutorService</a:t>
            </a:r>
            <a:r>
              <a:rPr lang="tr-TR" dirty="0"/>
              <a:t> </a:t>
            </a:r>
            <a:r>
              <a:rPr lang="tr-TR" dirty="0" err="1"/>
              <a:t>executor</a:t>
            </a:r>
            <a:r>
              <a:rPr lang="tr-TR" dirty="0"/>
              <a:t> = </a:t>
            </a:r>
            <a:r>
              <a:rPr lang="tr-TR" dirty="0" err="1"/>
              <a:t>Executors.newScheduledThreadPool</a:t>
            </a:r>
            <a:r>
              <a:rPr lang="tr-TR" dirty="0"/>
              <a:t>(1);</a:t>
            </a:r>
          </a:p>
          <a:p>
            <a:r>
              <a:rPr lang="tr-TR" dirty="0" err="1"/>
              <a:t>Runnable</a:t>
            </a:r>
            <a:r>
              <a:rPr lang="tr-TR" dirty="0"/>
              <a:t> </a:t>
            </a:r>
            <a:r>
              <a:rPr lang="tr-TR" dirty="0" err="1"/>
              <a:t>task</a:t>
            </a:r>
            <a:r>
              <a:rPr lang="tr-TR" dirty="0"/>
              <a:t> = () -&gt; </a:t>
            </a:r>
            <a:r>
              <a:rPr lang="tr-TR" dirty="0" err="1"/>
              <a:t>System.out.println</a:t>
            </a:r>
            <a:r>
              <a:rPr lang="tr-TR" dirty="0"/>
              <a:t>("</a:t>
            </a:r>
            <a:r>
              <a:rPr lang="tr-TR" dirty="0" err="1"/>
              <a:t>Scheduling</a:t>
            </a:r>
            <a:r>
              <a:rPr lang="tr-TR" dirty="0"/>
              <a:t>: " + </a:t>
            </a:r>
            <a:r>
              <a:rPr lang="tr-TR" dirty="0" err="1"/>
              <a:t>System.nanoTime</a:t>
            </a:r>
            <a:r>
              <a:rPr lang="tr-TR" dirty="0"/>
              <a:t>());</a:t>
            </a:r>
          </a:p>
          <a:p>
            <a:r>
              <a:rPr lang="tr-TR" dirty="0" err="1"/>
              <a:t>int</a:t>
            </a:r>
            <a:r>
              <a:rPr lang="tr-TR" dirty="0"/>
              <a:t> </a:t>
            </a:r>
            <a:r>
              <a:rPr lang="tr-TR" dirty="0" err="1"/>
              <a:t>initialDelay</a:t>
            </a:r>
            <a:r>
              <a:rPr lang="tr-TR" dirty="0"/>
              <a:t> = 0;</a:t>
            </a:r>
          </a:p>
          <a:p>
            <a:r>
              <a:rPr lang="tr-TR" dirty="0" err="1"/>
              <a:t>int</a:t>
            </a:r>
            <a:r>
              <a:rPr lang="tr-TR" dirty="0"/>
              <a:t> </a:t>
            </a:r>
            <a:r>
              <a:rPr lang="tr-TR" dirty="0" err="1"/>
              <a:t>period</a:t>
            </a:r>
            <a:r>
              <a:rPr lang="tr-TR" dirty="0"/>
              <a:t> = 1;</a:t>
            </a:r>
          </a:p>
          <a:p>
            <a:r>
              <a:rPr lang="tr-TR" dirty="0" err="1"/>
              <a:t>executor.scheduleAtFixedRate</a:t>
            </a:r>
            <a:r>
              <a:rPr lang="tr-TR" dirty="0"/>
              <a:t>(</a:t>
            </a:r>
            <a:r>
              <a:rPr lang="tr-TR" dirty="0" err="1"/>
              <a:t>task</a:t>
            </a:r>
            <a:r>
              <a:rPr lang="tr-TR" dirty="0"/>
              <a:t>, </a:t>
            </a:r>
            <a:r>
              <a:rPr lang="tr-TR" dirty="0" err="1"/>
              <a:t>initialDelay</a:t>
            </a:r>
            <a:r>
              <a:rPr lang="tr-TR" dirty="0"/>
              <a:t>, </a:t>
            </a:r>
            <a:r>
              <a:rPr lang="tr-TR" dirty="0" err="1"/>
              <a:t>period</a:t>
            </a:r>
            <a:r>
              <a:rPr lang="tr-TR" dirty="0"/>
              <a:t>, </a:t>
            </a:r>
            <a:r>
              <a:rPr lang="tr-TR" dirty="0" err="1"/>
              <a:t>TimeUnit.SECONDS</a:t>
            </a:r>
            <a:r>
              <a:rPr lang="tr-TR" dirty="0"/>
              <a:t>);</a:t>
            </a:r>
          </a:p>
        </p:txBody>
      </p:sp>
    </p:spTree>
    <p:extLst>
      <p:ext uri="{BB962C8B-B14F-4D97-AF65-F5344CB8AC3E}">
        <p14:creationId xmlns:p14="http://schemas.microsoft.com/office/powerpoint/2010/main" val="1067917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88CC95F5-5BDA-4739-8A4B-2291EB19EADE}"/>
              </a:ext>
            </a:extLst>
          </p:cNvPr>
          <p:cNvSpPr txBox="1"/>
          <p:nvPr/>
        </p:nvSpPr>
        <p:spPr>
          <a:xfrm>
            <a:off x="2385391" y="1934816"/>
            <a:ext cx="6109253" cy="2308324"/>
          </a:xfrm>
          <a:prstGeom prst="rect">
            <a:avLst/>
          </a:prstGeom>
          <a:noFill/>
        </p:spPr>
        <p:txBody>
          <a:bodyPr wrap="square">
            <a:spAutoFit/>
          </a:bodyPr>
          <a:lstStyle/>
          <a:p>
            <a:r>
              <a:rPr lang="tr-TR" dirty="0"/>
              <a:t>JDBC İyileştirmeleri</a:t>
            </a:r>
          </a:p>
          <a:p>
            <a:r>
              <a:rPr lang="tr-TR" dirty="0"/>
              <a:t>Java 8 ile birlikte artık JDBC-ODBC </a:t>
            </a:r>
            <a:r>
              <a:rPr lang="tr-TR" dirty="0" err="1"/>
              <a:t>bridge</a:t>
            </a:r>
            <a:r>
              <a:rPr lang="tr-TR" dirty="0"/>
              <a:t> desteklenmiyor. </a:t>
            </a:r>
            <a:r>
              <a:rPr lang="tr-TR" dirty="0" err="1"/>
              <a:t>Oracle</a:t>
            </a:r>
            <a:r>
              <a:rPr lang="tr-TR" dirty="0"/>
              <a:t> bu konuda </a:t>
            </a:r>
            <a:r>
              <a:rPr lang="tr-TR" dirty="0" err="1"/>
              <a:t>database</a:t>
            </a:r>
            <a:r>
              <a:rPr lang="tr-TR" dirty="0"/>
              <a:t> </a:t>
            </a:r>
            <a:r>
              <a:rPr lang="tr-TR" dirty="0" err="1"/>
              <a:t>vendorün</a:t>
            </a:r>
            <a:r>
              <a:rPr lang="tr-TR" dirty="0"/>
              <a:t> sağlayacağı JDBC-ODBC </a:t>
            </a:r>
            <a:r>
              <a:rPr lang="tr-TR" dirty="0" err="1"/>
              <a:t>bridge’yi</a:t>
            </a:r>
            <a:r>
              <a:rPr lang="tr-TR" dirty="0"/>
              <a:t> kullanmanızı öneriyor.</a:t>
            </a:r>
          </a:p>
          <a:p>
            <a:endParaRPr lang="tr-TR" dirty="0"/>
          </a:p>
          <a:p>
            <a:r>
              <a:rPr lang="tr-TR" dirty="0" err="1"/>
              <a:t>JDBCType</a:t>
            </a:r>
            <a:r>
              <a:rPr lang="tr-TR" dirty="0"/>
              <a:t>, </a:t>
            </a:r>
            <a:r>
              <a:rPr lang="tr-TR" dirty="0" err="1"/>
              <a:t>SQLType</a:t>
            </a:r>
            <a:r>
              <a:rPr lang="tr-TR" dirty="0"/>
              <a:t> gibi birçok </a:t>
            </a:r>
            <a:r>
              <a:rPr lang="tr-TR" dirty="0" err="1"/>
              <a:t>interface</a:t>
            </a:r>
            <a:r>
              <a:rPr lang="tr-TR" dirty="0"/>
              <a:t> eklendi. Bazı güvenlik geliştirmeleri ile birlikte </a:t>
            </a:r>
            <a:r>
              <a:rPr lang="tr-TR" dirty="0" err="1"/>
              <a:t>pure</a:t>
            </a:r>
            <a:r>
              <a:rPr lang="tr-TR" dirty="0"/>
              <a:t> JDBC işlemleri Java 8 ile çalışacak hale getirildi.</a:t>
            </a:r>
          </a:p>
        </p:txBody>
      </p:sp>
    </p:spTree>
    <p:extLst>
      <p:ext uri="{BB962C8B-B14F-4D97-AF65-F5344CB8AC3E}">
        <p14:creationId xmlns:p14="http://schemas.microsoft.com/office/powerpoint/2010/main" val="2149114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55BE9A-E43B-4371-BC31-0C529013E204}"/>
              </a:ext>
            </a:extLst>
          </p:cNvPr>
          <p:cNvSpPr>
            <a:spLocks noGrp="1"/>
          </p:cNvSpPr>
          <p:nvPr>
            <p:ph type="title"/>
          </p:nvPr>
        </p:nvSpPr>
        <p:spPr>
          <a:xfrm>
            <a:off x="1971261" y="645771"/>
            <a:ext cx="10515600" cy="1325563"/>
          </a:xfrm>
        </p:spPr>
        <p:txBody>
          <a:bodyPr/>
          <a:lstStyle/>
          <a:p>
            <a:r>
              <a:rPr lang="tr-TR" dirty="0">
                <a:solidFill>
                  <a:srgbClr val="0070C0"/>
                </a:solidFill>
              </a:rPr>
              <a:t>Java 9 ile gelen özellikler</a:t>
            </a:r>
          </a:p>
        </p:txBody>
      </p:sp>
      <p:sp>
        <p:nvSpPr>
          <p:cNvPr id="5" name="Metin kutusu 4">
            <a:extLst>
              <a:ext uri="{FF2B5EF4-FFF2-40B4-BE49-F238E27FC236}">
                <a16:creationId xmlns:a16="http://schemas.microsoft.com/office/drawing/2014/main" id="{370312C4-52C7-4052-8729-570F7BD2E99B}"/>
              </a:ext>
            </a:extLst>
          </p:cNvPr>
          <p:cNvSpPr txBox="1"/>
          <p:nvPr/>
        </p:nvSpPr>
        <p:spPr>
          <a:xfrm>
            <a:off x="1245703" y="2133599"/>
            <a:ext cx="6758609" cy="2954655"/>
          </a:xfrm>
          <a:prstGeom prst="rect">
            <a:avLst/>
          </a:prstGeom>
          <a:noFill/>
        </p:spPr>
        <p:txBody>
          <a:bodyPr wrap="square">
            <a:spAutoFit/>
          </a:bodyPr>
          <a:lstStyle/>
          <a:p>
            <a:r>
              <a:rPr lang="tr-TR" sz="2400" dirty="0"/>
              <a:t>Modüler sistem</a:t>
            </a:r>
          </a:p>
          <a:p>
            <a:r>
              <a:rPr lang="tr-TR" dirty="0" err="1"/>
              <a:t>Jigsaw</a:t>
            </a:r>
            <a:r>
              <a:rPr lang="tr-TR" dirty="0"/>
              <a:t>(yapboz) projesi kapsamında hayatımıza giren bu yenilik ile projelerin erişim gereksinimleri ve sunduğu özellikleri net olan modüllerden oluşması hedeflenmektedir.</a:t>
            </a:r>
          </a:p>
          <a:p>
            <a:r>
              <a:rPr lang="tr-TR" dirty="0"/>
              <a:t>Bu sistemde kullanılan bir modül birbirleriyle ilişkili paketler(</a:t>
            </a:r>
            <a:r>
              <a:rPr lang="tr-TR" dirty="0" err="1"/>
              <a:t>packages</a:t>
            </a:r>
            <a:r>
              <a:rPr lang="tr-TR" dirty="0"/>
              <a:t>), kaynaklar(</a:t>
            </a:r>
            <a:r>
              <a:rPr lang="tr-TR" dirty="0" err="1"/>
              <a:t>resources</a:t>
            </a:r>
            <a:r>
              <a:rPr lang="tr-TR" dirty="0"/>
              <a:t>) ve kendisini açıklayan bir dosyadan(module-info.java) oluşmaktadır.</a:t>
            </a:r>
          </a:p>
          <a:p>
            <a:r>
              <a:rPr lang="tr-TR" dirty="0"/>
              <a:t>Bir modülün neler sunduğu ve nelere ihtiyaç duyduğu module-info.java ile tanımlanır. Modülün sundukları “</a:t>
            </a:r>
            <a:r>
              <a:rPr lang="tr-TR" dirty="0" err="1"/>
              <a:t>exports</a:t>
            </a:r>
            <a:r>
              <a:rPr lang="tr-TR" dirty="0"/>
              <a:t>”, modülün ihtiyaç duydukları ise “</a:t>
            </a:r>
            <a:r>
              <a:rPr lang="tr-TR" dirty="0" err="1"/>
              <a:t>requires</a:t>
            </a:r>
            <a:r>
              <a:rPr lang="tr-TR" dirty="0"/>
              <a:t>” </a:t>
            </a:r>
            <a:r>
              <a:rPr lang="tr-TR" dirty="0" err="1"/>
              <a:t>keywordleri</a:t>
            </a:r>
            <a:r>
              <a:rPr lang="tr-TR" dirty="0"/>
              <a:t> ile belirtilir. </a:t>
            </a:r>
          </a:p>
        </p:txBody>
      </p:sp>
    </p:spTree>
    <p:extLst>
      <p:ext uri="{BB962C8B-B14F-4D97-AF65-F5344CB8AC3E}">
        <p14:creationId xmlns:p14="http://schemas.microsoft.com/office/powerpoint/2010/main" val="2980419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D8242DA9-0219-4C25-B625-E9ECE42F6CB4}"/>
              </a:ext>
            </a:extLst>
          </p:cNvPr>
          <p:cNvSpPr txBox="1"/>
          <p:nvPr/>
        </p:nvSpPr>
        <p:spPr>
          <a:xfrm>
            <a:off x="2782957" y="2385391"/>
            <a:ext cx="6361043" cy="1661993"/>
          </a:xfrm>
          <a:prstGeom prst="rect">
            <a:avLst/>
          </a:prstGeom>
          <a:noFill/>
        </p:spPr>
        <p:txBody>
          <a:bodyPr wrap="square">
            <a:spAutoFit/>
          </a:bodyPr>
          <a:lstStyle/>
          <a:p>
            <a:endParaRPr lang="tr-TR" dirty="0"/>
          </a:p>
          <a:p>
            <a:r>
              <a:rPr lang="tr-TR" sz="2400" dirty="0" err="1"/>
              <a:t>JShell</a:t>
            </a:r>
            <a:endParaRPr lang="tr-TR" sz="2400" dirty="0"/>
          </a:p>
          <a:p>
            <a:r>
              <a:rPr lang="tr-TR" sz="2000" dirty="0"/>
              <a:t>Java 9 ile gelmiş diğer bir yenilik ise </a:t>
            </a:r>
            <a:r>
              <a:rPr lang="tr-TR" sz="2000" dirty="0" err="1"/>
              <a:t>JShell</a:t>
            </a:r>
            <a:r>
              <a:rPr lang="tr-TR" sz="2000" dirty="0"/>
              <a:t> aracı. Kısaca ifade etmek gerekirse “hızlı bir şekilde değişkenler tanıyıp bu değişkenleri kullanarak </a:t>
            </a:r>
            <a:r>
              <a:rPr lang="tr-TR" sz="2000" dirty="0" err="1"/>
              <a:t>methodlar</a:t>
            </a:r>
            <a:r>
              <a:rPr lang="tr-TR" sz="2000" dirty="0"/>
              <a:t> yazabileceğimiz bir araç</a:t>
            </a:r>
          </a:p>
        </p:txBody>
      </p:sp>
    </p:spTree>
    <p:extLst>
      <p:ext uri="{BB962C8B-B14F-4D97-AF65-F5344CB8AC3E}">
        <p14:creationId xmlns:p14="http://schemas.microsoft.com/office/powerpoint/2010/main" val="4242376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D0F3AAA3-3909-482F-B098-6B631590A786}"/>
              </a:ext>
            </a:extLst>
          </p:cNvPr>
          <p:cNvSpPr txBox="1"/>
          <p:nvPr/>
        </p:nvSpPr>
        <p:spPr>
          <a:xfrm>
            <a:off x="1502229" y="463826"/>
            <a:ext cx="7641770" cy="1692771"/>
          </a:xfrm>
          <a:prstGeom prst="rect">
            <a:avLst/>
          </a:prstGeom>
          <a:noFill/>
        </p:spPr>
        <p:txBody>
          <a:bodyPr wrap="square">
            <a:spAutoFit/>
          </a:bodyPr>
          <a:lstStyle/>
          <a:p>
            <a:r>
              <a:rPr lang="tr-TR" sz="2400" dirty="0" err="1"/>
              <a:t>Interface’lerde</a:t>
            </a:r>
            <a:r>
              <a:rPr lang="tr-TR" sz="2400" dirty="0"/>
              <a:t> </a:t>
            </a:r>
            <a:r>
              <a:rPr lang="tr-TR" sz="2400" dirty="0" err="1"/>
              <a:t>private</a:t>
            </a:r>
            <a:r>
              <a:rPr lang="tr-TR" sz="2400" dirty="0"/>
              <a:t> </a:t>
            </a:r>
            <a:r>
              <a:rPr lang="tr-TR" sz="2400" dirty="0" err="1"/>
              <a:t>method</a:t>
            </a:r>
            <a:r>
              <a:rPr lang="tr-TR" sz="2400" dirty="0"/>
              <a:t> kullanımı</a:t>
            </a:r>
          </a:p>
          <a:p>
            <a:r>
              <a:rPr lang="tr-TR" sz="2000" dirty="0"/>
              <a:t>Java 9 ile birlikte </a:t>
            </a:r>
            <a:r>
              <a:rPr lang="tr-TR" sz="2000" dirty="0" err="1"/>
              <a:t>interfaceler</a:t>
            </a:r>
            <a:r>
              <a:rPr lang="tr-TR" sz="2000" dirty="0"/>
              <a:t> üzerinde birden fazla </a:t>
            </a:r>
            <a:r>
              <a:rPr lang="tr-TR" sz="2000" dirty="0" err="1"/>
              <a:t>public</a:t>
            </a:r>
            <a:r>
              <a:rPr lang="tr-TR" sz="2000" dirty="0"/>
              <a:t> </a:t>
            </a:r>
            <a:r>
              <a:rPr lang="tr-TR" sz="2000" dirty="0" err="1"/>
              <a:t>method</a:t>
            </a:r>
            <a:r>
              <a:rPr lang="tr-TR" sz="2000" dirty="0"/>
              <a:t> içerisinde kullandığımız veya </a:t>
            </a:r>
            <a:r>
              <a:rPr lang="tr-TR" sz="2000" dirty="0" err="1"/>
              <a:t>public</a:t>
            </a:r>
            <a:r>
              <a:rPr lang="tr-TR" sz="2000" dirty="0"/>
              <a:t> </a:t>
            </a:r>
            <a:r>
              <a:rPr lang="tr-TR" sz="2000" dirty="0" err="1"/>
              <a:t>method</a:t>
            </a:r>
            <a:r>
              <a:rPr lang="tr-TR" sz="2000" dirty="0"/>
              <a:t> dışında tutarak kod okunabilirliğini artırmak istediğimiz kod bloklarını </a:t>
            </a:r>
            <a:r>
              <a:rPr lang="tr-TR" sz="2000" dirty="0" err="1"/>
              <a:t>private</a:t>
            </a:r>
            <a:r>
              <a:rPr lang="tr-TR" sz="2000" dirty="0"/>
              <a:t> </a:t>
            </a:r>
            <a:r>
              <a:rPr lang="tr-TR" sz="2000" dirty="0" err="1"/>
              <a:t>method</a:t>
            </a:r>
            <a:r>
              <a:rPr lang="tr-TR" sz="2000" dirty="0"/>
              <a:t> olarak yazabiliyoruz.</a:t>
            </a:r>
          </a:p>
        </p:txBody>
      </p:sp>
      <p:pic>
        <p:nvPicPr>
          <p:cNvPr id="6" name="Resim 5">
            <a:extLst>
              <a:ext uri="{FF2B5EF4-FFF2-40B4-BE49-F238E27FC236}">
                <a16:creationId xmlns:a16="http://schemas.microsoft.com/office/drawing/2014/main" id="{9B207D3D-490A-46EF-B326-54AFDF892243}"/>
              </a:ext>
            </a:extLst>
          </p:cNvPr>
          <p:cNvPicPr>
            <a:picLocks noChangeAspect="1"/>
          </p:cNvPicPr>
          <p:nvPr/>
        </p:nvPicPr>
        <p:blipFill>
          <a:blip r:embed="rId2"/>
          <a:stretch>
            <a:fillRect/>
          </a:stretch>
        </p:blipFill>
        <p:spPr>
          <a:xfrm>
            <a:off x="609600" y="2285998"/>
            <a:ext cx="10080171" cy="4572001"/>
          </a:xfrm>
          <a:prstGeom prst="rect">
            <a:avLst/>
          </a:prstGeom>
        </p:spPr>
      </p:pic>
    </p:spTree>
    <p:extLst>
      <p:ext uri="{BB962C8B-B14F-4D97-AF65-F5344CB8AC3E}">
        <p14:creationId xmlns:p14="http://schemas.microsoft.com/office/powerpoint/2010/main" val="1935381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524035FD-1C0D-48D7-ADCD-A3DCAF5F534E}"/>
              </a:ext>
            </a:extLst>
          </p:cNvPr>
          <p:cNvSpPr txBox="1"/>
          <p:nvPr/>
        </p:nvSpPr>
        <p:spPr>
          <a:xfrm>
            <a:off x="1192696" y="251791"/>
            <a:ext cx="10479630" cy="1569660"/>
          </a:xfrm>
          <a:prstGeom prst="rect">
            <a:avLst/>
          </a:prstGeom>
          <a:noFill/>
        </p:spPr>
        <p:txBody>
          <a:bodyPr wrap="square">
            <a:spAutoFit/>
          </a:bodyPr>
          <a:lstStyle/>
          <a:p>
            <a:r>
              <a:rPr lang="tr-TR" sz="2400" dirty="0" err="1"/>
              <a:t>Try-With-Resources</a:t>
            </a:r>
            <a:r>
              <a:rPr lang="tr-TR" sz="2400" dirty="0"/>
              <a:t> kullanımındaki geliştirmeler</a:t>
            </a:r>
          </a:p>
          <a:p>
            <a:r>
              <a:rPr lang="tr-TR" dirty="0"/>
              <a:t>Java 7 ile tanıtılmış olan “</a:t>
            </a:r>
            <a:r>
              <a:rPr lang="tr-TR" dirty="0" err="1"/>
              <a:t>try-with-resources</a:t>
            </a:r>
            <a:r>
              <a:rPr lang="tr-TR" dirty="0"/>
              <a:t>” ile </a:t>
            </a:r>
            <a:r>
              <a:rPr lang="tr-TR" dirty="0" err="1"/>
              <a:t>try</a:t>
            </a:r>
            <a:r>
              <a:rPr lang="tr-TR" dirty="0"/>
              <a:t> bloğu içerisinde tanımlanan ve </a:t>
            </a:r>
            <a:r>
              <a:rPr lang="tr-TR" dirty="0" err="1"/>
              <a:t>AutoClosable</a:t>
            </a:r>
            <a:r>
              <a:rPr lang="tr-TR" dirty="0"/>
              <a:t> </a:t>
            </a:r>
            <a:r>
              <a:rPr lang="tr-TR" dirty="0" err="1"/>
              <a:t>interfacei</a:t>
            </a:r>
            <a:r>
              <a:rPr lang="tr-TR" dirty="0"/>
              <a:t> </a:t>
            </a:r>
            <a:r>
              <a:rPr lang="tr-TR" dirty="0" err="1"/>
              <a:t>implement</a:t>
            </a:r>
            <a:r>
              <a:rPr lang="tr-TR" dirty="0"/>
              <a:t> edilmiş tanımlamalar yapabilmekteyiz. Koda daha iyi okunabilirlik katan ve daha az kodla iyi kaynak kullanımı kazandıran bu özelliğe Java 9 ile tekrar bir </a:t>
            </a:r>
            <a:r>
              <a:rPr lang="tr-TR" dirty="0" err="1"/>
              <a:t>local</a:t>
            </a:r>
            <a:r>
              <a:rPr lang="tr-TR" dirty="0"/>
              <a:t> değişken tanımlama zorunluluğu ortadan kaldırılmış oldu.</a:t>
            </a:r>
          </a:p>
        </p:txBody>
      </p:sp>
      <p:pic>
        <p:nvPicPr>
          <p:cNvPr id="6" name="Resim 5">
            <a:extLst>
              <a:ext uri="{FF2B5EF4-FFF2-40B4-BE49-F238E27FC236}">
                <a16:creationId xmlns:a16="http://schemas.microsoft.com/office/drawing/2014/main" id="{C7B7D640-144A-4BF6-9591-5345FD5D0421}"/>
              </a:ext>
            </a:extLst>
          </p:cNvPr>
          <p:cNvPicPr>
            <a:picLocks noChangeAspect="1"/>
          </p:cNvPicPr>
          <p:nvPr/>
        </p:nvPicPr>
        <p:blipFill>
          <a:blip r:embed="rId2"/>
          <a:stretch>
            <a:fillRect/>
          </a:stretch>
        </p:blipFill>
        <p:spPr>
          <a:xfrm>
            <a:off x="1470991" y="2095053"/>
            <a:ext cx="8786191" cy="4153347"/>
          </a:xfrm>
          <a:prstGeom prst="rect">
            <a:avLst/>
          </a:prstGeom>
        </p:spPr>
      </p:pic>
    </p:spTree>
    <p:extLst>
      <p:ext uri="{BB962C8B-B14F-4D97-AF65-F5344CB8AC3E}">
        <p14:creationId xmlns:p14="http://schemas.microsoft.com/office/powerpoint/2010/main" val="138576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78635189-F206-4D85-B206-EBBE9222AB38}"/>
              </a:ext>
            </a:extLst>
          </p:cNvPr>
          <p:cNvSpPr txBox="1"/>
          <p:nvPr/>
        </p:nvSpPr>
        <p:spPr>
          <a:xfrm>
            <a:off x="1378225" y="2345635"/>
            <a:ext cx="8534401" cy="2585323"/>
          </a:xfrm>
          <a:prstGeom prst="rect">
            <a:avLst/>
          </a:prstGeom>
          <a:noFill/>
        </p:spPr>
        <p:txBody>
          <a:bodyPr wrap="square">
            <a:spAutoFit/>
          </a:bodyPr>
          <a:lstStyle/>
          <a:p>
            <a:r>
              <a:rPr lang="tr-TR" dirty="0"/>
              <a:t>Geliştirme sırasında sık sık bir </a:t>
            </a:r>
            <a:r>
              <a:rPr lang="tr-TR" dirty="0" err="1"/>
              <a:t>List</a:t>
            </a:r>
            <a:r>
              <a:rPr lang="tr-TR" dirty="0"/>
              <a:t>&lt;Class&gt; tanımı yapıp sonrasında bu listeye .</a:t>
            </a:r>
            <a:r>
              <a:rPr lang="tr-TR" dirty="0" err="1"/>
              <a:t>add</a:t>
            </a:r>
            <a:r>
              <a:rPr lang="tr-TR" dirty="0"/>
              <a:t> </a:t>
            </a:r>
            <a:r>
              <a:rPr lang="tr-TR" dirty="0" err="1"/>
              <a:t>methodunu</a:t>
            </a:r>
            <a:r>
              <a:rPr lang="tr-TR" dirty="0"/>
              <a:t> kullanarak çeşitli elemanlar eklediğimiz kod blokları, </a:t>
            </a:r>
            <a:r>
              <a:rPr lang="tr-TR" dirty="0" err="1"/>
              <a:t>methodlar</a:t>
            </a:r>
            <a:r>
              <a:rPr lang="tr-TR" dirty="0"/>
              <a:t> vs. yazmamız gerekiyor. Java 9 hem bunu kolaylaştıracak hem de farklı senaryolar kurmamızı sağlayabilecek birkaç </a:t>
            </a:r>
            <a:r>
              <a:rPr lang="tr-TR" dirty="0" err="1"/>
              <a:t>yeniliklik</a:t>
            </a:r>
            <a:r>
              <a:rPr lang="tr-TR" dirty="0"/>
              <a:t> getirmekte. </a:t>
            </a:r>
            <a:r>
              <a:rPr lang="tr-TR" dirty="0" err="1"/>
              <a:t>List.of</a:t>
            </a:r>
            <a:r>
              <a:rPr lang="tr-TR" dirty="0"/>
              <a:t>() ve </a:t>
            </a:r>
            <a:r>
              <a:rPr lang="tr-TR" dirty="0" err="1"/>
              <a:t>Set.of</a:t>
            </a:r>
            <a:r>
              <a:rPr lang="tr-TR" dirty="0"/>
              <a:t>() </a:t>
            </a:r>
            <a:r>
              <a:rPr lang="tr-TR" dirty="0" err="1"/>
              <a:t>methodlarını</a:t>
            </a:r>
            <a:r>
              <a:rPr lang="tr-TR" dirty="0"/>
              <a:t> kullanarak sabit(</a:t>
            </a:r>
            <a:r>
              <a:rPr lang="tr-TR" dirty="0" err="1"/>
              <a:t>immutable</a:t>
            </a:r>
            <a:r>
              <a:rPr lang="tr-TR" dirty="0"/>
              <a:t>) koleksiyonlar oluşturabilmekteyiz. Tanım sonrasında herhangi bir eleman eklemek istediğimizde “</a:t>
            </a:r>
            <a:r>
              <a:rPr lang="tr-TR" dirty="0" err="1"/>
              <a:t>UnsupportedOperationException</a:t>
            </a:r>
            <a:r>
              <a:rPr lang="tr-TR" dirty="0"/>
              <a:t>” hatası fırlatacak bu koleksiyonları aşağıdaki şekilde oluşturabilmekteyiz:</a:t>
            </a:r>
          </a:p>
          <a:p>
            <a:r>
              <a:rPr lang="tr-TR" dirty="0"/>
              <a:t>Set&lt;</a:t>
            </a:r>
            <a:r>
              <a:rPr lang="tr-TR" dirty="0" err="1"/>
              <a:t>String</a:t>
            </a:r>
            <a:r>
              <a:rPr lang="tr-TR" dirty="0"/>
              <a:t>&gt; </a:t>
            </a:r>
            <a:r>
              <a:rPr lang="tr-TR" dirty="0" err="1"/>
              <a:t>setOfStrings</a:t>
            </a:r>
            <a:r>
              <a:rPr lang="tr-TR" dirty="0"/>
              <a:t> = </a:t>
            </a:r>
            <a:r>
              <a:rPr lang="tr-TR" dirty="0" err="1"/>
              <a:t>Set.of</a:t>
            </a:r>
            <a:r>
              <a:rPr lang="tr-TR" dirty="0"/>
              <a:t>("</a:t>
            </a:r>
            <a:r>
              <a:rPr lang="tr-TR" dirty="0" err="1"/>
              <a:t>foo</a:t>
            </a:r>
            <a:r>
              <a:rPr lang="tr-TR" dirty="0"/>
              <a:t>", "bar");</a:t>
            </a:r>
          </a:p>
          <a:p>
            <a:r>
              <a:rPr lang="tr-TR" dirty="0" err="1"/>
              <a:t>List</a:t>
            </a:r>
            <a:r>
              <a:rPr lang="tr-TR" dirty="0"/>
              <a:t>&lt;</a:t>
            </a:r>
            <a:r>
              <a:rPr lang="tr-TR" dirty="0" err="1"/>
              <a:t>Integer</a:t>
            </a:r>
            <a:r>
              <a:rPr lang="tr-TR" dirty="0"/>
              <a:t>&gt; </a:t>
            </a:r>
            <a:r>
              <a:rPr lang="tr-TR" dirty="0" err="1"/>
              <a:t>setOfIntegers</a:t>
            </a:r>
            <a:r>
              <a:rPr lang="tr-TR" dirty="0"/>
              <a:t> = </a:t>
            </a:r>
            <a:r>
              <a:rPr lang="tr-TR" dirty="0" err="1"/>
              <a:t>List.of</a:t>
            </a:r>
            <a:r>
              <a:rPr lang="tr-TR" dirty="0"/>
              <a:t>(1, 2, 3);</a:t>
            </a:r>
          </a:p>
        </p:txBody>
      </p:sp>
    </p:spTree>
    <p:extLst>
      <p:ext uri="{BB962C8B-B14F-4D97-AF65-F5344CB8AC3E}">
        <p14:creationId xmlns:p14="http://schemas.microsoft.com/office/powerpoint/2010/main" val="1967872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39909A53-1257-4DB3-A95F-D0074A84934D}"/>
              </a:ext>
            </a:extLst>
          </p:cNvPr>
          <p:cNvSpPr txBox="1"/>
          <p:nvPr/>
        </p:nvSpPr>
        <p:spPr>
          <a:xfrm>
            <a:off x="834887" y="1391478"/>
            <a:ext cx="9236766" cy="4247317"/>
          </a:xfrm>
          <a:prstGeom prst="rect">
            <a:avLst/>
          </a:prstGeom>
          <a:noFill/>
        </p:spPr>
        <p:txBody>
          <a:bodyPr wrap="square">
            <a:spAutoFit/>
          </a:bodyPr>
          <a:lstStyle/>
          <a:p>
            <a:r>
              <a:rPr lang="tr-TR" dirty="0"/>
              <a:t>Java 9 ile birlikte </a:t>
            </a:r>
            <a:r>
              <a:rPr lang="tr-TR" dirty="0" err="1"/>
              <a:t>Optional</a:t>
            </a:r>
            <a:r>
              <a:rPr lang="tr-TR" dirty="0"/>
              <a:t> üzerine gelmiş olan </a:t>
            </a:r>
            <a:r>
              <a:rPr lang="tr-TR" dirty="0" err="1"/>
              <a:t>stream</a:t>
            </a:r>
            <a:r>
              <a:rPr lang="tr-TR" dirty="0"/>
              <a:t> </a:t>
            </a:r>
            <a:r>
              <a:rPr lang="tr-TR" dirty="0" err="1"/>
              <a:t>methodu</a:t>
            </a:r>
            <a:r>
              <a:rPr lang="tr-TR" dirty="0"/>
              <a:t> ile </a:t>
            </a:r>
            <a:r>
              <a:rPr lang="tr-TR" dirty="0" err="1"/>
              <a:t>Optional</a:t>
            </a:r>
            <a:r>
              <a:rPr lang="tr-TR" dirty="0"/>
              <a:t> olan objelerden bir </a:t>
            </a:r>
            <a:r>
              <a:rPr lang="tr-TR" dirty="0" err="1"/>
              <a:t>Stream</a:t>
            </a:r>
            <a:r>
              <a:rPr lang="tr-TR" dirty="0"/>
              <a:t> oluşturabilmekteyiz.</a:t>
            </a:r>
          </a:p>
          <a:p>
            <a:r>
              <a:rPr lang="tr-TR" dirty="0" err="1"/>
              <a:t>Optional</a:t>
            </a:r>
            <a:r>
              <a:rPr lang="tr-TR" dirty="0"/>
              <a:t>&lt;</a:t>
            </a:r>
            <a:r>
              <a:rPr lang="tr-TR" dirty="0" err="1"/>
              <a:t>String</a:t>
            </a:r>
            <a:r>
              <a:rPr lang="tr-TR" dirty="0"/>
              <a:t>&gt; st1 = </a:t>
            </a:r>
            <a:r>
              <a:rPr lang="tr-TR" dirty="0" err="1"/>
              <a:t>Optional.empty</a:t>
            </a:r>
            <a:r>
              <a:rPr lang="tr-TR" dirty="0"/>
              <a:t>();</a:t>
            </a:r>
          </a:p>
          <a:p>
            <a:r>
              <a:rPr lang="tr-TR" dirty="0" err="1"/>
              <a:t>Optional</a:t>
            </a:r>
            <a:r>
              <a:rPr lang="tr-TR" dirty="0"/>
              <a:t>&lt;</a:t>
            </a:r>
            <a:r>
              <a:rPr lang="tr-TR" dirty="0" err="1"/>
              <a:t>String</a:t>
            </a:r>
            <a:r>
              <a:rPr lang="tr-TR" dirty="0"/>
              <a:t>&gt; st2 = </a:t>
            </a:r>
            <a:r>
              <a:rPr lang="tr-TR" dirty="0" err="1"/>
              <a:t>Optional.of</a:t>
            </a:r>
            <a:r>
              <a:rPr lang="tr-TR" dirty="0"/>
              <a:t>("123");</a:t>
            </a:r>
          </a:p>
          <a:p>
            <a:endParaRPr lang="tr-TR" dirty="0"/>
          </a:p>
          <a:p>
            <a:r>
              <a:rPr lang="tr-TR" dirty="0" err="1"/>
              <a:t>List</a:t>
            </a:r>
            <a:r>
              <a:rPr lang="tr-TR" dirty="0"/>
              <a:t>&lt;</a:t>
            </a:r>
            <a:r>
              <a:rPr lang="tr-TR" dirty="0" err="1"/>
              <a:t>Optional</a:t>
            </a:r>
            <a:r>
              <a:rPr lang="tr-TR" dirty="0"/>
              <a:t>&gt; </a:t>
            </a:r>
            <a:r>
              <a:rPr lang="tr-TR" dirty="0" err="1"/>
              <a:t>list</a:t>
            </a:r>
            <a:r>
              <a:rPr lang="tr-TR" dirty="0"/>
              <a:t> = </a:t>
            </a:r>
            <a:r>
              <a:rPr lang="tr-TR" dirty="0" err="1"/>
              <a:t>List.of</a:t>
            </a:r>
            <a:r>
              <a:rPr lang="tr-TR" dirty="0"/>
              <a:t>(st1, st2);</a:t>
            </a:r>
          </a:p>
          <a:p>
            <a:r>
              <a:rPr lang="tr-TR" dirty="0" err="1"/>
              <a:t>Stream</a:t>
            </a:r>
            <a:r>
              <a:rPr lang="tr-TR" dirty="0"/>
              <a:t>&lt;</a:t>
            </a:r>
            <a:r>
              <a:rPr lang="tr-TR" dirty="0" err="1"/>
              <a:t>Optional</a:t>
            </a:r>
            <a:r>
              <a:rPr lang="tr-TR" dirty="0"/>
              <a:t>&gt; </a:t>
            </a:r>
            <a:r>
              <a:rPr lang="tr-TR" dirty="0" err="1"/>
              <a:t>optionalStream</a:t>
            </a:r>
            <a:r>
              <a:rPr lang="tr-TR" dirty="0"/>
              <a:t> = </a:t>
            </a:r>
            <a:r>
              <a:rPr lang="tr-TR" dirty="0" err="1"/>
              <a:t>list.stream</a:t>
            </a:r>
            <a:r>
              <a:rPr lang="tr-TR" dirty="0"/>
              <a:t>();</a:t>
            </a:r>
          </a:p>
          <a:p>
            <a:r>
              <a:rPr lang="tr-TR" dirty="0" err="1"/>
              <a:t>Optional</a:t>
            </a:r>
            <a:r>
              <a:rPr lang="tr-TR" dirty="0"/>
              <a:t> üzerine gelmiş bir diğer </a:t>
            </a:r>
            <a:r>
              <a:rPr lang="tr-TR" dirty="0" err="1"/>
              <a:t>method</a:t>
            </a:r>
            <a:r>
              <a:rPr lang="tr-TR" dirty="0"/>
              <a:t> is “</a:t>
            </a:r>
            <a:r>
              <a:rPr lang="tr-TR" dirty="0" err="1"/>
              <a:t>ifPresentOrElse</a:t>
            </a:r>
            <a:r>
              <a:rPr lang="tr-TR" dirty="0"/>
              <a:t>”. Bu </a:t>
            </a:r>
            <a:r>
              <a:rPr lang="tr-TR" dirty="0" err="1"/>
              <a:t>method</a:t>
            </a:r>
            <a:r>
              <a:rPr lang="tr-TR" dirty="0"/>
              <a:t> ile </a:t>
            </a:r>
            <a:r>
              <a:rPr lang="tr-TR" dirty="0" err="1"/>
              <a:t>optional</a:t>
            </a:r>
            <a:r>
              <a:rPr lang="tr-TR" dirty="0"/>
              <a:t> değişkenin değerinin boş olmaması durumunda bu değer ile çalışacak </a:t>
            </a:r>
            <a:r>
              <a:rPr lang="tr-TR" dirty="0" err="1"/>
              <a:t>method</a:t>
            </a:r>
            <a:r>
              <a:rPr lang="tr-TR" dirty="0"/>
              <a:t> ve değerin boş olması durumunda çalışacak </a:t>
            </a:r>
            <a:r>
              <a:rPr lang="tr-TR" dirty="0" err="1"/>
              <a:t>Runnable</a:t>
            </a:r>
            <a:r>
              <a:rPr lang="tr-TR" dirty="0"/>
              <a:t> tanımını vermekteyiz.</a:t>
            </a:r>
          </a:p>
          <a:p>
            <a:r>
              <a:rPr lang="tr-TR" dirty="0" err="1"/>
              <a:t>Optional.ifPresentOrElse</a:t>
            </a:r>
            <a:r>
              <a:rPr lang="tr-TR" dirty="0"/>
              <a:t>(</a:t>
            </a:r>
            <a:r>
              <a:rPr lang="tr-TR" dirty="0" err="1"/>
              <a:t>this</a:t>
            </a:r>
            <a:r>
              <a:rPr lang="tr-TR" dirty="0"/>
              <a:t>::</a:t>
            </a:r>
            <a:r>
              <a:rPr lang="tr-TR" dirty="0" err="1"/>
              <a:t>doSomething,this</a:t>
            </a:r>
            <a:r>
              <a:rPr lang="tr-TR" dirty="0"/>
              <a:t>::</a:t>
            </a:r>
            <a:r>
              <a:rPr lang="tr-TR" dirty="0" err="1"/>
              <a:t>alert</a:t>
            </a:r>
            <a:r>
              <a:rPr lang="tr-TR" dirty="0"/>
              <a:t>);</a:t>
            </a:r>
          </a:p>
          <a:p>
            <a:r>
              <a:rPr lang="tr-TR" dirty="0"/>
              <a:t>Yazının başında da belirttiğim üzere Java 9 ile gelmiş yeniliklerden öne çıkmış birkaçından bahsettim. Önceki versiyon olan Java 8'den 3 yıldan fazla bir süre sonrasında çıkmış olduğu için en çok yenilik getirilen versiyonlardan biri (18.03.2014 – 21.07.2017). Bu yüzden yukarıda bahsedilmiş olanlar dışında da birçok yenilik bulunmakta.</a:t>
            </a:r>
          </a:p>
        </p:txBody>
      </p:sp>
    </p:spTree>
    <p:extLst>
      <p:ext uri="{BB962C8B-B14F-4D97-AF65-F5344CB8AC3E}">
        <p14:creationId xmlns:p14="http://schemas.microsoft.com/office/powerpoint/2010/main" val="2107193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8C66BEA9-47BF-4CD3-B85C-EC582FCC235F}"/>
              </a:ext>
            </a:extLst>
          </p:cNvPr>
          <p:cNvSpPr>
            <a:spLocks noGrp="1"/>
          </p:cNvSpPr>
          <p:nvPr>
            <p:ph type="subTitle" idx="1"/>
          </p:nvPr>
        </p:nvSpPr>
        <p:spPr>
          <a:xfrm>
            <a:off x="1523999" y="781877"/>
            <a:ext cx="9077739" cy="5671932"/>
          </a:xfrm>
        </p:spPr>
        <p:txBody>
          <a:bodyPr>
            <a:normAutofit/>
          </a:bodyPr>
          <a:lstStyle/>
          <a:p>
            <a:endParaRPr lang="tr-TR" dirty="0"/>
          </a:p>
          <a:p>
            <a:endParaRPr lang="tr-TR" dirty="0">
              <a:solidFill>
                <a:srgbClr val="0070C0"/>
              </a:solidFill>
            </a:endParaRPr>
          </a:p>
          <a:p>
            <a:r>
              <a:rPr lang="tr-TR" sz="4400" dirty="0">
                <a:solidFill>
                  <a:srgbClr val="0070C0"/>
                </a:solidFill>
              </a:rPr>
              <a:t>İNNOVA&amp;PATİKA JAVA SPRİNG BOOTCAMP</a:t>
            </a:r>
          </a:p>
          <a:p>
            <a:endParaRPr lang="tr-TR" dirty="0">
              <a:solidFill>
                <a:srgbClr val="0070C0"/>
              </a:solidFill>
            </a:endParaRPr>
          </a:p>
          <a:p>
            <a:r>
              <a:rPr lang="tr-TR" sz="3600" dirty="0">
                <a:solidFill>
                  <a:srgbClr val="0070C0"/>
                </a:solidFill>
              </a:rPr>
              <a:t>1. ÖDEV ÜLKÜ KÜLEKÇİ</a:t>
            </a:r>
          </a:p>
          <a:p>
            <a:r>
              <a:rPr lang="tr-TR" sz="3600" dirty="0">
                <a:solidFill>
                  <a:srgbClr val="0070C0"/>
                </a:solidFill>
              </a:rPr>
              <a:t>1. HAFTA 8 OCAK CUMARTESİ</a:t>
            </a:r>
          </a:p>
        </p:txBody>
      </p:sp>
    </p:spTree>
    <p:extLst>
      <p:ext uri="{BB962C8B-B14F-4D97-AF65-F5344CB8AC3E}">
        <p14:creationId xmlns:p14="http://schemas.microsoft.com/office/powerpoint/2010/main" val="2610226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FA4E9C18-1972-46D8-A57A-7D6BFE9B4BEA}"/>
              </a:ext>
            </a:extLst>
          </p:cNvPr>
          <p:cNvSpPr txBox="1"/>
          <p:nvPr/>
        </p:nvSpPr>
        <p:spPr>
          <a:xfrm>
            <a:off x="2504661" y="2001078"/>
            <a:ext cx="6467061" cy="3416320"/>
          </a:xfrm>
          <a:prstGeom prst="rect">
            <a:avLst/>
          </a:prstGeom>
          <a:noFill/>
        </p:spPr>
        <p:txBody>
          <a:bodyPr wrap="square">
            <a:spAutoFit/>
          </a:bodyPr>
          <a:lstStyle/>
          <a:p>
            <a:r>
              <a:rPr lang="tr-TR" sz="2400" dirty="0">
                <a:solidFill>
                  <a:srgbClr val="0070C0"/>
                </a:solidFill>
              </a:rPr>
              <a:t>1. HAFTA ÖDEVLER</a:t>
            </a:r>
          </a:p>
          <a:p>
            <a:endParaRPr lang="tr-TR" sz="2400" dirty="0">
              <a:solidFill>
                <a:srgbClr val="0070C0"/>
              </a:solidFill>
            </a:endParaRPr>
          </a:p>
          <a:p>
            <a:r>
              <a:rPr lang="tr-TR" sz="2400" dirty="0">
                <a:solidFill>
                  <a:srgbClr val="0070C0"/>
                </a:solidFill>
              </a:rPr>
              <a:t>1) Compiler nedir?</a:t>
            </a:r>
          </a:p>
          <a:p>
            <a:r>
              <a:rPr lang="tr-TR" sz="2400" dirty="0">
                <a:solidFill>
                  <a:srgbClr val="0070C0"/>
                </a:solidFill>
              </a:rPr>
              <a:t>2) </a:t>
            </a:r>
            <a:r>
              <a:rPr lang="tr-TR" sz="2400" dirty="0" err="1">
                <a:solidFill>
                  <a:srgbClr val="0070C0"/>
                </a:solidFill>
              </a:rPr>
              <a:t>İnterpreter</a:t>
            </a:r>
            <a:r>
              <a:rPr lang="tr-TR" sz="2400" dirty="0">
                <a:solidFill>
                  <a:srgbClr val="0070C0"/>
                </a:solidFill>
              </a:rPr>
              <a:t> nedir?</a:t>
            </a:r>
          </a:p>
          <a:p>
            <a:r>
              <a:rPr lang="tr-TR" sz="2400" dirty="0">
                <a:solidFill>
                  <a:srgbClr val="0070C0"/>
                </a:solidFill>
              </a:rPr>
              <a:t>3) </a:t>
            </a:r>
            <a:r>
              <a:rPr lang="tr-TR" sz="2400" dirty="0" err="1">
                <a:solidFill>
                  <a:srgbClr val="0070C0"/>
                </a:solidFill>
              </a:rPr>
              <a:t>jdk</a:t>
            </a:r>
            <a:r>
              <a:rPr lang="tr-TR" sz="2400" dirty="0">
                <a:solidFill>
                  <a:srgbClr val="0070C0"/>
                </a:solidFill>
              </a:rPr>
              <a:t> </a:t>
            </a:r>
            <a:r>
              <a:rPr lang="tr-TR" sz="2400" dirty="0" err="1">
                <a:solidFill>
                  <a:srgbClr val="0070C0"/>
                </a:solidFill>
              </a:rPr>
              <a:t>jre</a:t>
            </a:r>
            <a:r>
              <a:rPr lang="tr-TR" sz="2400" dirty="0">
                <a:solidFill>
                  <a:srgbClr val="0070C0"/>
                </a:solidFill>
              </a:rPr>
              <a:t> </a:t>
            </a:r>
            <a:r>
              <a:rPr lang="tr-TR" sz="2400" dirty="0" err="1">
                <a:solidFill>
                  <a:srgbClr val="0070C0"/>
                </a:solidFill>
              </a:rPr>
              <a:t>jvm</a:t>
            </a:r>
            <a:r>
              <a:rPr lang="tr-TR" sz="2400" dirty="0">
                <a:solidFill>
                  <a:srgbClr val="0070C0"/>
                </a:solidFill>
              </a:rPr>
              <a:t> </a:t>
            </a:r>
            <a:r>
              <a:rPr lang="tr-TR" sz="2400" dirty="0" err="1">
                <a:solidFill>
                  <a:srgbClr val="0070C0"/>
                </a:solidFill>
              </a:rPr>
              <a:t>jit</a:t>
            </a:r>
            <a:r>
              <a:rPr lang="tr-TR" sz="2400" dirty="0">
                <a:solidFill>
                  <a:srgbClr val="0070C0"/>
                </a:solidFill>
              </a:rPr>
              <a:t> nedir?</a:t>
            </a:r>
          </a:p>
          <a:p>
            <a:r>
              <a:rPr lang="tr-TR" sz="2400" dirty="0">
                <a:solidFill>
                  <a:srgbClr val="0070C0"/>
                </a:solidFill>
              </a:rPr>
              <a:t>4) </a:t>
            </a:r>
            <a:r>
              <a:rPr lang="tr-TR" sz="2400" dirty="0" err="1">
                <a:solidFill>
                  <a:srgbClr val="0070C0"/>
                </a:solidFill>
              </a:rPr>
              <a:t>Primitive</a:t>
            </a:r>
            <a:r>
              <a:rPr lang="tr-TR" sz="2400" dirty="0">
                <a:solidFill>
                  <a:srgbClr val="0070C0"/>
                </a:solidFill>
              </a:rPr>
              <a:t> </a:t>
            </a:r>
            <a:r>
              <a:rPr lang="tr-TR" sz="2400" dirty="0" err="1">
                <a:solidFill>
                  <a:srgbClr val="0070C0"/>
                </a:solidFill>
              </a:rPr>
              <a:t>type</a:t>
            </a:r>
            <a:r>
              <a:rPr lang="tr-TR" sz="2400" dirty="0">
                <a:solidFill>
                  <a:srgbClr val="0070C0"/>
                </a:solidFill>
              </a:rPr>
              <a:t> ve </a:t>
            </a:r>
            <a:r>
              <a:rPr lang="tr-TR" sz="2400" dirty="0" err="1">
                <a:solidFill>
                  <a:srgbClr val="0070C0"/>
                </a:solidFill>
              </a:rPr>
              <a:t>wrapper</a:t>
            </a:r>
            <a:r>
              <a:rPr lang="tr-TR" sz="2400" dirty="0">
                <a:solidFill>
                  <a:srgbClr val="0070C0"/>
                </a:solidFill>
              </a:rPr>
              <a:t> </a:t>
            </a:r>
            <a:r>
              <a:rPr lang="tr-TR" sz="2400" dirty="0" err="1">
                <a:solidFill>
                  <a:srgbClr val="0070C0"/>
                </a:solidFill>
              </a:rPr>
              <a:t>class</a:t>
            </a:r>
            <a:r>
              <a:rPr lang="tr-TR" sz="2400" dirty="0">
                <a:solidFill>
                  <a:srgbClr val="0070C0"/>
                </a:solidFill>
              </a:rPr>
              <a:t> arasındaki farklar nelerdir?</a:t>
            </a:r>
          </a:p>
          <a:p>
            <a:r>
              <a:rPr lang="tr-TR" sz="2400" dirty="0">
                <a:solidFill>
                  <a:srgbClr val="0070C0"/>
                </a:solidFill>
              </a:rPr>
              <a:t>5) </a:t>
            </a:r>
            <a:r>
              <a:rPr lang="tr-TR" sz="2400" dirty="0" err="1">
                <a:solidFill>
                  <a:srgbClr val="0070C0"/>
                </a:solidFill>
              </a:rPr>
              <a:t>Stack</a:t>
            </a:r>
            <a:r>
              <a:rPr lang="tr-TR" sz="2400" dirty="0">
                <a:solidFill>
                  <a:srgbClr val="0070C0"/>
                </a:solidFill>
              </a:rPr>
              <a:t> hafıza </a:t>
            </a:r>
            <a:r>
              <a:rPr lang="tr-TR" sz="2400" dirty="0" err="1">
                <a:solidFill>
                  <a:srgbClr val="0070C0"/>
                </a:solidFill>
              </a:rPr>
              <a:t>heap</a:t>
            </a:r>
            <a:r>
              <a:rPr lang="tr-TR" sz="2400" dirty="0">
                <a:solidFill>
                  <a:srgbClr val="0070C0"/>
                </a:solidFill>
              </a:rPr>
              <a:t> hafıza nedir?</a:t>
            </a:r>
          </a:p>
          <a:p>
            <a:r>
              <a:rPr lang="tr-TR" sz="2400" dirty="0">
                <a:solidFill>
                  <a:srgbClr val="0070C0"/>
                </a:solidFill>
              </a:rPr>
              <a:t>6) Serileştirme nedir?</a:t>
            </a:r>
          </a:p>
        </p:txBody>
      </p:sp>
    </p:spTree>
    <p:extLst>
      <p:ext uri="{BB962C8B-B14F-4D97-AF65-F5344CB8AC3E}">
        <p14:creationId xmlns:p14="http://schemas.microsoft.com/office/powerpoint/2010/main" val="3961202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44554E-1DBB-4C7C-B76B-562DC9E28D72}"/>
              </a:ext>
            </a:extLst>
          </p:cNvPr>
          <p:cNvSpPr>
            <a:spLocks noGrp="1"/>
          </p:cNvSpPr>
          <p:nvPr>
            <p:ph type="title"/>
          </p:nvPr>
        </p:nvSpPr>
        <p:spPr>
          <a:xfrm>
            <a:off x="3047999" y="662609"/>
            <a:ext cx="5658679" cy="278296"/>
          </a:xfrm>
        </p:spPr>
        <p:txBody>
          <a:bodyPr>
            <a:normAutofit fontScale="90000"/>
          </a:bodyPr>
          <a:lstStyle/>
          <a:p>
            <a:r>
              <a:rPr lang="tr-TR" sz="3200" dirty="0">
                <a:solidFill>
                  <a:srgbClr val="0070C0"/>
                </a:solidFill>
              </a:rPr>
              <a:t>JAVA 8 İLE GELEN ÖZELLİKLER</a:t>
            </a:r>
          </a:p>
        </p:txBody>
      </p:sp>
      <p:sp>
        <p:nvSpPr>
          <p:cNvPr id="6" name="Metin kutusu 5">
            <a:extLst>
              <a:ext uri="{FF2B5EF4-FFF2-40B4-BE49-F238E27FC236}">
                <a16:creationId xmlns:a16="http://schemas.microsoft.com/office/drawing/2014/main" id="{D8375D9C-B057-4B02-ABA7-90B6EB424061}"/>
              </a:ext>
            </a:extLst>
          </p:cNvPr>
          <p:cNvSpPr txBox="1"/>
          <p:nvPr/>
        </p:nvSpPr>
        <p:spPr>
          <a:xfrm>
            <a:off x="2027583" y="1258958"/>
            <a:ext cx="7553739" cy="5016758"/>
          </a:xfrm>
          <a:prstGeom prst="rect">
            <a:avLst/>
          </a:prstGeom>
          <a:noFill/>
        </p:spPr>
        <p:txBody>
          <a:bodyPr wrap="square">
            <a:spAutoFit/>
          </a:bodyPr>
          <a:lstStyle/>
          <a:p>
            <a:r>
              <a:rPr lang="tr-TR" sz="2000" dirty="0"/>
              <a:t>Java 8 ile birlikte hayatımıza giren yenilikleri genel olarak aşağıdaki şekilde listeleyebiliriz;</a:t>
            </a:r>
          </a:p>
          <a:p>
            <a:endParaRPr lang="tr-TR" sz="2000" dirty="0"/>
          </a:p>
          <a:p>
            <a:pPr marL="342900" indent="-342900">
              <a:buFont typeface="Arial" panose="020B0604020202020204" pitchFamily="34" charset="0"/>
              <a:buChar char="•"/>
            </a:pPr>
            <a:r>
              <a:rPr lang="tr-TR" sz="2000" dirty="0" err="1"/>
              <a:t>Lambda</a:t>
            </a:r>
            <a:r>
              <a:rPr lang="tr-TR" sz="2000" dirty="0"/>
              <a:t> </a:t>
            </a:r>
            <a:r>
              <a:rPr lang="tr-TR" sz="2000" dirty="0" err="1"/>
              <a:t>expressions</a:t>
            </a:r>
            <a:endParaRPr lang="tr-TR" sz="2000" dirty="0"/>
          </a:p>
          <a:p>
            <a:endParaRPr lang="tr-TR" sz="2000" dirty="0"/>
          </a:p>
          <a:p>
            <a:pPr marL="342900" indent="-342900">
              <a:buFont typeface="Arial" panose="020B0604020202020204" pitchFamily="34" charset="0"/>
              <a:buChar char="•"/>
            </a:pPr>
            <a:r>
              <a:rPr lang="tr-TR" sz="2000" dirty="0" err="1"/>
              <a:t>Functional</a:t>
            </a:r>
            <a:r>
              <a:rPr lang="tr-TR" sz="2000" dirty="0"/>
              <a:t> </a:t>
            </a:r>
            <a:r>
              <a:rPr lang="tr-TR" sz="2000" dirty="0" err="1"/>
              <a:t>interfaces</a:t>
            </a:r>
            <a:endParaRPr lang="tr-TR" sz="2000" dirty="0"/>
          </a:p>
          <a:p>
            <a:pPr marL="342900" indent="-342900">
              <a:buFont typeface="Arial" panose="020B0604020202020204" pitchFamily="34" charset="0"/>
              <a:buChar char="•"/>
            </a:pPr>
            <a:endParaRPr lang="tr-TR" sz="2000" dirty="0"/>
          </a:p>
          <a:p>
            <a:pPr marL="342900" indent="-342900">
              <a:buFont typeface="Arial" panose="020B0604020202020204" pitchFamily="34" charset="0"/>
              <a:buChar char="•"/>
            </a:pPr>
            <a:r>
              <a:rPr lang="tr-TR" sz="2000" dirty="0" err="1"/>
              <a:t>Method</a:t>
            </a:r>
            <a:r>
              <a:rPr lang="tr-TR" sz="2000" dirty="0"/>
              <a:t> </a:t>
            </a:r>
            <a:r>
              <a:rPr lang="tr-TR" sz="2000" dirty="0" err="1"/>
              <a:t>references</a:t>
            </a:r>
            <a:endParaRPr lang="tr-TR" sz="2000" dirty="0"/>
          </a:p>
          <a:p>
            <a:pPr marL="342900" indent="-342900">
              <a:buFont typeface="Arial" panose="020B0604020202020204" pitchFamily="34" charset="0"/>
              <a:buChar char="•"/>
            </a:pPr>
            <a:endParaRPr lang="tr-TR" sz="2000" dirty="0"/>
          </a:p>
          <a:p>
            <a:pPr marL="342900" indent="-342900">
              <a:buFont typeface="Arial" panose="020B0604020202020204" pitchFamily="34" charset="0"/>
              <a:buChar char="•"/>
            </a:pPr>
            <a:r>
              <a:rPr lang="tr-TR" sz="2000" dirty="0" err="1"/>
              <a:t>Stream</a:t>
            </a:r>
            <a:r>
              <a:rPr lang="tr-TR" sz="2000" dirty="0"/>
              <a:t> API</a:t>
            </a:r>
          </a:p>
          <a:p>
            <a:pPr marL="342900" indent="-342900">
              <a:buFont typeface="Arial" panose="020B0604020202020204" pitchFamily="34" charset="0"/>
              <a:buChar char="•"/>
            </a:pPr>
            <a:endParaRPr lang="tr-TR" sz="2000" dirty="0"/>
          </a:p>
          <a:p>
            <a:pPr marL="342900" indent="-342900">
              <a:buFont typeface="Arial" panose="020B0604020202020204" pitchFamily="34" charset="0"/>
              <a:buChar char="•"/>
            </a:pPr>
            <a:r>
              <a:rPr lang="tr-TR" sz="2000" dirty="0" err="1"/>
              <a:t>Optional</a:t>
            </a:r>
            <a:r>
              <a:rPr lang="tr-TR" sz="2000" dirty="0"/>
              <a:t> </a:t>
            </a:r>
            <a:r>
              <a:rPr lang="tr-TR" sz="2000" dirty="0" err="1"/>
              <a:t>class</a:t>
            </a:r>
            <a:endParaRPr lang="tr-TR" sz="2000" dirty="0"/>
          </a:p>
          <a:p>
            <a:pPr marL="342900" indent="-342900">
              <a:buFont typeface="Arial" panose="020B0604020202020204" pitchFamily="34" charset="0"/>
              <a:buChar char="•"/>
            </a:pPr>
            <a:endParaRPr lang="tr-TR" sz="2000" dirty="0"/>
          </a:p>
          <a:p>
            <a:pPr marL="342900" indent="-342900">
              <a:buFont typeface="Arial" panose="020B0604020202020204" pitchFamily="34" charset="0"/>
              <a:buChar char="•"/>
            </a:pPr>
            <a:r>
              <a:rPr lang="tr-TR" sz="2000" dirty="0" err="1"/>
              <a:t>Concurrency</a:t>
            </a:r>
            <a:r>
              <a:rPr lang="tr-TR" sz="2000" dirty="0"/>
              <a:t> </a:t>
            </a:r>
            <a:r>
              <a:rPr lang="tr-TR" sz="2000" dirty="0" err="1"/>
              <a:t>Enhancements</a:t>
            </a:r>
            <a:endParaRPr lang="tr-TR" sz="2000" dirty="0"/>
          </a:p>
          <a:p>
            <a:pPr marL="342900" indent="-342900">
              <a:buFont typeface="Arial" panose="020B0604020202020204" pitchFamily="34" charset="0"/>
              <a:buChar char="•"/>
            </a:pPr>
            <a:endParaRPr lang="tr-TR" sz="2000" dirty="0"/>
          </a:p>
          <a:p>
            <a:pPr marL="342900" indent="-342900">
              <a:buFont typeface="Arial" panose="020B0604020202020204" pitchFamily="34" charset="0"/>
              <a:buChar char="•"/>
            </a:pPr>
            <a:r>
              <a:rPr lang="tr-TR" sz="2000" dirty="0"/>
              <a:t>JDBC </a:t>
            </a:r>
            <a:r>
              <a:rPr lang="tr-TR" sz="2000" dirty="0" err="1"/>
              <a:t>Enhancements</a:t>
            </a:r>
            <a:r>
              <a:rPr lang="tr-TR" sz="2000" dirty="0"/>
              <a:t> e</a:t>
            </a:r>
          </a:p>
        </p:txBody>
      </p:sp>
    </p:spTree>
    <p:extLst>
      <p:ext uri="{BB962C8B-B14F-4D97-AF65-F5344CB8AC3E}">
        <p14:creationId xmlns:p14="http://schemas.microsoft.com/office/powerpoint/2010/main" val="1666932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EFA18A0-D092-4518-8213-A1C789B7DCF5}"/>
              </a:ext>
            </a:extLst>
          </p:cNvPr>
          <p:cNvSpPr>
            <a:spLocks noGrp="1"/>
          </p:cNvSpPr>
          <p:nvPr>
            <p:ph idx="1"/>
          </p:nvPr>
        </p:nvSpPr>
        <p:spPr>
          <a:xfrm>
            <a:off x="768626" y="1086678"/>
            <a:ext cx="9581322" cy="5062331"/>
          </a:xfrm>
        </p:spPr>
        <p:txBody>
          <a:bodyPr>
            <a:normAutofit lnSpcReduction="10000"/>
          </a:bodyPr>
          <a:lstStyle/>
          <a:p>
            <a:pPr marL="0" indent="0">
              <a:buNone/>
            </a:pPr>
            <a:r>
              <a:rPr lang="tr-TR" sz="2400" dirty="0">
                <a:solidFill>
                  <a:srgbClr val="0070C0"/>
                </a:solidFill>
              </a:rPr>
              <a:t>                                   Compiler nedir?</a:t>
            </a:r>
          </a:p>
          <a:p>
            <a:pPr marL="0" indent="0">
              <a:buNone/>
            </a:pPr>
            <a:r>
              <a:rPr lang="tr-TR" sz="2000" dirty="0">
                <a:solidFill>
                  <a:srgbClr val="0070C0"/>
                </a:solidFill>
              </a:rPr>
              <a:t> Compiler (Derleyici), geliştiricilerin herhangi bir programlama dilini kullanarak yazdığı kaynak kodu bilgisayarın anlayabileceği makine diline yani 0 ve 1’lere çeviren aracı yazılımdır. Derleyici sayesinde geliştiriciler farklı programlama dillerini kullanarak aynı işlevi yerine getiren yazılımlar üretebilirler. Üstelik </a:t>
            </a:r>
            <a:r>
              <a:rPr lang="tr-TR" sz="2000" dirty="0" err="1">
                <a:solidFill>
                  <a:srgbClr val="0070C0"/>
                </a:solidFill>
              </a:rPr>
              <a:t>Complier’ların</a:t>
            </a:r>
            <a:r>
              <a:rPr lang="tr-TR" sz="2000" dirty="0">
                <a:solidFill>
                  <a:srgbClr val="0070C0"/>
                </a:solidFill>
              </a:rPr>
              <a:t> varlığı, çok fazla programlama dilinin olmasına ve geliştiricilerin alternatif dillerle çalışmasına yardımcı </a:t>
            </a:r>
            <a:r>
              <a:rPr lang="tr-TR" sz="2000" dirty="0" err="1">
                <a:solidFill>
                  <a:srgbClr val="0070C0"/>
                </a:solidFill>
              </a:rPr>
              <a:t>olmaktadır.Derleyici</a:t>
            </a:r>
            <a:r>
              <a:rPr lang="tr-TR" sz="2000" dirty="0">
                <a:solidFill>
                  <a:srgbClr val="0070C0"/>
                </a:solidFill>
              </a:rPr>
              <a:t> veya İngilizce adıyla bilinen Compiler, farklı bir dilde oluşturulan kaynak kodun istenilen farklı bir kod haline dönüştürülmesine yardımcı olan otomatikleştirilmiş programlardır. Derleyici programlar yaygın olarak </a:t>
            </a:r>
            <a:r>
              <a:rPr lang="tr-TR" sz="2000" dirty="0" err="1">
                <a:solidFill>
                  <a:srgbClr val="0070C0"/>
                </a:solidFill>
              </a:rPr>
              <a:t>executable</a:t>
            </a:r>
            <a:r>
              <a:rPr lang="tr-TR" sz="2000" dirty="0">
                <a:solidFill>
                  <a:srgbClr val="0070C0"/>
                </a:solidFill>
              </a:rPr>
              <a:t> </a:t>
            </a:r>
            <a:r>
              <a:rPr lang="tr-TR" sz="2000" dirty="0" err="1">
                <a:solidFill>
                  <a:srgbClr val="0070C0"/>
                </a:solidFill>
              </a:rPr>
              <a:t>code</a:t>
            </a:r>
            <a:r>
              <a:rPr lang="tr-TR" sz="2000" dirty="0">
                <a:solidFill>
                  <a:srgbClr val="0070C0"/>
                </a:solidFill>
              </a:rPr>
              <a:t> olarak tanımlanan hemen çalıştırılabilir kodlar üretmektedir Derleyiciler sadece aynı seviyedeki programlama dilinde yazılan kodların aynı seviyedeki eşlerine çevrilmesinde görevli değildirler. Bir derleyici, üst seviye bir programlama dilinin kodunu daha alt seviyeli bir programlama diline çevirme görevini üstlenebilirler. Basit bir örnek vermek gerekirse; bilgisayarınızda C diliyle hazırlamış olduğunuz bir yazılımı derleyiciler sayesinde makine dili olarak kabul edilen Assembly veya daha alt seviyeli programlama dillerine dönüştürebilirsiniz. </a:t>
            </a:r>
          </a:p>
        </p:txBody>
      </p:sp>
    </p:spTree>
    <p:extLst>
      <p:ext uri="{BB962C8B-B14F-4D97-AF65-F5344CB8AC3E}">
        <p14:creationId xmlns:p14="http://schemas.microsoft.com/office/powerpoint/2010/main" val="3848613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8B3C197-D641-45B5-815D-0AC5D812B3D5}"/>
              </a:ext>
            </a:extLst>
          </p:cNvPr>
          <p:cNvSpPr>
            <a:spLocks noGrp="1"/>
          </p:cNvSpPr>
          <p:nvPr>
            <p:ph idx="1"/>
          </p:nvPr>
        </p:nvSpPr>
        <p:spPr>
          <a:xfrm>
            <a:off x="1" y="0"/>
            <a:ext cx="12192000" cy="6858000"/>
          </a:xfrm>
        </p:spPr>
        <p:txBody>
          <a:bodyPr/>
          <a:lstStyle/>
          <a:p>
            <a:pPr marL="0" indent="0">
              <a:buNone/>
            </a:pPr>
            <a:r>
              <a:rPr lang="tr-TR" dirty="0"/>
              <a:t>                          </a:t>
            </a:r>
          </a:p>
          <a:p>
            <a:pPr marL="0" indent="0">
              <a:buNone/>
            </a:pPr>
            <a:endParaRPr lang="tr-TR" dirty="0"/>
          </a:p>
        </p:txBody>
      </p:sp>
      <p:sp>
        <p:nvSpPr>
          <p:cNvPr id="5" name="Metin kutusu 4">
            <a:extLst>
              <a:ext uri="{FF2B5EF4-FFF2-40B4-BE49-F238E27FC236}">
                <a16:creationId xmlns:a16="http://schemas.microsoft.com/office/drawing/2014/main" id="{272AE4B4-3E33-4D04-A5CE-EF67129552E2}"/>
              </a:ext>
            </a:extLst>
          </p:cNvPr>
          <p:cNvSpPr txBox="1"/>
          <p:nvPr/>
        </p:nvSpPr>
        <p:spPr>
          <a:xfrm>
            <a:off x="1049311" y="689548"/>
            <a:ext cx="9818558" cy="6001643"/>
          </a:xfrm>
          <a:prstGeom prst="rect">
            <a:avLst/>
          </a:prstGeom>
          <a:noFill/>
        </p:spPr>
        <p:txBody>
          <a:bodyPr wrap="square">
            <a:spAutoFit/>
          </a:bodyPr>
          <a:lstStyle/>
          <a:p>
            <a:r>
              <a:rPr lang="tr-TR" sz="2000" dirty="0">
                <a:solidFill>
                  <a:srgbClr val="0070C0"/>
                </a:solidFill>
              </a:rPr>
              <a:t>                                          </a:t>
            </a:r>
            <a:r>
              <a:rPr lang="tr-TR" sz="2400" dirty="0">
                <a:solidFill>
                  <a:srgbClr val="0070C0"/>
                </a:solidFill>
              </a:rPr>
              <a:t>Compiler Nasıl Çalışır?</a:t>
            </a:r>
          </a:p>
          <a:p>
            <a:r>
              <a:rPr lang="tr-TR" sz="2000" dirty="0">
                <a:solidFill>
                  <a:srgbClr val="0070C0"/>
                </a:solidFill>
              </a:rPr>
              <a:t>Compiler, tıpkı iki kişinin arasında görevli bir tercüman gibi iki programlama dili arasında tercüme görevini üstlenir. Üst seviye programlama diliyle yazılan bir kaynak kodu, daha alt seviyeli bir makine diline dönüştürür. Yine bir tercümanın yaptığı gibi Compiler da bu tercüme işlemini yaparken, kaynak kodun içerisinde yer alan hataları bulur ve iletişimin sorunsuz olması için saptadığı hataları yazılımın geliştiricisine bildirir. Bu açıdan bakıldığında Compiler kaynak kodların sorunsuz şekilde bir alt programlama diline dönüştürülmesi aşamasında etkin bir rol üstlenir.</a:t>
            </a:r>
          </a:p>
          <a:p>
            <a:r>
              <a:rPr lang="tr-TR" sz="2000" dirty="0" err="1">
                <a:solidFill>
                  <a:srgbClr val="0070C0"/>
                </a:solidFill>
              </a:rPr>
              <a:t>Compiler’ın</a:t>
            </a:r>
            <a:r>
              <a:rPr lang="tr-TR" sz="2000" dirty="0">
                <a:solidFill>
                  <a:srgbClr val="0070C0"/>
                </a:solidFill>
              </a:rPr>
              <a:t> çalışma mantığı basit bir şekilde özetlememiz gerekirse; C diliyle bir yazılım geliştirdiniz. Lakin bu yazılımın bilgisayar tarafından kavranıp işleme alınabilmesi için kodunuzun makine dilinde sunulması gerekir. Bilgisayarınız C dilini doğrudan anlayamayacak ancak PASCAL ile yapılan bir kodlamayı anlayabilecektir.</a:t>
            </a:r>
          </a:p>
          <a:p>
            <a:r>
              <a:rPr lang="tr-TR" sz="2000" dirty="0">
                <a:solidFill>
                  <a:srgbClr val="0070C0"/>
                </a:solidFill>
              </a:rPr>
              <a:t>Bu aşamada Compiler devreye girip, C kodunuzu PASCAL diline dönüştürecek ve dönüştürme işlemi sırasında meydana gelen hataları size bildirerek kodunuzun sorunsuz dönüştürülmesini ve çalışmasını sağlayacaktır. </a:t>
            </a:r>
            <a:r>
              <a:rPr lang="tr-TR" sz="2000" dirty="0" err="1">
                <a:solidFill>
                  <a:srgbClr val="0070C0"/>
                </a:solidFill>
              </a:rPr>
              <a:t>Compiler’ın</a:t>
            </a:r>
            <a:r>
              <a:rPr lang="tr-TR" sz="2000" dirty="0">
                <a:solidFill>
                  <a:srgbClr val="0070C0"/>
                </a:solidFill>
              </a:rPr>
              <a:t> oluşturduğu kod çalıştırılabilir kod dizisi olduğu için bilgisayar tarafından işleme alınabilecek ve koşturulabilecektir.</a:t>
            </a:r>
          </a:p>
        </p:txBody>
      </p:sp>
    </p:spTree>
    <p:extLst>
      <p:ext uri="{BB962C8B-B14F-4D97-AF65-F5344CB8AC3E}">
        <p14:creationId xmlns:p14="http://schemas.microsoft.com/office/powerpoint/2010/main" val="4016168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A91C4762-53E9-4F51-9BE6-F0DBEE67F70B}"/>
              </a:ext>
            </a:extLst>
          </p:cNvPr>
          <p:cNvSpPr txBox="1"/>
          <p:nvPr/>
        </p:nvSpPr>
        <p:spPr>
          <a:xfrm>
            <a:off x="1060174" y="1524000"/>
            <a:ext cx="9528313" cy="3785652"/>
          </a:xfrm>
          <a:prstGeom prst="rect">
            <a:avLst/>
          </a:prstGeom>
          <a:noFill/>
        </p:spPr>
        <p:txBody>
          <a:bodyPr wrap="square">
            <a:spAutoFit/>
          </a:bodyPr>
          <a:lstStyle/>
          <a:p>
            <a:r>
              <a:rPr lang="tr-TR" sz="2000" dirty="0">
                <a:solidFill>
                  <a:srgbClr val="0070C0"/>
                </a:solidFill>
              </a:rPr>
              <a:t>Dosyamızı kaydettikten sonra yazdığımız kodu çalıştırabilmek için 4 aşamadan oluşan derleme işlemine geçeceğiz:</a:t>
            </a:r>
          </a:p>
          <a:p>
            <a:r>
              <a:rPr lang="tr-TR" sz="2000" dirty="0">
                <a:solidFill>
                  <a:srgbClr val="0070C0"/>
                </a:solidFill>
              </a:rPr>
              <a:t>1- Ön İşleme(</a:t>
            </a:r>
            <a:r>
              <a:rPr lang="tr-TR" sz="2000" dirty="0" err="1">
                <a:solidFill>
                  <a:srgbClr val="0070C0"/>
                </a:solidFill>
              </a:rPr>
              <a:t>Pre-Processing</a:t>
            </a:r>
            <a:r>
              <a:rPr lang="tr-TR" sz="2000" dirty="0">
                <a:solidFill>
                  <a:srgbClr val="0070C0"/>
                </a:solidFill>
              </a:rPr>
              <a:t>)</a:t>
            </a:r>
          </a:p>
          <a:p>
            <a:r>
              <a:rPr lang="tr-TR" sz="2000" dirty="0">
                <a:solidFill>
                  <a:srgbClr val="0070C0"/>
                </a:solidFill>
              </a:rPr>
              <a:t>2- Derleme(</a:t>
            </a:r>
            <a:r>
              <a:rPr lang="tr-TR" sz="2000" dirty="0" err="1">
                <a:solidFill>
                  <a:srgbClr val="0070C0"/>
                </a:solidFill>
              </a:rPr>
              <a:t>Compilation</a:t>
            </a:r>
            <a:r>
              <a:rPr lang="tr-TR" sz="2000" dirty="0">
                <a:solidFill>
                  <a:srgbClr val="0070C0"/>
                </a:solidFill>
              </a:rPr>
              <a:t>)</a:t>
            </a:r>
          </a:p>
          <a:p>
            <a:r>
              <a:rPr lang="tr-TR" sz="2000" dirty="0">
                <a:solidFill>
                  <a:srgbClr val="0070C0"/>
                </a:solidFill>
              </a:rPr>
              <a:t>3- Çevirme(Assembly)</a:t>
            </a:r>
          </a:p>
          <a:p>
            <a:r>
              <a:rPr lang="tr-TR" sz="2000" dirty="0">
                <a:solidFill>
                  <a:srgbClr val="0070C0"/>
                </a:solidFill>
              </a:rPr>
              <a:t>4- Bağlama(</a:t>
            </a:r>
            <a:r>
              <a:rPr lang="tr-TR" sz="2000" dirty="0" err="1">
                <a:solidFill>
                  <a:srgbClr val="0070C0"/>
                </a:solidFill>
              </a:rPr>
              <a:t>Linking</a:t>
            </a:r>
            <a:r>
              <a:rPr lang="tr-TR" sz="2000" dirty="0">
                <a:solidFill>
                  <a:srgbClr val="0070C0"/>
                </a:solidFill>
              </a:rPr>
              <a:t>)</a:t>
            </a:r>
          </a:p>
          <a:p>
            <a:r>
              <a:rPr lang="tr-TR" sz="2000" dirty="0">
                <a:solidFill>
                  <a:srgbClr val="0070C0"/>
                </a:solidFill>
              </a:rPr>
              <a:t>Derleyici olarak GNU C Compiler(GCC) programını kullanacağız. Bu 4 aşamayı inceleyebilmek için bazı parametreler vereceğiz:</a:t>
            </a:r>
          </a:p>
          <a:p>
            <a:r>
              <a:rPr lang="tr-TR" sz="2000" dirty="0" err="1">
                <a:solidFill>
                  <a:srgbClr val="0070C0"/>
                </a:solidFill>
              </a:rPr>
              <a:t>gcc</a:t>
            </a:r>
            <a:r>
              <a:rPr lang="tr-TR" sz="2000" dirty="0">
                <a:solidFill>
                  <a:srgbClr val="0070C0"/>
                </a:solidFill>
              </a:rPr>
              <a:t> –Wall –</a:t>
            </a:r>
            <a:r>
              <a:rPr lang="tr-TR" sz="2000" dirty="0" err="1">
                <a:solidFill>
                  <a:srgbClr val="0070C0"/>
                </a:solidFill>
              </a:rPr>
              <a:t>save-temps</a:t>
            </a:r>
            <a:r>
              <a:rPr lang="tr-TR" sz="2000" dirty="0">
                <a:solidFill>
                  <a:srgbClr val="0070C0"/>
                </a:solidFill>
              </a:rPr>
              <a:t> </a:t>
            </a:r>
            <a:r>
              <a:rPr lang="tr-TR" sz="2000" dirty="0" err="1">
                <a:solidFill>
                  <a:srgbClr val="0070C0"/>
                </a:solidFill>
              </a:rPr>
              <a:t>adder.c</a:t>
            </a:r>
            <a:r>
              <a:rPr lang="tr-TR" sz="2000" dirty="0">
                <a:solidFill>
                  <a:srgbClr val="0070C0"/>
                </a:solidFill>
              </a:rPr>
              <a:t> –o </a:t>
            </a:r>
            <a:r>
              <a:rPr lang="tr-TR" sz="2000" dirty="0" err="1">
                <a:solidFill>
                  <a:srgbClr val="0070C0"/>
                </a:solidFill>
              </a:rPr>
              <a:t>adder</a:t>
            </a:r>
            <a:endParaRPr lang="tr-TR" sz="2000" dirty="0">
              <a:solidFill>
                <a:srgbClr val="0070C0"/>
              </a:solidFill>
            </a:endParaRPr>
          </a:p>
          <a:p>
            <a:r>
              <a:rPr lang="tr-TR" sz="2000" dirty="0">
                <a:solidFill>
                  <a:srgbClr val="0070C0"/>
                </a:solidFill>
              </a:rPr>
              <a:t>Wall : Tüm derleyici hatalarını bildirmek için kullanılır.</a:t>
            </a:r>
          </a:p>
          <a:p>
            <a:r>
              <a:rPr lang="tr-TR" sz="2000" dirty="0" err="1">
                <a:solidFill>
                  <a:srgbClr val="0070C0"/>
                </a:solidFill>
              </a:rPr>
              <a:t>save-temps</a:t>
            </a:r>
            <a:r>
              <a:rPr lang="tr-TR" sz="2000" dirty="0">
                <a:solidFill>
                  <a:srgbClr val="0070C0"/>
                </a:solidFill>
              </a:rPr>
              <a:t> : Derleme aşamalarında oluşan dosyaları da kaydeder.</a:t>
            </a:r>
          </a:p>
          <a:p>
            <a:r>
              <a:rPr lang="tr-TR" sz="2000" dirty="0">
                <a:solidFill>
                  <a:srgbClr val="0070C0"/>
                </a:solidFill>
              </a:rPr>
              <a:t>o : Çıktı dosyamıza isim vermemizi sağlar.</a:t>
            </a:r>
          </a:p>
        </p:txBody>
      </p:sp>
    </p:spTree>
    <p:extLst>
      <p:ext uri="{BB962C8B-B14F-4D97-AF65-F5344CB8AC3E}">
        <p14:creationId xmlns:p14="http://schemas.microsoft.com/office/powerpoint/2010/main" val="3511585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81F4B5C5-150E-4C19-8F4D-5F7D5BEBE0F2}"/>
              </a:ext>
            </a:extLst>
          </p:cNvPr>
          <p:cNvSpPr txBox="1"/>
          <p:nvPr/>
        </p:nvSpPr>
        <p:spPr>
          <a:xfrm>
            <a:off x="1391477" y="1855305"/>
            <a:ext cx="8163339" cy="3539430"/>
          </a:xfrm>
          <a:prstGeom prst="rect">
            <a:avLst/>
          </a:prstGeom>
          <a:noFill/>
        </p:spPr>
        <p:txBody>
          <a:bodyPr wrap="square">
            <a:spAutoFit/>
          </a:bodyPr>
          <a:lstStyle/>
          <a:p>
            <a:r>
              <a:rPr lang="tr-TR" sz="2400" dirty="0">
                <a:solidFill>
                  <a:srgbClr val="0070C0"/>
                </a:solidFill>
              </a:rPr>
              <a:t>        1-Ön İşleme(</a:t>
            </a:r>
            <a:r>
              <a:rPr lang="tr-TR" sz="2400" dirty="0" err="1">
                <a:solidFill>
                  <a:srgbClr val="0070C0"/>
                </a:solidFill>
              </a:rPr>
              <a:t>Pre-Processing</a:t>
            </a:r>
            <a:r>
              <a:rPr lang="tr-TR" sz="2400" dirty="0">
                <a:solidFill>
                  <a:srgbClr val="0070C0"/>
                </a:solidFill>
              </a:rPr>
              <a:t>)</a:t>
            </a:r>
          </a:p>
          <a:p>
            <a:r>
              <a:rPr lang="tr-TR" sz="2000" dirty="0">
                <a:solidFill>
                  <a:srgbClr val="0070C0"/>
                </a:solidFill>
              </a:rPr>
              <a:t>Bu aşamada kaynak kodumuz içindeki;</a:t>
            </a:r>
          </a:p>
          <a:p>
            <a:r>
              <a:rPr lang="tr-TR" sz="2000" dirty="0">
                <a:solidFill>
                  <a:srgbClr val="0070C0"/>
                </a:solidFill>
              </a:rPr>
              <a:t>Yorum satırları kaldırılır,</a:t>
            </a:r>
          </a:p>
          <a:p>
            <a:r>
              <a:rPr lang="tr-TR" sz="2000" dirty="0">
                <a:solidFill>
                  <a:srgbClr val="0070C0"/>
                </a:solidFill>
              </a:rPr>
              <a:t>Kütüphaneler eklenir,</a:t>
            </a:r>
          </a:p>
          <a:p>
            <a:r>
              <a:rPr lang="tr-TR" sz="2000" dirty="0">
                <a:solidFill>
                  <a:srgbClr val="0070C0"/>
                </a:solidFill>
              </a:rPr>
              <a:t>Makrolar eklenir.</a:t>
            </a:r>
          </a:p>
          <a:p>
            <a:r>
              <a:rPr lang="tr-TR" sz="2000" dirty="0">
                <a:solidFill>
                  <a:srgbClr val="0070C0"/>
                </a:solidFill>
              </a:rPr>
              <a:t>Bu aşama sonrasında çalışma dizinimizde ‘</a:t>
            </a:r>
            <a:r>
              <a:rPr lang="tr-TR" sz="2000" dirty="0" err="1">
                <a:solidFill>
                  <a:srgbClr val="0070C0"/>
                </a:solidFill>
              </a:rPr>
              <a:t>adder.i</a:t>
            </a:r>
            <a:r>
              <a:rPr lang="tr-TR" sz="2000" dirty="0">
                <a:solidFill>
                  <a:srgbClr val="0070C0"/>
                </a:solidFill>
              </a:rPr>
              <a:t>’ dosyası oluşur. Bu dosya içerisine baktığımızda #include, #define satırlarının gittiğini ve yazdığımız koddan çok daha fazlasının eklendiğini görürüz. Kendi yazdığımız bölüme geldiğimizde de yorum satırlarının silindiğini ve tanımladığımız ‘</a:t>
            </a:r>
            <a:r>
              <a:rPr lang="tr-TR" sz="2000" dirty="0" err="1">
                <a:solidFill>
                  <a:srgbClr val="0070C0"/>
                </a:solidFill>
              </a:rPr>
              <a:t>add</a:t>
            </a:r>
            <a:r>
              <a:rPr lang="tr-TR" sz="2000" dirty="0">
                <a:solidFill>
                  <a:srgbClr val="0070C0"/>
                </a:solidFill>
              </a:rPr>
              <a:t>(</a:t>
            </a:r>
            <a:r>
              <a:rPr lang="tr-TR" sz="2000" dirty="0" err="1">
                <a:solidFill>
                  <a:srgbClr val="0070C0"/>
                </a:solidFill>
              </a:rPr>
              <a:t>a,b</a:t>
            </a:r>
            <a:r>
              <a:rPr lang="tr-TR" sz="2000" dirty="0">
                <a:solidFill>
                  <a:srgbClr val="0070C0"/>
                </a:solidFill>
              </a:rPr>
              <a:t>)’ makrosu yerine karşılığı olan (</a:t>
            </a:r>
            <a:r>
              <a:rPr lang="tr-TR" sz="2000" dirty="0" err="1">
                <a:solidFill>
                  <a:srgbClr val="0070C0"/>
                </a:solidFill>
              </a:rPr>
              <a:t>a+b</a:t>
            </a:r>
            <a:r>
              <a:rPr lang="tr-TR" sz="2000" dirty="0">
                <a:solidFill>
                  <a:srgbClr val="0070C0"/>
                </a:solidFill>
              </a:rPr>
              <a:t>)’</a:t>
            </a:r>
            <a:r>
              <a:rPr lang="tr-TR" sz="2000" dirty="0" err="1">
                <a:solidFill>
                  <a:srgbClr val="0070C0"/>
                </a:solidFill>
              </a:rPr>
              <a:t>nin</a:t>
            </a:r>
            <a:r>
              <a:rPr lang="tr-TR" sz="2000" dirty="0">
                <a:solidFill>
                  <a:srgbClr val="0070C0"/>
                </a:solidFill>
              </a:rPr>
              <a:t> yazıldığını görürüz:</a:t>
            </a:r>
          </a:p>
        </p:txBody>
      </p:sp>
    </p:spTree>
    <p:extLst>
      <p:ext uri="{BB962C8B-B14F-4D97-AF65-F5344CB8AC3E}">
        <p14:creationId xmlns:p14="http://schemas.microsoft.com/office/powerpoint/2010/main" val="1754669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3E038D6D-3B87-42AE-AB5A-B8310B799387}"/>
              </a:ext>
            </a:extLst>
          </p:cNvPr>
          <p:cNvSpPr txBox="1"/>
          <p:nvPr/>
        </p:nvSpPr>
        <p:spPr>
          <a:xfrm>
            <a:off x="1881810" y="2173357"/>
            <a:ext cx="7633252" cy="2308324"/>
          </a:xfrm>
          <a:prstGeom prst="rect">
            <a:avLst/>
          </a:prstGeom>
          <a:noFill/>
        </p:spPr>
        <p:txBody>
          <a:bodyPr wrap="square">
            <a:spAutoFit/>
          </a:bodyPr>
          <a:lstStyle/>
          <a:p>
            <a:r>
              <a:rPr lang="tr-TR" sz="2400" dirty="0">
                <a:solidFill>
                  <a:srgbClr val="0070C0"/>
                </a:solidFill>
              </a:rPr>
              <a:t>   2-Derleme(</a:t>
            </a:r>
            <a:r>
              <a:rPr lang="tr-TR" sz="2400" dirty="0" err="1">
                <a:solidFill>
                  <a:srgbClr val="0070C0"/>
                </a:solidFill>
              </a:rPr>
              <a:t>Compilation</a:t>
            </a:r>
            <a:r>
              <a:rPr lang="tr-TR" sz="2400" dirty="0">
                <a:solidFill>
                  <a:srgbClr val="0070C0"/>
                </a:solidFill>
              </a:rPr>
              <a:t>)</a:t>
            </a:r>
          </a:p>
          <a:p>
            <a:r>
              <a:rPr lang="tr-TR" sz="2000" dirty="0">
                <a:solidFill>
                  <a:srgbClr val="0070C0"/>
                </a:solidFill>
              </a:rPr>
              <a:t>Bu aşamada ‘</a:t>
            </a:r>
            <a:r>
              <a:rPr lang="tr-TR" sz="2000" dirty="0" err="1">
                <a:solidFill>
                  <a:srgbClr val="0070C0"/>
                </a:solidFill>
              </a:rPr>
              <a:t>adder.i</a:t>
            </a:r>
            <a:r>
              <a:rPr lang="tr-TR" sz="2000" dirty="0">
                <a:solidFill>
                  <a:srgbClr val="0070C0"/>
                </a:solidFill>
              </a:rPr>
              <a:t>’ dosyası derlenir ve çıktı olarak ‘</a:t>
            </a:r>
            <a:r>
              <a:rPr lang="tr-TR" sz="2000" dirty="0" err="1">
                <a:solidFill>
                  <a:srgbClr val="0070C0"/>
                </a:solidFill>
              </a:rPr>
              <a:t>adder.s</a:t>
            </a:r>
            <a:r>
              <a:rPr lang="tr-TR" sz="2000" dirty="0">
                <a:solidFill>
                  <a:srgbClr val="0070C0"/>
                </a:solidFill>
              </a:rPr>
              <a:t>’ dosyası oluşur. ‘</a:t>
            </a:r>
            <a:r>
              <a:rPr lang="tr-TR" sz="2000" dirty="0" err="1">
                <a:solidFill>
                  <a:srgbClr val="0070C0"/>
                </a:solidFill>
              </a:rPr>
              <a:t>adder.s</a:t>
            </a:r>
            <a:r>
              <a:rPr lang="tr-TR" sz="2000" dirty="0">
                <a:solidFill>
                  <a:srgbClr val="0070C0"/>
                </a:solidFill>
              </a:rPr>
              <a:t>’ dosyasını açtığınızda 3–4 harfli komutların sıralandığını göreceksiniz. Eğer daha önceden uğraştıysanız bu komutların Assembly diline ait olduğunu hemen anlayabilirsiniz. Özetle bu aşamada hazırlanan C kodları, aşağıda gördüğünüz gibi Assembly kodlarına tercüme edilmektedir.</a:t>
            </a:r>
          </a:p>
        </p:txBody>
      </p:sp>
    </p:spTree>
    <p:extLst>
      <p:ext uri="{BB962C8B-B14F-4D97-AF65-F5344CB8AC3E}">
        <p14:creationId xmlns:p14="http://schemas.microsoft.com/office/powerpoint/2010/main" val="796483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20FE7C0D-1C7D-436C-9AC5-442C8A06742C}"/>
              </a:ext>
            </a:extLst>
          </p:cNvPr>
          <p:cNvSpPr txBox="1"/>
          <p:nvPr/>
        </p:nvSpPr>
        <p:spPr>
          <a:xfrm>
            <a:off x="2398644" y="2539761"/>
            <a:ext cx="6361044" cy="2000548"/>
          </a:xfrm>
          <a:prstGeom prst="rect">
            <a:avLst/>
          </a:prstGeom>
          <a:noFill/>
        </p:spPr>
        <p:txBody>
          <a:bodyPr wrap="square">
            <a:spAutoFit/>
          </a:bodyPr>
          <a:lstStyle/>
          <a:p>
            <a:r>
              <a:rPr lang="tr-TR" sz="2400" dirty="0">
                <a:solidFill>
                  <a:srgbClr val="0070C0"/>
                </a:solidFill>
              </a:rPr>
              <a:t>    3-Çevirme(Assembly)</a:t>
            </a:r>
          </a:p>
          <a:p>
            <a:r>
              <a:rPr lang="tr-TR" sz="2000" dirty="0">
                <a:solidFill>
                  <a:srgbClr val="0070C0"/>
                </a:solidFill>
              </a:rPr>
              <a:t>Bu aşamada da elde ettiğimiz Assembly kodları Assembler vasıtasıyla makine diline çevrilir ve çıktı olarak ‘</a:t>
            </a:r>
            <a:r>
              <a:rPr lang="tr-TR" sz="2000" dirty="0" err="1">
                <a:solidFill>
                  <a:srgbClr val="0070C0"/>
                </a:solidFill>
              </a:rPr>
              <a:t>adder.o</a:t>
            </a:r>
            <a:r>
              <a:rPr lang="tr-TR" sz="2000" dirty="0">
                <a:solidFill>
                  <a:srgbClr val="0070C0"/>
                </a:solidFill>
              </a:rPr>
              <a:t>’ dosyası oluşur. Bu aşamada yalnızca bizim yazmış olduğumuz kodların çevirisi yapılır, </a:t>
            </a:r>
            <a:r>
              <a:rPr lang="tr-TR" sz="2000" dirty="0" err="1">
                <a:solidFill>
                  <a:srgbClr val="0070C0"/>
                </a:solidFill>
              </a:rPr>
              <a:t>printf</a:t>
            </a:r>
            <a:r>
              <a:rPr lang="tr-TR" sz="2000" dirty="0">
                <a:solidFill>
                  <a:srgbClr val="0070C0"/>
                </a:solidFill>
              </a:rPr>
              <a:t>() çağrısı gibi harici kodlar çözümlenmez. </a:t>
            </a:r>
          </a:p>
        </p:txBody>
      </p:sp>
    </p:spTree>
    <p:extLst>
      <p:ext uri="{BB962C8B-B14F-4D97-AF65-F5344CB8AC3E}">
        <p14:creationId xmlns:p14="http://schemas.microsoft.com/office/powerpoint/2010/main" val="3299301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C69CC598-A8FA-4AC6-9028-77E32C4A84CC}"/>
              </a:ext>
            </a:extLst>
          </p:cNvPr>
          <p:cNvSpPr txBox="1"/>
          <p:nvPr/>
        </p:nvSpPr>
        <p:spPr>
          <a:xfrm>
            <a:off x="1563756" y="1921565"/>
            <a:ext cx="7924801" cy="3539430"/>
          </a:xfrm>
          <a:prstGeom prst="rect">
            <a:avLst/>
          </a:prstGeom>
          <a:noFill/>
        </p:spPr>
        <p:txBody>
          <a:bodyPr wrap="square">
            <a:spAutoFit/>
          </a:bodyPr>
          <a:lstStyle/>
          <a:p>
            <a:r>
              <a:rPr lang="tr-TR" sz="2400" dirty="0">
                <a:solidFill>
                  <a:srgbClr val="0070C0"/>
                </a:solidFill>
              </a:rPr>
              <a:t>Derleyiciler</a:t>
            </a:r>
            <a:r>
              <a:rPr lang="tr-TR" sz="2000" dirty="0">
                <a:solidFill>
                  <a:srgbClr val="0070C0"/>
                </a:solidFill>
              </a:rPr>
              <a:t> tek geçişli (</a:t>
            </a:r>
            <a:r>
              <a:rPr lang="tr-TR" sz="2000" dirty="0" err="1">
                <a:solidFill>
                  <a:srgbClr val="0070C0"/>
                </a:solidFill>
              </a:rPr>
              <a:t>one</a:t>
            </a:r>
            <a:r>
              <a:rPr lang="tr-TR" sz="2000" dirty="0">
                <a:solidFill>
                  <a:srgbClr val="0070C0"/>
                </a:solidFill>
              </a:rPr>
              <a:t> </a:t>
            </a:r>
            <a:r>
              <a:rPr lang="tr-TR" sz="2000" dirty="0" err="1">
                <a:solidFill>
                  <a:srgbClr val="0070C0"/>
                </a:solidFill>
              </a:rPr>
              <a:t>pass</a:t>
            </a:r>
            <a:r>
              <a:rPr lang="tr-TR" sz="2000" dirty="0">
                <a:solidFill>
                  <a:srgbClr val="0070C0"/>
                </a:solidFill>
              </a:rPr>
              <a:t>) ve çok geçişli (</a:t>
            </a:r>
            <a:r>
              <a:rPr lang="tr-TR" sz="2000" dirty="0" err="1">
                <a:solidFill>
                  <a:srgbClr val="0070C0"/>
                </a:solidFill>
              </a:rPr>
              <a:t>multi</a:t>
            </a:r>
            <a:r>
              <a:rPr lang="tr-TR" sz="2000" dirty="0">
                <a:solidFill>
                  <a:srgbClr val="0070C0"/>
                </a:solidFill>
              </a:rPr>
              <a:t> </a:t>
            </a:r>
            <a:r>
              <a:rPr lang="tr-TR" sz="2000" dirty="0" err="1">
                <a:solidFill>
                  <a:srgbClr val="0070C0"/>
                </a:solidFill>
              </a:rPr>
              <a:t>pass</a:t>
            </a:r>
            <a:r>
              <a:rPr lang="tr-TR" sz="2000" dirty="0">
                <a:solidFill>
                  <a:srgbClr val="0070C0"/>
                </a:solidFill>
              </a:rPr>
              <a:t>) olarak nitelendirilebilirler5. Tek geçişli (</a:t>
            </a:r>
            <a:r>
              <a:rPr lang="tr-TR" sz="2000" dirty="0" err="1">
                <a:solidFill>
                  <a:srgbClr val="0070C0"/>
                </a:solidFill>
              </a:rPr>
              <a:t>one</a:t>
            </a:r>
            <a:r>
              <a:rPr lang="tr-TR" sz="2000" dirty="0">
                <a:solidFill>
                  <a:srgbClr val="0070C0"/>
                </a:solidFill>
              </a:rPr>
              <a:t> </a:t>
            </a:r>
            <a:r>
              <a:rPr lang="tr-TR" sz="2000" dirty="0" err="1">
                <a:solidFill>
                  <a:srgbClr val="0070C0"/>
                </a:solidFill>
              </a:rPr>
              <a:t>pass</a:t>
            </a:r>
            <a:r>
              <a:rPr lang="tr-TR" sz="2000" dirty="0">
                <a:solidFill>
                  <a:srgbClr val="0070C0"/>
                </a:solidFill>
              </a:rPr>
              <a:t>) bir derleyici kaynak kodu baştan sona bir defa okur. Çok geçişli (</a:t>
            </a:r>
            <a:r>
              <a:rPr lang="tr-TR" sz="2000" dirty="0" err="1">
                <a:solidFill>
                  <a:srgbClr val="0070C0"/>
                </a:solidFill>
              </a:rPr>
              <a:t>multi</a:t>
            </a:r>
            <a:r>
              <a:rPr lang="tr-TR" sz="2000" dirty="0">
                <a:solidFill>
                  <a:srgbClr val="0070C0"/>
                </a:solidFill>
              </a:rPr>
              <a:t> </a:t>
            </a:r>
            <a:r>
              <a:rPr lang="tr-TR" sz="2000" dirty="0" err="1">
                <a:solidFill>
                  <a:srgbClr val="0070C0"/>
                </a:solidFill>
              </a:rPr>
              <a:t>pass</a:t>
            </a:r>
            <a:r>
              <a:rPr lang="tr-TR" sz="2000" dirty="0">
                <a:solidFill>
                  <a:srgbClr val="0070C0"/>
                </a:solidFill>
              </a:rPr>
              <a:t>) derleyiciler ise bu işlemi birkaç defa gerçekleştirirler. Tek geçişli derleyiciler kodun incelenme sürecini daha hızlı ele alırlarken bazı durumlarda, dilin tasarımı sebebiyle işlevsiz kalabilmektedirler. Diğer yandan, çok geçişli derleyiciler sondaki bir tanımı takip edebilmek, işlemleri bütün kod bağlamında değerlendirebilmek gibi özellikleri sebebiyle daha iyi yorumlama yapabilmektedirler. Derleyicileri ayrıca odaklandıkları süreçlere göre değerlendirebiliriz.</a:t>
            </a:r>
          </a:p>
        </p:txBody>
      </p:sp>
    </p:spTree>
    <p:extLst>
      <p:ext uri="{BB962C8B-B14F-4D97-AF65-F5344CB8AC3E}">
        <p14:creationId xmlns:p14="http://schemas.microsoft.com/office/powerpoint/2010/main" val="2682971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B4F75F36-2001-4553-B1DA-A5A325ACE59C}"/>
              </a:ext>
            </a:extLst>
          </p:cNvPr>
          <p:cNvSpPr txBox="1"/>
          <p:nvPr/>
        </p:nvSpPr>
        <p:spPr>
          <a:xfrm>
            <a:off x="1696278" y="1285461"/>
            <a:ext cx="7447722" cy="5016758"/>
          </a:xfrm>
          <a:prstGeom prst="rect">
            <a:avLst/>
          </a:prstGeom>
          <a:noFill/>
        </p:spPr>
        <p:txBody>
          <a:bodyPr wrap="square">
            <a:spAutoFit/>
          </a:bodyPr>
          <a:lstStyle/>
          <a:p>
            <a:r>
              <a:rPr lang="tr-TR" sz="2000" dirty="0">
                <a:solidFill>
                  <a:srgbClr val="0070C0"/>
                </a:solidFill>
              </a:rPr>
              <a:t>Source </a:t>
            </a:r>
            <a:r>
              <a:rPr lang="tr-TR" sz="2000" dirty="0" err="1">
                <a:solidFill>
                  <a:srgbClr val="0070C0"/>
                </a:solidFill>
              </a:rPr>
              <a:t>to</a:t>
            </a:r>
            <a:r>
              <a:rPr lang="tr-TR" sz="2000" dirty="0">
                <a:solidFill>
                  <a:srgbClr val="0070C0"/>
                </a:solidFill>
              </a:rPr>
              <a:t> </a:t>
            </a:r>
            <a:r>
              <a:rPr lang="tr-TR" sz="2000" dirty="0" err="1">
                <a:solidFill>
                  <a:srgbClr val="0070C0"/>
                </a:solidFill>
              </a:rPr>
              <a:t>source</a:t>
            </a:r>
            <a:r>
              <a:rPr lang="tr-TR" sz="2000" dirty="0">
                <a:solidFill>
                  <a:srgbClr val="0070C0"/>
                </a:solidFill>
              </a:rPr>
              <a:t> </a:t>
            </a:r>
            <a:r>
              <a:rPr lang="tr-TR" sz="2000" dirty="0" err="1">
                <a:solidFill>
                  <a:srgbClr val="0070C0"/>
                </a:solidFill>
              </a:rPr>
              <a:t>compiler</a:t>
            </a:r>
            <a:endParaRPr lang="tr-TR" sz="2000" dirty="0">
              <a:solidFill>
                <a:srgbClr val="0070C0"/>
              </a:solidFill>
            </a:endParaRPr>
          </a:p>
          <a:p>
            <a:r>
              <a:rPr lang="tr-TR" sz="2000" dirty="0">
                <a:solidFill>
                  <a:srgbClr val="0070C0"/>
                </a:solidFill>
              </a:rPr>
              <a:t>Kaynaktan kaynağa derleyici. Bir dilde yazılı kodu bir başka dile çevirirler. C++ dilindeki bir kodun Java diline </a:t>
            </a:r>
            <a:r>
              <a:rPr lang="tr-TR" sz="2000" dirty="0" err="1">
                <a:solidFill>
                  <a:srgbClr val="0070C0"/>
                </a:solidFill>
              </a:rPr>
              <a:t>çevirilmesi</a:t>
            </a:r>
            <a:r>
              <a:rPr lang="tr-TR" sz="2000" dirty="0">
                <a:solidFill>
                  <a:srgbClr val="0070C0"/>
                </a:solidFill>
              </a:rPr>
              <a:t> örnek olarak gösterilebilir.</a:t>
            </a:r>
          </a:p>
          <a:p>
            <a:r>
              <a:rPr lang="tr-TR" sz="2000" dirty="0">
                <a:solidFill>
                  <a:srgbClr val="0070C0"/>
                </a:solidFill>
              </a:rPr>
              <a:t>Cross </a:t>
            </a:r>
            <a:r>
              <a:rPr lang="tr-TR" sz="2000" dirty="0" err="1">
                <a:solidFill>
                  <a:srgbClr val="0070C0"/>
                </a:solidFill>
              </a:rPr>
              <a:t>compiler</a:t>
            </a:r>
            <a:endParaRPr lang="tr-TR" sz="2000" dirty="0">
              <a:solidFill>
                <a:srgbClr val="0070C0"/>
              </a:solidFill>
            </a:endParaRPr>
          </a:p>
          <a:p>
            <a:r>
              <a:rPr lang="tr-TR" sz="2000" dirty="0">
                <a:solidFill>
                  <a:srgbClr val="0070C0"/>
                </a:solidFill>
              </a:rPr>
              <a:t>Çapraz derleyici. Farklı ortamlar (işletim sistemleri gibi) arasında geçiş sağlanmasını sağlayan derleyicilerdir. Örneğin, Linux temelli bir işletim sistemi üzerinde Windows işletim sisteminde çalışacak şekilde kod yazılması gibi.</a:t>
            </a:r>
          </a:p>
          <a:p>
            <a:r>
              <a:rPr lang="tr-TR" sz="2000" dirty="0" err="1">
                <a:solidFill>
                  <a:srgbClr val="0070C0"/>
                </a:solidFill>
              </a:rPr>
              <a:t>Just</a:t>
            </a:r>
            <a:r>
              <a:rPr lang="tr-TR" sz="2000" dirty="0">
                <a:solidFill>
                  <a:srgbClr val="0070C0"/>
                </a:solidFill>
              </a:rPr>
              <a:t> in time </a:t>
            </a:r>
            <a:r>
              <a:rPr lang="tr-TR" sz="2000" dirty="0" err="1">
                <a:solidFill>
                  <a:srgbClr val="0070C0"/>
                </a:solidFill>
              </a:rPr>
              <a:t>compiler</a:t>
            </a:r>
            <a:endParaRPr lang="tr-TR" sz="2000" dirty="0">
              <a:solidFill>
                <a:srgbClr val="0070C0"/>
              </a:solidFill>
            </a:endParaRPr>
          </a:p>
          <a:p>
            <a:r>
              <a:rPr lang="tr-TR" sz="2000" dirty="0" err="1">
                <a:solidFill>
                  <a:srgbClr val="0070C0"/>
                </a:solidFill>
              </a:rPr>
              <a:t>Ttam</a:t>
            </a:r>
            <a:r>
              <a:rPr lang="tr-TR" sz="2000" dirty="0">
                <a:solidFill>
                  <a:srgbClr val="0070C0"/>
                </a:solidFill>
              </a:rPr>
              <a:t> zamanında derleyici. Genellikle ortamdan bağımsız, kodun yazılması sürecinde iyileştirme amacıyla kullanılan derleyicilerdir.</a:t>
            </a:r>
          </a:p>
          <a:p>
            <a:r>
              <a:rPr lang="tr-TR" sz="2000" dirty="0">
                <a:solidFill>
                  <a:srgbClr val="0070C0"/>
                </a:solidFill>
              </a:rPr>
              <a:t>Derleyiciler kodu bir bütün olarak ele alırlar. Ancak, kodun satır-blok olarak da değerlendirilmesi mümkündür. Bu tür durumlarda yorumlayıcılar (</a:t>
            </a:r>
            <a:r>
              <a:rPr lang="tr-TR" sz="2000" dirty="0" err="1">
                <a:solidFill>
                  <a:srgbClr val="0070C0"/>
                </a:solidFill>
              </a:rPr>
              <a:t>interpreter</a:t>
            </a:r>
            <a:r>
              <a:rPr lang="tr-TR" sz="2000" dirty="0">
                <a:solidFill>
                  <a:srgbClr val="0070C0"/>
                </a:solidFill>
              </a:rPr>
              <a:t>) öne çıkmaktadır</a:t>
            </a:r>
          </a:p>
        </p:txBody>
      </p:sp>
    </p:spTree>
    <p:extLst>
      <p:ext uri="{BB962C8B-B14F-4D97-AF65-F5344CB8AC3E}">
        <p14:creationId xmlns:p14="http://schemas.microsoft.com/office/powerpoint/2010/main" val="2973349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a:extLst>
              <a:ext uri="{FF2B5EF4-FFF2-40B4-BE49-F238E27FC236}">
                <a16:creationId xmlns:a16="http://schemas.microsoft.com/office/drawing/2014/main" id="{E9EFC61A-E76F-429D-92E6-AB0A0B8C8CE8}"/>
              </a:ext>
            </a:extLst>
          </p:cNvPr>
          <p:cNvSpPr txBox="1"/>
          <p:nvPr/>
        </p:nvSpPr>
        <p:spPr>
          <a:xfrm>
            <a:off x="1444487" y="1093114"/>
            <a:ext cx="8706678" cy="4770537"/>
          </a:xfrm>
          <a:prstGeom prst="rect">
            <a:avLst/>
          </a:prstGeom>
          <a:noFill/>
        </p:spPr>
        <p:txBody>
          <a:bodyPr wrap="square">
            <a:spAutoFit/>
          </a:bodyPr>
          <a:lstStyle/>
          <a:p>
            <a:r>
              <a:rPr lang="tr-TR" sz="2400" dirty="0">
                <a:solidFill>
                  <a:srgbClr val="0070C0"/>
                </a:solidFill>
              </a:rPr>
              <a:t>                               Yorumlayıcı (Interpreter)</a:t>
            </a:r>
          </a:p>
          <a:p>
            <a:endParaRPr lang="tr-TR" sz="2000" dirty="0">
              <a:solidFill>
                <a:srgbClr val="0070C0"/>
              </a:solidFill>
            </a:endParaRPr>
          </a:p>
          <a:p>
            <a:r>
              <a:rPr lang="tr-TR" sz="2000" dirty="0">
                <a:solidFill>
                  <a:srgbClr val="0070C0"/>
                </a:solidFill>
              </a:rPr>
              <a:t>Yorumlayıcı (Interpreter), girdi olarak program için olan verilerle birlikte kaynak kodu alan, ve kaynak programı satır </a:t>
            </a:r>
            <a:r>
              <a:rPr lang="tr-TR" sz="2000" dirty="0" err="1">
                <a:solidFill>
                  <a:srgbClr val="0070C0"/>
                </a:solidFill>
              </a:rPr>
              <a:t>satır</a:t>
            </a:r>
            <a:r>
              <a:rPr lang="tr-TR" sz="2000" dirty="0">
                <a:solidFill>
                  <a:srgbClr val="0070C0"/>
                </a:solidFill>
              </a:rPr>
              <a:t> yürüten bir programdır.</a:t>
            </a:r>
          </a:p>
          <a:p>
            <a:r>
              <a:rPr lang="tr-TR" sz="2000" dirty="0">
                <a:solidFill>
                  <a:srgbClr val="0070C0"/>
                </a:solidFill>
              </a:rPr>
              <a:t>Örnek olarak Java yorumlayıcısı </a:t>
            </a:r>
            <a:r>
              <a:rPr lang="tr-TR" sz="2000" dirty="0" err="1">
                <a:solidFill>
                  <a:srgbClr val="0070C0"/>
                </a:solidFill>
              </a:rPr>
              <a:t>java</a:t>
            </a:r>
            <a:r>
              <a:rPr lang="tr-TR" sz="2000" dirty="0">
                <a:solidFill>
                  <a:srgbClr val="0070C0"/>
                </a:solidFill>
              </a:rPr>
              <a:t> verilebilir. Java .</a:t>
            </a:r>
            <a:r>
              <a:rPr lang="tr-TR" sz="2000" dirty="0" err="1">
                <a:solidFill>
                  <a:srgbClr val="0070C0"/>
                </a:solidFill>
              </a:rPr>
              <a:t>class</a:t>
            </a:r>
            <a:r>
              <a:rPr lang="tr-TR" sz="2000" dirty="0">
                <a:solidFill>
                  <a:srgbClr val="0070C0"/>
                </a:solidFill>
              </a:rPr>
              <a:t> uzantılı dosyayı üzerinde çalıştığı makinede çalıştırılabilecek olan doğal makine kodlarına çevirir.</a:t>
            </a:r>
          </a:p>
          <a:p>
            <a:r>
              <a:rPr lang="tr-TR" sz="2000" dirty="0">
                <a:solidFill>
                  <a:srgbClr val="0070C0"/>
                </a:solidFill>
              </a:rPr>
              <a:t>Java’da derleyici ve yorumlayıcı beraber çalışır. Yani, önce oluşturulan kaynak koddan bir ara kod (</a:t>
            </a:r>
            <a:r>
              <a:rPr lang="tr-TR" sz="2000" dirty="0" err="1">
                <a:solidFill>
                  <a:srgbClr val="0070C0"/>
                </a:solidFill>
              </a:rPr>
              <a:t>bytecode</a:t>
            </a:r>
            <a:r>
              <a:rPr lang="tr-TR" sz="2000" dirty="0">
                <a:solidFill>
                  <a:srgbClr val="0070C0"/>
                </a:solidFill>
              </a:rPr>
              <a:t>) üretilmek için derlenir. Daha sonra bu derlenen </a:t>
            </a:r>
            <a:r>
              <a:rPr lang="tr-TR" sz="2000" dirty="0" err="1">
                <a:solidFill>
                  <a:srgbClr val="0070C0"/>
                </a:solidFill>
              </a:rPr>
              <a:t>bytecode</a:t>
            </a:r>
            <a:r>
              <a:rPr lang="tr-TR" sz="2000" dirty="0">
                <a:solidFill>
                  <a:srgbClr val="0070C0"/>
                </a:solidFill>
              </a:rPr>
              <a:t> Java Sanal Makinesi (JVM) üzerinde yorumlanarak yürütülür. Bu bazı avantajları da beraberinde getirir. En önemlisi platform bağımsızlığıdır. JVM çalışan her makinede </a:t>
            </a:r>
            <a:r>
              <a:rPr lang="tr-TR" sz="2000" dirty="0" err="1">
                <a:solidFill>
                  <a:srgbClr val="0070C0"/>
                </a:solidFill>
              </a:rPr>
              <a:t>bytecode’larımız</a:t>
            </a:r>
            <a:r>
              <a:rPr lang="tr-TR" sz="2000" dirty="0">
                <a:solidFill>
                  <a:srgbClr val="0070C0"/>
                </a:solidFill>
              </a:rPr>
              <a:t> sorunsuz çalışacaktır. İkinci avantajı ise Java </a:t>
            </a:r>
            <a:r>
              <a:rPr lang="tr-TR" sz="2000" dirty="0" err="1">
                <a:solidFill>
                  <a:srgbClr val="0070C0"/>
                </a:solidFill>
              </a:rPr>
              <a:t>bytecode’umuz</a:t>
            </a:r>
            <a:r>
              <a:rPr lang="tr-TR" sz="2000" dirty="0">
                <a:solidFill>
                  <a:srgbClr val="0070C0"/>
                </a:solidFill>
              </a:rPr>
              <a:t> bir sanal makine üzerinde çalıştığı için kötü amaçlı programlara karşı koruma sağlayan bir güvenlik katmanı ile korunmuş oluruz.</a:t>
            </a:r>
          </a:p>
        </p:txBody>
      </p:sp>
    </p:spTree>
    <p:extLst>
      <p:ext uri="{BB962C8B-B14F-4D97-AF65-F5344CB8AC3E}">
        <p14:creationId xmlns:p14="http://schemas.microsoft.com/office/powerpoint/2010/main" val="3432061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900F0261-A449-4E3A-B56D-C3DBD09403EE}"/>
              </a:ext>
            </a:extLst>
          </p:cNvPr>
          <p:cNvSpPr txBox="1"/>
          <p:nvPr/>
        </p:nvSpPr>
        <p:spPr>
          <a:xfrm>
            <a:off x="1457739" y="2266122"/>
            <a:ext cx="8203096" cy="2862322"/>
          </a:xfrm>
          <a:prstGeom prst="rect">
            <a:avLst/>
          </a:prstGeom>
          <a:noFill/>
        </p:spPr>
        <p:txBody>
          <a:bodyPr wrap="square">
            <a:spAutoFit/>
          </a:bodyPr>
          <a:lstStyle/>
          <a:p>
            <a:r>
              <a:rPr lang="tr-TR" sz="2000" dirty="0">
                <a:solidFill>
                  <a:srgbClr val="0070C0"/>
                </a:solidFill>
              </a:rPr>
              <a:t>Yüksek düzeyde bir dilde programlar yazarken bilgisayar onu anlayamaz. Kullanılabilir olacaktı, bunu bir bilgisayarın anlayabileceği bir şeye dönüştürmeniz gerekiyor. İkisinin de aynı işlevi yerine getirdiği için derleyiciler ve tercümanlar buraya gelir. Bir derleyici ile bir yorumlayıcı arasındaki temel fark, kodu çalıştırdıkları zamandır. Bir tercümanla birlikte, kod hemen yorumlanır ve yorumlanan kod bilgisayar tarafından geçirilir. Buna karşılık, bir derleyici kodu çalıştırmaz. Bunun yerine bitmiş kodu diske yazar. Ardından diske yazılan kod her zaman çalıştırılabilir.</a:t>
            </a:r>
          </a:p>
        </p:txBody>
      </p:sp>
    </p:spTree>
    <p:extLst>
      <p:ext uri="{BB962C8B-B14F-4D97-AF65-F5344CB8AC3E}">
        <p14:creationId xmlns:p14="http://schemas.microsoft.com/office/powerpoint/2010/main" val="225828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8C37326E-17FC-4910-BC5E-177D42B90A37}"/>
              </a:ext>
            </a:extLst>
          </p:cNvPr>
          <p:cNvSpPr txBox="1"/>
          <p:nvPr/>
        </p:nvSpPr>
        <p:spPr>
          <a:xfrm>
            <a:off x="781878" y="874643"/>
            <a:ext cx="10389706" cy="5386090"/>
          </a:xfrm>
          <a:prstGeom prst="rect">
            <a:avLst/>
          </a:prstGeom>
          <a:noFill/>
        </p:spPr>
        <p:txBody>
          <a:bodyPr wrap="square">
            <a:spAutoFit/>
          </a:bodyPr>
          <a:lstStyle/>
          <a:p>
            <a:r>
              <a:rPr lang="tr-TR" sz="2400" dirty="0" err="1"/>
              <a:t>Lambda</a:t>
            </a:r>
            <a:r>
              <a:rPr lang="tr-TR" sz="2400" dirty="0"/>
              <a:t> </a:t>
            </a:r>
            <a:r>
              <a:rPr lang="tr-TR" sz="2400" dirty="0" err="1"/>
              <a:t>expressions</a:t>
            </a:r>
            <a:endParaRPr lang="tr-TR" sz="2400" dirty="0"/>
          </a:p>
          <a:p>
            <a:r>
              <a:rPr lang="tr-TR" sz="2000" dirty="0" err="1"/>
              <a:t>Lambda</a:t>
            </a:r>
            <a:r>
              <a:rPr lang="tr-TR" sz="2000" dirty="0"/>
              <a:t> </a:t>
            </a:r>
            <a:r>
              <a:rPr lang="tr-TR" sz="2000" dirty="0" err="1"/>
              <a:t>expressionlar</a:t>
            </a:r>
            <a:r>
              <a:rPr lang="tr-TR" sz="2000" dirty="0"/>
              <a:t>, herhangi bir </a:t>
            </a:r>
            <a:r>
              <a:rPr lang="tr-TR" sz="2000" dirty="0" err="1"/>
              <a:t>class’a</a:t>
            </a:r>
            <a:r>
              <a:rPr lang="tr-TR" sz="2000" dirty="0"/>
              <a:t> ait olmadan iş yapabilen fonksiyonlardır. </a:t>
            </a:r>
            <a:r>
              <a:rPr lang="tr-TR" sz="2000" dirty="0" err="1"/>
              <a:t>Lambda</a:t>
            </a:r>
            <a:r>
              <a:rPr lang="tr-TR" sz="2000" dirty="0"/>
              <a:t> ile birlikte Java, </a:t>
            </a:r>
            <a:r>
              <a:rPr lang="tr-TR" sz="2000" dirty="0" err="1"/>
              <a:t>funtional</a:t>
            </a:r>
            <a:r>
              <a:rPr lang="tr-TR" sz="2000" dirty="0"/>
              <a:t> </a:t>
            </a:r>
            <a:r>
              <a:rPr lang="tr-TR" sz="2000" dirty="0" err="1"/>
              <a:t>programming</a:t>
            </a:r>
            <a:r>
              <a:rPr lang="tr-TR" sz="2000" dirty="0"/>
              <a:t> dünyasına da girmiş bulunmaktadır. Bu oldukça önemli bir gelişme, Java’nın ilerde gideceği yol hakkında da ipucu veriyor bizlere. </a:t>
            </a:r>
            <a:r>
              <a:rPr lang="tr-TR" sz="2000" dirty="0" err="1"/>
              <a:t>Lambda</a:t>
            </a:r>
            <a:r>
              <a:rPr lang="tr-TR" sz="2000" dirty="0"/>
              <a:t> sayesinde hem daha okunabilir kod üretiyor, hem de kod tekrarından kurtuluyoruz. Bir </a:t>
            </a:r>
            <a:r>
              <a:rPr lang="tr-TR" sz="2000" dirty="0" err="1"/>
              <a:t>lambda</a:t>
            </a:r>
            <a:r>
              <a:rPr lang="tr-TR" sz="2000" dirty="0"/>
              <a:t> ifadesini tekrar tekrar kullanabilir, parametre olarak başka bir yere iletebiliriz. </a:t>
            </a:r>
            <a:r>
              <a:rPr lang="tr-TR" sz="2000" dirty="0" err="1"/>
              <a:t>Lambda</a:t>
            </a:r>
            <a:r>
              <a:rPr lang="tr-TR" sz="2000" dirty="0"/>
              <a:t> </a:t>
            </a:r>
            <a:r>
              <a:rPr lang="tr-TR" sz="2000" dirty="0" err="1"/>
              <a:t>syntax’ına</a:t>
            </a:r>
            <a:r>
              <a:rPr lang="tr-TR" sz="2000" dirty="0"/>
              <a:t> bakalım;</a:t>
            </a:r>
          </a:p>
          <a:p>
            <a:r>
              <a:rPr lang="tr-TR" sz="2000" dirty="0"/>
              <a:t>(</a:t>
            </a:r>
            <a:r>
              <a:rPr lang="tr-TR" sz="2000" dirty="0" err="1"/>
              <a:t>argument-list</a:t>
            </a:r>
            <a:r>
              <a:rPr lang="tr-TR" sz="2000" dirty="0"/>
              <a:t>) -&gt; {body}</a:t>
            </a:r>
          </a:p>
          <a:p>
            <a:r>
              <a:rPr lang="tr-TR" sz="2000" dirty="0" err="1"/>
              <a:t>argument-list</a:t>
            </a:r>
            <a:r>
              <a:rPr lang="tr-TR" sz="2000" dirty="0"/>
              <a:t> : </a:t>
            </a:r>
            <a:r>
              <a:rPr lang="tr-TR" sz="2000" dirty="0" err="1"/>
              <a:t>empty</a:t>
            </a:r>
            <a:r>
              <a:rPr lang="tr-TR" sz="2000" dirty="0"/>
              <a:t> yada birden fazla olabilir duruma göre.</a:t>
            </a:r>
          </a:p>
          <a:p>
            <a:r>
              <a:rPr lang="tr-TR" sz="2000" dirty="0"/>
              <a:t>-&gt; : </a:t>
            </a:r>
            <a:r>
              <a:rPr lang="tr-TR" sz="2000" dirty="0" err="1"/>
              <a:t>arrow</a:t>
            </a:r>
            <a:r>
              <a:rPr lang="tr-TR" sz="2000" dirty="0"/>
              <a:t> </a:t>
            </a:r>
            <a:r>
              <a:rPr lang="tr-TR" sz="2000" dirty="0" err="1"/>
              <a:t>token</a:t>
            </a:r>
            <a:r>
              <a:rPr lang="tr-TR" sz="2000" dirty="0"/>
              <a:t>, parametreler ile body </a:t>
            </a:r>
            <a:r>
              <a:rPr lang="tr-TR" sz="2000" dirty="0" err="1"/>
              <a:t>statement’ı</a:t>
            </a:r>
            <a:r>
              <a:rPr lang="tr-TR" sz="2000" dirty="0"/>
              <a:t> linkler.</a:t>
            </a:r>
          </a:p>
          <a:p>
            <a:r>
              <a:rPr lang="tr-TR" sz="2000" dirty="0"/>
              <a:t>{body} : </a:t>
            </a:r>
            <a:r>
              <a:rPr lang="tr-TR" sz="2000" dirty="0" err="1"/>
              <a:t>expression</a:t>
            </a:r>
            <a:r>
              <a:rPr lang="tr-TR" sz="2000" dirty="0"/>
              <a:t> yani asıl kodu içeren kısımdır.</a:t>
            </a:r>
          </a:p>
          <a:p>
            <a:r>
              <a:rPr lang="tr-TR" sz="2000" dirty="0" err="1"/>
              <a:t>fn</a:t>
            </a:r>
            <a:r>
              <a:rPr lang="tr-TR" sz="2000" dirty="0"/>
              <a:t>(a, b)  -&gt; { </a:t>
            </a:r>
            <a:r>
              <a:rPr lang="tr-TR" sz="2000" dirty="0" err="1"/>
              <a:t>a+b</a:t>
            </a:r>
            <a:r>
              <a:rPr lang="tr-TR" sz="2000" dirty="0"/>
              <a:t>; } gibi düşünebiliriz.  Burada dikkat edebileceğiniz </a:t>
            </a:r>
            <a:r>
              <a:rPr lang="tr-TR" sz="2000" dirty="0" err="1"/>
              <a:t>husulardan</a:t>
            </a:r>
            <a:r>
              <a:rPr lang="tr-TR" sz="2000" dirty="0"/>
              <a:t> bir tanesi </a:t>
            </a:r>
            <a:r>
              <a:rPr lang="tr-TR" sz="2000" dirty="0" err="1"/>
              <a:t>parameter</a:t>
            </a:r>
            <a:r>
              <a:rPr lang="tr-TR" sz="2000" dirty="0"/>
              <a:t> </a:t>
            </a:r>
            <a:r>
              <a:rPr lang="tr-TR" sz="2000" dirty="0" err="1"/>
              <a:t>type</a:t>
            </a:r>
            <a:r>
              <a:rPr lang="tr-TR" sz="2000" dirty="0"/>
              <a:t> </a:t>
            </a:r>
            <a:r>
              <a:rPr lang="tr-TR" sz="2000" dirty="0" err="1"/>
              <a:t>inference</a:t>
            </a:r>
            <a:r>
              <a:rPr lang="tr-TR" sz="2000" dirty="0"/>
              <a:t> konusudur. Aslında şöyle de yazabiliriz;</a:t>
            </a:r>
          </a:p>
          <a:p>
            <a:r>
              <a:rPr lang="tr-TR" sz="2000" dirty="0" err="1"/>
              <a:t>fn</a:t>
            </a:r>
            <a:r>
              <a:rPr lang="tr-TR" sz="2000" dirty="0"/>
              <a:t>(</a:t>
            </a:r>
            <a:r>
              <a:rPr lang="tr-TR" sz="2000" dirty="0" err="1"/>
              <a:t>int</a:t>
            </a:r>
            <a:r>
              <a:rPr lang="tr-TR" sz="2000" dirty="0"/>
              <a:t> a, </a:t>
            </a:r>
            <a:r>
              <a:rPr lang="tr-TR" sz="2000" dirty="0" err="1"/>
              <a:t>int</a:t>
            </a:r>
            <a:r>
              <a:rPr lang="tr-TR" sz="2000" dirty="0"/>
              <a:t> b)  -&gt; { </a:t>
            </a:r>
            <a:r>
              <a:rPr lang="tr-TR" sz="2000" dirty="0" err="1"/>
              <a:t>a+b</a:t>
            </a:r>
            <a:r>
              <a:rPr lang="tr-TR" sz="2000" dirty="0"/>
              <a:t>; }  gibi. Burada dikkat edebileceğimiz bir diğer husus da </a:t>
            </a:r>
            <a:r>
              <a:rPr lang="tr-TR" sz="2000" dirty="0" err="1"/>
              <a:t>missing</a:t>
            </a:r>
            <a:r>
              <a:rPr lang="tr-TR" sz="2000" dirty="0"/>
              <a:t> </a:t>
            </a:r>
            <a:r>
              <a:rPr lang="tr-TR" sz="2000" dirty="0" err="1"/>
              <a:t>return</a:t>
            </a:r>
            <a:r>
              <a:rPr lang="tr-TR" sz="2000" dirty="0"/>
              <a:t> </a:t>
            </a:r>
            <a:r>
              <a:rPr lang="tr-TR" sz="2000" dirty="0" err="1"/>
              <a:t>statemen’dır</a:t>
            </a:r>
            <a:r>
              <a:rPr lang="tr-TR" sz="2000" dirty="0"/>
              <a:t>. Return ifadesi de bazı durumlarda gereksizdir. Aslında şöyle de yazabiliriz;</a:t>
            </a:r>
          </a:p>
          <a:p>
            <a:r>
              <a:rPr lang="tr-TR" sz="2000" dirty="0" err="1"/>
              <a:t>fn</a:t>
            </a:r>
            <a:r>
              <a:rPr lang="tr-TR" sz="2000" dirty="0"/>
              <a:t>(</a:t>
            </a:r>
            <a:r>
              <a:rPr lang="tr-TR" sz="2000" dirty="0" err="1"/>
              <a:t>int</a:t>
            </a:r>
            <a:r>
              <a:rPr lang="tr-TR" sz="2000" dirty="0"/>
              <a:t> a, </a:t>
            </a:r>
            <a:r>
              <a:rPr lang="tr-TR" sz="2000" dirty="0" err="1"/>
              <a:t>int</a:t>
            </a:r>
            <a:r>
              <a:rPr lang="tr-TR" sz="2000" dirty="0"/>
              <a:t> b)  -&gt; { </a:t>
            </a:r>
            <a:r>
              <a:rPr lang="tr-TR" sz="2000" dirty="0" err="1"/>
              <a:t>return</a:t>
            </a:r>
            <a:r>
              <a:rPr lang="tr-TR" sz="2000" dirty="0"/>
              <a:t> </a:t>
            </a:r>
            <a:r>
              <a:rPr lang="tr-TR" sz="2000" dirty="0" err="1"/>
              <a:t>a+b</a:t>
            </a:r>
            <a:r>
              <a:rPr lang="tr-TR" sz="2000" dirty="0"/>
              <a:t>; } gibi. Canlı bir örnek ile görmeye çalışalım;</a:t>
            </a:r>
          </a:p>
          <a:p>
            <a:r>
              <a:rPr lang="tr-TR" sz="2000" dirty="0" err="1"/>
              <a:t>Arrays.asList</a:t>
            </a:r>
            <a:r>
              <a:rPr lang="tr-TR" sz="2000" dirty="0"/>
              <a:t>(“</a:t>
            </a:r>
            <a:r>
              <a:rPr lang="tr-TR" sz="2000" dirty="0" err="1"/>
              <a:t>dev”,”not”,”.com</a:t>
            </a:r>
            <a:r>
              <a:rPr lang="tr-TR" sz="2000" dirty="0"/>
              <a:t>”).</a:t>
            </a:r>
            <a:r>
              <a:rPr lang="tr-TR" sz="2000" dirty="0" err="1"/>
              <a:t>forEach</a:t>
            </a:r>
            <a:r>
              <a:rPr lang="tr-TR" sz="2000" dirty="0"/>
              <a:t>(</a:t>
            </a:r>
            <a:r>
              <a:rPr lang="tr-TR" sz="2000" dirty="0" err="1"/>
              <a:t>item</a:t>
            </a:r>
            <a:r>
              <a:rPr lang="tr-TR" sz="2000" dirty="0"/>
              <a:t> -&gt; </a:t>
            </a:r>
            <a:r>
              <a:rPr lang="tr-TR" sz="2000" dirty="0" err="1"/>
              <a:t>System.out.print</a:t>
            </a:r>
            <a:r>
              <a:rPr lang="tr-TR" sz="2000" dirty="0"/>
              <a:t>(</a:t>
            </a:r>
            <a:r>
              <a:rPr lang="tr-TR" sz="2000" dirty="0" err="1"/>
              <a:t>item</a:t>
            </a:r>
            <a:r>
              <a:rPr lang="tr-TR" sz="2000" dirty="0"/>
              <a:t>));</a:t>
            </a:r>
          </a:p>
          <a:p>
            <a:r>
              <a:rPr lang="tr-TR" sz="2000" dirty="0"/>
              <a:t>Burada ki </a:t>
            </a:r>
            <a:r>
              <a:rPr lang="tr-TR" sz="2000" dirty="0" err="1"/>
              <a:t>item</a:t>
            </a:r>
            <a:r>
              <a:rPr lang="tr-TR" sz="2000" dirty="0"/>
              <a:t> -&gt; </a:t>
            </a:r>
            <a:r>
              <a:rPr lang="tr-TR" sz="2000" dirty="0" err="1"/>
              <a:t>System.out.print</a:t>
            </a:r>
            <a:r>
              <a:rPr lang="tr-TR" sz="2000" dirty="0"/>
              <a:t>(</a:t>
            </a:r>
            <a:r>
              <a:rPr lang="tr-TR" sz="2000" dirty="0" err="1"/>
              <a:t>item</a:t>
            </a:r>
            <a:r>
              <a:rPr lang="tr-TR" sz="2000" dirty="0"/>
              <a:t>) ifadesi bir </a:t>
            </a:r>
            <a:r>
              <a:rPr lang="tr-TR" sz="2000" dirty="0" err="1"/>
              <a:t>lambda</a:t>
            </a:r>
            <a:r>
              <a:rPr lang="tr-TR" sz="2000" dirty="0"/>
              <a:t> deyimidir.</a:t>
            </a:r>
          </a:p>
        </p:txBody>
      </p:sp>
    </p:spTree>
    <p:extLst>
      <p:ext uri="{BB962C8B-B14F-4D97-AF65-F5344CB8AC3E}">
        <p14:creationId xmlns:p14="http://schemas.microsoft.com/office/powerpoint/2010/main" val="3394345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48A076FA-30CE-422E-AB9A-D55BE71C81FF}"/>
              </a:ext>
            </a:extLst>
          </p:cNvPr>
          <p:cNvSpPr txBox="1"/>
          <p:nvPr/>
        </p:nvSpPr>
        <p:spPr>
          <a:xfrm>
            <a:off x="2173357" y="1447154"/>
            <a:ext cx="7845285" cy="4093428"/>
          </a:xfrm>
          <a:prstGeom prst="rect">
            <a:avLst/>
          </a:prstGeom>
          <a:noFill/>
        </p:spPr>
        <p:txBody>
          <a:bodyPr wrap="square">
            <a:spAutoFit/>
          </a:bodyPr>
          <a:lstStyle/>
          <a:p>
            <a:r>
              <a:rPr lang="tr-TR" sz="2000" dirty="0">
                <a:solidFill>
                  <a:srgbClr val="0070C0"/>
                </a:solidFill>
              </a:rPr>
              <a:t>Çevirici ve derleyici arasındaki temel fark bir başka üretir. Bir programı çalıştırdığınızda tercümana ihtiyaç duyduğundan programı makinenizde çalıştırmak istiyorsanız bir tercümanın yüklü olması gerekir. Bu, bir derleyici için geçerli değildir. Program derlendiğinde derleyiciye veya orijinal koda değil yalnızca derlenmiş programa ihtiyacınız olacaktır.</a:t>
            </a:r>
          </a:p>
          <a:p>
            <a:r>
              <a:rPr lang="tr-TR" sz="2000" dirty="0">
                <a:solidFill>
                  <a:srgbClr val="0070C0"/>
                </a:solidFill>
              </a:rPr>
              <a:t>Bir derleyici yerine bir yorumlayıcı kullanma avantajı, farklı işletim sistemlerini çalıştıran bilgisayarlarda programı çalıştırma becerisidir; uygun tercümana sahip olduğunuzdan. Bir programı derlediğinizde, yalnızca belirli bir işletim sistemi için olur ve başkaları üzerinde çalışmaz. Başka bir işletim sisteminde çalışmasını sağlamak için kodunuzu bu işletim sistemi için optimize etmeniz ve yeniden derlemeniz gerekir.</a:t>
            </a:r>
          </a:p>
        </p:txBody>
      </p:sp>
    </p:spTree>
    <p:extLst>
      <p:ext uri="{BB962C8B-B14F-4D97-AF65-F5344CB8AC3E}">
        <p14:creationId xmlns:p14="http://schemas.microsoft.com/office/powerpoint/2010/main" val="3665228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EE225AD3-82CA-4C16-B07B-C79CB23BBB4F}"/>
              </a:ext>
            </a:extLst>
          </p:cNvPr>
          <p:cNvPicPr>
            <a:picLocks noChangeAspect="1"/>
          </p:cNvPicPr>
          <p:nvPr/>
        </p:nvPicPr>
        <p:blipFill>
          <a:blip r:embed="rId2"/>
          <a:stretch>
            <a:fillRect/>
          </a:stretch>
        </p:blipFill>
        <p:spPr>
          <a:xfrm>
            <a:off x="371360" y="781878"/>
            <a:ext cx="11449280" cy="5221357"/>
          </a:xfrm>
          <a:prstGeom prst="rect">
            <a:avLst/>
          </a:prstGeom>
        </p:spPr>
      </p:pic>
    </p:spTree>
    <p:extLst>
      <p:ext uri="{BB962C8B-B14F-4D97-AF65-F5344CB8AC3E}">
        <p14:creationId xmlns:p14="http://schemas.microsoft.com/office/powerpoint/2010/main" val="38429294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1CA64D55-79D2-4890-8C00-4EC31B1638C1}"/>
              </a:ext>
            </a:extLst>
          </p:cNvPr>
          <p:cNvSpPr txBox="1"/>
          <p:nvPr/>
        </p:nvSpPr>
        <p:spPr>
          <a:xfrm>
            <a:off x="1802295" y="1205948"/>
            <a:ext cx="8176592" cy="4524315"/>
          </a:xfrm>
          <a:prstGeom prst="rect">
            <a:avLst/>
          </a:prstGeom>
          <a:noFill/>
        </p:spPr>
        <p:txBody>
          <a:bodyPr wrap="square">
            <a:spAutoFit/>
          </a:bodyPr>
          <a:lstStyle/>
          <a:p>
            <a:r>
              <a:rPr lang="tr-TR" sz="2400" dirty="0" err="1">
                <a:solidFill>
                  <a:srgbClr val="0070C0"/>
                </a:solidFill>
              </a:rPr>
              <a:t>Jdk</a:t>
            </a:r>
            <a:r>
              <a:rPr lang="tr-TR" sz="2400" dirty="0">
                <a:solidFill>
                  <a:srgbClr val="0070C0"/>
                </a:solidFill>
              </a:rPr>
              <a:t> , </a:t>
            </a:r>
            <a:r>
              <a:rPr lang="tr-TR" sz="2400" dirty="0" err="1">
                <a:solidFill>
                  <a:srgbClr val="0070C0"/>
                </a:solidFill>
              </a:rPr>
              <a:t>jre</a:t>
            </a:r>
            <a:r>
              <a:rPr lang="tr-TR" sz="2400" dirty="0">
                <a:solidFill>
                  <a:srgbClr val="0070C0"/>
                </a:solidFill>
              </a:rPr>
              <a:t>, </a:t>
            </a:r>
            <a:r>
              <a:rPr lang="tr-TR" sz="2400" dirty="0" err="1">
                <a:solidFill>
                  <a:srgbClr val="0070C0"/>
                </a:solidFill>
              </a:rPr>
              <a:t>jvm</a:t>
            </a:r>
            <a:r>
              <a:rPr lang="tr-TR" sz="2400" dirty="0">
                <a:solidFill>
                  <a:srgbClr val="0070C0"/>
                </a:solidFill>
              </a:rPr>
              <a:t>, </a:t>
            </a:r>
            <a:r>
              <a:rPr lang="tr-TR" sz="2400" dirty="0" err="1">
                <a:solidFill>
                  <a:srgbClr val="0070C0"/>
                </a:solidFill>
              </a:rPr>
              <a:t>jit</a:t>
            </a:r>
            <a:r>
              <a:rPr lang="tr-TR" sz="2400" dirty="0">
                <a:solidFill>
                  <a:srgbClr val="0070C0"/>
                </a:solidFill>
              </a:rPr>
              <a:t>, İde nedir?</a:t>
            </a:r>
          </a:p>
          <a:p>
            <a:endParaRPr lang="tr-TR" sz="2400" dirty="0">
              <a:solidFill>
                <a:srgbClr val="0070C0"/>
              </a:solidFill>
            </a:endParaRPr>
          </a:p>
          <a:p>
            <a:r>
              <a:rPr lang="tr-TR" sz="2000" dirty="0">
                <a:solidFill>
                  <a:srgbClr val="0070C0"/>
                </a:solidFill>
              </a:rPr>
              <a:t>JVM(Java Virtual Machine) için </a:t>
            </a:r>
            <a:r>
              <a:rPr lang="tr-TR" sz="2000" dirty="0" err="1">
                <a:solidFill>
                  <a:srgbClr val="0070C0"/>
                </a:solidFill>
              </a:rPr>
              <a:t>java</a:t>
            </a:r>
            <a:r>
              <a:rPr lang="tr-TR" sz="2000" dirty="0">
                <a:solidFill>
                  <a:srgbClr val="0070C0"/>
                </a:solidFill>
              </a:rPr>
              <a:t> programının çalıştığı platform ile </a:t>
            </a:r>
            <a:r>
              <a:rPr lang="tr-TR" sz="2000" dirty="0" err="1">
                <a:solidFill>
                  <a:srgbClr val="0070C0"/>
                </a:solidFill>
              </a:rPr>
              <a:t>java</a:t>
            </a:r>
            <a:r>
              <a:rPr lang="tr-TR" sz="2000" dirty="0">
                <a:solidFill>
                  <a:srgbClr val="0070C0"/>
                </a:solidFill>
              </a:rPr>
              <a:t> programı arasında soyut bir ara katman diyebiliriz. JVM; platforma bağımlı olarak çalışır. Yani geliştirme yapacağınız platforma(</a:t>
            </a:r>
            <a:r>
              <a:rPr lang="tr-TR" sz="2000" dirty="0" err="1">
                <a:solidFill>
                  <a:srgbClr val="0070C0"/>
                </a:solidFill>
              </a:rPr>
              <a:t>Windows,Linux,Mac</a:t>
            </a:r>
            <a:r>
              <a:rPr lang="tr-TR" sz="2000" dirty="0">
                <a:solidFill>
                  <a:srgbClr val="0070C0"/>
                </a:solidFill>
              </a:rPr>
              <a:t>) göre farklı </a:t>
            </a:r>
            <a:r>
              <a:rPr lang="tr-TR" sz="2000" dirty="0" err="1">
                <a:solidFill>
                  <a:srgbClr val="0070C0"/>
                </a:solidFill>
              </a:rPr>
              <a:t>implementasyonları</a:t>
            </a:r>
            <a:r>
              <a:rPr lang="tr-TR" sz="2000" dirty="0">
                <a:solidFill>
                  <a:srgbClr val="0070C0"/>
                </a:solidFill>
              </a:rPr>
              <a:t> mevcuttur. JVM; bizim yazdığımız .</a:t>
            </a:r>
            <a:r>
              <a:rPr lang="tr-TR" sz="2000" dirty="0" err="1">
                <a:solidFill>
                  <a:srgbClr val="0070C0"/>
                </a:solidFill>
              </a:rPr>
              <a:t>java</a:t>
            </a:r>
            <a:r>
              <a:rPr lang="tr-TR" sz="2000" dirty="0">
                <a:solidFill>
                  <a:srgbClr val="0070C0"/>
                </a:solidFill>
              </a:rPr>
              <a:t> uzantılı dosyaları anlamaz onun yerine derlenmiş .</a:t>
            </a:r>
            <a:r>
              <a:rPr lang="tr-TR" sz="2000" dirty="0" err="1">
                <a:solidFill>
                  <a:srgbClr val="0070C0"/>
                </a:solidFill>
              </a:rPr>
              <a:t>class</a:t>
            </a:r>
            <a:r>
              <a:rPr lang="tr-TR" sz="2000" dirty="0">
                <a:solidFill>
                  <a:srgbClr val="0070C0"/>
                </a:solidFill>
              </a:rPr>
              <a:t> uzantılı dosyaları anlar. Çünkü .</a:t>
            </a:r>
            <a:r>
              <a:rPr lang="tr-TR" sz="2000" dirty="0" err="1">
                <a:solidFill>
                  <a:srgbClr val="0070C0"/>
                </a:solidFill>
              </a:rPr>
              <a:t>class</a:t>
            </a:r>
            <a:r>
              <a:rPr lang="tr-TR" sz="2000" dirty="0">
                <a:solidFill>
                  <a:srgbClr val="0070C0"/>
                </a:solidFill>
              </a:rPr>
              <a:t> uzantılı dosyalar içlerinde </a:t>
            </a:r>
            <a:r>
              <a:rPr lang="tr-TR" sz="2000" dirty="0" err="1">
                <a:solidFill>
                  <a:srgbClr val="0070C0"/>
                </a:solidFill>
              </a:rPr>
              <a:t>bytecode</a:t>
            </a:r>
            <a:r>
              <a:rPr lang="tr-TR" sz="2000" dirty="0">
                <a:solidFill>
                  <a:srgbClr val="0070C0"/>
                </a:solidFill>
              </a:rPr>
              <a:t> </a:t>
            </a:r>
            <a:r>
              <a:rPr lang="tr-TR" sz="2000" dirty="0" err="1">
                <a:solidFill>
                  <a:srgbClr val="0070C0"/>
                </a:solidFill>
              </a:rPr>
              <a:t>lar</a:t>
            </a:r>
            <a:r>
              <a:rPr lang="tr-TR" sz="2000" dirty="0">
                <a:solidFill>
                  <a:srgbClr val="0070C0"/>
                </a:solidFill>
              </a:rPr>
              <a:t> içerirler. Bu özelik sayesinde Java da “Write </a:t>
            </a:r>
            <a:r>
              <a:rPr lang="tr-TR" sz="2000" dirty="0" err="1">
                <a:solidFill>
                  <a:srgbClr val="0070C0"/>
                </a:solidFill>
              </a:rPr>
              <a:t>once,Run</a:t>
            </a:r>
            <a:r>
              <a:rPr lang="tr-TR" sz="2000" dirty="0">
                <a:solidFill>
                  <a:srgbClr val="0070C0"/>
                </a:solidFill>
              </a:rPr>
              <a:t> </a:t>
            </a:r>
            <a:r>
              <a:rPr lang="tr-TR" sz="2000" dirty="0" err="1">
                <a:solidFill>
                  <a:srgbClr val="0070C0"/>
                </a:solidFill>
              </a:rPr>
              <a:t>everywhere</a:t>
            </a:r>
            <a:r>
              <a:rPr lang="tr-TR" sz="2000" dirty="0">
                <a:solidFill>
                  <a:srgbClr val="0070C0"/>
                </a:solidFill>
              </a:rPr>
              <a:t>” özeliğini kullanabiliyoruz. Yani bu şu demek oluyor; bizim </a:t>
            </a:r>
            <a:r>
              <a:rPr lang="tr-TR" sz="2000" dirty="0" err="1">
                <a:solidFill>
                  <a:srgbClr val="0070C0"/>
                </a:solidFill>
              </a:rPr>
              <a:t>windows</a:t>
            </a:r>
            <a:r>
              <a:rPr lang="tr-TR" sz="2000" dirty="0">
                <a:solidFill>
                  <a:srgbClr val="0070C0"/>
                </a:solidFill>
              </a:rPr>
              <a:t> bir makinede yazmış olduğumuz uygulama önce Compiler tarafından </a:t>
            </a:r>
            <a:r>
              <a:rPr lang="tr-TR" sz="2000" dirty="0" err="1">
                <a:solidFill>
                  <a:srgbClr val="0070C0"/>
                </a:solidFill>
              </a:rPr>
              <a:t>bytecode</a:t>
            </a:r>
            <a:r>
              <a:rPr lang="tr-TR" sz="2000" dirty="0">
                <a:solidFill>
                  <a:srgbClr val="0070C0"/>
                </a:solidFill>
              </a:rPr>
              <a:t> </a:t>
            </a:r>
            <a:r>
              <a:rPr lang="tr-TR" sz="2000" dirty="0" err="1">
                <a:solidFill>
                  <a:srgbClr val="0070C0"/>
                </a:solidFill>
              </a:rPr>
              <a:t>lara</a:t>
            </a:r>
            <a:r>
              <a:rPr lang="tr-TR" sz="2000" dirty="0">
                <a:solidFill>
                  <a:srgbClr val="0070C0"/>
                </a:solidFill>
              </a:rPr>
              <a:t> çevriliyor daha sonra bu </a:t>
            </a:r>
            <a:r>
              <a:rPr lang="tr-TR" sz="2000" dirty="0" err="1">
                <a:solidFill>
                  <a:srgbClr val="0070C0"/>
                </a:solidFill>
              </a:rPr>
              <a:t>bytecode</a:t>
            </a:r>
            <a:r>
              <a:rPr lang="tr-TR" sz="2000" dirty="0">
                <a:solidFill>
                  <a:srgbClr val="0070C0"/>
                </a:solidFill>
              </a:rPr>
              <a:t> </a:t>
            </a:r>
            <a:r>
              <a:rPr lang="tr-TR" sz="2000" dirty="0" err="1">
                <a:solidFill>
                  <a:srgbClr val="0070C0"/>
                </a:solidFill>
              </a:rPr>
              <a:t>lar</a:t>
            </a:r>
            <a:r>
              <a:rPr lang="tr-TR" sz="2000" dirty="0">
                <a:solidFill>
                  <a:srgbClr val="0070C0"/>
                </a:solidFill>
              </a:rPr>
              <a:t> diğer platformlarda kurulu olan JVM </a:t>
            </a:r>
            <a:r>
              <a:rPr lang="tr-TR" sz="2000" dirty="0" err="1">
                <a:solidFill>
                  <a:srgbClr val="0070C0"/>
                </a:solidFill>
              </a:rPr>
              <a:t>ler</a:t>
            </a:r>
            <a:r>
              <a:rPr lang="tr-TR" sz="2000" dirty="0">
                <a:solidFill>
                  <a:srgbClr val="0070C0"/>
                </a:solidFill>
              </a:rPr>
              <a:t> aracılığıyla tüm platformlarda çalışıyor.</a:t>
            </a:r>
          </a:p>
        </p:txBody>
      </p:sp>
    </p:spTree>
    <p:extLst>
      <p:ext uri="{BB962C8B-B14F-4D97-AF65-F5344CB8AC3E}">
        <p14:creationId xmlns:p14="http://schemas.microsoft.com/office/powerpoint/2010/main" val="1394325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47915B37-9C42-4BAC-AABD-BF1B0DEED0C9}"/>
              </a:ext>
            </a:extLst>
          </p:cNvPr>
          <p:cNvPicPr>
            <a:picLocks noChangeAspect="1"/>
          </p:cNvPicPr>
          <p:nvPr/>
        </p:nvPicPr>
        <p:blipFill>
          <a:blip r:embed="rId2"/>
          <a:stretch>
            <a:fillRect/>
          </a:stretch>
        </p:blipFill>
        <p:spPr>
          <a:xfrm>
            <a:off x="251791" y="477078"/>
            <a:ext cx="11277600" cy="6062826"/>
          </a:xfrm>
          <a:prstGeom prst="rect">
            <a:avLst/>
          </a:prstGeom>
        </p:spPr>
      </p:pic>
    </p:spTree>
    <p:extLst>
      <p:ext uri="{BB962C8B-B14F-4D97-AF65-F5344CB8AC3E}">
        <p14:creationId xmlns:p14="http://schemas.microsoft.com/office/powerpoint/2010/main" val="3024565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DA836DC2-6D91-4617-B844-EFC8BD7CFBE8}"/>
              </a:ext>
            </a:extLst>
          </p:cNvPr>
          <p:cNvSpPr txBox="1"/>
          <p:nvPr/>
        </p:nvSpPr>
        <p:spPr>
          <a:xfrm>
            <a:off x="2133600" y="1603513"/>
            <a:ext cx="7447721" cy="4154984"/>
          </a:xfrm>
          <a:prstGeom prst="rect">
            <a:avLst/>
          </a:prstGeom>
          <a:noFill/>
        </p:spPr>
        <p:txBody>
          <a:bodyPr wrap="square">
            <a:spAutoFit/>
          </a:bodyPr>
          <a:lstStyle/>
          <a:p>
            <a:r>
              <a:rPr lang="tr-TR" sz="2400" dirty="0">
                <a:solidFill>
                  <a:srgbClr val="0070C0"/>
                </a:solidFill>
              </a:rPr>
              <a:t>JRE(Java Runtime </a:t>
            </a:r>
            <a:r>
              <a:rPr lang="tr-TR" sz="2400" dirty="0" err="1">
                <a:solidFill>
                  <a:srgbClr val="0070C0"/>
                </a:solidFill>
              </a:rPr>
              <a:t>Enviroment</a:t>
            </a:r>
            <a:r>
              <a:rPr lang="tr-TR" sz="2400" dirty="0">
                <a:solidFill>
                  <a:srgbClr val="0070C0"/>
                </a:solidFill>
              </a:rPr>
              <a:t>)</a:t>
            </a:r>
          </a:p>
          <a:p>
            <a:r>
              <a:rPr lang="tr-TR" sz="2000" dirty="0" err="1">
                <a:solidFill>
                  <a:srgbClr val="0070C0"/>
                </a:solidFill>
              </a:rPr>
              <a:t>java</a:t>
            </a:r>
            <a:r>
              <a:rPr lang="tr-TR" sz="2000" dirty="0">
                <a:solidFill>
                  <a:srgbClr val="0070C0"/>
                </a:solidFill>
              </a:rPr>
              <a:t> programlama dili ile yazılmış olan uygulama ve </a:t>
            </a:r>
            <a:r>
              <a:rPr lang="tr-TR" sz="2000" dirty="0" err="1">
                <a:solidFill>
                  <a:srgbClr val="0070C0"/>
                </a:solidFill>
              </a:rPr>
              <a:t>appletlerin</a:t>
            </a:r>
            <a:r>
              <a:rPr lang="tr-TR" sz="2000" dirty="0">
                <a:solidFill>
                  <a:srgbClr val="0070C0"/>
                </a:solidFill>
              </a:rPr>
              <a:t> çalışmasını sağlayan bileşenler ile JVM e kütüphaneler </a:t>
            </a:r>
            <a:r>
              <a:rPr lang="tr-TR" sz="2000" dirty="0" err="1">
                <a:solidFill>
                  <a:srgbClr val="0070C0"/>
                </a:solidFill>
              </a:rPr>
              <a:t>sağlar.Derlenmiş</a:t>
            </a:r>
            <a:r>
              <a:rPr lang="tr-TR" sz="2000" dirty="0">
                <a:solidFill>
                  <a:srgbClr val="0070C0"/>
                </a:solidFill>
              </a:rPr>
              <a:t> </a:t>
            </a:r>
            <a:r>
              <a:rPr lang="tr-TR" sz="2000" dirty="0" err="1">
                <a:solidFill>
                  <a:srgbClr val="0070C0"/>
                </a:solidFill>
              </a:rPr>
              <a:t>byte</a:t>
            </a:r>
            <a:r>
              <a:rPr lang="tr-TR" sz="2000" dirty="0">
                <a:solidFill>
                  <a:srgbClr val="0070C0"/>
                </a:solidFill>
              </a:rPr>
              <a:t> </a:t>
            </a:r>
            <a:r>
              <a:rPr lang="tr-TR" sz="2000" dirty="0" err="1">
                <a:solidFill>
                  <a:srgbClr val="0070C0"/>
                </a:solidFill>
              </a:rPr>
              <a:t>codelar</a:t>
            </a:r>
            <a:r>
              <a:rPr lang="tr-TR" sz="2000" dirty="0">
                <a:solidFill>
                  <a:srgbClr val="0070C0"/>
                </a:solidFill>
              </a:rPr>
              <a:t> direk olarak CPU üzerinde çalışmazlar. CPU tarafından anlaşılması için aradaki JVM </a:t>
            </a:r>
            <a:r>
              <a:rPr lang="tr-TR" sz="2000" dirty="0" err="1">
                <a:solidFill>
                  <a:srgbClr val="0070C0"/>
                </a:solidFill>
              </a:rPr>
              <a:t>bytecode</a:t>
            </a:r>
            <a:r>
              <a:rPr lang="tr-TR" sz="2000" dirty="0">
                <a:solidFill>
                  <a:srgbClr val="0070C0"/>
                </a:solidFill>
              </a:rPr>
              <a:t> </a:t>
            </a:r>
            <a:r>
              <a:rPr lang="tr-TR" sz="2000" dirty="0" err="1">
                <a:solidFill>
                  <a:srgbClr val="0070C0"/>
                </a:solidFill>
              </a:rPr>
              <a:t>ları</a:t>
            </a:r>
            <a:r>
              <a:rPr lang="tr-TR" sz="2000" dirty="0">
                <a:solidFill>
                  <a:srgbClr val="0070C0"/>
                </a:solidFill>
              </a:rPr>
              <a:t> okunabilir makine kodları olarak yorumlar. Aslında; </a:t>
            </a:r>
            <a:r>
              <a:rPr lang="tr-TR" sz="2000" dirty="0" err="1">
                <a:solidFill>
                  <a:srgbClr val="0070C0"/>
                </a:solidFill>
              </a:rPr>
              <a:t>java</a:t>
            </a:r>
            <a:r>
              <a:rPr lang="tr-TR" sz="2000" dirty="0">
                <a:solidFill>
                  <a:srgbClr val="0070C0"/>
                </a:solidFill>
              </a:rPr>
              <a:t> </a:t>
            </a:r>
            <a:r>
              <a:rPr lang="tr-TR" sz="2000" dirty="0" err="1">
                <a:solidFill>
                  <a:srgbClr val="0070C0"/>
                </a:solidFill>
              </a:rPr>
              <a:t>bytecode</a:t>
            </a:r>
            <a:r>
              <a:rPr lang="tr-TR" sz="2000" dirty="0">
                <a:solidFill>
                  <a:srgbClr val="0070C0"/>
                </a:solidFill>
              </a:rPr>
              <a:t> </a:t>
            </a:r>
            <a:r>
              <a:rPr lang="tr-TR" sz="2000" dirty="0" err="1">
                <a:solidFill>
                  <a:srgbClr val="0070C0"/>
                </a:solidFill>
              </a:rPr>
              <a:t>ların</a:t>
            </a:r>
            <a:r>
              <a:rPr lang="tr-TR" sz="2000" dirty="0">
                <a:solidFill>
                  <a:srgbClr val="0070C0"/>
                </a:solidFill>
              </a:rPr>
              <a:t> bütün </a:t>
            </a:r>
            <a:r>
              <a:rPr lang="tr-TR" sz="2000" dirty="0" err="1">
                <a:solidFill>
                  <a:srgbClr val="0070C0"/>
                </a:solidFill>
              </a:rPr>
              <a:t>platformalarda</a:t>
            </a:r>
            <a:r>
              <a:rPr lang="tr-TR" sz="2000" dirty="0">
                <a:solidFill>
                  <a:srgbClr val="0070C0"/>
                </a:solidFill>
              </a:rPr>
              <a:t> çalışması JRE sayesindedir. İçerisinde; JVM, </a:t>
            </a:r>
            <a:r>
              <a:rPr lang="tr-TR" sz="2000" dirty="0" err="1">
                <a:solidFill>
                  <a:srgbClr val="0070C0"/>
                </a:solidFill>
              </a:rPr>
              <a:t>Core</a:t>
            </a:r>
            <a:r>
              <a:rPr lang="tr-TR" sz="2000" dirty="0">
                <a:solidFill>
                  <a:srgbClr val="0070C0"/>
                </a:solidFill>
              </a:rPr>
              <a:t> kitaplıkları ve Java yazılımında yazılan uygulamaları ve küçük uygulamaları çalıştırmak için diğer ek bileşenleri içerir. </a:t>
            </a:r>
            <a:r>
              <a:rPr lang="tr-TR" sz="2000" dirty="0" err="1">
                <a:solidFill>
                  <a:srgbClr val="0070C0"/>
                </a:solidFill>
              </a:rPr>
              <a:t>JRE’nin</a:t>
            </a:r>
            <a:r>
              <a:rPr lang="tr-TR" sz="2000" dirty="0">
                <a:solidFill>
                  <a:srgbClr val="0070C0"/>
                </a:solidFill>
              </a:rPr>
              <a:t> görevi Java kodları derlendikten sonra bir ara dil olarak kabul edilen Java bayt kodlarını oluşturmaktır. Bu bayt kodlar bütün işletim sistemleri için aynıdır.</a:t>
            </a:r>
          </a:p>
        </p:txBody>
      </p:sp>
    </p:spTree>
    <p:extLst>
      <p:ext uri="{BB962C8B-B14F-4D97-AF65-F5344CB8AC3E}">
        <p14:creationId xmlns:p14="http://schemas.microsoft.com/office/powerpoint/2010/main" val="1038476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F75F076D-7774-423B-83BE-C934CB9177E1}"/>
              </a:ext>
            </a:extLst>
          </p:cNvPr>
          <p:cNvSpPr txBox="1"/>
          <p:nvPr/>
        </p:nvSpPr>
        <p:spPr>
          <a:xfrm>
            <a:off x="2358887" y="1881809"/>
            <a:ext cx="6732103" cy="3539430"/>
          </a:xfrm>
          <a:prstGeom prst="rect">
            <a:avLst/>
          </a:prstGeom>
          <a:noFill/>
        </p:spPr>
        <p:txBody>
          <a:bodyPr wrap="square">
            <a:spAutoFit/>
          </a:bodyPr>
          <a:lstStyle/>
          <a:p>
            <a:r>
              <a:rPr lang="tr-TR" sz="2400" dirty="0">
                <a:solidFill>
                  <a:srgbClr val="0070C0"/>
                </a:solidFill>
              </a:rPr>
              <a:t>JDK(Java Development Kit)</a:t>
            </a:r>
          </a:p>
          <a:p>
            <a:r>
              <a:rPr lang="tr-TR" sz="2000" dirty="0" err="1">
                <a:solidFill>
                  <a:srgbClr val="0070C0"/>
                </a:solidFill>
              </a:rPr>
              <a:t>java</a:t>
            </a:r>
            <a:r>
              <a:rPr lang="tr-TR" sz="2000" dirty="0">
                <a:solidFill>
                  <a:srgbClr val="0070C0"/>
                </a:solidFill>
              </a:rPr>
              <a:t> da geliştirme yapmak isteyen her </a:t>
            </a:r>
            <a:r>
              <a:rPr lang="tr-TR" sz="2000" dirty="0" err="1">
                <a:solidFill>
                  <a:srgbClr val="0070C0"/>
                </a:solidFill>
              </a:rPr>
              <a:t>developer</a:t>
            </a:r>
            <a:r>
              <a:rPr lang="tr-TR" sz="2000" dirty="0">
                <a:solidFill>
                  <a:srgbClr val="0070C0"/>
                </a:solidFill>
              </a:rPr>
              <a:t> </a:t>
            </a:r>
            <a:r>
              <a:rPr lang="tr-TR" sz="2000" dirty="0" err="1">
                <a:solidFill>
                  <a:srgbClr val="0070C0"/>
                </a:solidFill>
              </a:rPr>
              <a:t>ın</a:t>
            </a:r>
            <a:r>
              <a:rPr lang="tr-TR" sz="2000" dirty="0">
                <a:solidFill>
                  <a:srgbClr val="0070C0"/>
                </a:solidFill>
              </a:rPr>
              <a:t> mutlaka indirmesi gereken bir bileşendir. Kısaca </a:t>
            </a:r>
            <a:r>
              <a:rPr lang="tr-TR" sz="2000" dirty="0" err="1">
                <a:solidFill>
                  <a:srgbClr val="0070C0"/>
                </a:solidFill>
              </a:rPr>
              <a:t>java</a:t>
            </a:r>
            <a:r>
              <a:rPr lang="tr-TR" sz="2000" dirty="0">
                <a:solidFill>
                  <a:srgbClr val="0070C0"/>
                </a:solidFill>
              </a:rPr>
              <a:t> için SDK(Software Development Kit) diyebiliriz. Hem yorumlayıcı hem de derleyici görevini </a:t>
            </a:r>
            <a:r>
              <a:rPr lang="tr-TR" sz="2000" dirty="0" err="1">
                <a:solidFill>
                  <a:srgbClr val="0070C0"/>
                </a:solidFill>
              </a:rPr>
              <a:t>üstlenmektedir.JRE</a:t>
            </a:r>
            <a:r>
              <a:rPr lang="tr-TR" sz="2000" dirty="0">
                <a:solidFill>
                  <a:srgbClr val="0070C0"/>
                </a:solidFill>
              </a:rPr>
              <a:t> ile birlikte </a:t>
            </a:r>
            <a:r>
              <a:rPr lang="tr-TR" sz="2000" dirty="0" err="1">
                <a:solidFill>
                  <a:srgbClr val="0070C0"/>
                </a:solidFill>
              </a:rPr>
              <a:t>appletleri</a:t>
            </a:r>
            <a:r>
              <a:rPr lang="tr-TR" sz="2000" dirty="0">
                <a:solidFill>
                  <a:srgbClr val="0070C0"/>
                </a:solidFill>
              </a:rPr>
              <a:t> ve uygulamaları geliştirirken zorunlu olan </a:t>
            </a:r>
            <a:r>
              <a:rPr lang="tr-TR" sz="2000" dirty="0" err="1">
                <a:solidFill>
                  <a:srgbClr val="0070C0"/>
                </a:solidFill>
              </a:rPr>
              <a:t>debuggers</a:t>
            </a:r>
            <a:r>
              <a:rPr lang="tr-TR" sz="2000" dirty="0">
                <a:solidFill>
                  <a:srgbClr val="0070C0"/>
                </a:solidFill>
              </a:rPr>
              <a:t> ve </a:t>
            </a:r>
            <a:r>
              <a:rPr lang="tr-TR" sz="2000" dirty="0" err="1">
                <a:solidFill>
                  <a:srgbClr val="0070C0"/>
                </a:solidFill>
              </a:rPr>
              <a:t>compilers</a:t>
            </a:r>
            <a:r>
              <a:rPr lang="tr-TR" sz="2000" dirty="0">
                <a:solidFill>
                  <a:srgbClr val="0070C0"/>
                </a:solidFill>
              </a:rPr>
              <a:t> gibi geliştirme araçlarını da bünyesinde bulundurur.</a:t>
            </a:r>
          </a:p>
          <a:p>
            <a:r>
              <a:rPr lang="tr-TR" sz="2000" dirty="0">
                <a:solidFill>
                  <a:srgbClr val="0070C0"/>
                </a:solidFill>
              </a:rPr>
              <a:t>O zaman Özetle şu şekilde düşünebiliriz:</a:t>
            </a:r>
          </a:p>
          <a:p>
            <a:r>
              <a:rPr lang="tr-TR" sz="2000" dirty="0">
                <a:solidFill>
                  <a:srgbClr val="0070C0"/>
                </a:solidFill>
              </a:rPr>
              <a:t>JRE=JVM + Java Kütüphaneleri</a:t>
            </a:r>
          </a:p>
          <a:p>
            <a:r>
              <a:rPr lang="tr-TR" sz="2000" dirty="0">
                <a:solidFill>
                  <a:srgbClr val="0070C0"/>
                </a:solidFill>
              </a:rPr>
              <a:t>JDK=JRE + Compiler + </a:t>
            </a:r>
            <a:r>
              <a:rPr lang="tr-TR" sz="2000" dirty="0" err="1">
                <a:solidFill>
                  <a:srgbClr val="0070C0"/>
                </a:solidFill>
              </a:rPr>
              <a:t>debugger</a:t>
            </a:r>
            <a:endParaRPr lang="tr-TR" sz="2000" dirty="0">
              <a:solidFill>
                <a:srgbClr val="0070C0"/>
              </a:solidFill>
            </a:endParaRPr>
          </a:p>
        </p:txBody>
      </p:sp>
    </p:spTree>
    <p:extLst>
      <p:ext uri="{BB962C8B-B14F-4D97-AF65-F5344CB8AC3E}">
        <p14:creationId xmlns:p14="http://schemas.microsoft.com/office/powerpoint/2010/main" val="1290137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9E2FEAAF-75D3-472E-90A0-F137B008197C}"/>
              </a:ext>
            </a:extLst>
          </p:cNvPr>
          <p:cNvPicPr>
            <a:picLocks noChangeAspect="1"/>
          </p:cNvPicPr>
          <p:nvPr/>
        </p:nvPicPr>
        <p:blipFill>
          <a:blip r:embed="rId2"/>
          <a:stretch>
            <a:fillRect/>
          </a:stretch>
        </p:blipFill>
        <p:spPr>
          <a:xfrm>
            <a:off x="3047736" y="1292167"/>
            <a:ext cx="6096528" cy="4273666"/>
          </a:xfrm>
          <a:prstGeom prst="rect">
            <a:avLst/>
          </a:prstGeom>
        </p:spPr>
      </p:pic>
    </p:spTree>
    <p:extLst>
      <p:ext uri="{BB962C8B-B14F-4D97-AF65-F5344CB8AC3E}">
        <p14:creationId xmlns:p14="http://schemas.microsoft.com/office/powerpoint/2010/main" val="5779765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04498D1B-4877-4876-9E5F-2C31FC307CD0}"/>
              </a:ext>
            </a:extLst>
          </p:cNvPr>
          <p:cNvSpPr txBox="1"/>
          <p:nvPr/>
        </p:nvSpPr>
        <p:spPr>
          <a:xfrm>
            <a:off x="1895060" y="2186610"/>
            <a:ext cx="7169427" cy="3231654"/>
          </a:xfrm>
          <a:prstGeom prst="rect">
            <a:avLst/>
          </a:prstGeom>
          <a:noFill/>
        </p:spPr>
        <p:txBody>
          <a:bodyPr wrap="square">
            <a:spAutoFit/>
          </a:bodyPr>
          <a:lstStyle/>
          <a:p>
            <a:r>
              <a:rPr lang="tr-TR" sz="2400" dirty="0">
                <a:solidFill>
                  <a:srgbClr val="0070C0"/>
                </a:solidFill>
              </a:rPr>
              <a:t>JIT (</a:t>
            </a:r>
            <a:r>
              <a:rPr lang="tr-TR" sz="2400" dirty="0" err="1">
                <a:solidFill>
                  <a:srgbClr val="0070C0"/>
                </a:solidFill>
              </a:rPr>
              <a:t>Just</a:t>
            </a:r>
            <a:r>
              <a:rPr lang="tr-TR" sz="2400" dirty="0">
                <a:solidFill>
                  <a:srgbClr val="0070C0"/>
                </a:solidFill>
              </a:rPr>
              <a:t>-in-time </a:t>
            </a:r>
            <a:r>
              <a:rPr lang="tr-TR" sz="2400" dirty="0" err="1">
                <a:solidFill>
                  <a:srgbClr val="0070C0"/>
                </a:solidFill>
              </a:rPr>
              <a:t>compilation</a:t>
            </a:r>
            <a:r>
              <a:rPr lang="tr-TR" sz="2400" dirty="0">
                <a:solidFill>
                  <a:srgbClr val="0070C0"/>
                </a:solidFill>
              </a:rPr>
              <a:t>; </a:t>
            </a:r>
            <a:r>
              <a:rPr lang="tr-TR" sz="2000" dirty="0">
                <a:solidFill>
                  <a:srgbClr val="0070C0"/>
                </a:solidFill>
              </a:rPr>
              <a:t>dinamik çeviri olarak da bilinir;) bilgisayar kodunu çalıştırmanın bir yoludur. Yürütülmeden önce bir program yürütülürken çalışma zamanında derleyici içerir. Genellikle bu, kaynak kodu ve daha sonradan makine diline </a:t>
            </a:r>
            <a:r>
              <a:rPr lang="tr-TR" sz="2000" dirty="0" err="1">
                <a:solidFill>
                  <a:srgbClr val="0070C0"/>
                </a:solidFill>
              </a:rPr>
              <a:t>bytecode</a:t>
            </a:r>
            <a:r>
              <a:rPr lang="tr-TR" sz="2000" dirty="0">
                <a:solidFill>
                  <a:srgbClr val="0070C0"/>
                </a:solidFill>
              </a:rPr>
              <a:t> kod çevirisini içerir ve bu kod doğrudan doğruya çalıştırılır Bir JIT derleyicisi uygulayan bir sistem genellikle yürütülen kodu sürekli olarak analiz eder, daha sonra derleme veya tekrar derlemeden elde edilen hızlanmanın bu kodun derlenmesinin yükünden daha ağır olacağı kod bölümlerini tanımlar</a:t>
            </a:r>
          </a:p>
        </p:txBody>
      </p:sp>
    </p:spTree>
    <p:extLst>
      <p:ext uri="{BB962C8B-B14F-4D97-AF65-F5344CB8AC3E}">
        <p14:creationId xmlns:p14="http://schemas.microsoft.com/office/powerpoint/2010/main" val="10100263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3752219E-81D7-4AD0-B319-A4EF11DB62E9}"/>
              </a:ext>
            </a:extLst>
          </p:cNvPr>
          <p:cNvPicPr>
            <a:picLocks noChangeAspect="1"/>
          </p:cNvPicPr>
          <p:nvPr/>
        </p:nvPicPr>
        <p:blipFill>
          <a:blip r:embed="rId2"/>
          <a:stretch>
            <a:fillRect/>
          </a:stretch>
        </p:blipFill>
        <p:spPr>
          <a:xfrm>
            <a:off x="350022" y="450574"/>
            <a:ext cx="11491956" cy="5950226"/>
          </a:xfrm>
          <a:prstGeom prst="rect">
            <a:avLst/>
          </a:prstGeom>
        </p:spPr>
      </p:pic>
    </p:spTree>
    <p:extLst>
      <p:ext uri="{BB962C8B-B14F-4D97-AF65-F5344CB8AC3E}">
        <p14:creationId xmlns:p14="http://schemas.microsoft.com/office/powerpoint/2010/main" val="35350002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9BEF84B1-14E7-4E82-87E1-BF96611707E5}"/>
              </a:ext>
            </a:extLst>
          </p:cNvPr>
          <p:cNvSpPr txBox="1"/>
          <p:nvPr/>
        </p:nvSpPr>
        <p:spPr>
          <a:xfrm>
            <a:off x="1497496" y="1086678"/>
            <a:ext cx="7818781" cy="1631216"/>
          </a:xfrm>
          <a:prstGeom prst="rect">
            <a:avLst/>
          </a:prstGeom>
          <a:noFill/>
        </p:spPr>
        <p:txBody>
          <a:bodyPr wrap="square">
            <a:spAutoFit/>
          </a:bodyPr>
          <a:lstStyle/>
          <a:p>
            <a:r>
              <a:rPr lang="tr-TR" sz="2000" dirty="0" err="1">
                <a:solidFill>
                  <a:srgbClr val="0070C0"/>
                </a:solidFill>
              </a:rPr>
              <a:t>Primitive</a:t>
            </a:r>
            <a:r>
              <a:rPr lang="tr-TR" sz="2000" dirty="0">
                <a:solidFill>
                  <a:srgbClr val="0070C0"/>
                </a:solidFill>
              </a:rPr>
              <a:t> </a:t>
            </a:r>
            <a:r>
              <a:rPr lang="tr-TR" sz="2000" dirty="0" err="1">
                <a:solidFill>
                  <a:srgbClr val="0070C0"/>
                </a:solidFill>
              </a:rPr>
              <a:t>Types</a:t>
            </a:r>
            <a:r>
              <a:rPr lang="tr-TR" sz="2000" dirty="0">
                <a:solidFill>
                  <a:srgbClr val="0070C0"/>
                </a:solidFill>
              </a:rPr>
              <a:t> : </a:t>
            </a:r>
            <a:r>
              <a:rPr lang="tr-TR" sz="2000" dirty="0" err="1"/>
              <a:t>Primitive</a:t>
            </a:r>
            <a:r>
              <a:rPr lang="tr-TR" sz="2000" dirty="0"/>
              <a:t> tipleri hepimiz biliyoruz, sayısal veya </a:t>
            </a:r>
            <a:r>
              <a:rPr lang="tr-TR" sz="2000" dirty="0" err="1"/>
              <a:t>boolean</a:t>
            </a:r>
            <a:r>
              <a:rPr lang="tr-TR" sz="2000" dirty="0"/>
              <a:t> değerler tutuğumuz en temel tiplerimizdir (</a:t>
            </a:r>
            <a:r>
              <a:rPr lang="tr-TR" sz="2000" dirty="0" err="1"/>
              <a:t>byte</a:t>
            </a:r>
            <a:r>
              <a:rPr lang="tr-TR" sz="2000" dirty="0"/>
              <a:t>, </a:t>
            </a:r>
            <a:r>
              <a:rPr lang="tr-TR" sz="2000" dirty="0" err="1"/>
              <a:t>int</a:t>
            </a:r>
            <a:r>
              <a:rPr lang="tr-TR" sz="2000" dirty="0"/>
              <a:t>, </a:t>
            </a:r>
            <a:r>
              <a:rPr lang="tr-TR" sz="2000" dirty="0" err="1"/>
              <a:t>short</a:t>
            </a:r>
            <a:r>
              <a:rPr lang="tr-TR" sz="2000" dirty="0"/>
              <a:t>, </a:t>
            </a:r>
            <a:r>
              <a:rPr lang="tr-TR" sz="2000" dirty="0" err="1"/>
              <a:t>long</a:t>
            </a:r>
            <a:r>
              <a:rPr lang="tr-TR" sz="2000" dirty="0"/>
              <a:t>, </a:t>
            </a:r>
            <a:r>
              <a:rPr lang="tr-TR" sz="2000" dirty="0" err="1"/>
              <a:t>char</a:t>
            </a:r>
            <a:r>
              <a:rPr lang="tr-TR" sz="2000" dirty="0"/>
              <a:t>, </a:t>
            </a:r>
            <a:r>
              <a:rPr lang="tr-TR" sz="2000" dirty="0" err="1"/>
              <a:t>float</a:t>
            </a:r>
            <a:r>
              <a:rPr lang="tr-TR" sz="2000" dirty="0"/>
              <a:t> ve </a:t>
            </a:r>
            <a:r>
              <a:rPr lang="tr-TR" sz="2000" dirty="0" err="1"/>
              <a:t>double</a:t>
            </a:r>
            <a:r>
              <a:rPr lang="tr-TR" sz="2000" dirty="0"/>
              <a:t> gibi ).İlkel tipler hafızanın </a:t>
            </a:r>
            <a:r>
              <a:rPr lang="tr-TR" sz="2000" dirty="0" err="1"/>
              <a:t>stack</a:t>
            </a:r>
            <a:r>
              <a:rPr lang="tr-TR" sz="2000" dirty="0"/>
              <a:t> bölümünde yar </a:t>
            </a:r>
            <a:r>
              <a:rPr lang="tr-TR" sz="2000" dirty="0" err="1"/>
              <a:t>alırlar.Bir</a:t>
            </a:r>
            <a:r>
              <a:rPr lang="tr-TR" sz="2000" dirty="0"/>
              <a:t> metoda değişken olarak geçildiğinde bir kopyası alınıp kopyası üzerinden işlem yapılır, dolayısı ile mevcut değer değişmemiş olur.</a:t>
            </a:r>
          </a:p>
        </p:txBody>
      </p:sp>
      <p:sp>
        <p:nvSpPr>
          <p:cNvPr id="7" name="Metin kutusu 6">
            <a:extLst>
              <a:ext uri="{FF2B5EF4-FFF2-40B4-BE49-F238E27FC236}">
                <a16:creationId xmlns:a16="http://schemas.microsoft.com/office/drawing/2014/main" id="{886D1538-19D7-4C3F-AA25-3460982B849C}"/>
              </a:ext>
            </a:extLst>
          </p:cNvPr>
          <p:cNvSpPr txBox="1"/>
          <p:nvPr/>
        </p:nvSpPr>
        <p:spPr>
          <a:xfrm>
            <a:off x="1497496" y="3193775"/>
            <a:ext cx="7818781" cy="2554545"/>
          </a:xfrm>
          <a:prstGeom prst="rect">
            <a:avLst/>
          </a:prstGeom>
          <a:noFill/>
        </p:spPr>
        <p:txBody>
          <a:bodyPr wrap="square">
            <a:spAutoFit/>
          </a:bodyPr>
          <a:lstStyle/>
          <a:p>
            <a:r>
              <a:rPr lang="tr-TR" sz="2000" dirty="0" err="1">
                <a:solidFill>
                  <a:srgbClr val="0070C0"/>
                </a:solidFill>
              </a:rPr>
              <a:t>Wrapper</a:t>
            </a:r>
            <a:r>
              <a:rPr lang="tr-TR" sz="2000" dirty="0">
                <a:solidFill>
                  <a:srgbClr val="0070C0"/>
                </a:solidFill>
              </a:rPr>
              <a:t> </a:t>
            </a:r>
            <a:r>
              <a:rPr lang="tr-TR" sz="2000" dirty="0" err="1">
                <a:solidFill>
                  <a:srgbClr val="0070C0"/>
                </a:solidFill>
              </a:rPr>
              <a:t>Classes</a:t>
            </a:r>
            <a:r>
              <a:rPr lang="tr-TR" sz="2000" dirty="0">
                <a:solidFill>
                  <a:srgbClr val="0070C0"/>
                </a:solidFill>
              </a:rPr>
              <a:t> : </a:t>
            </a:r>
            <a:r>
              <a:rPr lang="tr-TR" sz="2000" dirty="0"/>
              <a:t>Java da program yazarken bazen </a:t>
            </a:r>
            <a:r>
              <a:rPr lang="tr-TR" sz="2000" dirty="0" err="1"/>
              <a:t>Primitive</a:t>
            </a:r>
            <a:r>
              <a:rPr lang="tr-TR" sz="2000" dirty="0"/>
              <a:t> tiplerin yukarıdaki gibi başka bir sınıf tarafından sarmalanmasına ihtiyaç duyarız. Özellikle </a:t>
            </a:r>
            <a:r>
              <a:rPr lang="tr-TR" sz="2000" dirty="0" err="1"/>
              <a:t>collections</a:t>
            </a:r>
            <a:r>
              <a:rPr lang="tr-TR" sz="2000" dirty="0"/>
              <a:t> sınıfları ile çalışıyorsak bu kaçınılmazdır.</a:t>
            </a:r>
          </a:p>
          <a:p>
            <a:r>
              <a:rPr lang="tr-TR" sz="2000" dirty="0"/>
              <a:t>Bunun sebebi </a:t>
            </a:r>
            <a:r>
              <a:rPr lang="tr-TR" sz="2000" dirty="0" err="1"/>
              <a:t>collections</a:t>
            </a:r>
            <a:r>
              <a:rPr lang="tr-TR" sz="2000" dirty="0"/>
              <a:t> nesneleri içerlerinde sadece </a:t>
            </a:r>
            <a:r>
              <a:rPr lang="tr-TR" sz="2000" dirty="0" err="1"/>
              <a:t>object</a:t>
            </a:r>
            <a:r>
              <a:rPr lang="tr-TR" sz="2000" dirty="0"/>
              <a:t> tutabilirler. Eğer biz bir </a:t>
            </a:r>
            <a:r>
              <a:rPr lang="tr-TR" sz="2000" dirty="0" err="1"/>
              <a:t>collections</a:t>
            </a:r>
            <a:r>
              <a:rPr lang="tr-TR" sz="2000" dirty="0"/>
              <a:t> nesnesinin içerisinde bir </a:t>
            </a:r>
            <a:r>
              <a:rPr lang="tr-TR" sz="2000" dirty="0" err="1"/>
              <a:t>Primitive</a:t>
            </a:r>
            <a:r>
              <a:rPr lang="tr-TR" sz="2000" dirty="0"/>
              <a:t> tip tutmak istiyorsak mecburen o </a:t>
            </a:r>
            <a:r>
              <a:rPr lang="tr-TR" sz="2000" dirty="0" err="1"/>
              <a:t>Primitive</a:t>
            </a:r>
            <a:r>
              <a:rPr lang="tr-TR" sz="2000" dirty="0"/>
              <a:t> tipi başka bir sınıf ile sarmalamamız gerekecek. Bu yüzden Java da </a:t>
            </a:r>
            <a:r>
              <a:rPr lang="tr-TR" sz="2000" dirty="0" err="1"/>
              <a:t>java.lang</a:t>
            </a:r>
            <a:r>
              <a:rPr lang="tr-TR" sz="2000" dirty="0"/>
              <a:t> </a:t>
            </a:r>
            <a:r>
              <a:rPr lang="tr-TR" sz="2000" dirty="0" err="1"/>
              <a:t>package</a:t>
            </a:r>
            <a:r>
              <a:rPr lang="tr-TR" sz="2000" dirty="0"/>
              <a:t> altında her ilkel tip için bir </a:t>
            </a:r>
            <a:r>
              <a:rPr lang="tr-TR" sz="2000" dirty="0" err="1"/>
              <a:t>sarmalayıcı</a:t>
            </a:r>
            <a:r>
              <a:rPr lang="tr-TR" sz="2000" dirty="0"/>
              <a:t> (</a:t>
            </a:r>
            <a:r>
              <a:rPr lang="tr-TR" sz="2000" dirty="0" err="1"/>
              <a:t>wrapper</a:t>
            </a:r>
            <a:r>
              <a:rPr lang="tr-TR" sz="2000" dirty="0"/>
              <a:t> </a:t>
            </a:r>
            <a:r>
              <a:rPr lang="tr-TR" sz="2000" dirty="0" err="1"/>
              <a:t>classes</a:t>
            </a:r>
            <a:r>
              <a:rPr lang="tr-TR" sz="2000" dirty="0"/>
              <a:t>) sınıf vardır.</a:t>
            </a:r>
          </a:p>
        </p:txBody>
      </p:sp>
    </p:spTree>
    <p:extLst>
      <p:ext uri="{BB962C8B-B14F-4D97-AF65-F5344CB8AC3E}">
        <p14:creationId xmlns:p14="http://schemas.microsoft.com/office/powerpoint/2010/main" val="747069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6C18812B-DA21-48B0-AB4C-59A0DC810D5B}"/>
              </a:ext>
            </a:extLst>
          </p:cNvPr>
          <p:cNvSpPr txBox="1"/>
          <p:nvPr/>
        </p:nvSpPr>
        <p:spPr>
          <a:xfrm>
            <a:off x="1007166" y="1205948"/>
            <a:ext cx="9157252" cy="4770537"/>
          </a:xfrm>
          <a:prstGeom prst="rect">
            <a:avLst/>
          </a:prstGeom>
          <a:noFill/>
        </p:spPr>
        <p:txBody>
          <a:bodyPr wrap="square">
            <a:spAutoFit/>
          </a:bodyPr>
          <a:lstStyle/>
          <a:p>
            <a:r>
              <a:rPr lang="tr-TR" sz="2400" dirty="0" err="1"/>
              <a:t>Functional</a:t>
            </a:r>
            <a:r>
              <a:rPr lang="tr-TR" sz="2400" dirty="0"/>
              <a:t> </a:t>
            </a:r>
            <a:r>
              <a:rPr lang="tr-TR" sz="2400" dirty="0" err="1"/>
              <a:t>interfaces</a:t>
            </a:r>
            <a:endParaRPr lang="tr-TR" sz="2400" dirty="0"/>
          </a:p>
          <a:p>
            <a:r>
              <a:rPr lang="tr-TR" sz="2000" dirty="0"/>
              <a:t>Tek bir </a:t>
            </a:r>
            <a:r>
              <a:rPr lang="tr-TR" sz="2000" dirty="0" err="1"/>
              <a:t>abstract</a:t>
            </a:r>
            <a:r>
              <a:rPr lang="tr-TR" sz="2000" dirty="0"/>
              <a:t>(soyut) </a:t>
            </a:r>
            <a:r>
              <a:rPr lang="tr-TR" sz="2000" dirty="0" err="1"/>
              <a:t>methodu</a:t>
            </a:r>
            <a:r>
              <a:rPr lang="tr-TR" sz="2000" dirty="0"/>
              <a:t> bulunan </a:t>
            </a:r>
            <a:r>
              <a:rPr lang="tr-TR" sz="2000" dirty="0" err="1"/>
              <a:t>interface’ler</a:t>
            </a:r>
            <a:r>
              <a:rPr lang="tr-TR" sz="2000" dirty="0"/>
              <a:t> için kullanılan tanımdır. </a:t>
            </a:r>
            <a:r>
              <a:rPr lang="tr-TR" sz="2000" dirty="0" err="1"/>
              <a:t>Lambda</a:t>
            </a:r>
            <a:r>
              <a:rPr lang="tr-TR" sz="2000" dirty="0"/>
              <a:t> ifadeleri ile sıkı bir ilişki içerisindedir. Ayrıca </a:t>
            </a:r>
            <a:r>
              <a:rPr lang="tr-TR" sz="2000" dirty="0" err="1"/>
              <a:t>Single</a:t>
            </a:r>
            <a:r>
              <a:rPr lang="tr-TR" sz="2000" dirty="0"/>
              <a:t> </a:t>
            </a:r>
            <a:r>
              <a:rPr lang="tr-TR" sz="2000" dirty="0" err="1"/>
              <a:t>Abstract</a:t>
            </a:r>
            <a:r>
              <a:rPr lang="tr-TR" sz="2000" dirty="0"/>
              <a:t> </a:t>
            </a:r>
            <a:r>
              <a:rPr lang="tr-TR" sz="2000" dirty="0" err="1"/>
              <a:t>Method</a:t>
            </a:r>
            <a:r>
              <a:rPr lang="tr-TR" sz="2000" dirty="0"/>
              <a:t> </a:t>
            </a:r>
            <a:r>
              <a:rPr lang="tr-TR" sz="2000" dirty="0" err="1"/>
              <a:t>Interfaces</a:t>
            </a:r>
            <a:r>
              <a:rPr lang="tr-TR" sz="2000" dirty="0"/>
              <a:t> (SAM </a:t>
            </a:r>
            <a:r>
              <a:rPr lang="tr-TR" sz="2000" dirty="0" err="1"/>
              <a:t>Interfaces</a:t>
            </a:r>
            <a:r>
              <a:rPr lang="tr-TR" sz="2000" dirty="0"/>
              <a:t>) olarak da bilinir. </a:t>
            </a:r>
            <a:r>
              <a:rPr lang="tr-TR" sz="2000" dirty="0" err="1"/>
              <a:t>Functional</a:t>
            </a:r>
            <a:r>
              <a:rPr lang="tr-TR" sz="2000" dirty="0"/>
              <a:t> </a:t>
            </a:r>
            <a:r>
              <a:rPr lang="tr-TR" sz="2000" dirty="0" err="1"/>
              <a:t>interface’ler</a:t>
            </a:r>
            <a:r>
              <a:rPr lang="tr-TR" sz="2000" dirty="0"/>
              <a:t> </a:t>
            </a:r>
            <a:r>
              <a:rPr lang="tr-TR" sz="2000" dirty="0" err="1"/>
              <a:t>default</a:t>
            </a:r>
            <a:r>
              <a:rPr lang="tr-TR" sz="2000" dirty="0"/>
              <a:t> ve </a:t>
            </a:r>
            <a:r>
              <a:rPr lang="tr-TR" sz="2000" dirty="0" err="1"/>
              <a:t>static</a:t>
            </a:r>
            <a:r>
              <a:rPr lang="tr-TR" sz="2000" dirty="0"/>
              <a:t> </a:t>
            </a:r>
            <a:r>
              <a:rPr lang="tr-TR" sz="2000" dirty="0" err="1"/>
              <a:t>methodlar</a:t>
            </a:r>
            <a:r>
              <a:rPr lang="tr-TR" sz="2000" dirty="0"/>
              <a:t> içerebilir ancak tek bir tane </a:t>
            </a:r>
            <a:r>
              <a:rPr lang="tr-TR" sz="2000" dirty="0" err="1"/>
              <a:t>abstract</a:t>
            </a:r>
            <a:r>
              <a:rPr lang="tr-TR" sz="2000" dirty="0"/>
              <a:t> </a:t>
            </a:r>
            <a:r>
              <a:rPr lang="tr-TR" sz="2000" dirty="0" err="1"/>
              <a:t>methodu</a:t>
            </a:r>
            <a:r>
              <a:rPr lang="tr-TR" sz="2000" dirty="0"/>
              <a:t> olmalıdır. Bunun nedeni de </a:t>
            </a:r>
            <a:r>
              <a:rPr lang="tr-TR" sz="2000" dirty="0" err="1"/>
              <a:t>lambda</a:t>
            </a:r>
            <a:r>
              <a:rPr lang="tr-TR" sz="2000" dirty="0"/>
              <a:t> ifadeleri ile çalışabilmesini sağlamaktır. Örneğin;</a:t>
            </a:r>
          </a:p>
          <a:p>
            <a:endParaRPr lang="tr-TR" sz="2000" dirty="0"/>
          </a:p>
          <a:p>
            <a:r>
              <a:rPr lang="tr-TR" sz="2000" dirty="0"/>
              <a:t>@FunctionalInterface // </a:t>
            </a:r>
            <a:r>
              <a:rPr lang="tr-TR" sz="2000" dirty="0" err="1"/>
              <a:t>Opsiyonel</a:t>
            </a:r>
            <a:endParaRPr lang="tr-TR" sz="2000" dirty="0"/>
          </a:p>
          <a:p>
            <a:r>
              <a:rPr lang="tr-TR" sz="2000" dirty="0" err="1"/>
              <a:t>interface</a:t>
            </a:r>
            <a:r>
              <a:rPr lang="tr-TR" sz="2000" dirty="0"/>
              <a:t> </a:t>
            </a:r>
            <a:r>
              <a:rPr lang="tr-TR" sz="2000" dirty="0" err="1"/>
              <a:t>Foo</a:t>
            </a:r>
            <a:r>
              <a:rPr lang="tr-TR" sz="2000" dirty="0"/>
              <a:t>{</a:t>
            </a:r>
          </a:p>
          <a:p>
            <a:r>
              <a:rPr lang="tr-TR" sz="2000" dirty="0"/>
              <a:t>    </a:t>
            </a:r>
            <a:r>
              <a:rPr lang="tr-TR" sz="2000" dirty="0" err="1"/>
              <a:t>int</a:t>
            </a:r>
            <a:r>
              <a:rPr lang="tr-TR" sz="2000" dirty="0"/>
              <a:t> </a:t>
            </a:r>
            <a:r>
              <a:rPr lang="tr-TR" sz="2000" dirty="0" err="1"/>
              <a:t>apply</a:t>
            </a:r>
            <a:r>
              <a:rPr lang="tr-TR" sz="2000" dirty="0"/>
              <a:t>(</a:t>
            </a:r>
            <a:r>
              <a:rPr lang="tr-TR" sz="2000" dirty="0" err="1"/>
              <a:t>int</a:t>
            </a:r>
            <a:r>
              <a:rPr lang="tr-TR" sz="2000" dirty="0"/>
              <a:t> x, </a:t>
            </a:r>
            <a:r>
              <a:rPr lang="tr-TR" sz="2000" dirty="0" err="1"/>
              <a:t>int</a:t>
            </a:r>
            <a:r>
              <a:rPr lang="tr-TR" sz="2000" dirty="0"/>
              <a:t> y);</a:t>
            </a:r>
          </a:p>
          <a:p>
            <a:r>
              <a:rPr lang="tr-TR" sz="2000" dirty="0"/>
              <a:t>}</a:t>
            </a:r>
          </a:p>
          <a:p>
            <a:r>
              <a:rPr lang="tr-TR" sz="2000" dirty="0" err="1"/>
              <a:t>Foo</a:t>
            </a:r>
            <a:r>
              <a:rPr lang="tr-TR" sz="2000" dirty="0"/>
              <a:t> </a:t>
            </a:r>
            <a:r>
              <a:rPr lang="tr-TR" sz="2000" dirty="0" err="1"/>
              <a:t>addition</a:t>
            </a:r>
            <a:r>
              <a:rPr lang="tr-TR" sz="2000" dirty="0"/>
              <a:t> = (</a:t>
            </a:r>
            <a:r>
              <a:rPr lang="tr-TR" sz="2000" dirty="0" err="1"/>
              <a:t>x,y</a:t>
            </a:r>
            <a:r>
              <a:rPr lang="tr-TR" sz="2000" dirty="0"/>
              <a:t>) -&gt; x + y</a:t>
            </a:r>
          </a:p>
          <a:p>
            <a:r>
              <a:rPr lang="tr-TR" sz="2000" dirty="0" err="1"/>
              <a:t>Foo</a:t>
            </a:r>
            <a:r>
              <a:rPr lang="tr-TR" sz="2000" dirty="0"/>
              <a:t> </a:t>
            </a:r>
            <a:r>
              <a:rPr lang="tr-TR" sz="2000" dirty="0" err="1"/>
              <a:t>multiplication</a:t>
            </a:r>
            <a:r>
              <a:rPr lang="tr-TR" sz="2000" dirty="0"/>
              <a:t> = (</a:t>
            </a:r>
            <a:r>
              <a:rPr lang="tr-TR" sz="2000" dirty="0" err="1"/>
              <a:t>x,y</a:t>
            </a:r>
            <a:r>
              <a:rPr lang="tr-TR" sz="2000" dirty="0"/>
              <a:t>) -&gt; x * y</a:t>
            </a:r>
          </a:p>
          <a:p>
            <a:r>
              <a:rPr lang="tr-TR" sz="2000" dirty="0" err="1"/>
              <a:t>System.out.println</a:t>
            </a:r>
            <a:r>
              <a:rPr lang="tr-TR" sz="2000" dirty="0"/>
              <a:t>("3 + 5 = " + </a:t>
            </a:r>
            <a:r>
              <a:rPr lang="tr-TR" sz="2000" dirty="0" err="1"/>
              <a:t>addition</a:t>
            </a:r>
            <a:r>
              <a:rPr lang="tr-TR" sz="2000" dirty="0"/>
              <a:t>(3,5));</a:t>
            </a:r>
          </a:p>
          <a:p>
            <a:r>
              <a:rPr lang="tr-TR" sz="2000" dirty="0" err="1"/>
              <a:t>System.out.println</a:t>
            </a:r>
            <a:r>
              <a:rPr lang="tr-TR" sz="2000" dirty="0"/>
              <a:t>("3 * 5 = " + </a:t>
            </a:r>
            <a:r>
              <a:rPr lang="tr-TR" sz="2000" dirty="0" err="1"/>
              <a:t>multiplication</a:t>
            </a:r>
            <a:r>
              <a:rPr lang="tr-TR" sz="2000" dirty="0"/>
              <a:t>(3,5));</a:t>
            </a:r>
          </a:p>
        </p:txBody>
      </p:sp>
    </p:spTree>
    <p:extLst>
      <p:ext uri="{BB962C8B-B14F-4D97-AF65-F5344CB8AC3E}">
        <p14:creationId xmlns:p14="http://schemas.microsoft.com/office/powerpoint/2010/main" val="37919133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a:extLst>
              <a:ext uri="{FF2B5EF4-FFF2-40B4-BE49-F238E27FC236}">
                <a16:creationId xmlns:a16="http://schemas.microsoft.com/office/drawing/2014/main" id="{81CC6368-15D0-4B2B-9B0D-0014D01069EA}"/>
              </a:ext>
            </a:extLst>
          </p:cNvPr>
          <p:cNvSpPr txBox="1"/>
          <p:nvPr/>
        </p:nvSpPr>
        <p:spPr>
          <a:xfrm>
            <a:off x="1205946" y="1510748"/>
            <a:ext cx="8799445" cy="3477875"/>
          </a:xfrm>
          <a:prstGeom prst="rect">
            <a:avLst/>
          </a:prstGeom>
          <a:noFill/>
        </p:spPr>
        <p:txBody>
          <a:bodyPr wrap="square">
            <a:spAutoFit/>
          </a:bodyPr>
          <a:lstStyle/>
          <a:p>
            <a:r>
              <a:rPr lang="tr-TR" sz="2000" dirty="0"/>
              <a:t>Bir </a:t>
            </a:r>
            <a:r>
              <a:rPr lang="tr-TR" sz="2000" dirty="0" err="1"/>
              <a:t>Primitive</a:t>
            </a:r>
            <a:r>
              <a:rPr lang="tr-TR" sz="2000" dirty="0"/>
              <a:t> tipi bir </a:t>
            </a:r>
            <a:r>
              <a:rPr lang="tr-TR" sz="2000" dirty="0" err="1"/>
              <a:t>wrapper</a:t>
            </a:r>
            <a:r>
              <a:rPr lang="tr-TR" sz="2000" dirty="0"/>
              <a:t> </a:t>
            </a:r>
            <a:r>
              <a:rPr lang="tr-TR" sz="2000" dirty="0" err="1"/>
              <a:t>class</a:t>
            </a:r>
            <a:r>
              <a:rPr lang="tr-TR" sz="2000" dirty="0"/>
              <a:t> sınıf içerisine koyma işlemine </a:t>
            </a:r>
            <a:r>
              <a:rPr lang="tr-TR" sz="2000" dirty="0" err="1"/>
              <a:t>Boxing</a:t>
            </a:r>
            <a:r>
              <a:rPr lang="tr-TR" sz="2000" dirty="0"/>
              <a:t> (kutulama), </a:t>
            </a:r>
            <a:r>
              <a:rPr lang="tr-TR" sz="2000" dirty="0" err="1"/>
              <a:t>wrapper</a:t>
            </a:r>
            <a:r>
              <a:rPr lang="tr-TR" sz="2000" dirty="0"/>
              <a:t> </a:t>
            </a:r>
            <a:r>
              <a:rPr lang="tr-TR" sz="2000" dirty="0" err="1"/>
              <a:t>class’in</a:t>
            </a:r>
            <a:r>
              <a:rPr lang="tr-TR" sz="2000" dirty="0"/>
              <a:t> içerisinden </a:t>
            </a:r>
            <a:r>
              <a:rPr lang="tr-TR" sz="2000" dirty="0" err="1"/>
              <a:t>Primitive</a:t>
            </a:r>
            <a:r>
              <a:rPr lang="tr-TR" sz="2000" dirty="0"/>
              <a:t> tipi geri alma </a:t>
            </a:r>
            <a:r>
              <a:rPr lang="tr-TR" sz="2000" dirty="0" err="1"/>
              <a:t>işleminede</a:t>
            </a:r>
            <a:r>
              <a:rPr lang="tr-TR" sz="2000" dirty="0"/>
              <a:t> </a:t>
            </a:r>
            <a:r>
              <a:rPr lang="tr-TR" sz="2000" dirty="0" err="1"/>
              <a:t>Unboxing</a:t>
            </a:r>
            <a:r>
              <a:rPr lang="tr-TR" sz="2000" dirty="0"/>
              <a:t> (kutudan çıkarma) işlemi denilmektedir.</a:t>
            </a:r>
          </a:p>
          <a:p>
            <a:endParaRPr lang="tr-TR" sz="2000" dirty="0"/>
          </a:p>
          <a:p>
            <a:r>
              <a:rPr lang="tr-TR" sz="2000" dirty="0" err="1"/>
              <a:t>int</a:t>
            </a:r>
            <a:r>
              <a:rPr lang="tr-TR" sz="2000" dirty="0"/>
              <a:t> x = 100;</a:t>
            </a:r>
          </a:p>
          <a:p>
            <a:r>
              <a:rPr lang="tr-TR" sz="2000" dirty="0" err="1"/>
              <a:t>ınteger</a:t>
            </a:r>
            <a:r>
              <a:rPr lang="tr-TR" sz="2000" dirty="0"/>
              <a:t> </a:t>
            </a:r>
            <a:r>
              <a:rPr lang="tr-TR" sz="2000" dirty="0" err="1"/>
              <a:t>box</a:t>
            </a:r>
            <a:r>
              <a:rPr lang="tr-TR" sz="2000" dirty="0"/>
              <a:t> = </a:t>
            </a:r>
            <a:r>
              <a:rPr lang="tr-TR" sz="2000" dirty="0" err="1"/>
              <a:t>new</a:t>
            </a:r>
            <a:r>
              <a:rPr lang="tr-TR" sz="2000" dirty="0"/>
              <a:t> </a:t>
            </a:r>
            <a:r>
              <a:rPr lang="tr-TR" sz="2000" dirty="0" err="1"/>
              <a:t>Integer</a:t>
            </a:r>
            <a:r>
              <a:rPr lang="tr-TR" sz="2000" dirty="0"/>
              <a:t> (x); //BOXING</a:t>
            </a:r>
          </a:p>
          <a:p>
            <a:r>
              <a:rPr lang="tr-TR" sz="2000" dirty="0" err="1"/>
              <a:t>int</a:t>
            </a:r>
            <a:r>
              <a:rPr lang="tr-TR" sz="2000" dirty="0"/>
              <a:t> y = </a:t>
            </a:r>
            <a:r>
              <a:rPr lang="tr-TR" sz="2000" dirty="0" err="1"/>
              <a:t>box.intValue</a:t>
            </a:r>
            <a:r>
              <a:rPr lang="tr-TR" sz="2000" dirty="0"/>
              <a:t>(); //UNBOXING</a:t>
            </a:r>
          </a:p>
          <a:p>
            <a:endParaRPr lang="tr-TR" sz="2000" dirty="0"/>
          </a:p>
          <a:p>
            <a:r>
              <a:rPr lang="tr-TR" sz="2000" dirty="0"/>
              <a:t>Java 5.0 dan önce her </a:t>
            </a:r>
            <a:r>
              <a:rPr lang="tr-TR" sz="2000" dirty="0" err="1"/>
              <a:t>wrapper</a:t>
            </a:r>
            <a:r>
              <a:rPr lang="tr-TR" sz="2000" dirty="0"/>
              <a:t> sınıf kullandığımızda mecburen </a:t>
            </a:r>
            <a:r>
              <a:rPr lang="tr-TR" sz="2000" dirty="0" err="1"/>
              <a:t>boxing</a:t>
            </a:r>
            <a:r>
              <a:rPr lang="tr-TR" sz="2000" dirty="0"/>
              <a:t> ve </a:t>
            </a:r>
            <a:r>
              <a:rPr lang="tr-TR" sz="2000" dirty="0" err="1"/>
              <a:t>unboxing</a:t>
            </a:r>
            <a:r>
              <a:rPr lang="tr-TR" sz="2000" dirty="0"/>
              <a:t> işlemi yapmak </a:t>
            </a:r>
            <a:r>
              <a:rPr lang="tr-TR" sz="2000" dirty="0" err="1"/>
              <a:t>zorundaydık.Fakat</a:t>
            </a:r>
            <a:r>
              <a:rPr lang="tr-TR" sz="2000" dirty="0"/>
              <a:t> Java 5.0 ile artık bunu yapmak zorunda </a:t>
            </a:r>
            <a:r>
              <a:rPr lang="tr-TR" sz="2000" dirty="0" err="1"/>
              <a:t>değiliz.Çünkü</a:t>
            </a:r>
            <a:r>
              <a:rPr lang="tr-TR" sz="2000" dirty="0"/>
              <a:t> bu işlem Java 5.0 tarafından otomatik olarak yapılıyor.</a:t>
            </a:r>
          </a:p>
        </p:txBody>
      </p:sp>
    </p:spTree>
    <p:extLst>
      <p:ext uri="{BB962C8B-B14F-4D97-AF65-F5344CB8AC3E}">
        <p14:creationId xmlns:p14="http://schemas.microsoft.com/office/powerpoint/2010/main" val="2000360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F2A9B210-2E2F-495F-9BED-8B93F2449245}"/>
              </a:ext>
            </a:extLst>
          </p:cNvPr>
          <p:cNvSpPr txBox="1"/>
          <p:nvPr/>
        </p:nvSpPr>
        <p:spPr>
          <a:xfrm>
            <a:off x="874643" y="291548"/>
            <a:ext cx="10429461" cy="707886"/>
          </a:xfrm>
          <a:prstGeom prst="rect">
            <a:avLst/>
          </a:prstGeom>
          <a:noFill/>
        </p:spPr>
        <p:txBody>
          <a:bodyPr wrap="square">
            <a:spAutoFit/>
          </a:bodyPr>
          <a:lstStyle/>
          <a:p>
            <a:r>
              <a:rPr lang="tr-TR" sz="2000" dirty="0" err="1">
                <a:solidFill>
                  <a:srgbClr val="0070C0"/>
                </a:solidFill>
              </a:rPr>
              <a:t>Wrapper</a:t>
            </a:r>
            <a:r>
              <a:rPr lang="tr-TR" sz="2000" dirty="0">
                <a:solidFill>
                  <a:srgbClr val="0070C0"/>
                </a:solidFill>
              </a:rPr>
              <a:t> Class diye ifade ettiğimiz Class yapısı, aslında temel olarak bize </a:t>
            </a:r>
            <a:r>
              <a:rPr lang="tr-TR" sz="2000" dirty="0" err="1">
                <a:solidFill>
                  <a:srgbClr val="0070C0"/>
                </a:solidFill>
              </a:rPr>
              <a:t>primitive</a:t>
            </a:r>
            <a:r>
              <a:rPr lang="tr-TR" sz="2000" dirty="0">
                <a:solidFill>
                  <a:srgbClr val="0070C0"/>
                </a:solidFill>
              </a:rPr>
              <a:t> </a:t>
            </a:r>
            <a:r>
              <a:rPr lang="tr-TR" sz="2000" dirty="0" err="1">
                <a:solidFill>
                  <a:srgbClr val="0070C0"/>
                </a:solidFill>
              </a:rPr>
              <a:t>typeların</a:t>
            </a:r>
            <a:r>
              <a:rPr lang="tr-TR" sz="2000" dirty="0">
                <a:solidFill>
                  <a:srgbClr val="0070C0"/>
                </a:solidFill>
              </a:rPr>
              <a:t> farklı şekilde kullanımını sağlıyor.</a:t>
            </a:r>
          </a:p>
        </p:txBody>
      </p:sp>
      <p:graphicFrame>
        <p:nvGraphicFramePr>
          <p:cNvPr id="6" name="Tablo 5">
            <a:extLst>
              <a:ext uri="{FF2B5EF4-FFF2-40B4-BE49-F238E27FC236}">
                <a16:creationId xmlns:a16="http://schemas.microsoft.com/office/drawing/2014/main" id="{F1D91B79-9054-40EF-86DB-BB9FC93DF8EC}"/>
              </a:ext>
            </a:extLst>
          </p:cNvPr>
          <p:cNvGraphicFramePr>
            <a:graphicFrameLocks noGrp="1"/>
          </p:cNvGraphicFramePr>
          <p:nvPr/>
        </p:nvGraphicFramePr>
        <p:xfrm>
          <a:off x="874643" y="1258957"/>
          <a:ext cx="10310192" cy="5062329"/>
        </p:xfrm>
        <a:graphic>
          <a:graphicData uri="http://schemas.openxmlformats.org/drawingml/2006/table">
            <a:tbl>
              <a:tblPr/>
              <a:tblGrid>
                <a:gridCol w="5155096">
                  <a:extLst>
                    <a:ext uri="{9D8B030D-6E8A-4147-A177-3AD203B41FA5}">
                      <a16:colId xmlns:a16="http://schemas.microsoft.com/office/drawing/2014/main" val="3497031556"/>
                    </a:ext>
                  </a:extLst>
                </a:gridCol>
                <a:gridCol w="5155096">
                  <a:extLst>
                    <a:ext uri="{9D8B030D-6E8A-4147-A177-3AD203B41FA5}">
                      <a16:colId xmlns:a16="http://schemas.microsoft.com/office/drawing/2014/main" val="990656384"/>
                    </a:ext>
                  </a:extLst>
                </a:gridCol>
              </a:tblGrid>
              <a:tr h="562481">
                <a:tc>
                  <a:txBody>
                    <a:bodyPr/>
                    <a:lstStyle/>
                    <a:p>
                      <a:pPr algn="l"/>
                      <a:r>
                        <a:rPr lang="tr-TR" b="0" dirty="0" err="1">
                          <a:effectLst/>
                        </a:rPr>
                        <a:t>Primitive</a:t>
                      </a:r>
                      <a:r>
                        <a:rPr lang="tr-TR" b="0" dirty="0">
                          <a:effectLst/>
                        </a:rPr>
                        <a:t> Data </a:t>
                      </a:r>
                      <a:r>
                        <a:rPr lang="tr-TR" b="0" dirty="0" err="1">
                          <a:effectLst/>
                        </a:rPr>
                        <a:t>Type</a:t>
                      </a:r>
                      <a:endParaRPr lang="tr-TR" b="0" dirty="0">
                        <a:effectLst/>
                      </a:endParaRPr>
                    </a:p>
                  </a:txBody>
                  <a:tcPr anchor="ctr">
                    <a:lnL w="9525" cap="flat" cmpd="sng" algn="ctr">
                      <a:solidFill>
                        <a:srgbClr val="60952E"/>
                      </a:solidFill>
                      <a:prstDash val="solid"/>
                      <a:round/>
                      <a:headEnd type="none" w="med" len="med"/>
                      <a:tailEnd type="none" w="med" len="med"/>
                    </a:lnL>
                    <a:lnR w="9525" cap="flat" cmpd="sng" algn="ctr">
                      <a:solidFill>
                        <a:srgbClr val="A0B12E"/>
                      </a:solidFill>
                      <a:prstDash val="solid"/>
                      <a:round/>
                      <a:headEnd type="none" w="med" len="med"/>
                      <a:tailEnd type="none" w="med" len="med"/>
                    </a:lnR>
                    <a:lnT w="9525" cap="flat" cmpd="sng" algn="ctr">
                      <a:solidFill>
                        <a:srgbClr val="60952E"/>
                      </a:solidFill>
                      <a:prstDash val="solid"/>
                      <a:round/>
                      <a:headEnd type="none" w="med" len="med"/>
                      <a:tailEnd type="none" w="med" len="med"/>
                    </a:lnT>
                    <a:lnB w="9525" cap="flat" cmpd="sng" algn="ctr">
                      <a:solidFill>
                        <a:srgbClr val="A0B12E"/>
                      </a:solidFill>
                      <a:prstDash val="solid"/>
                      <a:round/>
                      <a:headEnd type="none" w="med" len="med"/>
                      <a:tailEnd type="none" w="med" len="med"/>
                    </a:lnB>
                    <a:solidFill>
                      <a:srgbClr val="FFFFFF"/>
                    </a:solidFill>
                  </a:tcPr>
                </a:tc>
                <a:tc>
                  <a:txBody>
                    <a:bodyPr/>
                    <a:lstStyle/>
                    <a:p>
                      <a:pPr algn="l"/>
                      <a:r>
                        <a:rPr lang="tr-TR" b="0">
                          <a:effectLst/>
                        </a:rPr>
                        <a:t>Wrapper Class</a:t>
                      </a:r>
                    </a:p>
                  </a:txBody>
                  <a:tcPr anchor="ctr">
                    <a:lnL w="9525" cap="flat" cmpd="sng" algn="ctr">
                      <a:solidFill>
                        <a:srgbClr val="A0B12E"/>
                      </a:solidFill>
                      <a:prstDash val="solid"/>
                      <a:round/>
                      <a:headEnd type="none" w="med" len="med"/>
                      <a:tailEnd type="none" w="med" len="med"/>
                    </a:lnL>
                    <a:lnR w="9525" cap="flat" cmpd="sng" algn="ctr">
                      <a:solidFill>
                        <a:srgbClr val="A0B12E"/>
                      </a:solidFill>
                      <a:prstDash val="solid"/>
                      <a:round/>
                      <a:headEnd type="none" w="med" len="med"/>
                      <a:tailEnd type="none" w="med" len="med"/>
                    </a:lnR>
                    <a:lnT w="9525" cap="flat" cmpd="sng" algn="ctr">
                      <a:solidFill>
                        <a:srgbClr val="A0B12E"/>
                      </a:solidFill>
                      <a:prstDash val="solid"/>
                      <a:round/>
                      <a:headEnd type="none" w="med" len="med"/>
                      <a:tailEnd type="none" w="med" len="med"/>
                    </a:lnT>
                    <a:lnB w="9525" cap="flat" cmpd="sng" algn="ctr">
                      <a:solidFill>
                        <a:srgbClr val="60B62E"/>
                      </a:solidFill>
                      <a:prstDash val="solid"/>
                      <a:round/>
                      <a:headEnd type="none" w="med" len="med"/>
                      <a:tailEnd type="none" w="med" len="med"/>
                    </a:lnB>
                    <a:solidFill>
                      <a:srgbClr val="FFFFFF"/>
                    </a:solidFill>
                  </a:tcPr>
                </a:tc>
                <a:extLst>
                  <a:ext uri="{0D108BD9-81ED-4DB2-BD59-A6C34878D82A}">
                    <a16:rowId xmlns:a16="http://schemas.microsoft.com/office/drawing/2014/main" val="2997809299"/>
                  </a:ext>
                </a:extLst>
              </a:tr>
              <a:tr h="562481">
                <a:tc>
                  <a:txBody>
                    <a:bodyPr/>
                    <a:lstStyle/>
                    <a:p>
                      <a:r>
                        <a:rPr lang="tr-TR" dirty="0" err="1">
                          <a:effectLst/>
                        </a:rPr>
                        <a:t>byte</a:t>
                      </a:r>
                      <a:endParaRPr lang="tr-TR" dirty="0">
                        <a:effectLst/>
                      </a:endParaRPr>
                    </a:p>
                  </a:txBody>
                  <a:tcPr anchor="ctr">
                    <a:lnL w="9525" cap="flat" cmpd="sng" algn="ctr">
                      <a:solidFill>
                        <a:srgbClr val="A0B12E"/>
                      </a:solidFill>
                      <a:prstDash val="solid"/>
                      <a:round/>
                      <a:headEnd type="none" w="med" len="med"/>
                      <a:tailEnd type="none" w="med" len="med"/>
                    </a:lnL>
                    <a:lnR w="9525" cap="flat" cmpd="sng" algn="ctr">
                      <a:solidFill>
                        <a:srgbClr val="60B62E"/>
                      </a:solidFill>
                      <a:prstDash val="solid"/>
                      <a:round/>
                      <a:headEnd type="none" w="med" len="med"/>
                      <a:tailEnd type="none" w="med" len="med"/>
                    </a:lnR>
                    <a:lnT w="9525" cap="flat" cmpd="sng" algn="ctr">
                      <a:solidFill>
                        <a:srgbClr val="A0B12E"/>
                      </a:solidFill>
                      <a:prstDash val="solid"/>
                      <a:round/>
                      <a:headEnd type="none" w="med" len="med"/>
                      <a:tailEnd type="none" w="med" len="med"/>
                    </a:lnT>
                    <a:lnB w="9525" cap="flat" cmpd="sng" algn="ctr">
                      <a:solidFill>
                        <a:srgbClr val="E0CD2E"/>
                      </a:solidFill>
                      <a:prstDash val="solid"/>
                      <a:round/>
                      <a:headEnd type="none" w="med" len="med"/>
                      <a:tailEnd type="none" w="med" len="med"/>
                    </a:lnB>
                    <a:solidFill>
                      <a:srgbClr val="FFFFFF"/>
                    </a:solidFill>
                  </a:tcPr>
                </a:tc>
                <a:tc>
                  <a:txBody>
                    <a:bodyPr/>
                    <a:lstStyle/>
                    <a:p>
                      <a:r>
                        <a:rPr lang="tr-TR">
                          <a:effectLst/>
                        </a:rPr>
                        <a:t>Byte</a:t>
                      </a:r>
                    </a:p>
                  </a:txBody>
                  <a:tcPr anchor="ctr">
                    <a:lnL w="9525" cap="flat" cmpd="sng" algn="ctr">
                      <a:solidFill>
                        <a:srgbClr val="60B62E"/>
                      </a:solidFill>
                      <a:prstDash val="solid"/>
                      <a:round/>
                      <a:headEnd type="none" w="med" len="med"/>
                      <a:tailEnd type="none" w="med" len="med"/>
                    </a:lnL>
                    <a:lnR w="9525" cap="flat" cmpd="sng" algn="ctr">
                      <a:solidFill>
                        <a:srgbClr val="60B62E"/>
                      </a:solidFill>
                      <a:prstDash val="solid"/>
                      <a:round/>
                      <a:headEnd type="none" w="med" len="med"/>
                      <a:tailEnd type="none" w="med" len="med"/>
                    </a:lnR>
                    <a:lnT w="9525" cap="flat" cmpd="sng" algn="ctr">
                      <a:solidFill>
                        <a:srgbClr val="60B62E"/>
                      </a:solidFill>
                      <a:prstDash val="solid"/>
                      <a:round/>
                      <a:headEnd type="none" w="med" len="med"/>
                      <a:tailEnd type="none" w="med" len="med"/>
                    </a:lnT>
                    <a:lnB w="9525" cap="flat" cmpd="sng" algn="ctr">
                      <a:solidFill>
                        <a:srgbClr val="A0DB2E"/>
                      </a:solidFill>
                      <a:prstDash val="solid"/>
                      <a:round/>
                      <a:headEnd type="none" w="med" len="med"/>
                      <a:tailEnd type="none" w="med" len="med"/>
                    </a:lnB>
                    <a:solidFill>
                      <a:srgbClr val="FFFFFF"/>
                    </a:solidFill>
                  </a:tcPr>
                </a:tc>
                <a:extLst>
                  <a:ext uri="{0D108BD9-81ED-4DB2-BD59-A6C34878D82A}">
                    <a16:rowId xmlns:a16="http://schemas.microsoft.com/office/drawing/2014/main" val="4073775192"/>
                  </a:ext>
                </a:extLst>
              </a:tr>
              <a:tr h="562481">
                <a:tc>
                  <a:txBody>
                    <a:bodyPr/>
                    <a:lstStyle/>
                    <a:p>
                      <a:r>
                        <a:rPr lang="tr-TR" dirty="0" err="1">
                          <a:effectLst/>
                        </a:rPr>
                        <a:t>short</a:t>
                      </a:r>
                      <a:endParaRPr lang="tr-TR" dirty="0">
                        <a:effectLst/>
                      </a:endParaRPr>
                    </a:p>
                  </a:txBody>
                  <a:tcPr anchor="ctr">
                    <a:lnL w="9525" cap="flat" cmpd="sng" algn="ctr">
                      <a:solidFill>
                        <a:srgbClr val="E0CD2E"/>
                      </a:solidFill>
                      <a:prstDash val="solid"/>
                      <a:round/>
                      <a:headEnd type="none" w="med" len="med"/>
                      <a:tailEnd type="none" w="med" len="med"/>
                    </a:lnL>
                    <a:lnR w="9525" cap="flat" cmpd="sng" algn="ctr">
                      <a:solidFill>
                        <a:srgbClr val="A0DB2E"/>
                      </a:solidFill>
                      <a:prstDash val="solid"/>
                      <a:round/>
                      <a:headEnd type="none" w="med" len="med"/>
                      <a:tailEnd type="none" w="med" len="med"/>
                    </a:lnR>
                    <a:lnT w="9525" cap="flat" cmpd="sng" algn="ctr">
                      <a:solidFill>
                        <a:srgbClr val="E0CD2E"/>
                      </a:solidFill>
                      <a:prstDash val="solid"/>
                      <a:round/>
                      <a:headEnd type="none" w="med" len="med"/>
                      <a:tailEnd type="none" w="med" len="med"/>
                    </a:lnT>
                    <a:lnB w="9525" cap="flat" cmpd="sng" algn="ctr">
                      <a:solidFill>
                        <a:srgbClr val="E0D52E"/>
                      </a:solidFill>
                      <a:prstDash val="solid"/>
                      <a:round/>
                      <a:headEnd type="none" w="med" len="med"/>
                      <a:tailEnd type="none" w="med" len="med"/>
                    </a:lnB>
                    <a:solidFill>
                      <a:srgbClr val="FFFFFF"/>
                    </a:solidFill>
                  </a:tcPr>
                </a:tc>
                <a:tc>
                  <a:txBody>
                    <a:bodyPr/>
                    <a:lstStyle/>
                    <a:p>
                      <a:r>
                        <a:rPr lang="tr-TR">
                          <a:effectLst/>
                        </a:rPr>
                        <a:t>Short</a:t>
                      </a:r>
                    </a:p>
                  </a:txBody>
                  <a:tcPr anchor="ctr">
                    <a:lnL w="9525" cap="flat" cmpd="sng" algn="ctr">
                      <a:solidFill>
                        <a:srgbClr val="A0DB2E"/>
                      </a:solidFill>
                      <a:prstDash val="solid"/>
                      <a:round/>
                      <a:headEnd type="none" w="med" len="med"/>
                      <a:tailEnd type="none" w="med" len="med"/>
                    </a:lnL>
                    <a:lnR w="9525" cap="flat" cmpd="sng" algn="ctr">
                      <a:solidFill>
                        <a:srgbClr val="A0DB2E"/>
                      </a:solidFill>
                      <a:prstDash val="solid"/>
                      <a:round/>
                      <a:headEnd type="none" w="med" len="med"/>
                      <a:tailEnd type="none" w="med" len="med"/>
                    </a:lnR>
                    <a:lnT w="9525" cap="flat" cmpd="sng" algn="ctr">
                      <a:solidFill>
                        <a:srgbClr val="A0DB2E"/>
                      </a:solidFill>
                      <a:prstDash val="solid"/>
                      <a:round/>
                      <a:headEnd type="none" w="med" len="med"/>
                      <a:tailEnd type="none" w="med" len="med"/>
                    </a:lnT>
                    <a:lnB w="9525" cap="flat" cmpd="sng" algn="ctr">
                      <a:solidFill>
                        <a:srgbClr val="A0DD2C"/>
                      </a:solidFill>
                      <a:prstDash val="solid"/>
                      <a:round/>
                      <a:headEnd type="none" w="med" len="med"/>
                      <a:tailEnd type="none" w="med" len="med"/>
                    </a:lnB>
                    <a:solidFill>
                      <a:srgbClr val="FFFFFF"/>
                    </a:solidFill>
                  </a:tcPr>
                </a:tc>
                <a:extLst>
                  <a:ext uri="{0D108BD9-81ED-4DB2-BD59-A6C34878D82A}">
                    <a16:rowId xmlns:a16="http://schemas.microsoft.com/office/drawing/2014/main" val="3940381835"/>
                  </a:ext>
                </a:extLst>
              </a:tr>
              <a:tr h="562481">
                <a:tc>
                  <a:txBody>
                    <a:bodyPr/>
                    <a:lstStyle/>
                    <a:p>
                      <a:r>
                        <a:rPr lang="tr-TR" dirty="0" err="1">
                          <a:effectLst/>
                        </a:rPr>
                        <a:t>int</a:t>
                      </a:r>
                      <a:endParaRPr lang="tr-TR" dirty="0">
                        <a:effectLst/>
                      </a:endParaRPr>
                    </a:p>
                  </a:txBody>
                  <a:tcPr anchor="ctr">
                    <a:lnL w="9525" cap="flat" cmpd="sng" algn="ctr">
                      <a:solidFill>
                        <a:srgbClr val="E0D52E"/>
                      </a:solidFill>
                      <a:prstDash val="solid"/>
                      <a:round/>
                      <a:headEnd type="none" w="med" len="med"/>
                      <a:tailEnd type="none" w="med" len="med"/>
                    </a:lnL>
                    <a:lnR w="9525" cap="flat" cmpd="sng" algn="ctr">
                      <a:solidFill>
                        <a:srgbClr val="A0DD2C"/>
                      </a:solidFill>
                      <a:prstDash val="solid"/>
                      <a:round/>
                      <a:headEnd type="none" w="med" len="med"/>
                      <a:tailEnd type="none" w="med" len="med"/>
                    </a:lnR>
                    <a:lnT w="9525" cap="flat" cmpd="sng" algn="ctr">
                      <a:solidFill>
                        <a:srgbClr val="E0D52E"/>
                      </a:solidFill>
                      <a:prstDash val="solid"/>
                      <a:round/>
                      <a:headEnd type="none" w="med" len="med"/>
                      <a:tailEnd type="none" w="med" len="med"/>
                    </a:lnT>
                    <a:lnB w="9525" cap="flat" cmpd="sng" algn="ctr">
                      <a:solidFill>
                        <a:srgbClr val="20EF2C"/>
                      </a:solidFill>
                      <a:prstDash val="solid"/>
                      <a:round/>
                      <a:headEnd type="none" w="med" len="med"/>
                      <a:tailEnd type="none" w="med" len="med"/>
                    </a:lnB>
                    <a:solidFill>
                      <a:srgbClr val="FFFFFF"/>
                    </a:solidFill>
                  </a:tcPr>
                </a:tc>
                <a:tc>
                  <a:txBody>
                    <a:bodyPr/>
                    <a:lstStyle/>
                    <a:p>
                      <a:r>
                        <a:rPr lang="tr-TR">
                          <a:effectLst/>
                        </a:rPr>
                        <a:t>Integer</a:t>
                      </a:r>
                    </a:p>
                  </a:txBody>
                  <a:tcPr anchor="ctr">
                    <a:lnL w="9525" cap="flat" cmpd="sng" algn="ctr">
                      <a:solidFill>
                        <a:srgbClr val="A0DD2C"/>
                      </a:solidFill>
                      <a:prstDash val="solid"/>
                      <a:round/>
                      <a:headEnd type="none" w="med" len="med"/>
                      <a:tailEnd type="none" w="med" len="med"/>
                    </a:lnL>
                    <a:lnR w="9525" cap="flat" cmpd="sng" algn="ctr">
                      <a:solidFill>
                        <a:srgbClr val="A0DD2C"/>
                      </a:solidFill>
                      <a:prstDash val="solid"/>
                      <a:round/>
                      <a:headEnd type="none" w="med" len="med"/>
                      <a:tailEnd type="none" w="med" len="med"/>
                    </a:lnR>
                    <a:lnT w="9525" cap="flat" cmpd="sng" algn="ctr">
                      <a:solidFill>
                        <a:srgbClr val="A0DD2C"/>
                      </a:solidFill>
                      <a:prstDash val="solid"/>
                      <a:round/>
                      <a:headEnd type="none" w="med" len="med"/>
                      <a:tailEnd type="none" w="med" len="med"/>
                    </a:lnT>
                    <a:lnB w="9525" cap="flat" cmpd="sng" algn="ctr">
                      <a:solidFill>
                        <a:srgbClr val="E0F52C"/>
                      </a:solidFill>
                      <a:prstDash val="solid"/>
                      <a:round/>
                      <a:headEnd type="none" w="med" len="med"/>
                      <a:tailEnd type="none" w="med" len="med"/>
                    </a:lnB>
                    <a:solidFill>
                      <a:srgbClr val="FFFFFF"/>
                    </a:solidFill>
                  </a:tcPr>
                </a:tc>
                <a:extLst>
                  <a:ext uri="{0D108BD9-81ED-4DB2-BD59-A6C34878D82A}">
                    <a16:rowId xmlns:a16="http://schemas.microsoft.com/office/drawing/2014/main" val="4182378028"/>
                  </a:ext>
                </a:extLst>
              </a:tr>
              <a:tr h="562481">
                <a:tc>
                  <a:txBody>
                    <a:bodyPr/>
                    <a:lstStyle/>
                    <a:p>
                      <a:r>
                        <a:rPr lang="tr-TR">
                          <a:effectLst/>
                        </a:rPr>
                        <a:t>long</a:t>
                      </a:r>
                    </a:p>
                  </a:txBody>
                  <a:tcPr anchor="ctr">
                    <a:lnL w="9525" cap="flat" cmpd="sng" algn="ctr">
                      <a:solidFill>
                        <a:srgbClr val="20EF2C"/>
                      </a:solidFill>
                      <a:prstDash val="solid"/>
                      <a:round/>
                      <a:headEnd type="none" w="med" len="med"/>
                      <a:tailEnd type="none" w="med" len="med"/>
                    </a:lnL>
                    <a:lnR w="9525" cap="flat" cmpd="sng" algn="ctr">
                      <a:solidFill>
                        <a:srgbClr val="E0F52C"/>
                      </a:solidFill>
                      <a:prstDash val="solid"/>
                      <a:round/>
                      <a:headEnd type="none" w="med" len="med"/>
                      <a:tailEnd type="none" w="med" len="med"/>
                    </a:lnR>
                    <a:lnT w="9525" cap="flat" cmpd="sng" algn="ctr">
                      <a:solidFill>
                        <a:srgbClr val="20EF2C"/>
                      </a:solidFill>
                      <a:prstDash val="solid"/>
                      <a:round/>
                      <a:headEnd type="none" w="med" len="med"/>
                      <a:tailEnd type="none" w="med" len="med"/>
                    </a:lnT>
                    <a:lnB w="9525" cap="flat" cmpd="sng" algn="ctr">
                      <a:solidFill>
                        <a:srgbClr val="60342D"/>
                      </a:solidFill>
                      <a:prstDash val="solid"/>
                      <a:round/>
                      <a:headEnd type="none" w="med" len="med"/>
                      <a:tailEnd type="none" w="med" len="med"/>
                    </a:lnB>
                    <a:solidFill>
                      <a:srgbClr val="FFFFFF"/>
                    </a:solidFill>
                  </a:tcPr>
                </a:tc>
                <a:tc>
                  <a:txBody>
                    <a:bodyPr/>
                    <a:lstStyle/>
                    <a:p>
                      <a:r>
                        <a:rPr lang="tr-TR">
                          <a:effectLst/>
                        </a:rPr>
                        <a:t>Long</a:t>
                      </a:r>
                    </a:p>
                  </a:txBody>
                  <a:tcPr anchor="ctr">
                    <a:lnL w="9525" cap="flat" cmpd="sng" algn="ctr">
                      <a:solidFill>
                        <a:srgbClr val="E0F52C"/>
                      </a:solidFill>
                      <a:prstDash val="solid"/>
                      <a:round/>
                      <a:headEnd type="none" w="med" len="med"/>
                      <a:tailEnd type="none" w="med" len="med"/>
                    </a:lnL>
                    <a:lnR w="9525" cap="flat" cmpd="sng" algn="ctr">
                      <a:solidFill>
                        <a:srgbClr val="E0F52C"/>
                      </a:solidFill>
                      <a:prstDash val="solid"/>
                      <a:round/>
                      <a:headEnd type="none" w="med" len="med"/>
                      <a:tailEnd type="none" w="med" len="med"/>
                    </a:lnR>
                    <a:lnT w="9525" cap="flat" cmpd="sng" algn="ctr">
                      <a:solidFill>
                        <a:srgbClr val="E0F52C"/>
                      </a:solidFill>
                      <a:prstDash val="solid"/>
                      <a:round/>
                      <a:headEnd type="none" w="med" len="med"/>
                      <a:tailEnd type="none" w="med" len="med"/>
                    </a:lnT>
                    <a:lnB w="9525" cap="flat" cmpd="sng" algn="ctr">
                      <a:solidFill>
                        <a:srgbClr val="E03D2D"/>
                      </a:solidFill>
                      <a:prstDash val="solid"/>
                      <a:round/>
                      <a:headEnd type="none" w="med" len="med"/>
                      <a:tailEnd type="none" w="med" len="med"/>
                    </a:lnB>
                    <a:solidFill>
                      <a:srgbClr val="FFFFFF"/>
                    </a:solidFill>
                  </a:tcPr>
                </a:tc>
                <a:extLst>
                  <a:ext uri="{0D108BD9-81ED-4DB2-BD59-A6C34878D82A}">
                    <a16:rowId xmlns:a16="http://schemas.microsoft.com/office/drawing/2014/main" val="2240428524"/>
                  </a:ext>
                </a:extLst>
              </a:tr>
              <a:tr h="562481">
                <a:tc>
                  <a:txBody>
                    <a:bodyPr/>
                    <a:lstStyle/>
                    <a:p>
                      <a:r>
                        <a:rPr lang="tr-TR">
                          <a:effectLst/>
                        </a:rPr>
                        <a:t>float</a:t>
                      </a:r>
                    </a:p>
                  </a:txBody>
                  <a:tcPr anchor="ctr">
                    <a:lnL w="9525" cap="flat" cmpd="sng" algn="ctr">
                      <a:solidFill>
                        <a:srgbClr val="60342D"/>
                      </a:solidFill>
                      <a:prstDash val="solid"/>
                      <a:round/>
                      <a:headEnd type="none" w="med" len="med"/>
                      <a:tailEnd type="none" w="med" len="med"/>
                    </a:lnL>
                    <a:lnR w="9525" cap="flat" cmpd="sng" algn="ctr">
                      <a:solidFill>
                        <a:srgbClr val="E03D2D"/>
                      </a:solidFill>
                      <a:prstDash val="solid"/>
                      <a:round/>
                      <a:headEnd type="none" w="med" len="med"/>
                      <a:tailEnd type="none" w="med" len="med"/>
                    </a:lnR>
                    <a:lnT w="9525" cap="flat" cmpd="sng" algn="ctr">
                      <a:solidFill>
                        <a:srgbClr val="60342D"/>
                      </a:solidFill>
                      <a:prstDash val="solid"/>
                      <a:round/>
                      <a:headEnd type="none" w="med" len="med"/>
                      <a:tailEnd type="none" w="med" len="med"/>
                    </a:lnT>
                    <a:lnB w="9525" cap="flat" cmpd="sng" algn="ctr">
                      <a:solidFill>
                        <a:srgbClr val="607C2D"/>
                      </a:solidFill>
                      <a:prstDash val="solid"/>
                      <a:round/>
                      <a:headEnd type="none" w="med" len="med"/>
                      <a:tailEnd type="none" w="med" len="med"/>
                    </a:lnB>
                    <a:solidFill>
                      <a:srgbClr val="FFFFFF"/>
                    </a:solidFill>
                  </a:tcPr>
                </a:tc>
                <a:tc>
                  <a:txBody>
                    <a:bodyPr/>
                    <a:lstStyle/>
                    <a:p>
                      <a:r>
                        <a:rPr lang="tr-TR">
                          <a:effectLst/>
                        </a:rPr>
                        <a:t>Float</a:t>
                      </a:r>
                    </a:p>
                  </a:txBody>
                  <a:tcPr anchor="ctr">
                    <a:lnL w="9525" cap="flat" cmpd="sng" algn="ctr">
                      <a:solidFill>
                        <a:srgbClr val="E03D2D"/>
                      </a:solidFill>
                      <a:prstDash val="solid"/>
                      <a:round/>
                      <a:headEnd type="none" w="med" len="med"/>
                      <a:tailEnd type="none" w="med" len="med"/>
                    </a:lnL>
                    <a:lnR w="9525" cap="flat" cmpd="sng" algn="ctr">
                      <a:solidFill>
                        <a:srgbClr val="E03D2D"/>
                      </a:solidFill>
                      <a:prstDash val="solid"/>
                      <a:round/>
                      <a:headEnd type="none" w="med" len="med"/>
                      <a:tailEnd type="none" w="med" len="med"/>
                    </a:lnR>
                    <a:lnT w="9525" cap="flat" cmpd="sng" algn="ctr">
                      <a:solidFill>
                        <a:srgbClr val="E03D2D"/>
                      </a:solidFill>
                      <a:prstDash val="solid"/>
                      <a:round/>
                      <a:headEnd type="none" w="med" len="med"/>
                      <a:tailEnd type="none" w="med" len="med"/>
                    </a:lnT>
                    <a:lnB w="9525" cap="flat" cmpd="sng" algn="ctr">
                      <a:solidFill>
                        <a:srgbClr val="20802D"/>
                      </a:solidFill>
                      <a:prstDash val="solid"/>
                      <a:round/>
                      <a:headEnd type="none" w="med" len="med"/>
                      <a:tailEnd type="none" w="med" len="med"/>
                    </a:lnB>
                    <a:solidFill>
                      <a:srgbClr val="FFFFFF"/>
                    </a:solidFill>
                  </a:tcPr>
                </a:tc>
                <a:extLst>
                  <a:ext uri="{0D108BD9-81ED-4DB2-BD59-A6C34878D82A}">
                    <a16:rowId xmlns:a16="http://schemas.microsoft.com/office/drawing/2014/main" val="2788492326"/>
                  </a:ext>
                </a:extLst>
              </a:tr>
              <a:tr h="562481">
                <a:tc>
                  <a:txBody>
                    <a:bodyPr/>
                    <a:lstStyle/>
                    <a:p>
                      <a:r>
                        <a:rPr lang="tr-TR">
                          <a:effectLst/>
                        </a:rPr>
                        <a:t>double</a:t>
                      </a:r>
                    </a:p>
                  </a:txBody>
                  <a:tcPr anchor="ctr">
                    <a:lnL w="9525" cap="flat" cmpd="sng" algn="ctr">
                      <a:solidFill>
                        <a:srgbClr val="607C2D"/>
                      </a:solidFill>
                      <a:prstDash val="solid"/>
                      <a:round/>
                      <a:headEnd type="none" w="med" len="med"/>
                      <a:tailEnd type="none" w="med" len="med"/>
                    </a:lnL>
                    <a:lnR w="9525" cap="flat" cmpd="sng" algn="ctr">
                      <a:solidFill>
                        <a:srgbClr val="20802D"/>
                      </a:solidFill>
                      <a:prstDash val="solid"/>
                      <a:round/>
                      <a:headEnd type="none" w="med" len="med"/>
                      <a:tailEnd type="none" w="med" len="med"/>
                    </a:lnR>
                    <a:lnT w="9525" cap="flat" cmpd="sng" algn="ctr">
                      <a:solidFill>
                        <a:srgbClr val="607C2D"/>
                      </a:solidFill>
                      <a:prstDash val="solid"/>
                      <a:round/>
                      <a:headEnd type="none" w="med" len="med"/>
                      <a:tailEnd type="none" w="med" len="med"/>
                    </a:lnT>
                    <a:lnB w="9525" cap="flat" cmpd="sng" algn="ctr">
                      <a:solidFill>
                        <a:srgbClr val="A0882D"/>
                      </a:solidFill>
                      <a:prstDash val="solid"/>
                      <a:round/>
                      <a:headEnd type="none" w="med" len="med"/>
                      <a:tailEnd type="none" w="med" len="med"/>
                    </a:lnB>
                    <a:solidFill>
                      <a:srgbClr val="FFFFFF"/>
                    </a:solidFill>
                  </a:tcPr>
                </a:tc>
                <a:tc>
                  <a:txBody>
                    <a:bodyPr/>
                    <a:lstStyle/>
                    <a:p>
                      <a:r>
                        <a:rPr lang="tr-TR">
                          <a:effectLst/>
                        </a:rPr>
                        <a:t>Double</a:t>
                      </a:r>
                    </a:p>
                  </a:txBody>
                  <a:tcPr anchor="ctr">
                    <a:lnL w="9525" cap="flat" cmpd="sng" algn="ctr">
                      <a:solidFill>
                        <a:srgbClr val="20802D"/>
                      </a:solidFill>
                      <a:prstDash val="solid"/>
                      <a:round/>
                      <a:headEnd type="none" w="med" len="med"/>
                      <a:tailEnd type="none" w="med" len="med"/>
                    </a:lnL>
                    <a:lnR w="9525" cap="flat" cmpd="sng" algn="ctr">
                      <a:solidFill>
                        <a:srgbClr val="20802D"/>
                      </a:solidFill>
                      <a:prstDash val="solid"/>
                      <a:round/>
                      <a:headEnd type="none" w="med" len="med"/>
                      <a:tailEnd type="none" w="med" len="med"/>
                    </a:lnR>
                    <a:lnT w="9525" cap="flat" cmpd="sng" algn="ctr">
                      <a:solidFill>
                        <a:srgbClr val="20802D"/>
                      </a:solidFill>
                      <a:prstDash val="solid"/>
                      <a:round/>
                      <a:headEnd type="none" w="med" len="med"/>
                      <a:tailEnd type="none" w="med" len="med"/>
                    </a:lnT>
                    <a:lnB w="9525" cap="flat" cmpd="sng" algn="ctr">
                      <a:solidFill>
                        <a:srgbClr val="E0842D"/>
                      </a:solidFill>
                      <a:prstDash val="solid"/>
                      <a:round/>
                      <a:headEnd type="none" w="med" len="med"/>
                      <a:tailEnd type="none" w="med" len="med"/>
                    </a:lnB>
                    <a:solidFill>
                      <a:srgbClr val="FFFFFF"/>
                    </a:solidFill>
                  </a:tcPr>
                </a:tc>
                <a:extLst>
                  <a:ext uri="{0D108BD9-81ED-4DB2-BD59-A6C34878D82A}">
                    <a16:rowId xmlns:a16="http://schemas.microsoft.com/office/drawing/2014/main" val="1349297150"/>
                  </a:ext>
                </a:extLst>
              </a:tr>
              <a:tr h="562481">
                <a:tc>
                  <a:txBody>
                    <a:bodyPr/>
                    <a:lstStyle/>
                    <a:p>
                      <a:r>
                        <a:rPr lang="tr-TR">
                          <a:effectLst/>
                        </a:rPr>
                        <a:t>boolean</a:t>
                      </a:r>
                    </a:p>
                  </a:txBody>
                  <a:tcPr anchor="ctr">
                    <a:lnL w="9525" cap="flat" cmpd="sng" algn="ctr">
                      <a:solidFill>
                        <a:srgbClr val="A0882D"/>
                      </a:solidFill>
                      <a:prstDash val="solid"/>
                      <a:round/>
                      <a:headEnd type="none" w="med" len="med"/>
                      <a:tailEnd type="none" w="med" len="med"/>
                    </a:lnL>
                    <a:lnR w="9525" cap="flat" cmpd="sng" algn="ctr">
                      <a:solidFill>
                        <a:srgbClr val="E0842D"/>
                      </a:solidFill>
                      <a:prstDash val="solid"/>
                      <a:round/>
                      <a:headEnd type="none" w="med" len="med"/>
                      <a:tailEnd type="none" w="med" len="med"/>
                    </a:lnR>
                    <a:lnT w="9525" cap="flat" cmpd="sng" algn="ctr">
                      <a:solidFill>
                        <a:srgbClr val="A0882D"/>
                      </a:solidFill>
                      <a:prstDash val="solid"/>
                      <a:round/>
                      <a:headEnd type="none" w="med" len="med"/>
                      <a:tailEnd type="none" w="med" len="med"/>
                    </a:lnT>
                    <a:lnB w="9525" cap="flat" cmpd="sng" algn="ctr">
                      <a:solidFill>
                        <a:srgbClr val="20832D"/>
                      </a:solidFill>
                      <a:prstDash val="solid"/>
                      <a:round/>
                      <a:headEnd type="none" w="med" len="med"/>
                      <a:tailEnd type="none" w="med" len="med"/>
                    </a:lnB>
                    <a:solidFill>
                      <a:srgbClr val="FFFFFF"/>
                    </a:solidFill>
                  </a:tcPr>
                </a:tc>
                <a:tc>
                  <a:txBody>
                    <a:bodyPr/>
                    <a:lstStyle/>
                    <a:p>
                      <a:r>
                        <a:rPr lang="tr-TR">
                          <a:effectLst/>
                        </a:rPr>
                        <a:t>Boolean</a:t>
                      </a:r>
                    </a:p>
                  </a:txBody>
                  <a:tcPr anchor="ctr">
                    <a:lnL w="9525" cap="flat" cmpd="sng" algn="ctr">
                      <a:solidFill>
                        <a:srgbClr val="E0842D"/>
                      </a:solidFill>
                      <a:prstDash val="solid"/>
                      <a:round/>
                      <a:headEnd type="none" w="med" len="med"/>
                      <a:tailEnd type="none" w="med" len="med"/>
                    </a:lnL>
                    <a:lnR w="9525" cap="flat" cmpd="sng" algn="ctr">
                      <a:solidFill>
                        <a:srgbClr val="E0842D"/>
                      </a:solidFill>
                      <a:prstDash val="solid"/>
                      <a:round/>
                      <a:headEnd type="none" w="med" len="med"/>
                      <a:tailEnd type="none" w="med" len="med"/>
                    </a:lnR>
                    <a:lnT w="9525" cap="flat" cmpd="sng" algn="ctr">
                      <a:solidFill>
                        <a:srgbClr val="E0842D"/>
                      </a:solidFill>
                      <a:prstDash val="solid"/>
                      <a:round/>
                      <a:headEnd type="none" w="med" len="med"/>
                      <a:tailEnd type="none" w="med" len="med"/>
                    </a:lnT>
                    <a:lnB w="9525" cap="flat" cmpd="sng" algn="ctr">
                      <a:solidFill>
                        <a:srgbClr val="A09A2D"/>
                      </a:solidFill>
                      <a:prstDash val="solid"/>
                      <a:round/>
                      <a:headEnd type="none" w="med" len="med"/>
                      <a:tailEnd type="none" w="med" len="med"/>
                    </a:lnB>
                    <a:solidFill>
                      <a:srgbClr val="FFFFFF"/>
                    </a:solidFill>
                  </a:tcPr>
                </a:tc>
                <a:extLst>
                  <a:ext uri="{0D108BD9-81ED-4DB2-BD59-A6C34878D82A}">
                    <a16:rowId xmlns:a16="http://schemas.microsoft.com/office/drawing/2014/main" val="587479753"/>
                  </a:ext>
                </a:extLst>
              </a:tr>
              <a:tr h="562481">
                <a:tc>
                  <a:txBody>
                    <a:bodyPr/>
                    <a:lstStyle/>
                    <a:p>
                      <a:r>
                        <a:rPr lang="tr-TR" dirty="0" err="1">
                          <a:effectLst/>
                        </a:rPr>
                        <a:t>char</a:t>
                      </a:r>
                      <a:endParaRPr lang="tr-TR" dirty="0">
                        <a:effectLst/>
                      </a:endParaRPr>
                    </a:p>
                  </a:txBody>
                  <a:tcPr anchor="ctr">
                    <a:lnL w="9525" cap="flat" cmpd="sng" algn="ctr">
                      <a:solidFill>
                        <a:srgbClr val="20832D"/>
                      </a:solidFill>
                      <a:prstDash val="solid"/>
                      <a:round/>
                      <a:headEnd type="none" w="med" len="med"/>
                      <a:tailEnd type="none" w="med" len="med"/>
                    </a:lnL>
                    <a:lnR w="9525" cap="flat" cmpd="sng" algn="ctr">
                      <a:solidFill>
                        <a:srgbClr val="A09A2D"/>
                      </a:solidFill>
                      <a:prstDash val="solid"/>
                      <a:round/>
                      <a:headEnd type="none" w="med" len="med"/>
                      <a:tailEnd type="none" w="med" len="med"/>
                    </a:lnR>
                    <a:lnT w="9525" cap="flat" cmpd="sng" algn="ctr">
                      <a:solidFill>
                        <a:srgbClr val="20832D"/>
                      </a:solidFill>
                      <a:prstDash val="solid"/>
                      <a:round/>
                      <a:headEnd type="none" w="med" len="med"/>
                      <a:tailEnd type="none" w="med" len="med"/>
                    </a:lnT>
                    <a:lnB w="9525" cap="flat" cmpd="sng" algn="ctr">
                      <a:solidFill>
                        <a:srgbClr val="20832D"/>
                      </a:solidFill>
                      <a:prstDash val="solid"/>
                      <a:round/>
                      <a:headEnd type="none" w="med" len="med"/>
                      <a:tailEnd type="none" w="med" len="med"/>
                    </a:lnB>
                    <a:solidFill>
                      <a:srgbClr val="FFFFFF"/>
                    </a:solidFill>
                  </a:tcPr>
                </a:tc>
                <a:tc>
                  <a:txBody>
                    <a:bodyPr/>
                    <a:lstStyle/>
                    <a:p>
                      <a:r>
                        <a:rPr lang="tr-TR" dirty="0" err="1">
                          <a:effectLst/>
                        </a:rPr>
                        <a:t>Character</a:t>
                      </a:r>
                      <a:endParaRPr lang="tr-TR" dirty="0">
                        <a:effectLst/>
                      </a:endParaRPr>
                    </a:p>
                  </a:txBody>
                  <a:tcPr anchor="ctr">
                    <a:lnL w="9525" cap="flat" cmpd="sng" algn="ctr">
                      <a:solidFill>
                        <a:srgbClr val="A09A2D"/>
                      </a:solidFill>
                      <a:prstDash val="solid"/>
                      <a:round/>
                      <a:headEnd type="none" w="med" len="med"/>
                      <a:tailEnd type="none" w="med" len="med"/>
                    </a:lnL>
                    <a:lnR w="9525" cap="flat" cmpd="sng" algn="ctr">
                      <a:solidFill>
                        <a:srgbClr val="A09A2D"/>
                      </a:solidFill>
                      <a:prstDash val="solid"/>
                      <a:round/>
                      <a:headEnd type="none" w="med" len="med"/>
                      <a:tailEnd type="none" w="med" len="med"/>
                    </a:lnR>
                    <a:lnT w="9525" cap="flat" cmpd="sng" algn="ctr">
                      <a:solidFill>
                        <a:srgbClr val="A09A2D"/>
                      </a:solidFill>
                      <a:prstDash val="solid"/>
                      <a:round/>
                      <a:headEnd type="none" w="med" len="med"/>
                      <a:tailEnd type="none" w="med" len="med"/>
                    </a:lnT>
                    <a:lnB w="9525" cap="flat" cmpd="sng" algn="ctr">
                      <a:solidFill>
                        <a:srgbClr val="A09A2D"/>
                      </a:solidFill>
                      <a:prstDash val="solid"/>
                      <a:round/>
                      <a:headEnd type="none" w="med" len="med"/>
                      <a:tailEnd type="none" w="med" len="med"/>
                    </a:lnB>
                    <a:solidFill>
                      <a:srgbClr val="FFFFFF"/>
                    </a:solidFill>
                  </a:tcPr>
                </a:tc>
                <a:extLst>
                  <a:ext uri="{0D108BD9-81ED-4DB2-BD59-A6C34878D82A}">
                    <a16:rowId xmlns:a16="http://schemas.microsoft.com/office/drawing/2014/main" val="101997869"/>
                  </a:ext>
                </a:extLst>
              </a:tr>
            </a:tbl>
          </a:graphicData>
        </a:graphic>
      </p:graphicFrame>
    </p:spTree>
    <p:extLst>
      <p:ext uri="{BB962C8B-B14F-4D97-AF65-F5344CB8AC3E}">
        <p14:creationId xmlns:p14="http://schemas.microsoft.com/office/powerpoint/2010/main" val="7743524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a:extLst>
              <a:ext uri="{FF2B5EF4-FFF2-40B4-BE49-F238E27FC236}">
                <a16:creationId xmlns:a16="http://schemas.microsoft.com/office/drawing/2014/main" id="{BE6205AC-3CD5-467D-95EE-86F21A7088D0}"/>
              </a:ext>
            </a:extLst>
          </p:cNvPr>
          <p:cNvSpPr txBox="1"/>
          <p:nvPr/>
        </p:nvSpPr>
        <p:spPr>
          <a:xfrm>
            <a:off x="1669774" y="2107096"/>
            <a:ext cx="7898296" cy="3170099"/>
          </a:xfrm>
          <a:prstGeom prst="rect">
            <a:avLst/>
          </a:prstGeom>
          <a:noFill/>
        </p:spPr>
        <p:txBody>
          <a:bodyPr wrap="square">
            <a:spAutoFit/>
          </a:bodyPr>
          <a:lstStyle/>
          <a:p>
            <a:pPr algn="l"/>
            <a:r>
              <a:rPr lang="tr-TR" sz="2000" b="1" i="0" dirty="0">
                <a:solidFill>
                  <a:srgbClr val="0070C0"/>
                </a:solidFill>
                <a:effectLst/>
                <a:latin typeface="Raleway" pitchFamily="2" charset="-94"/>
              </a:rPr>
              <a:t>Neden ihtiyacımız var?</a:t>
            </a:r>
            <a:endParaRPr lang="tr-TR" sz="2000" b="0" i="0" dirty="0">
              <a:solidFill>
                <a:srgbClr val="0070C0"/>
              </a:solidFill>
              <a:effectLst/>
              <a:latin typeface="Raleway" pitchFamily="2" charset="-94"/>
            </a:endParaRPr>
          </a:p>
          <a:p>
            <a:pPr algn="l"/>
            <a:r>
              <a:rPr lang="tr-TR" sz="2000" b="0" i="0" dirty="0">
                <a:solidFill>
                  <a:srgbClr val="0070C0"/>
                </a:solidFill>
                <a:effectLst/>
                <a:latin typeface="Raleway" pitchFamily="2" charset="-94"/>
              </a:rPr>
              <a:t>Aşağıdaki sebeplerden dolayı bir </a:t>
            </a:r>
            <a:r>
              <a:rPr lang="tr-TR" sz="2000" b="0" i="0" dirty="0" err="1">
                <a:solidFill>
                  <a:srgbClr val="0070C0"/>
                </a:solidFill>
                <a:effectLst/>
                <a:latin typeface="Raleway" pitchFamily="2" charset="-94"/>
              </a:rPr>
              <a:t>Wrapper</a:t>
            </a:r>
            <a:r>
              <a:rPr lang="tr-TR" sz="2000" b="0" i="0" dirty="0">
                <a:solidFill>
                  <a:srgbClr val="0070C0"/>
                </a:solidFill>
                <a:effectLst/>
                <a:latin typeface="Raleway" pitchFamily="2" charset="-94"/>
              </a:rPr>
              <a:t> </a:t>
            </a:r>
            <a:r>
              <a:rPr lang="tr-TR" sz="2000" b="0" i="0" dirty="0" err="1">
                <a:solidFill>
                  <a:srgbClr val="0070C0"/>
                </a:solidFill>
                <a:effectLst/>
                <a:latin typeface="Raleway" pitchFamily="2" charset="-94"/>
              </a:rPr>
              <a:t>Class’a</a:t>
            </a:r>
            <a:r>
              <a:rPr lang="tr-TR" sz="2000" b="0" i="0" dirty="0">
                <a:solidFill>
                  <a:srgbClr val="0070C0"/>
                </a:solidFill>
                <a:effectLst/>
                <a:latin typeface="Raleway" pitchFamily="2" charset="-94"/>
              </a:rPr>
              <a:t> ihtiyaç duyabiliriz:</a:t>
            </a:r>
          </a:p>
          <a:p>
            <a:pPr algn="l">
              <a:buFont typeface="+mj-lt"/>
              <a:buAutoNum type="arabicPeriod"/>
            </a:pPr>
            <a:r>
              <a:rPr lang="tr-TR" sz="2000" b="0" i="0" dirty="0" err="1">
                <a:solidFill>
                  <a:srgbClr val="0070C0"/>
                </a:solidFill>
                <a:effectLst/>
                <a:latin typeface="Raleway" pitchFamily="2" charset="-94"/>
              </a:rPr>
              <a:t>Primitive</a:t>
            </a:r>
            <a:r>
              <a:rPr lang="tr-TR" sz="2000" b="0" i="0" dirty="0">
                <a:solidFill>
                  <a:srgbClr val="0070C0"/>
                </a:solidFill>
                <a:effectLst/>
                <a:latin typeface="Raleway" pitchFamily="2" charset="-94"/>
              </a:rPr>
              <a:t> veri tiplerini bir obje olarak kullanmak istersek</a:t>
            </a:r>
          </a:p>
          <a:p>
            <a:pPr algn="l">
              <a:buFont typeface="+mj-lt"/>
              <a:buAutoNum type="arabicPeriod"/>
            </a:pPr>
            <a:r>
              <a:rPr lang="tr-TR" sz="2000" b="0" i="0" dirty="0" err="1">
                <a:solidFill>
                  <a:srgbClr val="0070C0"/>
                </a:solidFill>
                <a:effectLst/>
                <a:latin typeface="Raleway" pitchFamily="2" charset="-94"/>
              </a:rPr>
              <a:t>java.util</a:t>
            </a:r>
            <a:r>
              <a:rPr lang="tr-TR" sz="2000" b="0" i="0" dirty="0">
                <a:solidFill>
                  <a:srgbClr val="0070C0"/>
                </a:solidFill>
                <a:effectLst/>
                <a:latin typeface="Raleway" pitchFamily="2" charset="-94"/>
              </a:rPr>
              <a:t> </a:t>
            </a:r>
            <a:r>
              <a:rPr lang="tr-TR" sz="2000" b="0" i="0" dirty="0" err="1">
                <a:solidFill>
                  <a:srgbClr val="0070C0"/>
                </a:solidFill>
                <a:effectLst/>
                <a:latin typeface="Raleway" pitchFamily="2" charset="-94"/>
              </a:rPr>
              <a:t>package</a:t>
            </a:r>
            <a:r>
              <a:rPr lang="tr-TR" sz="2000" b="0" i="0" dirty="0">
                <a:solidFill>
                  <a:srgbClr val="0070C0"/>
                </a:solidFill>
                <a:effectLst/>
                <a:latin typeface="Raleway" pitchFamily="2" charset="-94"/>
              </a:rPr>
              <a:t> içinde sadece sınıflarla uygulama yapabiliriz ve biz de </a:t>
            </a:r>
            <a:r>
              <a:rPr lang="tr-TR" sz="2000" b="0" i="0" dirty="0" err="1">
                <a:solidFill>
                  <a:srgbClr val="0070C0"/>
                </a:solidFill>
                <a:effectLst/>
                <a:latin typeface="Raleway" pitchFamily="2" charset="-94"/>
              </a:rPr>
              <a:t>wrapper</a:t>
            </a:r>
            <a:r>
              <a:rPr lang="tr-TR" sz="2000" b="0" i="0" dirty="0">
                <a:solidFill>
                  <a:srgbClr val="0070C0"/>
                </a:solidFill>
                <a:effectLst/>
                <a:latin typeface="Raleway" pitchFamily="2" charset="-94"/>
              </a:rPr>
              <a:t> </a:t>
            </a:r>
            <a:r>
              <a:rPr lang="tr-TR" sz="2000" b="0" i="0" dirty="0" err="1">
                <a:solidFill>
                  <a:srgbClr val="0070C0"/>
                </a:solidFill>
                <a:effectLst/>
                <a:latin typeface="Raleway" pitchFamily="2" charset="-94"/>
              </a:rPr>
              <a:t>classları</a:t>
            </a:r>
            <a:r>
              <a:rPr lang="tr-TR" sz="2000" b="0" i="0" dirty="0">
                <a:solidFill>
                  <a:srgbClr val="0070C0"/>
                </a:solidFill>
                <a:effectLst/>
                <a:latin typeface="Raleway" pitchFamily="2" charset="-94"/>
              </a:rPr>
              <a:t> bu şekilde kullanabiliriz</a:t>
            </a:r>
          </a:p>
          <a:p>
            <a:pPr algn="l">
              <a:buFont typeface="+mj-lt"/>
              <a:buAutoNum type="arabicPeriod"/>
            </a:pPr>
            <a:r>
              <a:rPr lang="tr-TR" sz="2000" b="0" i="0" dirty="0" err="1">
                <a:solidFill>
                  <a:srgbClr val="0070C0"/>
                </a:solidFill>
                <a:effectLst/>
                <a:latin typeface="Raleway" pitchFamily="2" charset="-94"/>
              </a:rPr>
              <a:t>ArrayList</a:t>
            </a:r>
            <a:r>
              <a:rPr lang="tr-TR" sz="2000" b="0" i="0" dirty="0">
                <a:solidFill>
                  <a:srgbClr val="0070C0"/>
                </a:solidFill>
                <a:effectLst/>
                <a:latin typeface="Raleway" pitchFamily="2" charset="-94"/>
              </a:rPr>
              <a:t> ve </a:t>
            </a:r>
            <a:r>
              <a:rPr lang="tr-TR" sz="2000" b="0" i="0" dirty="0" err="1">
                <a:solidFill>
                  <a:srgbClr val="0070C0"/>
                </a:solidFill>
                <a:effectLst/>
                <a:latin typeface="Raleway" pitchFamily="2" charset="-94"/>
              </a:rPr>
              <a:t>Vector</a:t>
            </a:r>
            <a:r>
              <a:rPr lang="tr-TR" sz="2000" b="0" i="0" dirty="0">
                <a:solidFill>
                  <a:srgbClr val="0070C0"/>
                </a:solidFill>
                <a:effectLst/>
                <a:latin typeface="Raleway" pitchFamily="2" charset="-94"/>
              </a:rPr>
              <a:t> gibi veri yapıları için </a:t>
            </a:r>
            <a:r>
              <a:rPr lang="tr-TR" sz="2000" b="0" i="0" dirty="0" err="1">
                <a:solidFill>
                  <a:srgbClr val="0070C0"/>
                </a:solidFill>
                <a:effectLst/>
                <a:latin typeface="Raleway" pitchFamily="2" charset="-94"/>
              </a:rPr>
              <a:t>wrapper</a:t>
            </a:r>
            <a:r>
              <a:rPr lang="tr-TR" sz="2000" b="0" i="0" dirty="0">
                <a:solidFill>
                  <a:srgbClr val="0070C0"/>
                </a:solidFill>
                <a:effectLst/>
                <a:latin typeface="Raleway" pitchFamily="2" charset="-94"/>
              </a:rPr>
              <a:t> </a:t>
            </a:r>
            <a:r>
              <a:rPr lang="tr-TR" sz="2000" b="0" i="0" dirty="0" err="1">
                <a:solidFill>
                  <a:srgbClr val="0070C0"/>
                </a:solidFill>
                <a:effectLst/>
                <a:latin typeface="Raleway" pitchFamily="2" charset="-94"/>
              </a:rPr>
              <a:t>classlar</a:t>
            </a:r>
            <a:r>
              <a:rPr lang="tr-TR" sz="2000" b="0" i="0" dirty="0">
                <a:solidFill>
                  <a:srgbClr val="0070C0"/>
                </a:solidFill>
                <a:effectLst/>
                <a:latin typeface="Raleway" pitchFamily="2" charset="-94"/>
              </a:rPr>
              <a:t> aracılığıyla </a:t>
            </a:r>
            <a:r>
              <a:rPr lang="tr-TR" sz="2000" b="0" i="0" dirty="0" err="1">
                <a:solidFill>
                  <a:srgbClr val="0070C0"/>
                </a:solidFill>
                <a:effectLst/>
                <a:latin typeface="Raleway" pitchFamily="2" charset="-94"/>
              </a:rPr>
              <a:t>primitive</a:t>
            </a:r>
            <a:r>
              <a:rPr lang="tr-TR" sz="2000" b="0" i="0" dirty="0">
                <a:solidFill>
                  <a:srgbClr val="0070C0"/>
                </a:solidFill>
                <a:effectLst/>
                <a:latin typeface="Raleway" pitchFamily="2" charset="-94"/>
              </a:rPr>
              <a:t> </a:t>
            </a:r>
            <a:r>
              <a:rPr lang="tr-TR" sz="2000" b="0" i="0" dirty="0" err="1">
                <a:solidFill>
                  <a:srgbClr val="0070C0"/>
                </a:solidFill>
                <a:effectLst/>
                <a:latin typeface="Raleway" pitchFamily="2" charset="-94"/>
              </a:rPr>
              <a:t>typeları</a:t>
            </a:r>
            <a:r>
              <a:rPr lang="tr-TR" sz="2000" b="0" i="0" dirty="0">
                <a:solidFill>
                  <a:srgbClr val="0070C0"/>
                </a:solidFill>
                <a:effectLst/>
                <a:latin typeface="Raleway" pitchFamily="2" charset="-94"/>
              </a:rPr>
              <a:t> kullanabiliriz.</a:t>
            </a:r>
          </a:p>
          <a:p>
            <a:pPr algn="l">
              <a:buFont typeface="+mj-lt"/>
              <a:buAutoNum type="arabicPeriod"/>
            </a:pPr>
            <a:r>
              <a:rPr lang="tr-TR" sz="2000" b="0" i="0" dirty="0" err="1">
                <a:solidFill>
                  <a:srgbClr val="0070C0"/>
                </a:solidFill>
                <a:effectLst/>
                <a:latin typeface="Raleway" pitchFamily="2" charset="-94"/>
              </a:rPr>
              <a:t>Multithreading</a:t>
            </a:r>
            <a:r>
              <a:rPr lang="tr-TR" sz="2000" b="0" i="0" dirty="0">
                <a:solidFill>
                  <a:srgbClr val="0070C0"/>
                </a:solidFill>
                <a:effectLst/>
                <a:latin typeface="Raleway" pitchFamily="2" charset="-94"/>
              </a:rPr>
              <a:t> senkronizasyonu için gerekli bir obje oluşturma amaçlı kullanabiliriz.</a:t>
            </a:r>
          </a:p>
        </p:txBody>
      </p:sp>
    </p:spTree>
    <p:extLst>
      <p:ext uri="{BB962C8B-B14F-4D97-AF65-F5344CB8AC3E}">
        <p14:creationId xmlns:p14="http://schemas.microsoft.com/office/powerpoint/2010/main" val="37273531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2745A20F-D01E-4183-8163-71DADFC715FA}"/>
              </a:ext>
            </a:extLst>
          </p:cNvPr>
          <p:cNvSpPr txBox="1"/>
          <p:nvPr/>
        </p:nvSpPr>
        <p:spPr>
          <a:xfrm>
            <a:off x="2305878" y="2292626"/>
            <a:ext cx="7421218" cy="3170099"/>
          </a:xfrm>
          <a:prstGeom prst="rect">
            <a:avLst/>
          </a:prstGeom>
          <a:noFill/>
        </p:spPr>
        <p:txBody>
          <a:bodyPr wrap="square">
            <a:spAutoFit/>
          </a:bodyPr>
          <a:lstStyle/>
          <a:p>
            <a:r>
              <a:rPr lang="tr-TR" sz="2000" dirty="0" err="1">
                <a:solidFill>
                  <a:srgbClr val="0070C0"/>
                </a:solidFill>
              </a:rPr>
              <a:t>Stack’de</a:t>
            </a:r>
            <a:r>
              <a:rPr lang="tr-TR" sz="2000" dirty="0">
                <a:solidFill>
                  <a:srgbClr val="0070C0"/>
                </a:solidFill>
              </a:rPr>
              <a:t> değer tipleri, </a:t>
            </a:r>
            <a:r>
              <a:rPr lang="tr-TR" sz="2000" dirty="0" err="1">
                <a:solidFill>
                  <a:srgbClr val="0070C0"/>
                </a:solidFill>
              </a:rPr>
              <a:t>pointer</a:t>
            </a:r>
            <a:r>
              <a:rPr lang="tr-TR" sz="2000" dirty="0">
                <a:solidFill>
                  <a:srgbClr val="0070C0"/>
                </a:solidFill>
              </a:rPr>
              <a:t> ve adresler saklanırken, </a:t>
            </a:r>
            <a:r>
              <a:rPr lang="tr-TR" sz="2000" dirty="0" err="1">
                <a:solidFill>
                  <a:srgbClr val="0070C0"/>
                </a:solidFill>
              </a:rPr>
              <a:t>Heap’de</a:t>
            </a:r>
            <a:r>
              <a:rPr lang="tr-TR" sz="2000" dirty="0">
                <a:solidFill>
                  <a:srgbClr val="0070C0"/>
                </a:solidFill>
              </a:rPr>
              <a:t> ise referans değerleri saklanmaktadır.</a:t>
            </a:r>
          </a:p>
          <a:p>
            <a:r>
              <a:rPr lang="tr-TR" sz="2000" dirty="0" err="1">
                <a:solidFill>
                  <a:srgbClr val="0070C0"/>
                </a:solidFill>
              </a:rPr>
              <a:t>Stack’e</a:t>
            </a:r>
            <a:r>
              <a:rPr lang="tr-TR" sz="2000" dirty="0">
                <a:solidFill>
                  <a:srgbClr val="0070C0"/>
                </a:solidFill>
              </a:rPr>
              <a:t> erişim </a:t>
            </a:r>
            <a:r>
              <a:rPr lang="tr-TR" sz="2000" dirty="0" err="1">
                <a:solidFill>
                  <a:srgbClr val="0070C0"/>
                </a:solidFill>
              </a:rPr>
              <a:t>Heap’den</a:t>
            </a:r>
            <a:r>
              <a:rPr lang="tr-TR" sz="2000" dirty="0">
                <a:solidFill>
                  <a:srgbClr val="0070C0"/>
                </a:solidFill>
              </a:rPr>
              <a:t> daha hızlıdır ve </a:t>
            </a:r>
            <a:r>
              <a:rPr lang="tr-TR" sz="2000" dirty="0" err="1">
                <a:solidFill>
                  <a:srgbClr val="0070C0"/>
                </a:solidFill>
              </a:rPr>
              <a:t>Stack</a:t>
            </a:r>
            <a:r>
              <a:rPr lang="tr-TR" sz="2000" dirty="0">
                <a:solidFill>
                  <a:srgbClr val="0070C0"/>
                </a:solidFill>
              </a:rPr>
              <a:t>, LIFO (</a:t>
            </a:r>
            <a:r>
              <a:rPr lang="tr-TR" sz="2000" dirty="0" err="1">
                <a:solidFill>
                  <a:srgbClr val="0070C0"/>
                </a:solidFill>
              </a:rPr>
              <a:t>Last</a:t>
            </a:r>
            <a:r>
              <a:rPr lang="tr-TR" sz="2000" dirty="0">
                <a:solidFill>
                  <a:srgbClr val="0070C0"/>
                </a:solidFill>
              </a:rPr>
              <a:t>-</a:t>
            </a:r>
            <a:r>
              <a:rPr lang="tr-TR" sz="2000" dirty="0" err="1">
                <a:solidFill>
                  <a:srgbClr val="0070C0"/>
                </a:solidFill>
              </a:rPr>
              <a:t>In</a:t>
            </a:r>
            <a:r>
              <a:rPr lang="tr-TR" sz="2000" dirty="0">
                <a:solidFill>
                  <a:srgbClr val="0070C0"/>
                </a:solidFill>
              </a:rPr>
              <a:t>-First-</a:t>
            </a:r>
            <a:r>
              <a:rPr lang="tr-TR" sz="2000" dirty="0" err="1">
                <a:solidFill>
                  <a:srgbClr val="0070C0"/>
                </a:solidFill>
              </a:rPr>
              <a:t>Out</a:t>
            </a:r>
            <a:r>
              <a:rPr lang="tr-TR" sz="2000" dirty="0">
                <a:solidFill>
                  <a:srgbClr val="0070C0"/>
                </a:solidFill>
              </a:rPr>
              <a:t>) mantığında çalışmaktadır. Yani son gelen ilk olarak çıkar. Bu sebep ile aradan herhangi bir eleman çıkartamazsınız, birbirleri ile ilişki içerisindedirler.</a:t>
            </a:r>
          </a:p>
          <a:p>
            <a:r>
              <a:rPr lang="tr-TR" sz="2000" dirty="0" err="1">
                <a:solidFill>
                  <a:srgbClr val="0070C0"/>
                </a:solidFill>
              </a:rPr>
              <a:t>Struct</a:t>
            </a:r>
            <a:r>
              <a:rPr lang="tr-TR" sz="2000" dirty="0">
                <a:solidFill>
                  <a:srgbClr val="0070C0"/>
                </a:solidFill>
              </a:rPr>
              <a:t> tipindeki değişkenler değer tipleridir ve </a:t>
            </a:r>
            <a:r>
              <a:rPr lang="tr-TR" sz="2000" dirty="0" err="1">
                <a:solidFill>
                  <a:srgbClr val="0070C0"/>
                </a:solidFill>
              </a:rPr>
              <a:t>Stack</a:t>
            </a:r>
            <a:r>
              <a:rPr lang="tr-TR" sz="2000" dirty="0">
                <a:solidFill>
                  <a:srgbClr val="0070C0"/>
                </a:solidFill>
              </a:rPr>
              <a:t> içerisinde saklanmaktadır. Class tipindeki değişkenler ise referans tipleridir ve referansları </a:t>
            </a:r>
            <a:r>
              <a:rPr lang="tr-TR" sz="2000" dirty="0" err="1">
                <a:solidFill>
                  <a:srgbClr val="0070C0"/>
                </a:solidFill>
              </a:rPr>
              <a:t>Stack’de</a:t>
            </a:r>
            <a:r>
              <a:rPr lang="tr-TR" sz="2000" dirty="0">
                <a:solidFill>
                  <a:srgbClr val="0070C0"/>
                </a:solidFill>
              </a:rPr>
              <a:t> kendisi ise </a:t>
            </a:r>
            <a:r>
              <a:rPr lang="tr-TR" sz="2000" dirty="0" err="1">
                <a:solidFill>
                  <a:srgbClr val="0070C0"/>
                </a:solidFill>
              </a:rPr>
              <a:t>Heap’de</a:t>
            </a:r>
            <a:r>
              <a:rPr lang="tr-TR" sz="2000" dirty="0">
                <a:solidFill>
                  <a:srgbClr val="0070C0"/>
                </a:solidFill>
              </a:rPr>
              <a:t> saklanır.</a:t>
            </a:r>
          </a:p>
        </p:txBody>
      </p:sp>
    </p:spTree>
    <p:extLst>
      <p:ext uri="{BB962C8B-B14F-4D97-AF65-F5344CB8AC3E}">
        <p14:creationId xmlns:p14="http://schemas.microsoft.com/office/powerpoint/2010/main" val="18096468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2667B863-0F2B-4538-87C0-D19E091E6C25}"/>
              </a:ext>
            </a:extLst>
          </p:cNvPr>
          <p:cNvPicPr>
            <a:picLocks noChangeAspect="1"/>
          </p:cNvPicPr>
          <p:nvPr/>
        </p:nvPicPr>
        <p:blipFill>
          <a:blip r:embed="rId2"/>
          <a:stretch>
            <a:fillRect/>
          </a:stretch>
        </p:blipFill>
        <p:spPr>
          <a:xfrm>
            <a:off x="813358" y="1126435"/>
            <a:ext cx="10565284" cy="4903304"/>
          </a:xfrm>
          <a:prstGeom prst="rect">
            <a:avLst/>
          </a:prstGeom>
        </p:spPr>
      </p:pic>
    </p:spTree>
    <p:extLst>
      <p:ext uri="{BB962C8B-B14F-4D97-AF65-F5344CB8AC3E}">
        <p14:creationId xmlns:p14="http://schemas.microsoft.com/office/powerpoint/2010/main" val="10779943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7F804301-7F2F-462F-B521-2D66D6A9E4A6}"/>
              </a:ext>
            </a:extLst>
          </p:cNvPr>
          <p:cNvSpPr txBox="1"/>
          <p:nvPr/>
        </p:nvSpPr>
        <p:spPr>
          <a:xfrm>
            <a:off x="1086677" y="1285461"/>
            <a:ext cx="9395793" cy="4708981"/>
          </a:xfrm>
          <a:prstGeom prst="rect">
            <a:avLst/>
          </a:prstGeom>
          <a:noFill/>
        </p:spPr>
        <p:txBody>
          <a:bodyPr wrap="square">
            <a:spAutoFit/>
          </a:bodyPr>
          <a:lstStyle/>
          <a:p>
            <a:r>
              <a:rPr lang="tr-TR" sz="2000" dirty="0">
                <a:solidFill>
                  <a:srgbClr val="0070C0"/>
                </a:solidFill>
              </a:rPr>
              <a:t>Örneğin yukarıdaki şekilde görüldüğü üzere </a:t>
            </a:r>
            <a:r>
              <a:rPr lang="tr-TR" sz="2000" dirty="0" err="1">
                <a:solidFill>
                  <a:srgbClr val="0070C0"/>
                </a:solidFill>
              </a:rPr>
              <a:t>Int</a:t>
            </a:r>
            <a:r>
              <a:rPr lang="tr-TR" sz="2000" dirty="0">
                <a:solidFill>
                  <a:srgbClr val="0070C0"/>
                </a:solidFill>
              </a:rPr>
              <a:t> değer tipinde olduğu için direk </a:t>
            </a:r>
            <a:r>
              <a:rPr lang="tr-TR" sz="2000" dirty="0" err="1">
                <a:solidFill>
                  <a:srgbClr val="0070C0"/>
                </a:solidFill>
              </a:rPr>
              <a:t>Stack</a:t>
            </a:r>
            <a:r>
              <a:rPr lang="tr-TR" sz="2000" dirty="0">
                <a:solidFill>
                  <a:srgbClr val="0070C0"/>
                </a:solidFill>
              </a:rPr>
              <a:t> üzerinde “000001” adresine yerleştirilmiştir. </a:t>
            </a:r>
            <a:r>
              <a:rPr lang="tr-TR" sz="2000" dirty="0" err="1">
                <a:solidFill>
                  <a:srgbClr val="0070C0"/>
                </a:solidFill>
              </a:rPr>
              <a:t>String</a:t>
            </a:r>
            <a:r>
              <a:rPr lang="tr-TR" sz="2000" dirty="0">
                <a:solidFill>
                  <a:srgbClr val="0070C0"/>
                </a:solidFill>
              </a:rPr>
              <a:t> ise referans tipinden bir değişken olduğu için </a:t>
            </a:r>
            <a:r>
              <a:rPr lang="tr-TR" sz="2000" dirty="0" err="1">
                <a:solidFill>
                  <a:srgbClr val="0070C0"/>
                </a:solidFill>
              </a:rPr>
              <a:t>Stack</a:t>
            </a:r>
            <a:r>
              <a:rPr lang="tr-TR" sz="2000" dirty="0">
                <a:solidFill>
                  <a:srgbClr val="0070C0"/>
                </a:solidFill>
              </a:rPr>
              <a:t> üzerinde “00000H” adresinde ve “FFF0GH” olarak referans adresi tutulmuştur.</a:t>
            </a:r>
          </a:p>
          <a:p>
            <a:r>
              <a:rPr lang="tr-TR" sz="2000" dirty="0">
                <a:solidFill>
                  <a:srgbClr val="0070C0"/>
                </a:solidFill>
              </a:rPr>
              <a:t>             </a:t>
            </a:r>
            <a:r>
              <a:rPr lang="tr-TR" sz="2000" dirty="0" err="1">
                <a:solidFill>
                  <a:srgbClr val="0070C0"/>
                </a:solidFill>
              </a:rPr>
              <a:t>Stack</a:t>
            </a:r>
            <a:r>
              <a:rPr lang="tr-TR" sz="2000" dirty="0">
                <a:solidFill>
                  <a:srgbClr val="0070C0"/>
                </a:solidFill>
              </a:rPr>
              <a:t> &amp; </a:t>
            </a:r>
            <a:r>
              <a:rPr lang="tr-TR" sz="2000" dirty="0" err="1">
                <a:solidFill>
                  <a:srgbClr val="0070C0"/>
                </a:solidFill>
              </a:rPr>
              <a:t>Heap’in</a:t>
            </a:r>
            <a:r>
              <a:rPr lang="tr-TR" sz="2000" dirty="0">
                <a:solidFill>
                  <a:srgbClr val="0070C0"/>
                </a:solidFill>
              </a:rPr>
              <a:t> genel özelliklerine kısaca bir bacak olursak;</a:t>
            </a:r>
          </a:p>
          <a:p>
            <a:r>
              <a:rPr lang="tr-TR" sz="2000" dirty="0" err="1">
                <a:solidFill>
                  <a:srgbClr val="0070C0"/>
                </a:solidFill>
              </a:rPr>
              <a:t>Stack</a:t>
            </a:r>
            <a:r>
              <a:rPr lang="tr-TR" sz="2000" dirty="0">
                <a:solidFill>
                  <a:srgbClr val="0070C0"/>
                </a:solidFill>
              </a:rPr>
              <a:t> ve </a:t>
            </a:r>
            <a:r>
              <a:rPr lang="tr-TR" sz="2000" dirty="0" err="1">
                <a:solidFill>
                  <a:srgbClr val="0070C0"/>
                </a:solidFill>
              </a:rPr>
              <a:t>Heap</a:t>
            </a:r>
            <a:r>
              <a:rPr lang="tr-TR" sz="2000" dirty="0">
                <a:solidFill>
                  <a:srgbClr val="0070C0"/>
                </a:solidFill>
              </a:rPr>
              <a:t> </a:t>
            </a:r>
            <a:r>
              <a:rPr lang="tr-TR" sz="2000" dirty="0" err="1">
                <a:solidFill>
                  <a:srgbClr val="0070C0"/>
                </a:solidFill>
              </a:rPr>
              <a:t>ram’in</a:t>
            </a:r>
            <a:r>
              <a:rPr lang="tr-TR" sz="2000" dirty="0">
                <a:solidFill>
                  <a:srgbClr val="0070C0"/>
                </a:solidFill>
              </a:rPr>
              <a:t> mantıksal bölümleridir.</a:t>
            </a:r>
          </a:p>
          <a:p>
            <a:r>
              <a:rPr lang="tr-TR" sz="2000" dirty="0" err="1">
                <a:solidFill>
                  <a:srgbClr val="0070C0"/>
                </a:solidFill>
              </a:rPr>
              <a:t>Stack</a:t>
            </a:r>
            <a:r>
              <a:rPr lang="tr-TR" sz="2000" dirty="0">
                <a:solidFill>
                  <a:srgbClr val="0070C0"/>
                </a:solidFill>
              </a:rPr>
              <a:t> LIFO mantığında çalışır. Yani son gelen ilk olarak çıkar.</a:t>
            </a:r>
          </a:p>
          <a:p>
            <a:r>
              <a:rPr lang="tr-TR" sz="2000" dirty="0" err="1">
                <a:solidFill>
                  <a:srgbClr val="0070C0"/>
                </a:solidFill>
              </a:rPr>
              <a:t>Stack’de</a:t>
            </a:r>
            <a:r>
              <a:rPr lang="tr-TR" sz="2000" dirty="0">
                <a:solidFill>
                  <a:srgbClr val="0070C0"/>
                </a:solidFill>
              </a:rPr>
              <a:t> değer tipleri, </a:t>
            </a:r>
            <a:r>
              <a:rPr lang="tr-TR" sz="2000" dirty="0" err="1">
                <a:solidFill>
                  <a:srgbClr val="0070C0"/>
                </a:solidFill>
              </a:rPr>
              <a:t>pointer</a:t>
            </a:r>
            <a:r>
              <a:rPr lang="tr-TR" sz="2000" dirty="0">
                <a:solidFill>
                  <a:srgbClr val="0070C0"/>
                </a:solidFill>
              </a:rPr>
              <a:t> ve adresler saklanırken </a:t>
            </a:r>
            <a:r>
              <a:rPr lang="tr-TR" sz="2000" dirty="0" err="1">
                <a:solidFill>
                  <a:srgbClr val="0070C0"/>
                </a:solidFill>
              </a:rPr>
              <a:t>Heap’de</a:t>
            </a:r>
            <a:r>
              <a:rPr lang="tr-TR" sz="2000" dirty="0">
                <a:solidFill>
                  <a:srgbClr val="0070C0"/>
                </a:solidFill>
              </a:rPr>
              <a:t> ise referans değerleri saklanır.</a:t>
            </a:r>
          </a:p>
          <a:p>
            <a:r>
              <a:rPr lang="tr-TR" sz="2000" dirty="0" err="1">
                <a:solidFill>
                  <a:srgbClr val="0070C0"/>
                </a:solidFill>
              </a:rPr>
              <a:t>Stack</a:t>
            </a:r>
            <a:r>
              <a:rPr lang="tr-TR" sz="2000" dirty="0">
                <a:solidFill>
                  <a:srgbClr val="0070C0"/>
                </a:solidFill>
              </a:rPr>
              <a:t> daha hızlıdır. Ulaşılmak istenen veriler </a:t>
            </a:r>
            <a:r>
              <a:rPr lang="tr-TR" sz="2000" dirty="0" err="1">
                <a:solidFill>
                  <a:srgbClr val="0070C0"/>
                </a:solidFill>
              </a:rPr>
              <a:t>ard</a:t>
            </a:r>
            <a:r>
              <a:rPr lang="tr-TR" sz="2000" dirty="0">
                <a:solidFill>
                  <a:srgbClr val="0070C0"/>
                </a:solidFill>
              </a:rPr>
              <a:t> arda sıralanmış olur.</a:t>
            </a:r>
          </a:p>
          <a:p>
            <a:r>
              <a:rPr lang="tr-TR" sz="2000" dirty="0" err="1">
                <a:solidFill>
                  <a:srgbClr val="0070C0"/>
                </a:solidFill>
              </a:rPr>
              <a:t>Heap</a:t>
            </a:r>
            <a:r>
              <a:rPr lang="tr-TR" sz="2000" dirty="0">
                <a:solidFill>
                  <a:srgbClr val="0070C0"/>
                </a:solidFill>
              </a:rPr>
              <a:t> ortak olarak kullanılır ve uygulama başlatıldığında başlar.</a:t>
            </a:r>
          </a:p>
          <a:p>
            <a:r>
              <a:rPr lang="tr-TR" sz="2000" dirty="0">
                <a:solidFill>
                  <a:srgbClr val="0070C0"/>
                </a:solidFill>
              </a:rPr>
              <a:t>NOT:  </a:t>
            </a:r>
            <a:r>
              <a:rPr lang="tr-TR" sz="2000" dirty="0" err="1">
                <a:solidFill>
                  <a:srgbClr val="0070C0"/>
                </a:solidFill>
              </a:rPr>
              <a:t>ref</a:t>
            </a:r>
            <a:r>
              <a:rPr lang="tr-TR" sz="2000" dirty="0">
                <a:solidFill>
                  <a:srgbClr val="0070C0"/>
                </a:solidFill>
              </a:rPr>
              <a:t> </a:t>
            </a:r>
            <a:r>
              <a:rPr lang="tr-TR" sz="2000" dirty="0" err="1">
                <a:solidFill>
                  <a:srgbClr val="0070C0"/>
                </a:solidFill>
              </a:rPr>
              <a:t>anahlar</a:t>
            </a:r>
            <a:r>
              <a:rPr lang="tr-TR" sz="2000" dirty="0">
                <a:solidFill>
                  <a:srgbClr val="0070C0"/>
                </a:solidFill>
              </a:rPr>
              <a:t> kelimesi ile bir </a:t>
            </a:r>
            <a:r>
              <a:rPr lang="tr-TR" sz="2000" dirty="0" err="1">
                <a:solidFill>
                  <a:srgbClr val="0070C0"/>
                </a:solidFill>
              </a:rPr>
              <a:t>method’a</a:t>
            </a:r>
            <a:r>
              <a:rPr lang="tr-TR" sz="2000" dirty="0">
                <a:solidFill>
                  <a:srgbClr val="0070C0"/>
                </a:solidFill>
              </a:rPr>
              <a:t> değer tipi dahi yollasak, (yukarıda bahsettik değer tipleri </a:t>
            </a:r>
            <a:r>
              <a:rPr lang="tr-TR" sz="2000" dirty="0" err="1">
                <a:solidFill>
                  <a:srgbClr val="0070C0"/>
                </a:solidFill>
              </a:rPr>
              <a:t>Stack</a:t>
            </a:r>
            <a:r>
              <a:rPr lang="tr-TR" sz="2000" dirty="0">
                <a:solidFill>
                  <a:srgbClr val="0070C0"/>
                </a:solidFill>
              </a:rPr>
              <a:t> üzerinde tutulmaktadır) söz konusu değişkenin içeriğini </a:t>
            </a:r>
            <a:r>
              <a:rPr lang="tr-TR" sz="2000" dirty="0" err="1">
                <a:solidFill>
                  <a:srgbClr val="0070C0"/>
                </a:solidFill>
              </a:rPr>
              <a:t>Stack</a:t>
            </a:r>
            <a:r>
              <a:rPr lang="tr-TR" sz="2000" dirty="0">
                <a:solidFill>
                  <a:srgbClr val="0070C0"/>
                </a:solidFill>
              </a:rPr>
              <a:t> bölgesinden </a:t>
            </a:r>
            <a:r>
              <a:rPr lang="tr-TR" sz="2000" dirty="0" err="1">
                <a:solidFill>
                  <a:srgbClr val="0070C0"/>
                </a:solidFill>
              </a:rPr>
              <a:t>Heap</a:t>
            </a:r>
            <a:r>
              <a:rPr lang="tr-TR" sz="2000" dirty="0">
                <a:solidFill>
                  <a:srgbClr val="0070C0"/>
                </a:solidFill>
              </a:rPr>
              <a:t> bölgeye aktarır ve adresini ise </a:t>
            </a:r>
            <a:r>
              <a:rPr lang="tr-TR" sz="2000" dirty="0" err="1">
                <a:solidFill>
                  <a:srgbClr val="0070C0"/>
                </a:solidFill>
              </a:rPr>
              <a:t>Stack</a:t>
            </a:r>
            <a:r>
              <a:rPr lang="tr-TR" sz="2000" dirty="0">
                <a:solidFill>
                  <a:srgbClr val="0070C0"/>
                </a:solidFill>
              </a:rPr>
              <a:t> bölgesindeki alanına yazar.</a:t>
            </a:r>
          </a:p>
        </p:txBody>
      </p:sp>
    </p:spTree>
    <p:extLst>
      <p:ext uri="{BB962C8B-B14F-4D97-AF65-F5344CB8AC3E}">
        <p14:creationId xmlns:p14="http://schemas.microsoft.com/office/powerpoint/2010/main" val="26942986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71722A58-1CAB-4816-BE36-659740A9CA7C}"/>
              </a:ext>
            </a:extLst>
          </p:cNvPr>
          <p:cNvSpPr txBox="1"/>
          <p:nvPr/>
        </p:nvSpPr>
        <p:spPr>
          <a:xfrm>
            <a:off x="927653" y="490331"/>
            <a:ext cx="9581322" cy="6001643"/>
          </a:xfrm>
          <a:prstGeom prst="rect">
            <a:avLst/>
          </a:prstGeom>
          <a:noFill/>
        </p:spPr>
        <p:txBody>
          <a:bodyPr wrap="square">
            <a:spAutoFit/>
          </a:bodyPr>
          <a:lstStyle/>
          <a:p>
            <a:r>
              <a:rPr lang="tr-TR" sz="2400" dirty="0">
                <a:solidFill>
                  <a:srgbClr val="0070C0"/>
                </a:solidFill>
              </a:rPr>
              <a:t>        Java </a:t>
            </a:r>
            <a:r>
              <a:rPr lang="tr-TR" sz="2400" dirty="0" err="1">
                <a:solidFill>
                  <a:srgbClr val="0070C0"/>
                </a:solidFill>
              </a:rPr>
              <a:t>Serialization</a:t>
            </a:r>
            <a:r>
              <a:rPr lang="tr-TR" sz="2400" dirty="0">
                <a:solidFill>
                  <a:srgbClr val="0070C0"/>
                </a:solidFill>
              </a:rPr>
              <a:t>, </a:t>
            </a:r>
          </a:p>
          <a:p>
            <a:r>
              <a:rPr lang="tr-TR" sz="2000" dirty="0">
                <a:solidFill>
                  <a:srgbClr val="0070C0"/>
                </a:solidFill>
              </a:rPr>
              <a:t>Java bilindiği üzere nesneye dayalı bir dil. Neredeyse her şey nesne. Nesneleri kullanırken bir defa değil istenilen zamanda ve yerde tekrar, tekrar ve tekrar kullanabilmemiz gerekebiliyor. Bu noktada ise bizim “serileştirme” dediğimiz yapı devreye giriyor.</a:t>
            </a:r>
          </a:p>
          <a:p>
            <a:r>
              <a:rPr lang="tr-TR" sz="2000" dirty="0">
                <a:solidFill>
                  <a:srgbClr val="0070C0"/>
                </a:solidFill>
              </a:rPr>
              <a:t>Yukarıdaki cümlede kalın olarak belirttiğim “istenilen yerde” cümlesine dikkatinizi çekmek istiyorum. Değişkenlere ait değerleri bir dosyaya </a:t>
            </a:r>
            <a:r>
              <a:rPr lang="tr-TR" sz="2000" dirty="0" err="1">
                <a:solidFill>
                  <a:srgbClr val="0070C0"/>
                </a:solidFill>
              </a:rPr>
              <a:t>kaydetdiğinizi</a:t>
            </a:r>
            <a:r>
              <a:rPr lang="tr-TR" sz="2000" dirty="0">
                <a:solidFill>
                  <a:srgbClr val="0070C0"/>
                </a:solidFill>
              </a:rPr>
              <a:t> düşünün. Tekrar kullanmak istediğinizde bu değerlerin ne ve hangi tipte olduğunu bilemeyiz. Nesnelerimizin içinde bulunan değerler ve </a:t>
            </a:r>
            <a:r>
              <a:rPr lang="tr-TR" sz="2000" dirty="0" err="1">
                <a:solidFill>
                  <a:srgbClr val="0070C0"/>
                </a:solidFill>
              </a:rPr>
              <a:t>ve</a:t>
            </a:r>
            <a:r>
              <a:rPr lang="tr-TR" sz="2000" dirty="0">
                <a:solidFill>
                  <a:srgbClr val="0070C0"/>
                </a:solidFill>
              </a:rPr>
              <a:t> veri tipleri ile birlikte saklayabiliyoruz. Bu güzel yöntem “Java Serileştirme” sayesinde olmaktadır.</a:t>
            </a:r>
          </a:p>
          <a:p>
            <a:r>
              <a:rPr lang="tr-TR" sz="2000" dirty="0">
                <a:solidFill>
                  <a:srgbClr val="0070C0"/>
                </a:solidFill>
              </a:rPr>
              <a:t>Nesnelerin içerisindeki değişkenlerin adları, tipleri </a:t>
            </a:r>
            <a:r>
              <a:rPr lang="tr-TR" sz="2000" dirty="0" err="1">
                <a:solidFill>
                  <a:srgbClr val="0070C0"/>
                </a:solidFill>
              </a:rPr>
              <a:t>değeleri</a:t>
            </a:r>
            <a:r>
              <a:rPr lang="tr-TR" sz="2000" dirty="0">
                <a:solidFill>
                  <a:srgbClr val="0070C0"/>
                </a:solidFill>
              </a:rPr>
              <a:t> </a:t>
            </a:r>
            <a:r>
              <a:rPr lang="tr-TR" sz="2000" dirty="0" err="1">
                <a:solidFill>
                  <a:srgbClr val="0070C0"/>
                </a:solidFill>
              </a:rPr>
              <a:t>byte’lara</a:t>
            </a:r>
            <a:r>
              <a:rPr lang="tr-TR" sz="2000" dirty="0">
                <a:solidFill>
                  <a:srgbClr val="0070C0"/>
                </a:solidFill>
              </a:rPr>
              <a:t> çevrilerek kaydedilir ve bu dosyayı nereye götürürsek götürelim JVM bu değerleri bir kayıp olmadan okuyup kullanabiliriz. Serileştirme işlemi için Java’nın </a:t>
            </a:r>
            <a:r>
              <a:rPr lang="tr-TR" sz="2000" dirty="0" err="1">
                <a:solidFill>
                  <a:srgbClr val="0070C0"/>
                </a:solidFill>
              </a:rPr>
              <a:t>Serializable</a:t>
            </a:r>
            <a:r>
              <a:rPr lang="tr-TR" sz="2000" dirty="0">
                <a:solidFill>
                  <a:srgbClr val="0070C0"/>
                </a:solidFill>
              </a:rPr>
              <a:t> sınıfını kullanıyoruz.</a:t>
            </a:r>
          </a:p>
          <a:p>
            <a:r>
              <a:rPr lang="tr-TR" sz="2000" dirty="0">
                <a:solidFill>
                  <a:srgbClr val="0070C0"/>
                </a:solidFill>
              </a:rPr>
              <a:t>Serileştirmeyi bir örnek yaparak pekiştirelim. Kişi bilgilerinin kaydedildiği bir sınıfımız </a:t>
            </a:r>
            <a:r>
              <a:rPr lang="tr-TR" sz="2000" dirty="0" err="1">
                <a:solidFill>
                  <a:srgbClr val="0070C0"/>
                </a:solidFill>
              </a:rPr>
              <a:t>olucak</a:t>
            </a:r>
            <a:r>
              <a:rPr lang="tr-TR" sz="2000" dirty="0">
                <a:solidFill>
                  <a:srgbClr val="0070C0"/>
                </a:solidFill>
              </a:rPr>
              <a:t> bu bilgileri bir dosyaya kaydedip tekrar okuyacağız ve kişi bilgilerinin değerlerinde ve tiplerinde bir farklılık olmadığını kaydederken nasılsa öyle kaldığını göreceğiz.</a:t>
            </a:r>
          </a:p>
        </p:txBody>
      </p:sp>
    </p:spTree>
    <p:extLst>
      <p:ext uri="{BB962C8B-B14F-4D97-AF65-F5344CB8AC3E}">
        <p14:creationId xmlns:p14="http://schemas.microsoft.com/office/powerpoint/2010/main" val="30998621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543C4E43-A3A5-4AC7-8BC9-3CBF57AA1E0F}"/>
              </a:ext>
            </a:extLst>
          </p:cNvPr>
          <p:cNvSpPr txBox="1"/>
          <p:nvPr/>
        </p:nvSpPr>
        <p:spPr>
          <a:xfrm>
            <a:off x="808378" y="579331"/>
            <a:ext cx="11184835" cy="861774"/>
          </a:xfrm>
          <a:prstGeom prst="rect">
            <a:avLst/>
          </a:prstGeom>
          <a:noFill/>
        </p:spPr>
        <p:txBody>
          <a:bodyPr wrap="square">
            <a:spAutoFit/>
          </a:bodyPr>
          <a:lstStyle/>
          <a:p>
            <a:r>
              <a:rPr lang="tr-TR" sz="3200" dirty="0">
                <a:solidFill>
                  <a:srgbClr val="0070C0"/>
                </a:solidFill>
              </a:rPr>
              <a:t>                                      KAYNAKLAR</a:t>
            </a:r>
          </a:p>
          <a:p>
            <a:r>
              <a:rPr lang="tr-TR" dirty="0">
                <a:solidFill>
                  <a:srgbClr val="0070C0"/>
                </a:solidFill>
              </a:rPr>
              <a:t>https://abdulsamet-ileri.medium.com/compilers-ve-interpreters-eacd14a227c4</a:t>
            </a:r>
          </a:p>
        </p:txBody>
      </p:sp>
      <p:sp>
        <p:nvSpPr>
          <p:cNvPr id="5" name="Metin kutusu 4">
            <a:extLst>
              <a:ext uri="{FF2B5EF4-FFF2-40B4-BE49-F238E27FC236}">
                <a16:creationId xmlns:a16="http://schemas.microsoft.com/office/drawing/2014/main" id="{2BC990CE-E19A-49E0-A305-22BE1134C920}"/>
              </a:ext>
            </a:extLst>
          </p:cNvPr>
          <p:cNvSpPr txBox="1"/>
          <p:nvPr/>
        </p:nvSpPr>
        <p:spPr>
          <a:xfrm flipH="1">
            <a:off x="808380" y="1287215"/>
            <a:ext cx="9674090" cy="923330"/>
          </a:xfrm>
          <a:prstGeom prst="rect">
            <a:avLst/>
          </a:prstGeom>
          <a:noFill/>
        </p:spPr>
        <p:txBody>
          <a:bodyPr wrap="square">
            <a:spAutoFit/>
          </a:bodyPr>
          <a:lstStyle/>
          <a:p>
            <a:r>
              <a:rPr lang="tr-TR" dirty="0"/>
              <a:t> </a:t>
            </a:r>
          </a:p>
          <a:p>
            <a:r>
              <a:rPr lang="tr-TR" dirty="0">
                <a:solidFill>
                  <a:srgbClr val="0070C0"/>
                </a:solidFill>
              </a:rPr>
              <a:t>https://hasancelik.org/java-hafiza-yonetimi/Java-memory-models-pass-by-value-reference/</a:t>
            </a:r>
          </a:p>
        </p:txBody>
      </p:sp>
      <p:sp>
        <p:nvSpPr>
          <p:cNvPr id="7" name="Metin kutusu 6">
            <a:extLst>
              <a:ext uri="{FF2B5EF4-FFF2-40B4-BE49-F238E27FC236}">
                <a16:creationId xmlns:a16="http://schemas.microsoft.com/office/drawing/2014/main" id="{8EEAAD9F-D61C-4CC4-942A-A27B9DE0A6FB}"/>
              </a:ext>
            </a:extLst>
          </p:cNvPr>
          <p:cNvSpPr txBox="1"/>
          <p:nvPr/>
        </p:nvSpPr>
        <p:spPr>
          <a:xfrm rot="10800000" flipV="1">
            <a:off x="808380" y="2472156"/>
            <a:ext cx="6771863" cy="1200329"/>
          </a:xfrm>
          <a:prstGeom prst="rect">
            <a:avLst/>
          </a:prstGeom>
          <a:noFill/>
        </p:spPr>
        <p:txBody>
          <a:bodyPr wrap="square">
            <a:spAutoFit/>
          </a:bodyPr>
          <a:lstStyle/>
          <a:p>
            <a:endParaRPr lang="tr-TR" dirty="0"/>
          </a:p>
          <a:p>
            <a:endParaRPr lang="tr-TR" dirty="0"/>
          </a:p>
          <a:p>
            <a:r>
              <a:rPr lang="tr-TR" dirty="0">
                <a:solidFill>
                  <a:srgbClr val="0070C0"/>
                </a:solidFill>
              </a:rPr>
              <a:t>https://kplnosmn94.medium.com/jvm-jre-ve-jdk-nedir-6cfee2727812</a:t>
            </a:r>
          </a:p>
        </p:txBody>
      </p:sp>
      <p:sp>
        <p:nvSpPr>
          <p:cNvPr id="8" name="Metin kutusu 7">
            <a:extLst>
              <a:ext uri="{FF2B5EF4-FFF2-40B4-BE49-F238E27FC236}">
                <a16:creationId xmlns:a16="http://schemas.microsoft.com/office/drawing/2014/main" id="{4C8A1CD0-1C15-49A4-AF77-CA132CD44809}"/>
              </a:ext>
            </a:extLst>
          </p:cNvPr>
          <p:cNvSpPr txBox="1"/>
          <p:nvPr/>
        </p:nvSpPr>
        <p:spPr>
          <a:xfrm>
            <a:off x="808377" y="2389210"/>
            <a:ext cx="9806613" cy="369332"/>
          </a:xfrm>
          <a:prstGeom prst="rect">
            <a:avLst/>
          </a:prstGeom>
          <a:noFill/>
        </p:spPr>
        <p:txBody>
          <a:bodyPr wrap="square">
            <a:spAutoFit/>
          </a:bodyPr>
          <a:lstStyle/>
          <a:p>
            <a:r>
              <a:rPr lang="tr-TR" dirty="0">
                <a:solidFill>
                  <a:srgbClr val="0070C0"/>
                </a:solidFill>
              </a:rPr>
              <a:t>https://www.geeksforgeeks.org/wrapper-classes-java/</a:t>
            </a:r>
          </a:p>
        </p:txBody>
      </p:sp>
      <p:sp>
        <p:nvSpPr>
          <p:cNvPr id="11" name="Metin kutusu 10">
            <a:extLst>
              <a:ext uri="{FF2B5EF4-FFF2-40B4-BE49-F238E27FC236}">
                <a16:creationId xmlns:a16="http://schemas.microsoft.com/office/drawing/2014/main" id="{CE542527-0C5B-4EFC-ABCC-83C1443A424A}"/>
              </a:ext>
            </a:extLst>
          </p:cNvPr>
          <p:cNvSpPr txBox="1"/>
          <p:nvPr/>
        </p:nvSpPr>
        <p:spPr>
          <a:xfrm rot="10800000" flipV="1">
            <a:off x="808378" y="4093457"/>
            <a:ext cx="7142922" cy="369332"/>
          </a:xfrm>
          <a:prstGeom prst="rect">
            <a:avLst/>
          </a:prstGeom>
          <a:noFill/>
        </p:spPr>
        <p:txBody>
          <a:bodyPr wrap="square">
            <a:spAutoFit/>
          </a:bodyPr>
          <a:lstStyle/>
          <a:p>
            <a:r>
              <a:rPr lang="tr-TR" dirty="0">
                <a:solidFill>
                  <a:srgbClr val="0070C0"/>
                </a:solidFill>
              </a:rPr>
              <a:t>https://www.okanuzun.com/java-serialization-nedir/</a:t>
            </a:r>
          </a:p>
        </p:txBody>
      </p:sp>
    </p:spTree>
    <p:extLst>
      <p:ext uri="{BB962C8B-B14F-4D97-AF65-F5344CB8AC3E}">
        <p14:creationId xmlns:p14="http://schemas.microsoft.com/office/powerpoint/2010/main" val="29792618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31A7E9-9EC7-4BB9-A6A5-F129E92232EC}"/>
              </a:ext>
            </a:extLst>
          </p:cNvPr>
          <p:cNvSpPr>
            <a:spLocks noGrp="1"/>
          </p:cNvSpPr>
          <p:nvPr>
            <p:ph type="title"/>
          </p:nvPr>
        </p:nvSpPr>
        <p:spPr>
          <a:xfrm>
            <a:off x="1060174" y="848139"/>
            <a:ext cx="10293626" cy="874644"/>
          </a:xfrm>
        </p:spPr>
        <p:txBody>
          <a:bodyPr>
            <a:normAutofit/>
          </a:bodyPr>
          <a:lstStyle/>
          <a:p>
            <a:r>
              <a:rPr lang="tr-TR" sz="4000" dirty="0">
                <a:solidFill>
                  <a:srgbClr val="0070C0"/>
                </a:solidFill>
              </a:rPr>
              <a:t>           KAYNAKLAR</a:t>
            </a:r>
          </a:p>
        </p:txBody>
      </p:sp>
      <p:sp>
        <p:nvSpPr>
          <p:cNvPr id="3" name="İçerik Yer Tutucusu 2">
            <a:extLst>
              <a:ext uri="{FF2B5EF4-FFF2-40B4-BE49-F238E27FC236}">
                <a16:creationId xmlns:a16="http://schemas.microsoft.com/office/drawing/2014/main" id="{80458E68-5384-4AA0-84AE-4BFA96E04CE2}"/>
              </a:ext>
            </a:extLst>
          </p:cNvPr>
          <p:cNvSpPr>
            <a:spLocks noGrp="1"/>
          </p:cNvSpPr>
          <p:nvPr>
            <p:ph idx="1"/>
          </p:nvPr>
        </p:nvSpPr>
        <p:spPr>
          <a:xfrm>
            <a:off x="662608" y="1974574"/>
            <a:ext cx="10691191" cy="2001078"/>
          </a:xfrm>
        </p:spPr>
        <p:txBody>
          <a:bodyPr>
            <a:normAutofit/>
          </a:bodyPr>
          <a:lstStyle/>
          <a:p>
            <a:r>
              <a:rPr lang="tr-TR" dirty="0">
                <a:hlinkClick r:id="rId2"/>
              </a:rPr>
              <a:t>https://devnot.com/2017/java-8-hakkinda-bilmeniz-gerekenler/</a:t>
            </a:r>
            <a:endParaRPr lang="tr-TR" dirty="0"/>
          </a:p>
          <a:p>
            <a:r>
              <a:rPr lang="tr-TR" dirty="0">
                <a:solidFill>
                  <a:srgbClr val="0070C0"/>
                </a:solidFill>
                <a:hlinkClick r:id="rId3"/>
              </a:rPr>
              <a:t>https://medium.com/@arif.erol16/java-8-ile-gelen-yenilikler-d9e896aca4cd</a:t>
            </a:r>
            <a:endParaRPr lang="tr-TR" dirty="0">
              <a:solidFill>
                <a:srgbClr val="0070C0"/>
              </a:solidFill>
            </a:endParaRPr>
          </a:p>
          <a:p>
            <a:r>
              <a:rPr lang="tr-TR" dirty="0">
                <a:solidFill>
                  <a:srgbClr val="0070C0"/>
                </a:solidFill>
                <a:hlinkClick r:id="rId4" action="ppaction://hlinkpres?slideindex=1&amp;slidetitle="/>
              </a:rPr>
              <a:t>https://tahaburak.medium.com/java-9-ile-gelen-yenilikler-1edd965a52ca</a:t>
            </a:r>
            <a:endParaRPr lang="tr-TR" dirty="0">
              <a:solidFill>
                <a:srgbClr val="0070C0"/>
              </a:solidFill>
            </a:endParaRPr>
          </a:p>
        </p:txBody>
      </p:sp>
    </p:spTree>
    <p:extLst>
      <p:ext uri="{BB962C8B-B14F-4D97-AF65-F5344CB8AC3E}">
        <p14:creationId xmlns:p14="http://schemas.microsoft.com/office/powerpoint/2010/main" val="2640508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02F534B3-7D20-41EA-B7B9-3BB11808CE85}"/>
              </a:ext>
            </a:extLst>
          </p:cNvPr>
          <p:cNvSpPr txBox="1"/>
          <p:nvPr/>
        </p:nvSpPr>
        <p:spPr>
          <a:xfrm>
            <a:off x="914400" y="410816"/>
            <a:ext cx="10151165" cy="6001643"/>
          </a:xfrm>
          <a:prstGeom prst="rect">
            <a:avLst/>
          </a:prstGeom>
          <a:noFill/>
        </p:spPr>
        <p:txBody>
          <a:bodyPr wrap="square">
            <a:spAutoFit/>
          </a:bodyPr>
          <a:lstStyle/>
          <a:p>
            <a:r>
              <a:rPr lang="tr-TR" sz="2400" dirty="0" err="1"/>
              <a:t>Method</a:t>
            </a:r>
            <a:r>
              <a:rPr lang="tr-TR" sz="2400" dirty="0"/>
              <a:t> </a:t>
            </a:r>
            <a:r>
              <a:rPr lang="tr-TR" sz="2400" dirty="0" err="1"/>
              <a:t>references</a:t>
            </a:r>
            <a:endParaRPr lang="tr-TR" sz="2400" dirty="0"/>
          </a:p>
          <a:p>
            <a:r>
              <a:rPr lang="tr-TR" sz="2000" dirty="0" err="1"/>
              <a:t>Method</a:t>
            </a:r>
            <a:r>
              <a:rPr lang="tr-TR" sz="2000" dirty="0"/>
              <a:t> </a:t>
            </a:r>
            <a:r>
              <a:rPr lang="tr-TR" sz="2000" dirty="0" err="1"/>
              <a:t>references</a:t>
            </a:r>
            <a:r>
              <a:rPr lang="tr-TR" sz="2000" dirty="0"/>
              <a:t> da yine </a:t>
            </a:r>
            <a:r>
              <a:rPr lang="tr-TR" sz="2000" dirty="0" err="1"/>
              <a:t>lambda</a:t>
            </a:r>
            <a:r>
              <a:rPr lang="tr-TR" sz="2000" dirty="0"/>
              <a:t> ve </a:t>
            </a:r>
            <a:r>
              <a:rPr lang="tr-TR" sz="2000" dirty="0" err="1"/>
              <a:t>functional</a:t>
            </a:r>
            <a:r>
              <a:rPr lang="tr-TR" sz="2000" dirty="0"/>
              <a:t> </a:t>
            </a:r>
            <a:r>
              <a:rPr lang="tr-TR" sz="2000" dirty="0" err="1"/>
              <a:t>interface</a:t>
            </a:r>
            <a:r>
              <a:rPr lang="tr-TR" sz="2000" dirty="0"/>
              <a:t> domaini ile gelen ve bir arada kullanılabilen özelliklerden biridir. Örneğin;</a:t>
            </a:r>
          </a:p>
          <a:p>
            <a:r>
              <a:rPr lang="tr-TR" sz="2000" dirty="0" err="1"/>
              <a:t>class</a:t>
            </a:r>
            <a:r>
              <a:rPr lang="tr-TR" sz="2000" dirty="0"/>
              <a:t> </a:t>
            </a:r>
            <a:r>
              <a:rPr lang="tr-TR" sz="2000" dirty="0" err="1"/>
              <a:t>MathOperation</a:t>
            </a:r>
            <a:r>
              <a:rPr lang="tr-TR" sz="2000" dirty="0"/>
              <a:t>{</a:t>
            </a:r>
          </a:p>
          <a:p>
            <a:r>
              <a:rPr lang="tr-TR" sz="2000" dirty="0"/>
              <a:t>    </a:t>
            </a:r>
            <a:r>
              <a:rPr lang="tr-TR" sz="2000" dirty="0" err="1"/>
              <a:t>static</a:t>
            </a:r>
            <a:r>
              <a:rPr lang="tr-TR" sz="2000" dirty="0"/>
              <a:t> </a:t>
            </a:r>
            <a:r>
              <a:rPr lang="tr-TR" sz="2000" dirty="0" err="1"/>
              <a:t>int</a:t>
            </a:r>
            <a:r>
              <a:rPr lang="tr-TR" sz="2000" dirty="0"/>
              <a:t> </a:t>
            </a:r>
            <a:r>
              <a:rPr lang="tr-TR" sz="2000" dirty="0" err="1"/>
              <a:t>add</a:t>
            </a:r>
            <a:r>
              <a:rPr lang="tr-TR" sz="2000" dirty="0"/>
              <a:t>(</a:t>
            </a:r>
            <a:r>
              <a:rPr lang="tr-TR" sz="2000" dirty="0" err="1"/>
              <a:t>int</a:t>
            </a:r>
            <a:r>
              <a:rPr lang="tr-TR" sz="2000" dirty="0"/>
              <a:t> x, </a:t>
            </a:r>
            <a:r>
              <a:rPr lang="tr-TR" sz="2000" dirty="0" err="1"/>
              <a:t>int</a:t>
            </a:r>
            <a:r>
              <a:rPr lang="tr-TR" sz="2000" dirty="0"/>
              <a:t> y){</a:t>
            </a:r>
          </a:p>
          <a:p>
            <a:r>
              <a:rPr lang="tr-TR" sz="2000" dirty="0"/>
              <a:t>        </a:t>
            </a:r>
            <a:r>
              <a:rPr lang="tr-TR" sz="2000" dirty="0" err="1"/>
              <a:t>return</a:t>
            </a:r>
            <a:r>
              <a:rPr lang="tr-TR" sz="2000" dirty="0"/>
              <a:t> x + y}</a:t>
            </a:r>
          </a:p>
          <a:p>
            <a:r>
              <a:rPr lang="tr-TR" sz="2000" dirty="0" err="1"/>
              <a:t>public</a:t>
            </a:r>
            <a:r>
              <a:rPr lang="tr-TR" sz="2000" dirty="0"/>
              <a:t> </a:t>
            </a:r>
            <a:r>
              <a:rPr lang="tr-TR" sz="2000" dirty="0" err="1"/>
              <a:t>static</a:t>
            </a:r>
            <a:r>
              <a:rPr lang="tr-TR" sz="2000" dirty="0"/>
              <a:t> </a:t>
            </a:r>
            <a:r>
              <a:rPr lang="tr-TR" sz="2000" dirty="0" err="1"/>
              <a:t>void</a:t>
            </a:r>
            <a:r>
              <a:rPr lang="tr-TR" sz="2000" dirty="0"/>
              <a:t> main(</a:t>
            </a:r>
            <a:r>
              <a:rPr lang="tr-TR" sz="2000" dirty="0" err="1"/>
              <a:t>String</a:t>
            </a:r>
            <a:r>
              <a:rPr lang="tr-TR" sz="2000" dirty="0"/>
              <a:t>[] </a:t>
            </a:r>
            <a:r>
              <a:rPr lang="tr-TR" sz="2000" dirty="0" err="1"/>
              <a:t>args</a:t>
            </a:r>
            <a:r>
              <a:rPr lang="tr-TR" sz="2000" dirty="0"/>
              <a:t>) {</a:t>
            </a:r>
          </a:p>
          <a:p>
            <a:r>
              <a:rPr lang="tr-TR" sz="2000" dirty="0"/>
              <a:t>        </a:t>
            </a:r>
            <a:r>
              <a:rPr lang="tr-TR" sz="2000" dirty="0" err="1"/>
              <a:t>BiFunction</a:t>
            </a:r>
            <a:r>
              <a:rPr lang="tr-TR" sz="2000" dirty="0"/>
              <a:t>&lt;</a:t>
            </a:r>
            <a:r>
              <a:rPr lang="tr-TR" sz="2000" dirty="0" err="1"/>
              <a:t>Integer</a:t>
            </a:r>
            <a:r>
              <a:rPr lang="tr-TR" sz="2000" dirty="0"/>
              <a:t>, </a:t>
            </a:r>
            <a:r>
              <a:rPr lang="tr-TR" sz="2000" dirty="0" err="1"/>
              <a:t>Integer</a:t>
            </a:r>
            <a:r>
              <a:rPr lang="tr-TR" sz="2000" dirty="0"/>
              <a:t>, </a:t>
            </a:r>
            <a:r>
              <a:rPr lang="tr-TR" sz="2000" dirty="0" err="1"/>
              <a:t>Integer</a:t>
            </a:r>
            <a:r>
              <a:rPr lang="tr-TR" sz="2000" dirty="0"/>
              <a:t>&gt; </a:t>
            </a:r>
            <a:r>
              <a:rPr lang="tr-TR" sz="2000" dirty="0" err="1"/>
              <a:t>adder</a:t>
            </a:r>
            <a:r>
              <a:rPr lang="tr-TR" sz="2000" dirty="0"/>
              <a:t> = </a:t>
            </a:r>
            <a:r>
              <a:rPr lang="tr-TR" sz="2000" dirty="0" err="1"/>
              <a:t>MathOperation</a:t>
            </a:r>
            <a:r>
              <a:rPr lang="tr-TR" sz="2000" dirty="0"/>
              <a:t>::</a:t>
            </a:r>
            <a:r>
              <a:rPr lang="tr-TR" sz="2000" dirty="0" err="1"/>
              <a:t>add</a:t>
            </a:r>
            <a:r>
              <a:rPr lang="tr-TR" sz="2000" dirty="0"/>
              <a:t>;</a:t>
            </a:r>
          </a:p>
          <a:p>
            <a:endParaRPr lang="tr-TR" sz="2000" dirty="0"/>
          </a:p>
          <a:p>
            <a:r>
              <a:rPr lang="tr-TR" sz="2000" dirty="0"/>
              <a:t>        </a:t>
            </a:r>
            <a:r>
              <a:rPr lang="tr-TR" sz="2000" dirty="0" err="1"/>
              <a:t>Integer</a:t>
            </a:r>
            <a:r>
              <a:rPr lang="tr-TR" sz="2000" dirty="0"/>
              <a:t> </a:t>
            </a:r>
            <a:r>
              <a:rPr lang="tr-TR" sz="2000" dirty="0" err="1"/>
              <a:t>sum</a:t>
            </a:r>
            <a:r>
              <a:rPr lang="tr-TR" sz="2000" dirty="0"/>
              <a:t> = </a:t>
            </a:r>
            <a:r>
              <a:rPr lang="tr-TR" sz="2000" dirty="0" err="1"/>
              <a:t>adder.apply</a:t>
            </a:r>
            <a:r>
              <a:rPr lang="tr-TR" sz="2000" dirty="0"/>
              <a:t>(1, 2);</a:t>
            </a:r>
          </a:p>
          <a:p>
            <a:r>
              <a:rPr lang="tr-TR" sz="2000" dirty="0"/>
              <a:t>        </a:t>
            </a:r>
            <a:r>
              <a:rPr lang="tr-TR" sz="2000" dirty="0" err="1"/>
              <a:t>System.out.println</a:t>
            </a:r>
            <a:r>
              <a:rPr lang="tr-TR" sz="2000" dirty="0"/>
              <a:t>(</a:t>
            </a:r>
            <a:r>
              <a:rPr lang="tr-TR" sz="2000" dirty="0" err="1"/>
              <a:t>sum</a:t>
            </a:r>
            <a:r>
              <a:rPr lang="tr-TR" sz="2000" dirty="0"/>
              <a:t> }}</a:t>
            </a:r>
          </a:p>
          <a:p>
            <a:r>
              <a:rPr lang="tr-TR" sz="2000" dirty="0"/>
              <a:t>Bazen de </a:t>
            </a:r>
            <a:r>
              <a:rPr lang="tr-TR" sz="2000" dirty="0" err="1"/>
              <a:t>lambda</a:t>
            </a:r>
            <a:r>
              <a:rPr lang="tr-TR" sz="2000" dirty="0"/>
              <a:t> ifadeleri yerine kullanılabilirler. Örneğin, </a:t>
            </a:r>
            <a:r>
              <a:rPr lang="tr-TR" sz="2000" dirty="0" err="1"/>
              <a:t>lambda</a:t>
            </a:r>
            <a:r>
              <a:rPr lang="tr-TR" sz="2000" dirty="0"/>
              <a:t> ifadesinde objenin kendi </a:t>
            </a:r>
            <a:r>
              <a:rPr lang="tr-TR" sz="2000" dirty="0" err="1"/>
              <a:t>methodlarından</a:t>
            </a:r>
            <a:r>
              <a:rPr lang="tr-TR" sz="2000" dirty="0"/>
              <a:t> birini kullanıyor isek </a:t>
            </a:r>
            <a:r>
              <a:rPr lang="tr-TR" sz="2000" dirty="0" err="1"/>
              <a:t>lambda</a:t>
            </a:r>
            <a:r>
              <a:rPr lang="tr-TR" sz="2000" dirty="0"/>
              <a:t> ifadesi yerine direkt olarak </a:t>
            </a:r>
            <a:r>
              <a:rPr lang="tr-TR" sz="2000" dirty="0" err="1"/>
              <a:t>method</a:t>
            </a:r>
            <a:r>
              <a:rPr lang="tr-TR" sz="2000" dirty="0"/>
              <a:t> </a:t>
            </a:r>
            <a:r>
              <a:rPr lang="tr-TR" sz="2000" dirty="0" err="1"/>
              <a:t>reference</a:t>
            </a:r>
            <a:r>
              <a:rPr lang="tr-TR" sz="2000" dirty="0"/>
              <a:t> vererek daha kolay yapabiliriz. Şöyle ki, bir </a:t>
            </a:r>
            <a:r>
              <a:rPr lang="tr-TR" sz="2000" dirty="0" err="1"/>
              <a:t>Person</a:t>
            </a:r>
            <a:r>
              <a:rPr lang="tr-TR" sz="2000" dirty="0"/>
              <a:t> listesini </a:t>
            </a:r>
            <a:r>
              <a:rPr lang="tr-TR" sz="2000" dirty="0" err="1"/>
              <a:t>age</a:t>
            </a:r>
            <a:r>
              <a:rPr lang="tr-TR" sz="2000" dirty="0"/>
              <a:t> </a:t>
            </a:r>
            <a:r>
              <a:rPr lang="tr-TR" sz="2000" dirty="0" err="1"/>
              <a:t>field’ına</a:t>
            </a:r>
            <a:r>
              <a:rPr lang="tr-TR" sz="2000" dirty="0"/>
              <a:t> göre </a:t>
            </a:r>
            <a:r>
              <a:rPr lang="tr-TR" sz="2000" dirty="0" err="1"/>
              <a:t>sort</a:t>
            </a:r>
            <a:r>
              <a:rPr lang="tr-TR" sz="2000" dirty="0"/>
              <a:t> etmek isteyelim;</a:t>
            </a:r>
          </a:p>
          <a:p>
            <a:r>
              <a:rPr lang="tr-TR" sz="2000" dirty="0" err="1"/>
              <a:t>Syntax</a:t>
            </a:r>
            <a:r>
              <a:rPr lang="tr-TR" sz="2000" dirty="0"/>
              <a:t> genelde şöyledir;</a:t>
            </a:r>
          </a:p>
          <a:p>
            <a:r>
              <a:rPr lang="tr-TR" sz="2000" dirty="0"/>
              <a:t>&lt;</a:t>
            </a:r>
            <a:r>
              <a:rPr lang="tr-TR" sz="2000" dirty="0" err="1"/>
              <a:t>ClassName</a:t>
            </a:r>
            <a:r>
              <a:rPr lang="tr-TR" sz="2000" dirty="0"/>
              <a:t>&gt;::</a:t>
            </a:r>
            <a:r>
              <a:rPr lang="tr-TR" sz="2000" dirty="0" err="1"/>
              <a:t>methodName</a:t>
            </a:r>
            <a:r>
              <a:rPr lang="tr-TR" sz="2000" dirty="0"/>
              <a:t>; -&gt; </a:t>
            </a:r>
            <a:r>
              <a:rPr lang="tr-TR" sz="2000" dirty="0" err="1"/>
              <a:t>static</a:t>
            </a:r>
            <a:r>
              <a:rPr lang="tr-TR" sz="2000" dirty="0"/>
              <a:t> </a:t>
            </a:r>
            <a:r>
              <a:rPr lang="tr-TR" sz="2000" dirty="0" err="1"/>
              <a:t>methodlar</a:t>
            </a:r>
            <a:r>
              <a:rPr lang="tr-TR" sz="2000" dirty="0"/>
              <a:t> için.</a:t>
            </a:r>
          </a:p>
          <a:p>
            <a:r>
              <a:rPr lang="tr-TR" sz="2000" dirty="0"/>
              <a:t>&lt;</a:t>
            </a:r>
            <a:r>
              <a:rPr lang="tr-TR" sz="2000" dirty="0" err="1"/>
              <a:t>ObjectRef</a:t>
            </a:r>
            <a:r>
              <a:rPr lang="tr-TR" sz="2000" dirty="0"/>
              <a:t>&gt;::</a:t>
            </a:r>
            <a:r>
              <a:rPr lang="tr-TR" sz="2000" dirty="0" err="1"/>
              <a:t>methodName</a:t>
            </a:r>
            <a:r>
              <a:rPr lang="tr-TR" sz="2000" dirty="0"/>
              <a:t>; -&gt; </a:t>
            </a:r>
            <a:r>
              <a:rPr lang="tr-TR" sz="2000" dirty="0" err="1"/>
              <a:t>non-static</a:t>
            </a:r>
            <a:r>
              <a:rPr lang="tr-TR" sz="2000" dirty="0"/>
              <a:t> </a:t>
            </a:r>
            <a:r>
              <a:rPr lang="tr-TR" sz="2000" dirty="0" err="1"/>
              <a:t>methodlar</a:t>
            </a:r>
            <a:r>
              <a:rPr lang="tr-TR" sz="2000" dirty="0"/>
              <a:t> için.</a:t>
            </a:r>
          </a:p>
          <a:p>
            <a:r>
              <a:rPr lang="tr-TR" sz="2000" dirty="0" err="1"/>
              <a:t>Arrays.sort</a:t>
            </a:r>
            <a:r>
              <a:rPr lang="tr-TR" sz="2000" dirty="0"/>
              <a:t>(</a:t>
            </a:r>
            <a:r>
              <a:rPr lang="tr-TR" sz="2000" dirty="0" err="1"/>
              <a:t>rosterAsArray</a:t>
            </a:r>
            <a:r>
              <a:rPr lang="tr-TR" sz="2000" dirty="0"/>
              <a:t>, </a:t>
            </a:r>
            <a:r>
              <a:rPr lang="tr-TR" sz="2000" dirty="0" err="1"/>
              <a:t>Person</a:t>
            </a:r>
            <a:r>
              <a:rPr lang="tr-TR" sz="2000" dirty="0"/>
              <a:t>::</a:t>
            </a:r>
            <a:r>
              <a:rPr lang="tr-TR" sz="2000" dirty="0" err="1"/>
              <a:t>compareByAge</a:t>
            </a:r>
            <a:r>
              <a:rPr lang="tr-TR" sz="2000" dirty="0"/>
              <a:t>);</a:t>
            </a:r>
          </a:p>
        </p:txBody>
      </p:sp>
    </p:spTree>
    <p:extLst>
      <p:ext uri="{BB962C8B-B14F-4D97-AF65-F5344CB8AC3E}">
        <p14:creationId xmlns:p14="http://schemas.microsoft.com/office/powerpoint/2010/main" val="1814036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91A1A65A-2EE2-4F0F-9F23-98F95DED4E6E}"/>
              </a:ext>
            </a:extLst>
          </p:cNvPr>
          <p:cNvSpPr txBox="1"/>
          <p:nvPr/>
        </p:nvSpPr>
        <p:spPr>
          <a:xfrm>
            <a:off x="304800" y="198783"/>
            <a:ext cx="11237844" cy="6555641"/>
          </a:xfrm>
          <a:prstGeom prst="rect">
            <a:avLst/>
          </a:prstGeom>
          <a:noFill/>
        </p:spPr>
        <p:txBody>
          <a:bodyPr wrap="square">
            <a:spAutoFit/>
          </a:bodyPr>
          <a:lstStyle/>
          <a:p>
            <a:r>
              <a:rPr lang="tr-TR" sz="2400" dirty="0" err="1"/>
              <a:t>Stream</a:t>
            </a:r>
            <a:r>
              <a:rPr lang="tr-TR" sz="2400" dirty="0"/>
              <a:t> API</a:t>
            </a:r>
          </a:p>
          <a:p>
            <a:r>
              <a:rPr lang="tr-TR" dirty="0" err="1"/>
              <a:t>Stream</a:t>
            </a:r>
            <a:r>
              <a:rPr lang="tr-TR" dirty="0"/>
              <a:t> API, </a:t>
            </a:r>
            <a:r>
              <a:rPr lang="tr-TR" dirty="0" err="1"/>
              <a:t>Collection’lar</a:t>
            </a:r>
            <a:r>
              <a:rPr lang="tr-TR" dirty="0"/>
              <a:t> üzerinde bazı işlemleri yapmayı kolaylaştıran bir yapıdır. </a:t>
            </a:r>
            <a:r>
              <a:rPr lang="tr-TR" dirty="0" err="1"/>
              <a:t>Stream</a:t>
            </a:r>
            <a:r>
              <a:rPr lang="tr-TR" dirty="0"/>
              <a:t> API sayesinde sık kullanılan çeşitli operasyonları yapabilirsiniz. Bunlardan birkaçını şöyle sıralayabiliriz;</a:t>
            </a:r>
          </a:p>
          <a:p>
            <a:r>
              <a:rPr lang="tr-TR" dirty="0"/>
              <a:t>       </a:t>
            </a:r>
            <a:r>
              <a:rPr lang="tr-TR" dirty="0" err="1"/>
              <a:t>filter</a:t>
            </a:r>
            <a:r>
              <a:rPr lang="tr-TR" dirty="0"/>
              <a:t> (filtreleme)</a:t>
            </a:r>
          </a:p>
          <a:p>
            <a:r>
              <a:rPr lang="tr-TR" dirty="0"/>
              <a:t>       </a:t>
            </a:r>
            <a:r>
              <a:rPr lang="tr-TR" dirty="0" err="1"/>
              <a:t>forEach</a:t>
            </a:r>
            <a:r>
              <a:rPr lang="tr-TR" dirty="0"/>
              <a:t> (</a:t>
            </a:r>
            <a:r>
              <a:rPr lang="tr-TR" dirty="0" err="1"/>
              <a:t>itere</a:t>
            </a:r>
            <a:r>
              <a:rPr lang="tr-TR" dirty="0"/>
              <a:t> etme)</a:t>
            </a:r>
          </a:p>
          <a:p>
            <a:r>
              <a:rPr lang="tr-TR" dirty="0"/>
              <a:t>       </a:t>
            </a:r>
            <a:r>
              <a:rPr lang="tr-TR" dirty="0" err="1"/>
              <a:t>map</a:t>
            </a:r>
            <a:r>
              <a:rPr lang="tr-TR" dirty="0"/>
              <a:t> (dönüştürme)</a:t>
            </a:r>
          </a:p>
          <a:p>
            <a:r>
              <a:rPr lang="tr-TR" dirty="0"/>
              <a:t>       </a:t>
            </a:r>
            <a:r>
              <a:rPr lang="tr-TR" dirty="0" err="1"/>
              <a:t>reduce</a:t>
            </a:r>
            <a:r>
              <a:rPr lang="tr-TR" dirty="0"/>
              <a:t> (indirgeme)</a:t>
            </a:r>
          </a:p>
          <a:p>
            <a:r>
              <a:rPr lang="tr-TR" dirty="0"/>
              <a:t>      </a:t>
            </a:r>
            <a:r>
              <a:rPr lang="tr-TR" dirty="0" err="1"/>
              <a:t>distinct</a:t>
            </a:r>
            <a:r>
              <a:rPr lang="tr-TR" dirty="0"/>
              <a:t> (tekil hale getirme)</a:t>
            </a:r>
          </a:p>
          <a:p>
            <a:r>
              <a:rPr lang="tr-TR" dirty="0"/>
              <a:t>      limit (limitleme)</a:t>
            </a:r>
          </a:p>
          <a:p>
            <a:r>
              <a:rPr lang="tr-TR" dirty="0"/>
              <a:t>      </a:t>
            </a:r>
            <a:r>
              <a:rPr lang="tr-TR" dirty="0" err="1"/>
              <a:t>collect</a:t>
            </a:r>
            <a:r>
              <a:rPr lang="tr-TR" dirty="0"/>
              <a:t> (toplama)</a:t>
            </a:r>
          </a:p>
          <a:p>
            <a:r>
              <a:rPr lang="tr-TR" dirty="0"/>
              <a:t>      </a:t>
            </a:r>
            <a:r>
              <a:rPr lang="tr-TR" dirty="0" err="1"/>
              <a:t>count</a:t>
            </a:r>
            <a:r>
              <a:rPr lang="tr-TR" dirty="0"/>
              <a:t> (sayma)</a:t>
            </a:r>
          </a:p>
          <a:p>
            <a:r>
              <a:rPr lang="tr-TR" dirty="0" err="1"/>
              <a:t>min</a:t>
            </a:r>
            <a:r>
              <a:rPr lang="tr-TR" dirty="0"/>
              <a:t> / </a:t>
            </a:r>
            <a:r>
              <a:rPr lang="tr-TR" dirty="0" err="1"/>
              <a:t>max</a:t>
            </a:r>
            <a:r>
              <a:rPr lang="tr-TR" dirty="0"/>
              <a:t>  (sıralama ile </a:t>
            </a:r>
            <a:r>
              <a:rPr lang="tr-TR" dirty="0" err="1"/>
              <a:t>max-min</a:t>
            </a:r>
            <a:r>
              <a:rPr lang="tr-TR" dirty="0"/>
              <a:t> eleman bulma)</a:t>
            </a:r>
          </a:p>
          <a:p>
            <a:r>
              <a:rPr lang="tr-TR" dirty="0"/>
              <a:t>Bir örnek ile şimdiye kadar ki yenilikleri kullanalım;</a:t>
            </a:r>
          </a:p>
          <a:p>
            <a:r>
              <a:rPr lang="tr-TR" dirty="0" err="1"/>
              <a:t>Arrays.asList</a:t>
            </a:r>
            <a:r>
              <a:rPr lang="tr-TR" dirty="0"/>
              <a:t>("</a:t>
            </a:r>
            <a:r>
              <a:rPr lang="tr-TR" dirty="0" err="1"/>
              <a:t>dev","not",".com</a:t>
            </a:r>
            <a:r>
              <a:rPr lang="tr-TR" dirty="0"/>
              <a:t>").</a:t>
            </a:r>
            <a:r>
              <a:rPr lang="tr-TR" dirty="0" err="1"/>
              <a:t>stream</a:t>
            </a:r>
            <a:r>
              <a:rPr lang="tr-TR" dirty="0"/>
              <a:t>().</a:t>
            </a:r>
            <a:r>
              <a:rPr lang="tr-TR" dirty="0" err="1"/>
              <a:t>forEach</a:t>
            </a:r>
            <a:r>
              <a:rPr lang="tr-TR" dirty="0"/>
              <a:t>(</a:t>
            </a:r>
            <a:r>
              <a:rPr lang="tr-TR" dirty="0" err="1"/>
              <a:t>System.out</a:t>
            </a:r>
            <a:r>
              <a:rPr lang="tr-TR" dirty="0"/>
              <a:t>::</a:t>
            </a:r>
            <a:r>
              <a:rPr lang="tr-TR" dirty="0" err="1"/>
              <a:t>println</a:t>
            </a:r>
            <a:r>
              <a:rPr lang="tr-TR" dirty="0"/>
              <a:t>);</a:t>
            </a:r>
          </a:p>
          <a:p>
            <a:r>
              <a:rPr lang="tr-TR" dirty="0"/>
              <a:t>//dev</a:t>
            </a:r>
          </a:p>
          <a:p>
            <a:r>
              <a:rPr lang="tr-TR" dirty="0"/>
              <a:t>//not</a:t>
            </a:r>
          </a:p>
          <a:p>
            <a:r>
              <a:rPr lang="tr-TR" dirty="0"/>
              <a:t>//.com</a:t>
            </a:r>
          </a:p>
          <a:p>
            <a:r>
              <a:rPr lang="tr-TR" dirty="0"/>
              <a:t>Yukarıda Collection üzerinde </a:t>
            </a:r>
            <a:r>
              <a:rPr lang="tr-TR" dirty="0" err="1"/>
              <a:t>stream</a:t>
            </a:r>
            <a:r>
              <a:rPr lang="tr-TR" dirty="0"/>
              <a:t>() çağrısı ile bir </a:t>
            </a:r>
            <a:r>
              <a:rPr lang="tr-TR" dirty="0" err="1"/>
              <a:t>stream</a:t>
            </a:r>
            <a:r>
              <a:rPr lang="tr-TR" dirty="0"/>
              <a:t> oluşturduk ve </a:t>
            </a:r>
            <a:r>
              <a:rPr lang="tr-TR" dirty="0" err="1"/>
              <a:t>forEach</a:t>
            </a:r>
            <a:r>
              <a:rPr lang="tr-TR" dirty="0"/>
              <a:t> ile </a:t>
            </a:r>
            <a:r>
              <a:rPr lang="tr-TR" dirty="0" err="1"/>
              <a:t>itere</a:t>
            </a:r>
            <a:r>
              <a:rPr lang="tr-TR" dirty="0"/>
              <a:t> edip </a:t>
            </a:r>
            <a:r>
              <a:rPr lang="tr-TR" dirty="0" err="1"/>
              <a:t>method</a:t>
            </a:r>
            <a:r>
              <a:rPr lang="tr-TR" dirty="0"/>
              <a:t> </a:t>
            </a:r>
            <a:r>
              <a:rPr lang="tr-TR" dirty="0" err="1"/>
              <a:t>reference</a:t>
            </a:r>
            <a:r>
              <a:rPr lang="tr-TR" dirty="0"/>
              <a:t> ile de </a:t>
            </a:r>
            <a:r>
              <a:rPr lang="tr-TR" dirty="0" err="1"/>
              <a:t>console’a</a:t>
            </a:r>
            <a:r>
              <a:rPr lang="tr-TR" dirty="0"/>
              <a:t> yazdırdık. Burada </a:t>
            </a:r>
            <a:r>
              <a:rPr lang="tr-TR" dirty="0" err="1"/>
              <a:t>System.out</a:t>
            </a:r>
            <a:r>
              <a:rPr lang="tr-TR" dirty="0"/>
              <a:t>::</a:t>
            </a:r>
            <a:r>
              <a:rPr lang="tr-TR" dirty="0" err="1"/>
              <a:t>println</a:t>
            </a:r>
            <a:r>
              <a:rPr lang="tr-TR" dirty="0"/>
              <a:t> ifadesi </a:t>
            </a:r>
            <a:r>
              <a:rPr lang="tr-TR" dirty="0" err="1"/>
              <a:t>method</a:t>
            </a:r>
            <a:r>
              <a:rPr lang="tr-TR" dirty="0"/>
              <a:t> </a:t>
            </a:r>
            <a:r>
              <a:rPr lang="tr-TR" dirty="0" err="1"/>
              <a:t>signature</a:t>
            </a:r>
            <a:r>
              <a:rPr lang="tr-TR" dirty="0"/>
              <a:t> olarak </a:t>
            </a:r>
            <a:r>
              <a:rPr lang="tr-TR" dirty="0" err="1"/>
              <a:t>forEach’e</a:t>
            </a:r>
            <a:r>
              <a:rPr lang="tr-TR" dirty="0"/>
              <a:t> uygun olduğu için kullanabildik. </a:t>
            </a:r>
            <a:r>
              <a:rPr lang="tr-TR" dirty="0" err="1"/>
              <a:t>forEach</a:t>
            </a:r>
            <a:r>
              <a:rPr lang="tr-TR" dirty="0"/>
              <a:t> </a:t>
            </a:r>
            <a:r>
              <a:rPr lang="tr-TR" dirty="0" err="1"/>
              <a:t>methodu</a:t>
            </a:r>
            <a:r>
              <a:rPr lang="tr-TR" dirty="0"/>
              <a:t> Consumer </a:t>
            </a:r>
            <a:r>
              <a:rPr lang="tr-TR" dirty="0" err="1"/>
              <a:t>arayüzünün</a:t>
            </a:r>
            <a:r>
              <a:rPr lang="tr-TR" dirty="0"/>
              <a:t> bir örneğini bekliyor aslında. Consumer </a:t>
            </a:r>
            <a:r>
              <a:rPr lang="tr-TR" dirty="0" err="1"/>
              <a:t>arayüzünde</a:t>
            </a:r>
            <a:r>
              <a:rPr lang="tr-TR" dirty="0"/>
              <a:t> </a:t>
            </a:r>
            <a:r>
              <a:rPr lang="tr-TR" dirty="0" err="1"/>
              <a:t>void</a:t>
            </a:r>
            <a:r>
              <a:rPr lang="tr-TR" dirty="0"/>
              <a:t> </a:t>
            </a:r>
            <a:r>
              <a:rPr lang="tr-TR" dirty="0" err="1"/>
              <a:t>accept</a:t>
            </a:r>
            <a:r>
              <a:rPr lang="tr-TR" dirty="0"/>
              <a:t>(T t); şeklinde bir </a:t>
            </a:r>
            <a:r>
              <a:rPr lang="tr-TR" dirty="0" err="1"/>
              <a:t>method</a:t>
            </a:r>
            <a:r>
              <a:rPr lang="tr-TR" dirty="0"/>
              <a:t> bulunur. Kod bloğumuz buna uygun olduğu için kullanabildik. Liste üzerinde </a:t>
            </a:r>
            <a:r>
              <a:rPr lang="tr-TR" dirty="0" err="1"/>
              <a:t>itere</a:t>
            </a:r>
            <a:r>
              <a:rPr lang="tr-TR" dirty="0"/>
              <a:t> edilen her </a:t>
            </a:r>
            <a:r>
              <a:rPr lang="tr-TR" dirty="0" err="1"/>
              <a:t>item</a:t>
            </a:r>
            <a:r>
              <a:rPr lang="tr-TR" dirty="0"/>
              <a:t> </a:t>
            </a:r>
            <a:r>
              <a:rPr lang="tr-TR" dirty="0" err="1"/>
              <a:t>accept</a:t>
            </a:r>
            <a:r>
              <a:rPr lang="tr-TR" dirty="0"/>
              <a:t> </a:t>
            </a:r>
            <a:r>
              <a:rPr lang="tr-TR" dirty="0" err="1"/>
              <a:t>methodunda</a:t>
            </a:r>
            <a:r>
              <a:rPr lang="tr-TR" dirty="0"/>
              <a:t> </a:t>
            </a:r>
            <a:r>
              <a:rPr lang="tr-TR" dirty="0" err="1"/>
              <a:t>pass</a:t>
            </a:r>
            <a:r>
              <a:rPr lang="tr-TR" dirty="0"/>
              <a:t> edilir. </a:t>
            </a:r>
            <a:r>
              <a:rPr lang="tr-TR" dirty="0" err="1"/>
              <a:t>Method</a:t>
            </a:r>
            <a:r>
              <a:rPr lang="tr-TR" dirty="0"/>
              <a:t> içerisinde de </a:t>
            </a:r>
            <a:r>
              <a:rPr lang="tr-TR" dirty="0" err="1"/>
              <a:t>println</a:t>
            </a:r>
            <a:r>
              <a:rPr lang="tr-TR" dirty="0"/>
              <a:t> ile </a:t>
            </a:r>
            <a:r>
              <a:rPr lang="tr-TR" dirty="0" err="1"/>
              <a:t>reference</a:t>
            </a:r>
            <a:r>
              <a:rPr lang="tr-TR" dirty="0"/>
              <a:t> ettiğimiz kod çalışır. Diğer </a:t>
            </a:r>
            <a:r>
              <a:rPr lang="tr-TR" dirty="0" err="1"/>
              <a:t>methodları</a:t>
            </a:r>
            <a:r>
              <a:rPr lang="tr-TR" dirty="0"/>
              <a:t> kendiniz deneyip görebilirsiniz.</a:t>
            </a:r>
          </a:p>
        </p:txBody>
      </p:sp>
    </p:spTree>
    <p:extLst>
      <p:ext uri="{BB962C8B-B14F-4D97-AF65-F5344CB8AC3E}">
        <p14:creationId xmlns:p14="http://schemas.microsoft.com/office/powerpoint/2010/main" val="473896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9BB685A3-4F19-4544-A061-0F8E0EF738D5}"/>
              </a:ext>
            </a:extLst>
          </p:cNvPr>
          <p:cNvSpPr txBox="1"/>
          <p:nvPr/>
        </p:nvSpPr>
        <p:spPr>
          <a:xfrm>
            <a:off x="477078" y="954157"/>
            <a:ext cx="11012557" cy="4770537"/>
          </a:xfrm>
          <a:prstGeom prst="rect">
            <a:avLst/>
          </a:prstGeom>
          <a:noFill/>
        </p:spPr>
        <p:txBody>
          <a:bodyPr wrap="square">
            <a:spAutoFit/>
          </a:bodyPr>
          <a:lstStyle/>
          <a:p>
            <a:r>
              <a:rPr lang="tr-TR" sz="2400" dirty="0" err="1"/>
              <a:t>Optional</a:t>
            </a:r>
            <a:r>
              <a:rPr lang="tr-TR" sz="2400" dirty="0"/>
              <a:t> Class</a:t>
            </a:r>
          </a:p>
          <a:p>
            <a:r>
              <a:rPr lang="tr-TR" sz="2000" dirty="0"/>
              <a:t>Java 8 ile birlikte gelen özelliklerden biri de bir objenin kullanılmadan önce yapılan </a:t>
            </a:r>
            <a:r>
              <a:rPr lang="tr-TR" sz="2000" dirty="0" err="1"/>
              <a:t>null</a:t>
            </a:r>
            <a:r>
              <a:rPr lang="tr-TR" sz="2000" dirty="0"/>
              <a:t> </a:t>
            </a:r>
            <a:r>
              <a:rPr lang="tr-TR" sz="2000" dirty="0" err="1"/>
              <a:t>check’lerin</a:t>
            </a:r>
            <a:r>
              <a:rPr lang="tr-TR" sz="2000" dirty="0"/>
              <a:t> daha okunabilir ve kontrol edilebilir olmasını sağlayan </a:t>
            </a:r>
            <a:r>
              <a:rPr lang="tr-TR" sz="2000" dirty="0" err="1"/>
              <a:t>Optional</a:t>
            </a:r>
            <a:r>
              <a:rPr lang="tr-TR" sz="2000" dirty="0"/>
              <a:t> yapısıdır. </a:t>
            </a:r>
            <a:r>
              <a:rPr lang="tr-TR" sz="2000" dirty="0" err="1"/>
              <a:t>Optional</a:t>
            </a:r>
            <a:r>
              <a:rPr lang="tr-TR" sz="2000" dirty="0"/>
              <a:t> </a:t>
            </a:r>
            <a:r>
              <a:rPr lang="tr-TR" sz="2000" dirty="0" err="1"/>
              <a:t>class</a:t>
            </a:r>
            <a:r>
              <a:rPr lang="tr-TR" sz="2000" dirty="0"/>
              <a:t> ile daha </a:t>
            </a:r>
            <a:r>
              <a:rPr lang="tr-TR" sz="2000" dirty="0" err="1"/>
              <a:t>safe</a:t>
            </a:r>
            <a:r>
              <a:rPr lang="tr-TR" sz="2000" dirty="0"/>
              <a:t> ve NPE almayan kod yazılabiliyor.  Objenizi </a:t>
            </a:r>
            <a:r>
              <a:rPr lang="tr-TR" sz="2000" dirty="0" err="1"/>
              <a:t>Optional</a:t>
            </a:r>
            <a:r>
              <a:rPr lang="tr-TR" sz="2000" dirty="0"/>
              <a:t> ile </a:t>
            </a:r>
            <a:r>
              <a:rPr lang="tr-TR" sz="2000" dirty="0" err="1"/>
              <a:t>wrap</a:t>
            </a:r>
            <a:r>
              <a:rPr lang="tr-TR" sz="2000" dirty="0"/>
              <a:t> ederek eğer </a:t>
            </a:r>
            <a:r>
              <a:rPr lang="tr-TR" sz="2000" dirty="0" err="1"/>
              <a:t>null</a:t>
            </a:r>
            <a:r>
              <a:rPr lang="tr-TR" sz="2000" dirty="0"/>
              <a:t> değilse kullan, </a:t>
            </a:r>
            <a:r>
              <a:rPr lang="tr-TR" sz="2000" dirty="0" err="1"/>
              <a:t>null</a:t>
            </a:r>
            <a:r>
              <a:rPr lang="tr-TR" sz="2000" dirty="0"/>
              <a:t> ise başka </a:t>
            </a:r>
            <a:r>
              <a:rPr lang="tr-TR" sz="2000" dirty="0" err="1"/>
              <a:t>birşey</a:t>
            </a:r>
            <a:r>
              <a:rPr lang="tr-TR" sz="2000" dirty="0"/>
              <a:t> yap diyebiliyorsunuz. Örneğin;</a:t>
            </a:r>
          </a:p>
          <a:p>
            <a:r>
              <a:rPr lang="tr-TR" sz="2000" dirty="0"/>
              <a:t>// burada </a:t>
            </a:r>
            <a:r>
              <a:rPr lang="tr-TR" sz="2000" dirty="0" err="1"/>
              <a:t>user</a:t>
            </a:r>
            <a:r>
              <a:rPr lang="tr-TR" sz="2000" dirty="0"/>
              <a:t> objesi </a:t>
            </a:r>
            <a:r>
              <a:rPr lang="tr-TR" sz="2000" dirty="0" err="1"/>
              <a:t>null</a:t>
            </a:r>
            <a:r>
              <a:rPr lang="tr-TR" sz="2000" dirty="0"/>
              <a:t> ise </a:t>
            </a:r>
            <a:r>
              <a:rPr lang="tr-TR" sz="2000" dirty="0" err="1"/>
              <a:t>exception</a:t>
            </a:r>
            <a:r>
              <a:rPr lang="tr-TR" sz="2000" dirty="0"/>
              <a:t> fırlatılır</a:t>
            </a:r>
          </a:p>
          <a:p>
            <a:r>
              <a:rPr lang="tr-TR" sz="2000" dirty="0" err="1"/>
              <a:t>Optional.of</a:t>
            </a:r>
            <a:r>
              <a:rPr lang="tr-TR" sz="2000" dirty="0"/>
              <a:t>(</a:t>
            </a:r>
            <a:r>
              <a:rPr lang="tr-TR" sz="2000" dirty="0" err="1"/>
              <a:t>user</a:t>
            </a:r>
            <a:r>
              <a:rPr lang="tr-TR" sz="2000" dirty="0"/>
              <a:t>);</a:t>
            </a:r>
          </a:p>
          <a:p>
            <a:r>
              <a:rPr lang="tr-TR" sz="2000" dirty="0"/>
              <a:t>// burada </a:t>
            </a:r>
            <a:r>
              <a:rPr lang="tr-TR" sz="2000" dirty="0" err="1"/>
              <a:t>user</a:t>
            </a:r>
            <a:r>
              <a:rPr lang="tr-TR" sz="2000" dirty="0"/>
              <a:t> objesi </a:t>
            </a:r>
            <a:r>
              <a:rPr lang="tr-TR" sz="2000" dirty="0" err="1"/>
              <a:t>null</a:t>
            </a:r>
            <a:r>
              <a:rPr lang="tr-TR" sz="2000" dirty="0"/>
              <a:t> olabilir de olmayabilir de. Herhangi bir </a:t>
            </a:r>
            <a:r>
              <a:rPr lang="tr-TR" sz="2000" dirty="0" err="1"/>
              <a:t>exception</a:t>
            </a:r>
            <a:r>
              <a:rPr lang="tr-TR" sz="2000" dirty="0"/>
              <a:t> atmayacaktır</a:t>
            </a:r>
          </a:p>
          <a:p>
            <a:r>
              <a:rPr lang="tr-TR" sz="2000" dirty="0" err="1"/>
              <a:t>Optional.ofNullable</a:t>
            </a:r>
            <a:r>
              <a:rPr lang="tr-TR" sz="2000" dirty="0"/>
              <a:t>(</a:t>
            </a:r>
            <a:r>
              <a:rPr lang="tr-TR" sz="2000" dirty="0" err="1"/>
              <a:t>user</a:t>
            </a:r>
            <a:r>
              <a:rPr lang="tr-TR" sz="2000" dirty="0"/>
              <a:t>);</a:t>
            </a:r>
          </a:p>
          <a:p>
            <a:r>
              <a:rPr lang="tr-TR" sz="2000" dirty="0"/>
              <a:t>// burada </a:t>
            </a:r>
            <a:r>
              <a:rPr lang="tr-TR" sz="2000" dirty="0" err="1"/>
              <a:t>user</a:t>
            </a:r>
            <a:r>
              <a:rPr lang="tr-TR" sz="2000" dirty="0"/>
              <a:t> objesi </a:t>
            </a:r>
            <a:r>
              <a:rPr lang="tr-TR" sz="2000" dirty="0" err="1"/>
              <a:t>null</a:t>
            </a:r>
            <a:r>
              <a:rPr lang="tr-TR" sz="2000" dirty="0"/>
              <a:t> değil ise </a:t>
            </a:r>
            <a:r>
              <a:rPr lang="tr-TR" sz="2000" dirty="0" err="1"/>
              <a:t>isPresent</a:t>
            </a:r>
            <a:r>
              <a:rPr lang="tr-TR" sz="2000" dirty="0"/>
              <a:t> </a:t>
            </a:r>
            <a:r>
              <a:rPr lang="tr-TR" sz="2000" dirty="0" err="1"/>
              <a:t>methodu</a:t>
            </a:r>
            <a:r>
              <a:rPr lang="tr-TR" sz="2000" dirty="0"/>
              <a:t> </a:t>
            </a:r>
            <a:r>
              <a:rPr lang="tr-TR" sz="2000" dirty="0" err="1"/>
              <a:t>boolean</a:t>
            </a:r>
            <a:r>
              <a:rPr lang="tr-TR" sz="2000" dirty="0"/>
              <a:t> </a:t>
            </a:r>
            <a:r>
              <a:rPr lang="tr-TR" sz="2000" dirty="0" err="1"/>
              <a:t>true</a:t>
            </a:r>
            <a:r>
              <a:rPr lang="tr-TR" sz="2000" dirty="0"/>
              <a:t> dönecektir</a:t>
            </a:r>
          </a:p>
          <a:p>
            <a:r>
              <a:rPr lang="tr-TR" sz="2000" dirty="0" err="1"/>
              <a:t>Optional.ofNullable</a:t>
            </a:r>
            <a:r>
              <a:rPr lang="tr-TR" sz="2000" dirty="0"/>
              <a:t>(</a:t>
            </a:r>
            <a:r>
              <a:rPr lang="tr-TR" sz="2000" dirty="0" err="1"/>
              <a:t>user</a:t>
            </a:r>
            <a:r>
              <a:rPr lang="tr-TR" sz="2000" dirty="0"/>
              <a:t>).</a:t>
            </a:r>
            <a:r>
              <a:rPr lang="tr-TR" sz="2000" dirty="0" err="1"/>
              <a:t>isPresent</a:t>
            </a:r>
            <a:r>
              <a:rPr lang="tr-TR" sz="2000" dirty="0"/>
              <a:t>();</a:t>
            </a:r>
          </a:p>
          <a:p>
            <a:r>
              <a:rPr lang="tr-TR" sz="2000" dirty="0"/>
              <a:t>// burada </a:t>
            </a:r>
            <a:r>
              <a:rPr lang="tr-TR" sz="2000" dirty="0" err="1"/>
              <a:t>user</a:t>
            </a:r>
            <a:r>
              <a:rPr lang="tr-TR" sz="2000" dirty="0"/>
              <a:t> objesi </a:t>
            </a:r>
            <a:r>
              <a:rPr lang="tr-TR" sz="2000" dirty="0" err="1"/>
              <a:t>null</a:t>
            </a:r>
            <a:r>
              <a:rPr lang="tr-TR" sz="2000" dirty="0"/>
              <a:t> ise </a:t>
            </a:r>
            <a:r>
              <a:rPr lang="tr-TR" sz="2000" dirty="0" err="1"/>
              <a:t>default</a:t>
            </a:r>
            <a:r>
              <a:rPr lang="tr-TR" sz="2000" dirty="0"/>
              <a:t> bir </a:t>
            </a:r>
            <a:r>
              <a:rPr lang="tr-TR" sz="2000" dirty="0" err="1"/>
              <a:t>user</a:t>
            </a:r>
            <a:r>
              <a:rPr lang="tr-TR" sz="2000" dirty="0"/>
              <a:t> </a:t>
            </a:r>
            <a:r>
              <a:rPr lang="tr-TR" sz="2000" dirty="0" err="1"/>
              <a:t>return</a:t>
            </a:r>
            <a:r>
              <a:rPr lang="tr-TR" sz="2000" dirty="0"/>
              <a:t> etmesini sağladık</a:t>
            </a:r>
          </a:p>
          <a:p>
            <a:r>
              <a:rPr lang="tr-TR" sz="2000" dirty="0" err="1"/>
              <a:t>Optional.ofNullable</a:t>
            </a:r>
            <a:r>
              <a:rPr lang="tr-TR" sz="2000" dirty="0"/>
              <a:t>(</a:t>
            </a:r>
            <a:r>
              <a:rPr lang="tr-TR" sz="2000" dirty="0" err="1"/>
              <a:t>user</a:t>
            </a:r>
            <a:r>
              <a:rPr lang="tr-TR" sz="2000" dirty="0"/>
              <a:t>).</a:t>
            </a:r>
            <a:r>
              <a:rPr lang="tr-TR" sz="2000" dirty="0" err="1"/>
              <a:t>orElseGet</a:t>
            </a:r>
            <a:r>
              <a:rPr lang="tr-TR" sz="2000" dirty="0"/>
              <a:t>(</a:t>
            </a:r>
            <a:r>
              <a:rPr lang="tr-TR" sz="2000" dirty="0" err="1"/>
              <a:t>User.EMPTY_USER</a:t>
            </a:r>
            <a:r>
              <a:rPr lang="tr-TR" sz="2000" dirty="0"/>
              <a:t>);</a:t>
            </a:r>
          </a:p>
          <a:p>
            <a:r>
              <a:rPr lang="tr-TR" sz="2000" dirty="0"/>
              <a:t>// burada </a:t>
            </a:r>
            <a:r>
              <a:rPr lang="tr-TR" sz="2000" dirty="0" err="1"/>
              <a:t>user</a:t>
            </a:r>
            <a:r>
              <a:rPr lang="tr-TR" sz="2000" dirty="0"/>
              <a:t> objesi </a:t>
            </a:r>
            <a:r>
              <a:rPr lang="tr-TR" sz="2000" dirty="0" err="1"/>
              <a:t>null</a:t>
            </a:r>
            <a:r>
              <a:rPr lang="tr-TR" sz="2000" dirty="0"/>
              <a:t> ise </a:t>
            </a:r>
            <a:r>
              <a:rPr lang="tr-TR" sz="2000" dirty="0" err="1"/>
              <a:t>exception</a:t>
            </a:r>
            <a:r>
              <a:rPr lang="tr-TR" sz="2000" dirty="0"/>
              <a:t> fırlatmasını istedik</a:t>
            </a:r>
          </a:p>
          <a:p>
            <a:r>
              <a:rPr lang="tr-TR" sz="2000" dirty="0" err="1"/>
              <a:t>Optional.ofNullable</a:t>
            </a:r>
            <a:r>
              <a:rPr lang="tr-TR" sz="2000" dirty="0"/>
              <a:t>(</a:t>
            </a:r>
            <a:r>
              <a:rPr lang="tr-TR" sz="2000" dirty="0" err="1"/>
              <a:t>user</a:t>
            </a:r>
            <a:r>
              <a:rPr lang="tr-TR" sz="2000" dirty="0"/>
              <a:t>).</a:t>
            </a:r>
            <a:r>
              <a:rPr lang="tr-TR" sz="2000" dirty="0" err="1"/>
              <a:t>orElseThrow</a:t>
            </a:r>
            <a:r>
              <a:rPr lang="tr-TR" sz="2000" dirty="0"/>
              <a:t>(</a:t>
            </a:r>
            <a:r>
              <a:rPr lang="tr-TR" sz="2000" dirty="0" err="1"/>
              <a:t>throw</a:t>
            </a:r>
            <a:r>
              <a:rPr lang="tr-TR" sz="2000" dirty="0"/>
              <a:t> </a:t>
            </a:r>
            <a:r>
              <a:rPr lang="tr-TR" sz="2000" dirty="0" err="1"/>
              <a:t>new</a:t>
            </a:r>
            <a:r>
              <a:rPr lang="tr-TR" sz="2000" dirty="0"/>
              <a:t> </a:t>
            </a:r>
            <a:r>
              <a:rPr lang="tr-TR" sz="2000" dirty="0" err="1"/>
              <a:t>UserValidationException</a:t>
            </a:r>
            <a:r>
              <a:rPr lang="tr-TR" sz="2000" dirty="0"/>
              <a:t>("User </a:t>
            </a:r>
            <a:r>
              <a:rPr lang="tr-TR" sz="2000" dirty="0" err="1"/>
              <a:t>coult</a:t>
            </a:r>
            <a:r>
              <a:rPr lang="tr-TR" sz="2000" dirty="0"/>
              <a:t> not be </a:t>
            </a:r>
            <a:r>
              <a:rPr lang="tr-TR" sz="2000" dirty="0" err="1"/>
              <a:t>null</a:t>
            </a:r>
            <a:r>
              <a:rPr lang="tr-TR" sz="2000" dirty="0"/>
              <a:t>!"));</a:t>
            </a:r>
          </a:p>
        </p:txBody>
      </p:sp>
    </p:spTree>
    <p:extLst>
      <p:ext uri="{BB962C8B-B14F-4D97-AF65-F5344CB8AC3E}">
        <p14:creationId xmlns:p14="http://schemas.microsoft.com/office/powerpoint/2010/main" val="2289908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a:extLst>
              <a:ext uri="{FF2B5EF4-FFF2-40B4-BE49-F238E27FC236}">
                <a16:creationId xmlns:a16="http://schemas.microsoft.com/office/drawing/2014/main" id="{943B33DA-E8C7-45B8-A27D-99FC5B145845}"/>
              </a:ext>
            </a:extLst>
          </p:cNvPr>
          <p:cNvSpPr txBox="1"/>
          <p:nvPr/>
        </p:nvSpPr>
        <p:spPr>
          <a:xfrm>
            <a:off x="1298713" y="874643"/>
            <a:ext cx="8534400" cy="5078313"/>
          </a:xfrm>
          <a:prstGeom prst="rect">
            <a:avLst/>
          </a:prstGeom>
          <a:noFill/>
        </p:spPr>
        <p:txBody>
          <a:bodyPr wrap="square">
            <a:spAutoFit/>
          </a:bodyPr>
          <a:lstStyle/>
          <a:p>
            <a:r>
              <a:rPr lang="tr-TR" sz="2400" dirty="0" err="1"/>
              <a:t>Concurrency</a:t>
            </a:r>
            <a:r>
              <a:rPr lang="tr-TR" sz="2400" dirty="0"/>
              <a:t> </a:t>
            </a:r>
            <a:r>
              <a:rPr lang="tr-TR" sz="2400" dirty="0" err="1"/>
              <a:t>Improvement</a:t>
            </a:r>
            <a:endParaRPr lang="tr-TR" sz="2400" dirty="0"/>
          </a:p>
          <a:p>
            <a:r>
              <a:rPr lang="tr-TR" sz="2000" dirty="0"/>
              <a:t>Java içerisinde belki de en can sıkıcı konulardan biri </a:t>
            </a:r>
            <a:r>
              <a:rPr lang="tr-TR" sz="2000" dirty="0" err="1"/>
              <a:t>concurrency</a:t>
            </a:r>
            <a:r>
              <a:rPr lang="tr-TR" sz="2000" dirty="0"/>
              <a:t> </a:t>
            </a:r>
            <a:r>
              <a:rPr lang="tr-TR" sz="2000" dirty="0" err="1"/>
              <a:t>handling</a:t>
            </a:r>
            <a:r>
              <a:rPr lang="tr-TR" sz="2000" dirty="0"/>
              <a:t> kısımlarıdır. Mevcut Java 8 öncesi sürümlerde kullanılan yöntemler JDK 5 ile gelen özellikler. Dolayısıyla mevcut yöntemler oldukça can sıkıcı ve hataya açık. Java 8 ile birlikte yeni </a:t>
            </a:r>
            <a:r>
              <a:rPr lang="tr-TR" sz="2000" dirty="0" err="1"/>
              <a:t>Concurrency</a:t>
            </a:r>
            <a:r>
              <a:rPr lang="tr-TR" sz="2000" dirty="0"/>
              <a:t> API geliştirildi ve </a:t>
            </a:r>
            <a:r>
              <a:rPr lang="tr-TR" sz="2000" dirty="0" err="1"/>
              <a:t>concurrent</a:t>
            </a:r>
            <a:r>
              <a:rPr lang="tr-TR" sz="2000" dirty="0"/>
              <a:t>/</a:t>
            </a:r>
            <a:r>
              <a:rPr lang="tr-TR" sz="2000" dirty="0" err="1"/>
              <a:t>multitasking</a:t>
            </a:r>
            <a:r>
              <a:rPr lang="tr-TR" sz="2000" dirty="0"/>
              <a:t> işlemler </a:t>
            </a:r>
            <a:r>
              <a:rPr lang="tr-TR" sz="2000" dirty="0" err="1"/>
              <a:t>anlaşışır</a:t>
            </a:r>
            <a:r>
              <a:rPr lang="tr-TR" sz="2000" dirty="0"/>
              <a:t> hale geldi. Java 8 ile birlikte artık açık olarak </a:t>
            </a:r>
            <a:r>
              <a:rPr lang="tr-TR" sz="2000" dirty="0" err="1"/>
              <a:t>Thread</a:t>
            </a:r>
            <a:r>
              <a:rPr lang="tr-TR" sz="2000" dirty="0"/>
              <a:t> nesneleri oluşturmak ve yönetmek zorunda kalmayacaksınız. Eski yöntemle bir örnek yapalım;</a:t>
            </a:r>
          </a:p>
          <a:p>
            <a:r>
              <a:rPr lang="tr-TR" sz="2000" dirty="0" err="1"/>
              <a:t>Runnable</a:t>
            </a:r>
            <a:r>
              <a:rPr lang="tr-TR" sz="2000" dirty="0"/>
              <a:t> </a:t>
            </a:r>
            <a:r>
              <a:rPr lang="tr-TR" sz="2000" dirty="0" err="1"/>
              <a:t>task</a:t>
            </a:r>
            <a:r>
              <a:rPr lang="tr-TR" sz="2000" dirty="0"/>
              <a:t> = () -&gt; {</a:t>
            </a:r>
          </a:p>
          <a:p>
            <a:r>
              <a:rPr lang="tr-TR" sz="2000" dirty="0"/>
              <a:t>    </a:t>
            </a:r>
            <a:r>
              <a:rPr lang="tr-TR" sz="2000" dirty="0" err="1"/>
              <a:t>String</a:t>
            </a:r>
            <a:r>
              <a:rPr lang="tr-TR" sz="2000" dirty="0"/>
              <a:t> </a:t>
            </a:r>
            <a:r>
              <a:rPr lang="tr-TR" sz="2000" dirty="0" err="1"/>
              <a:t>threadName</a:t>
            </a:r>
            <a:r>
              <a:rPr lang="tr-TR" sz="2000" dirty="0"/>
              <a:t> = </a:t>
            </a:r>
            <a:r>
              <a:rPr lang="tr-TR" sz="2000" dirty="0" err="1"/>
              <a:t>Thread.currentThread</a:t>
            </a:r>
            <a:r>
              <a:rPr lang="tr-TR" sz="2000" dirty="0"/>
              <a:t>().</a:t>
            </a:r>
            <a:r>
              <a:rPr lang="tr-TR" sz="2000" dirty="0" err="1"/>
              <a:t>getName</a:t>
            </a:r>
            <a:r>
              <a:rPr lang="tr-TR" sz="2000" dirty="0"/>
              <a:t>();</a:t>
            </a:r>
          </a:p>
          <a:p>
            <a:r>
              <a:rPr lang="tr-TR" sz="2000" dirty="0"/>
              <a:t>    </a:t>
            </a:r>
            <a:r>
              <a:rPr lang="tr-TR" sz="2000" dirty="0" err="1"/>
              <a:t>System.out.println</a:t>
            </a:r>
            <a:r>
              <a:rPr lang="tr-TR" sz="2000" dirty="0"/>
              <a:t>("</a:t>
            </a:r>
            <a:r>
              <a:rPr lang="tr-TR" sz="2000" dirty="0" err="1"/>
              <a:t>Hello</a:t>
            </a:r>
            <a:r>
              <a:rPr lang="tr-TR" sz="2000" dirty="0"/>
              <a:t> " + </a:t>
            </a:r>
            <a:r>
              <a:rPr lang="tr-TR" sz="2000" dirty="0" err="1"/>
              <a:t>threadName</a:t>
            </a:r>
            <a:r>
              <a:rPr lang="tr-TR" sz="2000" dirty="0"/>
              <a:t>);</a:t>
            </a:r>
          </a:p>
          <a:p>
            <a:r>
              <a:rPr lang="tr-TR" sz="2000" dirty="0"/>
              <a:t>};</a:t>
            </a:r>
          </a:p>
          <a:p>
            <a:r>
              <a:rPr lang="tr-TR" sz="2000" dirty="0" err="1"/>
              <a:t>task.run</a:t>
            </a:r>
            <a:r>
              <a:rPr lang="tr-TR" sz="2000" dirty="0"/>
              <a:t>();</a:t>
            </a:r>
          </a:p>
          <a:p>
            <a:r>
              <a:rPr lang="tr-TR" sz="2000" dirty="0" err="1"/>
              <a:t>Thread</a:t>
            </a:r>
            <a:r>
              <a:rPr lang="tr-TR" sz="2000" dirty="0"/>
              <a:t> </a:t>
            </a:r>
            <a:r>
              <a:rPr lang="tr-TR" sz="2000" dirty="0" err="1"/>
              <a:t>thread</a:t>
            </a:r>
            <a:r>
              <a:rPr lang="tr-TR" sz="2000" dirty="0"/>
              <a:t> = </a:t>
            </a:r>
            <a:r>
              <a:rPr lang="tr-TR" sz="2000" dirty="0" err="1"/>
              <a:t>new</a:t>
            </a:r>
            <a:r>
              <a:rPr lang="tr-TR" sz="2000" dirty="0"/>
              <a:t> </a:t>
            </a:r>
            <a:r>
              <a:rPr lang="tr-TR" sz="2000" dirty="0" err="1"/>
              <a:t>Thread</a:t>
            </a:r>
            <a:r>
              <a:rPr lang="tr-TR" sz="2000" dirty="0"/>
              <a:t>(</a:t>
            </a:r>
            <a:r>
              <a:rPr lang="tr-TR" sz="2000" dirty="0" err="1"/>
              <a:t>task</a:t>
            </a:r>
            <a:r>
              <a:rPr lang="tr-TR" sz="2000" dirty="0"/>
              <a:t>);</a:t>
            </a:r>
          </a:p>
          <a:p>
            <a:r>
              <a:rPr lang="tr-TR" sz="2000" dirty="0" err="1"/>
              <a:t>thread.start</a:t>
            </a:r>
            <a:r>
              <a:rPr lang="tr-TR" sz="2000" dirty="0"/>
              <a:t>();</a:t>
            </a:r>
          </a:p>
          <a:p>
            <a:r>
              <a:rPr lang="tr-TR" sz="2000" dirty="0" err="1"/>
              <a:t>System.out.println</a:t>
            </a:r>
            <a:r>
              <a:rPr lang="tr-TR" sz="2000" dirty="0"/>
              <a:t>("Done!");</a:t>
            </a:r>
          </a:p>
        </p:txBody>
      </p:sp>
    </p:spTree>
    <p:extLst>
      <p:ext uri="{BB962C8B-B14F-4D97-AF65-F5344CB8AC3E}">
        <p14:creationId xmlns:p14="http://schemas.microsoft.com/office/powerpoint/2010/main" val="3095433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ECEBFF84-125C-4124-AA07-0BC569718678}"/>
              </a:ext>
            </a:extLst>
          </p:cNvPr>
          <p:cNvSpPr txBox="1"/>
          <p:nvPr/>
        </p:nvSpPr>
        <p:spPr>
          <a:xfrm>
            <a:off x="583096" y="901148"/>
            <a:ext cx="10972800" cy="5078313"/>
          </a:xfrm>
          <a:prstGeom prst="rect">
            <a:avLst/>
          </a:prstGeom>
          <a:noFill/>
        </p:spPr>
        <p:txBody>
          <a:bodyPr wrap="square">
            <a:spAutoFit/>
          </a:bodyPr>
          <a:lstStyle/>
          <a:p>
            <a:r>
              <a:rPr lang="tr-TR" dirty="0" err="1"/>
              <a:t>Runnable</a:t>
            </a:r>
            <a:r>
              <a:rPr lang="tr-TR" dirty="0"/>
              <a:t> bir </a:t>
            </a:r>
            <a:r>
              <a:rPr lang="tr-TR" dirty="0" err="1"/>
              <a:t>task</a:t>
            </a:r>
            <a:r>
              <a:rPr lang="tr-TR" dirty="0"/>
              <a:t> oluşturduk, </a:t>
            </a:r>
            <a:r>
              <a:rPr lang="tr-TR" dirty="0" err="1"/>
              <a:t>Thread</a:t>
            </a:r>
            <a:r>
              <a:rPr lang="tr-TR" dirty="0"/>
              <a:t> objesi oluşturup </a:t>
            </a:r>
            <a:r>
              <a:rPr lang="tr-TR" dirty="0" err="1"/>
              <a:t>task</a:t>
            </a:r>
            <a:r>
              <a:rPr lang="tr-TR" dirty="0"/>
              <a:t> atadık ve </a:t>
            </a:r>
            <a:r>
              <a:rPr lang="tr-TR" dirty="0" err="1"/>
              <a:t>thread’i</a:t>
            </a:r>
            <a:r>
              <a:rPr lang="tr-TR" dirty="0"/>
              <a:t> start ettik. Bu eski ve sıkıcı yöntem. Java 8 ile yazalım;</a:t>
            </a:r>
          </a:p>
          <a:p>
            <a:r>
              <a:rPr lang="tr-TR" dirty="0" err="1"/>
              <a:t>ExecutorService</a:t>
            </a:r>
            <a:r>
              <a:rPr lang="tr-TR" dirty="0"/>
              <a:t> </a:t>
            </a:r>
            <a:r>
              <a:rPr lang="tr-TR" dirty="0" err="1"/>
              <a:t>executor</a:t>
            </a:r>
            <a:r>
              <a:rPr lang="tr-TR" dirty="0"/>
              <a:t> = </a:t>
            </a:r>
            <a:r>
              <a:rPr lang="tr-TR" dirty="0" err="1"/>
              <a:t>Executors.newSingleThreadExecutor</a:t>
            </a:r>
            <a:r>
              <a:rPr lang="tr-TR" dirty="0"/>
              <a:t>();</a:t>
            </a:r>
          </a:p>
          <a:p>
            <a:r>
              <a:rPr lang="tr-TR" dirty="0" err="1"/>
              <a:t>executor.submit</a:t>
            </a:r>
            <a:r>
              <a:rPr lang="tr-TR" dirty="0"/>
              <a:t>(() -&gt; {</a:t>
            </a:r>
          </a:p>
          <a:p>
            <a:r>
              <a:rPr lang="tr-TR" dirty="0"/>
              <a:t>    </a:t>
            </a:r>
            <a:r>
              <a:rPr lang="tr-TR" dirty="0" err="1"/>
              <a:t>String</a:t>
            </a:r>
            <a:r>
              <a:rPr lang="tr-TR" dirty="0"/>
              <a:t> </a:t>
            </a:r>
            <a:r>
              <a:rPr lang="tr-TR" dirty="0" err="1"/>
              <a:t>threadName</a:t>
            </a:r>
            <a:r>
              <a:rPr lang="tr-TR" dirty="0"/>
              <a:t> = </a:t>
            </a:r>
            <a:r>
              <a:rPr lang="tr-TR" dirty="0" err="1"/>
              <a:t>Thread.currentThread</a:t>
            </a:r>
            <a:r>
              <a:rPr lang="tr-TR" dirty="0"/>
              <a:t>().</a:t>
            </a:r>
            <a:r>
              <a:rPr lang="tr-TR" dirty="0" err="1"/>
              <a:t>getName</a:t>
            </a:r>
            <a:r>
              <a:rPr lang="tr-TR" dirty="0"/>
              <a:t>();</a:t>
            </a:r>
          </a:p>
          <a:p>
            <a:r>
              <a:rPr lang="tr-TR" dirty="0"/>
              <a:t>    </a:t>
            </a:r>
            <a:r>
              <a:rPr lang="tr-TR" dirty="0" err="1"/>
              <a:t>System.out.println</a:t>
            </a:r>
            <a:r>
              <a:rPr lang="tr-TR" dirty="0"/>
              <a:t>("</a:t>
            </a:r>
            <a:r>
              <a:rPr lang="tr-TR" dirty="0" err="1"/>
              <a:t>Hello</a:t>
            </a:r>
            <a:r>
              <a:rPr lang="tr-TR" dirty="0"/>
              <a:t> " + </a:t>
            </a:r>
            <a:r>
              <a:rPr lang="tr-TR" dirty="0" err="1"/>
              <a:t>threadName</a:t>
            </a:r>
            <a:r>
              <a:rPr lang="tr-TR" dirty="0"/>
              <a:t>);</a:t>
            </a:r>
          </a:p>
          <a:p>
            <a:r>
              <a:rPr lang="tr-TR" dirty="0"/>
              <a:t>});</a:t>
            </a:r>
          </a:p>
          <a:p>
            <a:r>
              <a:rPr lang="tr-TR" dirty="0"/>
              <a:t>// =&gt; </a:t>
            </a:r>
            <a:r>
              <a:rPr lang="tr-TR" dirty="0" err="1"/>
              <a:t>Hello</a:t>
            </a:r>
            <a:r>
              <a:rPr lang="tr-TR" dirty="0"/>
              <a:t> pool-1-thread-1</a:t>
            </a:r>
          </a:p>
          <a:p>
            <a:r>
              <a:rPr lang="tr-TR" dirty="0" err="1"/>
              <a:t>Executor’ler</a:t>
            </a:r>
            <a:r>
              <a:rPr lang="tr-TR" dirty="0"/>
              <a:t> Java 8 ile gelen yeniliklerden. Birçok </a:t>
            </a:r>
            <a:r>
              <a:rPr lang="tr-TR" dirty="0" err="1"/>
              <a:t>factory</a:t>
            </a:r>
            <a:r>
              <a:rPr lang="tr-TR" dirty="0"/>
              <a:t> </a:t>
            </a:r>
            <a:r>
              <a:rPr lang="tr-TR" dirty="0" err="1"/>
              <a:t>method</a:t>
            </a:r>
            <a:r>
              <a:rPr lang="tr-TR" dirty="0"/>
              <a:t> içeriyor, örnekte </a:t>
            </a:r>
            <a:r>
              <a:rPr lang="tr-TR" dirty="0" err="1"/>
              <a:t>single</a:t>
            </a:r>
            <a:r>
              <a:rPr lang="tr-TR" dirty="0"/>
              <a:t> bir </a:t>
            </a:r>
            <a:r>
              <a:rPr lang="tr-TR" dirty="0" err="1"/>
              <a:t>thread</a:t>
            </a:r>
            <a:r>
              <a:rPr lang="tr-TR" dirty="0"/>
              <a:t> </a:t>
            </a:r>
            <a:r>
              <a:rPr lang="tr-TR" dirty="0" err="1"/>
              <a:t>pool</a:t>
            </a:r>
            <a:r>
              <a:rPr lang="tr-TR" dirty="0"/>
              <a:t> içeren bir </a:t>
            </a:r>
            <a:r>
              <a:rPr lang="tr-TR" dirty="0" err="1"/>
              <a:t>executor</a:t>
            </a:r>
            <a:r>
              <a:rPr lang="tr-TR" dirty="0"/>
              <a:t> oluşturduk. Kod çıktısı iki kod içinde benzer olacaktır. Ancak Java </a:t>
            </a:r>
            <a:r>
              <a:rPr lang="tr-TR" dirty="0" err="1"/>
              <a:t>processi</a:t>
            </a:r>
            <a:r>
              <a:rPr lang="tr-TR" dirty="0"/>
              <a:t> yeni kodda hiçbir zaman durmayacaktır. Yani </a:t>
            </a:r>
            <a:r>
              <a:rPr lang="tr-TR" dirty="0" err="1"/>
              <a:t>executor</a:t>
            </a:r>
            <a:r>
              <a:rPr lang="tr-TR" dirty="0"/>
              <a:t> service arka planda çalışmaya ve </a:t>
            </a:r>
            <a:r>
              <a:rPr lang="tr-TR" dirty="0" err="1"/>
              <a:t>task</a:t>
            </a:r>
            <a:r>
              <a:rPr lang="tr-TR" dirty="0"/>
              <a:t> alıp işlemeyi beklemektedir. Açık olarak </a:t>
            </a:r>
            <a:r>
              <a:rPr lang="tr-TR" dirty="0" err="1"/>
              <a:t>executor</a:t>
            </a:r>
            <a:r>
              <a:rPr lang="tr-TR" dirty="0"/>
              <a:t> servisi stop edebiliriz.</a:t>
            </a:r>
          </a:p>
          <a:p>
            <a:r>
              <a:rPr lang="tr-TR" dirty="0" err="1"/>
              <a:t>executor.shutdown</a:t>
            </a:r>
            <a:r>
              <a:rPr lang="tr-TR" dirty="0"/>
              <a:t>(); // </a:t>
            </a:r>
            <a:r>
              <a:rPr lang="tr-TR" dirty="0" err="1"/>
              <a:t>executor</a:t>
            </a:r>
            <a:r>
              <a:rPr lang="tr-TR" dirty="0"/>
              <a:t> üzerinde bir </a:t>
            </a:r>
            <a:r>
              <a:rPr lang="tr-TR" dirty="0" err="1"/>
              <a:t>task</a:t>
            </a:r>
            <a:r>
              <a:rPr lang="tr-TR" dirty="0"/>
              <a:t> var ise onu bitirmesini bekler.</a:t>
            </a:r>
          </a:p>
          <a:p>
            <a:r>
              <a:rPr lang="tr-TR" dirty="0" err="1"/>
              <a:t>executor.shutdownNow</a:t>
            </a:r>
            <a:r>
              <a:rPr lang="tr-TR" dirty="0"/>
              <a:t>(); // </a:t>
            </a:r>
            <a:r>
              <a:rPr lang="tr-TR" dirty="0" err="1"/>
              <a:t>executor</a:t>
            </a:r>
            <a:r>
              <a:rPr lang="tr-TR" dirty="0"/>
              <a:t> üzerinde bir </a:t>
            </a:r>
            <a:r>
              <a:rPr lang="tr-TR" dirty="0" err="1"/>
              <a:t>taskın</a:t>
            </a:r>
            <a:r>
              <a:rPr lang="tr-TR" dirty="0"/>
              <a:t> olup </a:t>
            </a:r>
            <a:r>
              <a:rPr lang="tr-TR" dirty="0" err="1"/>
              <a:t>olmadığna</a:t>
            </a:r>
            <a:r>
              <a:rPr lang="tr-TR" dirty="0"/>
              <a:t> bakmaksızın stop eder.</a:t>
            </a:r>
          </a:p>
          <a:p>
            <a:r>
              <a:rPr lang="tr-TR" dirty="0" err="1"/>
              <a:t>executor.awaitTermination</a:t>
            </a:r>
            <a:r>
              <a:rPr lang="tr-TR" dirty="0"/>
              <a:t>(5, </a:t>
            </a:r>
            <a:r>
              <a:rPr lang="tr-TR" dirty="0" err="1"/>
              <a:t>TimeUnit.SECONDS</a:t>
            </a:r>
            <a:r>
              <a:rPr lang="tr-TR" dirty="0"/>
              <a:t>); // </a:t>
            </a:r>
            <a:r>
              <a:rPr lang="tr-TR" dirty="0" err="1"/>
              <a:t>executor'ın</a:t>
            </a:r>
            <a:r>
              <a:rPr lang="tr-TR" dirty="0"/>
              <a:t> 5 </a:t>
            </a:r>
            <a:r>
              <a:rPr lang="tr-TR" dirty="0" err="1"/>
              <a:t>sn</a:t>
            </a:r>
            <a:r>
              <a:rPr lang="tr-TR" dirty="0"/>
              <a:t> sonra kapanmasını sağlar.</a:t>
            </a:r>
          </a:p>
          <a:p>
            <a:r>
              <a:rPr lang="tr-TR" dirty="0" err="1"/>
              <a:t>Executor</a:t>
            </a:r>
            <a:r>
              <a:rPr lang="tr-TR" dirty="0"/>
              <a:t> örnekleri için yazının başında ki repoyu kullanabilirsiniz. </a:t>
            </a:r>
            <a:r>
              <a:rPr lang="tr-TR" dirty="0" err="1"/>
              <a:t>Executor</a:t>
            </a:r>
            <a:r>
              <a:rPr lang="tr-TR" dirty="0"/>
              <a:t> üzerinde </a:t>
            </a:r>
            <a:r>
              <a:rPr lang="tr-TR" dirty="0" err="1"/>
              <a:t>task</a:t>
            </a:r>
            <a:r>
              <a:rPr lang="tr-TR" dirty="0"/>
              <a:t> koşturmayı öğrendikten sonra periyodik olarak </a:t>
            </a:r>
            <a:r>
              <a:rPr lang="tr-TR" dirty="0" err="1"/>
              <a:t>taskları</a:t>
            </a:r>
            <a:r>
              <a:rPr lang="tr-TR" dirty="0"/>
              <a:t> nasıl tekrar çalıştırırız, belirli gecikmeler ile nasıl çalıştırırız ona bakalım. Java 8 ile gelen </a:t>
            </a:r>
            <a:r>
              <a:rPr lang="tr-TR" dirty="0" err="1"/>
              <a:t>ScheduledExecutor</a:t>
            </a:r>
            <a:r>
              <a:rPr lang="tr-TR" dirty="0"/>
              <a:t> </a:t>
            </a:r>
            <a:r>
              <a:rPr lang="tr-TR" dirty="0" err="1"/>
              <a:t>biziyapacaktır</a:t>
            </a:r>
            <a:r>
              <a:rPr lang="tr-TR" dirty="0"/>
              <a:t>. Örnekleyelim, 3 saniye gecikmeli olarak </a:t>
            </a:r>
            <a:r>
              <a:rPr lang="tr-TR" dirty="0" err="1"/>
              <a:t>başlasın;m</a:t>
            </a:r>
            <a:r>
              <a:rPr lang="tr-TR" dirty="0"/>
              <a:t> için bunu</a:t>
            </a:r>
          </a:p>
        </p:txBody>
      </p:sp>
    </p:spTree>
    <p:extLst>
      <p:ext uri="{BB962C8B-B14F-4D97-AF65-F5344CB8AC3E}">
        <p14:creationId xmlns:p14="http://schemas.microsoft.com/office/powerpoint/2010/main" val="1755707343"/>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Model</Template>
  <TotalTime>90</TotalTime>
  <Words>4392</Words>
  <Application>Microsoft Office PowerPoint</Application>
  <PresentationFormat>Geniş ekran</PresentationFormat>
  <Paragraphs>280</Paragraphs>
  <Slides>48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48</vt:i4>
      </vt:variant>
    </vt:vector>
  </HeadingPairs>
  <TitlesOfParts>
    <vt:vector size="53" baseType="lpstr">
      <vt:lpstr>Arial</vt:lpstr>
      <vt:lpstr>Raleway</vt:lpstr>
      <vt:lpstr>Trebuchet MS</vt:lpstr>
      <vt:lpstr>Wingdings 3</vt:lpstr>
      <vt:lpstr>Yüzeyler</vt:lpstr>
      <vt:lpstr>JAVA SPRİNG  İNNOVA PATİKA</vt:lpstr>
      <vt:lpstr>JAVA 8 İLE GELEN ÖZELLİKLER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Java 9 ile gelen özellikler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           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SPRİNG  İNNOVA PATİKA</dc:title>
  <dc:creator>ülkü külekçi</dc:creator>
  <cp:lastModifiedBy>engin külekçi</cp:lastModifiedBy>
  <cp:revision>13</cp:revision>
  <dcterms:created xsi:type="dcterms:W3CDTF">2022-01-12T13:41:17Z</dcterms:created>
  <dcterms:modified xsi:type="dcterms:W3CDTF">2022-02-11T14:08:09Z</dcterms:modified>
</cp:coreProperties>
</file>