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56" r:id="rId2"/>
    <p:sldId id="257" r:id="rId3"/>
    <p:sldId id="258" r:id="rId4"/>
    <p:sldId id="259" r:id="rId5"/>
    <p:sldId id="260" r:id="rId6"/>
    <p:sldId id="261" r:id="rId7"/>
    <p:sldId id="271" r:id="rId8"/>
    <p:sldId id="263" r:id="rId9"/>
    <p:sldId id="264" r:id="rId10"/>
    <p:sldId id="265" r:id="rId11"/>
    <p:sldId id="266" r:id="rId12"/>
    <p:sldId id="267" r:id="rId13"/>
    <p:sldId id="268" r:id="rId14"/>
    <p:sldId id="269" r:id="rId15"/>
    <p:sldId id="270"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7AD881AA-F107-4447-9887-E487B0B4823B}" type="datetimeFigureOut">
              <a:rPr lang="tr-TR" smtClean="0"/>
              <a:t>11.02.2022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CC29A0A-DD40-46B5-BB6A-BA7687ABCBA8}" type="slidenum">
              <a:rPr lang="tr-TR" smtClean="0"/>
              <a:t>‹#›</a:t>
            </a:fld>
            <a:endParaRPr lang="tr-TR"/>
          </a:p>
        </p:txBody>
      </p:sp>
    </p:spTree>
    <p:extLst>
      <p:ext uri="{BB962C8B-B14F-4D97-AF65-F5344CB8AC3E}">
        <p14:creationId xmlns:p14="http://schemas.microsoft.com/office/powerpoint/2010/main" val="434100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AD881AA-F107-4447-9887-E487B0B4823B}" type="datetimeFigureOut">
              <a:rPr lang="tr-TR" smtClean="0"/>
              <a:t>11.02.2022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CC29A0A-DD40-46B5-BB6A-BA7687ABCBA8}" type="slidenum">
              <a:rPr lang="tr-TR" smtClean="0"/>
              <a:t>‹#›</a:t>
            </a:fld>
            <a:endParaRPr lang="tr-TR"/>
          </a:p>
        </p:txBody>
      </p:sp>
    </p:spTree>
    <p:extLst>
      <p:ext uri="{BB962C8B-B14F-4D97-AF65-F5344CB8AC3E}">
        <p14:creationId xmlns:p14="http://schemas.microsoft.com/office/powerpoint/2010/main" val="3331798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AD881AA-F107-4447-9887-E487B0B4823B}" type="datetimeFigureOut">
              <a:rPr lang="tr-TR" smtClean="0"/>
              <a:t>11.02.2022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CC29A0A-DD40-46B5-BB6A-BA7687ABCBA8}"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69273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AD881AA-F107-4447-9887-E487B0B4823B}" type="datetimeFigureOut">
              <a:rPr lang="tr-TR" smtClean="0"/>
              <a:t>11.02.2022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CC29A0A-DD40-46B5-BB6A-BA7687ABCBA8}" type="slidenum">
              <a:rPr lang="tr-TR" smtClean="0"/>
              <a:t>‹#›</a:t>
            </a:fld>
            <a:endParaRPr lang="tr-TR"/>
          </a:p>
        </p:txBody>
      </p:sp>
    </p:spTree>
    <p:extLst>
      <p:ext uri="{BB962C8B-B14F-4D97-AF65-F5344CB8AC3E}">
        <p14:creationId xmlns:p14="http://schemas.microsoft.com/office/powerpoint/2010/main" val="1978351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AD881AA-F107-4447-9887-E487B0B4823B}" type="datetimeFigureOut">
              <a:rPr lang="tr-TR" smtClean="0"/>
              <a:t>11.02.2022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CC29A0A-DD40-46B5-BB6A-BA7687ABCBA8}"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4733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AD881AA-F107-4447-9887-E487B0B4823B}" type="datetimeFigureOut">
              <a:rPr lang="tr-TR" smtClean="0"/>
              <a:t>11.02.2022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CC29A0A-DD40-46B5-BB6A-BA7687ABCBA8}" type="slidenum">
              <a:rPr lang="tr-TR" smtClean="0"/>
              <a:t>‹#›</a:t>
            </a:fld>
            <a:endParaRPr lang="tr-TR"/>
          </a:p>
        </p:txBody>
      </p:sp>
    </p:spTree>
    <p:extLst>
      <p:ext uri="{BB962C8B-B14F-4D97-AF65-F5344CB8AC3E}">
        <p14:creationId xmlns:p14="http://schemas.microsoft.com/office/powerpoint/2010/main" val="443238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AD881AA-F107-4447-9887-E487B0B4823B}" type="datetimeFigureOut">
              <a:rPr lang="tr-TR" smtClean="0"/>
              <a:t>11.02.2022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CC29A0A-DD40-46B5-BB6A-BA7687ABCBA8}" type="slidenum">
              <a:rPr lang="tr-TR" smtClean="0"/>
              <a:t>‹#›</a:t>
            </a:fld>
            <a:endParaRPr lang="tr-TR"/>
          </a:p>
        </p:txBody>
      </p:sp>
    </p:spTree>
    <p:extLst>
      <p:ext uri="{BB962C8B-B14F-4D97-AF65-F5344CB8AC3E}">
        <p14:creationId xmlns:p14="http://schemas.microsoft.com/office/powerpoint/2010/main" val="3596698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AD881AA-F107-4447-9887-E487B0B4823B}" type="datetimeFigureOut">
              <a:rPr lang="tr-TR" smtClean="0"/>
              <a:t>11.02.2022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CC29A0A-DD40-46B5-BB6A-BA7687ABCBA8}" type="slidenum">
              <a:rPr lang="tr-TR" smtClean="0"/>
              <a:t>‹#›</a:t>
            </a:fld>
            <a:endParaRPr lang="tr-TR"/>
          </a:p>
        </p:txBody>
      </p:sp>
    </p:spTree>
    <p:extLst>
      <p:ext uri="{BB962C8B-B14F-4D97-AF65-F5344CB8AC3E}">
        <p14:creationId xmlns:p14="http://schemas.microsoft.com/office/powerpoint/2010/main" val="788308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AD881AA-F107-4447-9887-E487B0B4823B}" type="datetimeFigureOut">
              <a:rPr lang="tr-TR" smtClean="0"/>
              <a:t>11.02.2022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CC29A0A-DD40-46B5-BB6A-BA7687ABCBA8}" type="slidenum">
              <a:rPr lang="tr-TR" smtClean="0"/>
              <a:t>‹#›</a:t>
            </a:fld>
            <a:endParaRPr lang="tr-TR"/>
          </a:p>
        </p:txBody>
      </p:sp>
    </p:spTree>
    <p:extLst>
      <p:ext uri="{BB962C8B-B14F-4D97-AF65-F5344CB8AC3E}">
        <p14:creationId xmlns:p14="http://schemas.microsoft.com/office/powerpoint/2010/main" val="617671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AD881AA-F107-4447-9887-E487B0B4823B}" type="datetimeFigureOut">
              <a:rPr lang="tr-TR" smtClean="0"/>
              <a:t>11.02.2022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CC29A0A-DD40-46B5-BB6A-BA7687ABCBA8}" type="slidenum">
              <a:rPr lang="tr-TR" smtClean="0"/>
              <a:t>‹#›</a:t>
            </a:fld>
            <a:endParaRPr lang="tr-TR"/>
          </a:p>
        </p:txBody>
      </p:sp>
    </p:spTree>
    <p:extLst>
      <p:ext uri="{BB962C8B-B14F-4D97-AF65-F5344CB8AC3E}">
        <p14:creationId xmlns:p14="http://schemas.microsoft.com/office/powerpoint/2010/main" val="2828172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7AD881AA-F107-4447-9887-E487B0B4823B}" type="datetimeFigureOut">
              <a:rPr lang="tr-TR" smtClean="0"/>
              <a:t>11.02.2022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CC29A0A-DD40-46B5-BB6A-BA7687ABCBA8}" type="slidenum">
              <a:rPr lang="tr-TR" smtClean="0"/>
              <a:t>‹#›</a:t>
            </a:fld>
            <a:endParaRPr lang="tr-TR"/>
          </a:p>
        </p:txBody>
      </p:sp>
    </p:spTree>
    <p:extLst>
      <p:ext uri="{BB962C8B-B14F-4D97-AF65-F5344CB8AC3E}">
        <p14:creationId xmlns:p14="http://schemas.microsoft.com/office/powerpoint/2010/main" val="2963003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7AD881AA-F107-4447-9887-E487B0B4823B}" type="datetimeFigureOut">
              <a:rPr lang="tr-TR" smtClean="0"/>
              <a:t>11.02.2022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4CC29A0A-DD40-46B5-BB6A-BA7687ABCBA8}" type="slidenum">
              <a:rPr lang="tr-TR" smtClean="0"/>
              <a:t>‹#›</a:t>
            </a:fld>
            <a:endParaRPr lang="tr-TR"/>
          </a:p>
        </p:txBody>
      </p:sp>
    </p:spTree>
    <p:extLst>
      <p:ext uri="{BB962C8B-B14F-4D97-AF65-F5344CB8AC3E}">
        <p14:creationId xmlns:p14="http://schemas.microsoft.com/office/powerpoint/2010/main" val="4081047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7AD881AA-F107-4447-9887-E487B0B4823B}" type="datetimeFigureOut">
              <a:rPr lang="tr-TR" smtClean="0"/>
              <a:t>11.02.2022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4CC29A0A-DD40-46B5-BB6A-BA7687ABCBA8}" type="slidenum">
              <a:rPr lang="tr-TR" smtClean="0"/>
              <a:t>‹#›</a:t>
            </a:fld>
            <a:endParaRPr lang="tr-TR"/>
          </a:p>
        </p:txBody>
      </p:sp>
    </p:spTree>
    <p:extLst>
      <p:ext uri="{BB962C8B-B14F-4D97-AF65-F5344CB8AC3E}">
        <p14:creationId xmlns:p14="http://schemas.microsoft.com/office/powerpoint/2010/main" val="1273004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D881AA-F107-4447-9887-E487B0B4823B}" type="datetimeFigureOut">
              <a:rPr lang="tr-TR" smtClean="0"/>
              <a:t>11.02.2022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4CC29A0A-DD40-46B5-BB6A-BA7687ABCBA8}" type="slidenum">
              <a:rPr lang="tr-TR" smtClean="0"/>
              <a:t>‹#›</a:t>
            </a:fld>
            <a:endParaRPr lang="tr-TR"/>
          </a:p>
        </p:txBody>
      </p:sp>
    </p:spTree>
    <p:extLst>
      <p:ext uri="{BB962C8B-B14F-4D97-AF65-F5344CB8AC3E}">
        <p14:creationId xmlns:p14="http://schemas.microsoft.com/office/powerpoint/2010/main" val="3453765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AD881AA-F107-4447-9887-E487B0B4823B}" type="datetimeFigureOut">
              <a:rPr lang="tr-TR" smtClean="0"/>
              <a:t>11.02.2022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CC29A0A-DD40-46B5-BB6A-BA7687ABCBA8}" type="slidenum">
              <a:rPr lang="tr-TR" smtClean="0"/>
              <a:t>‹#›</a:t>
            </a:fld>
            <a:endParaRPr lang="tr-TR"/>
          </a:p>
        </p:txBody>
      </p:sp>
    </p:spTree>
    <p:extLst>
      <p:ext uri="{BB962C8B-B14F-4D97-AF65-F5344CB8AC3E}">
        <p14:creationId xmlns:p14="http://schemas.microsoft.com/office/powerpoint/2010/main" val="1465708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AD881AA-F107-4447-9887-E487B0B4823B}" type="datetimeFigureOut">
              <a:rPr lang="tr-TR" smtClean="0"/>
              <a:t>11.02.2022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CC29A0A-DD40-46B5-BB6A-BA7687ABCBA8}" type="slidenum">
              <a:rPr lang="tr-TR" smtClean="0"/>
              <a:t>‹#›</a:t>
            </a:fld>
            <a:endParaRPr lang="tr-TR"/>
          </a:p>
        </p:txBody>
      </p:sp>
    </p:spTree>
    <p:extLst>
      <p:ext uri="{BB962C8B-B14F-4D97-AF65-F5344CB8AC3E}">
        <p14:creationId xmlns:p14="http://schemas.microsoft.com/office/powerpoint/2010/main" val="575254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D881AA-F107-4447-9887-E487B0B4823B}" type="datetimeFigureOut">
              <a:rPr lang="tr-TR" smtClean="0"/>
              <a:t>11.02.2022</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CC29A0A-DD40-46B5-BB6A-BA7687ABCBA8}" type="slidenum">
              <a:rPr lang="tr-TR" smtClean="0"/>
              <a:t>‹#›</a:t>
            </a:fld>
            <a:endParaRPr lang="tr-TR"/>
          </a:p>
        </p:txBody>
      </p:sp>
    </p:spTree>
    <p:extLst>
      <p:ext uri="{BB962C8B-B14F-4D97-AF65-F5344CB8AC3E}">
        <p14:creationId xmlns:p14="http://schemas.microsoft.com/office/powerpoint/2010/main" val="2183412886"/>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 id="214748392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1556CA-0B64-4318-8902-3BFBEF6BF979}"/>
              </a:ext>
            </a:extLst>
          </p:cNvPr>
          <p:cNvSpPr>
            <a:spLocks noGrp="1"/>
          </p:cNvSpPr>
          <p:nvPr>
            <p:ph type="ctrTitle"/>
          </p:nvPr>
        </p:nvSpPr>
        <p:spPr>
          <a:xfrm>
            <a:off x="1275471" y="422031"/>
            <a:ext cx="8853267" cy="2039815"/>
          </a:xfrm>
        </p:spPr>
        <p:txBody>
          <a:bodyPr/>
          <a:lstStyle/>
          <a:p>
            <a:r>
              <a:rPr lang="tr-TR"/>
              <a:t>İNNOVA PATİKA JAVA SPRİNG BOOTCAMP</a:t>
            </a:r>
          </a:p>
        </p:txBody>
      </p:sp>
      <p:sp>
        <p:nvSpPr>
          <p:cNvPr id="3" name="Alt Başlık 2">
            <a:extLst>
              <a:ext uri="{FF2B5EF4-FFF2-40B4-BE49-F238E27FC236}">
                <a16:creationId xmlns:a16="http://schemas.microsoft.com/office/drawing/2014/main" id="{5092AB64-76DB-48C4-9C48-315C03273738}"/>
              </a:ext>
            </a:extLst>
          </p:cNvPr>
          <p:cNvSpPr>
            <a:spLocks noGrp="1"/>
          </p:cNvSpPr>
          <p:nvPr>
            <p:ph type="subTitle" idx="1"/>
          </p:nvPr>
        </p:nvSpPr>
        <p:spPr>
          <a:xfrm>
            <a:off x="1041009" y="2574389"/>
            <a:ext cx="9214339" cy="3362178"/>
          </a:xfrm>
        </p:spPr>
        <p:txBody>
          <a:bodyPr>
            <a:normAutofit/>
          </a:bodyPr>
          <a:lstStyle/>
          <a:p>
            <a:r>
              <a:rPr lang="tr-TR" dirty="0"/>
              <a:t>ÜLKÜ KÜLEKÇİ </a:t>
            </a:r>
          </a:p>
          <a:p>
            <a:r>
              <a:rPr lang="tr-TR" dirty="0"/>
              <a:t>2. HAFTA</a:t>
            </a:r>
          </a:p>
          <a:p>
            <a:r>
              <a:rPr lang="tr-TR" dirty="0"/>
              <a:t> </a:t>
            </a:r>
            <a:r>
              <a:rPr lang="tr-TR" dirty="0" err="1"/>
              <a:t>Examples</a:t>
            </a:r>
            <a:r>
              <a:rPr lang="tr-TR" dirty="0"/>
              <a:t> </a:t>
            </a:r>
          </a:p>
          <a:p>
            <a:r>
              <a:rPr lang="tr-TR" dirty="0"/>
              <a:t>  S.O.L.I.D</a:t>
            </a:r>
          </a:p>
          <a:p>
            <a:r>
              <a:rPr lang="tr-TR" dirty="0"/>
              <a:t>M.V.C </a:t>
            </a:r>
          </a:p>
          <a:p>
            <a:r>
              <a:rPr lang="tr-TR" dirty="0"/>
              <a:t> </a:t>
            </a:r>
            <a:r>
              <a:rPr lang="tr-TR" dirty="0" err="1"/>
              <a:t>Creation</a:t>
            </a:r>
            <a:r>
              <a:rPr lang="tr-TR" dirty="0"/>
              <a:t> </a:t>
            </a:r>
            <a:r>
              <a:rPr lang="tr-TR" dirty="0" err="1"/>
              <a:t>design</a:t>
            </a:r>
            <a:r>
              <a:rPr lang="tr-TR" dirty="0"/>
              <a:t> </a:t>
            </a:r>
            <a:r>
              <a:rPr lang="tr-TR" dirty="0" err="1"/>
              <a:t>pattern</a:t>
            </a:r>
            <a:endParaRPr lang="tr-TR" dirty="0"/>
          </a:p>
          <a:p>
            <a:pPr marL="342900" indent="-342900">
              <a:buFont typeface="Arial" panose="020B0604020202020204" pitchFamily="34" charset="0"/>
              <a:buChar char="•"/>
            </a:pPr>
            <a:r>
              <a:rPr lang="tr-TR" sz="2000" dirty="0" err="1"/>
              <a:t>Singleton</a:t>
            </a:r>
            <a:r>
              <a:rPr lang="tr-TR" sz="2000" dirty="0"/>
              <a:t> Design </a:t>
            </a:r>
            <a:r>
              <a:rPr lang="tr-TR" sz="2000" dirty="0" err="1"/>
              <a:t>pattern</a:t>
            </a:r>
            <a:endParaRPr lang="tr-TR" sz="2000" dirty="0"/>
          </a:p>
          <a:p>
            <a:pPr marL="342900" indent="-342900">
              <a:buFont typeface="Arial" panose="020B0604020202020204" pitchFamily="34" charset="0"/>
              <a:buChar char="•"/>
            </a:pPr>
            <a:r>
              <a:rPr lang="tr-TR" sz="2000" dirty="0"/>
              <a:t>Builder </a:t>
            </a:r>
            <a:r>
              <a:rPr lang="tr-TR" sz="2000" dirty="0" err="1"/>
              <a:t>design</a:t>
            </a:r>
            <a:r>
              <a:rPr lang="tr-TR" sz="2000" dirty="0"/>
              <a:t> </a:t>
            </a:r>
            <a:r>
              <a:rPr lang="tr-TR" sz="2000" dirty="0" err="1"/>
              <a:t>patter</a:t>
            </a:r>
            <a:endParaRPr lang="tr-TR" sz="2000" dirty="0"/>
          </a:p>
        </p:txBody>
      </p:sp>
      <p:sp>
        <p:nvSpPr>
          <p:cNvPr id="5" name="Metin kutusu 4">
            <a:extLst>
              <a:ext uri="{FF2B5EF4-FFF2-40B4-BE49-F238E27FC236}">
                <a16:creationId xmlns:a16="http://schemas.microsoft.com/office/drawing/2014/main" id="{60C7EC74-9353-4C74-A53A-D7B9E5C4B8BE}"/>
              </a:ext>
            </a:extLst>
          </p:cNvPr>
          <p:cNvSpPr txBox="1"/>
          <p:nvPr/>
        </p:nvSpPr>
        <p:spPr>
          <a:xfrm rot="10800000" flipV="1">
            <a:off x="2824089" y="6263585"/>
            <a:ext cx="6896686" cy="369332"/>
          </a:xfrm>
          <a:prstGeom prst="rect">
            <a:avLst/>
          </a:prstGeom>
          <a:noFill/>
        </p:spPr>
        <p:txBody>
          <a:bodyPr wrap="square">
            <a:spAutoFit/>
          </a:bodyPr>
          <a:lstStyle/>
          <a:p>
            <a:r>
              <a:rPr lang="tr-TR"/>
              <a:t>https://github.com/ulkulekci/InnovaSpringHomeworkFramework</a:t>
            </a:r>
          </a:p>
        </p:txBody>
      </p:sp>
    </p:spTree>
    <p:extLst>
      <p:ext uri="{BB962C8B-B14F-4D97-AF65-F5344CB8AC3E}">
        <p14:creationId xmlns:p14="http://schemas.microsoft.com/office/powerpoint/2010/main" val="3656039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EE4388D0-3339-4C1F-890E-A51A2F5E6E98}"/>
              </a:ext>
            </a:extLst>
          </p:cNvPr>
          <p:cNvPicPr>
            <a:picLocks noChangeAspect="1"/>
          </p:cNvPicPr>
          <p:nvPr/>
        </p:nvPicPr>
        <p:blipFill>
          <a:blip r:embed="rId2"/>
          <a:stretch>
            <a:fillRect/>
          </a:stretch>
        </p:blipFill>
        <p:spPr>
          <a:xfrm>
            <a:off x="1955409" y="717452"/>
            <a:ext cx="7469945" cy="4965896"/>
          </a:xfrm>
          <a:prstGeom prst="rect">
            <a:avLst/>
          </a:prstGeom>
        </p:spPr>
      </p:pic>
    </p:spTree>
    <p:extLst>
      <p:ext uri="{BB962C8B-B14F-4D97-AF65-F5344CB8AC3E}">
        <p14:creationId xmlns:p14="http://schemas.microsoft.com/office/powerpoint/2010/main" val="1765175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61AB9E70-2D63-4A92-BE71-5073A958C782}"/>
              </a:ext>
            </a:extLst>
          </p:cNvPr>
          <p:cNvSpPr txBox="1"/>
          <p:nvPr/>
        </p:nvSpPr>
        <p:spPr>
          <a:xfrm>
            <a:off x="829994" y="590843"/>
            <a:ext cx="10072467" cy="5909310"/>
          </a:xfrm>
          <a:prstGeom prst="rect">
            <a:avLst/>
          </a:prstGeom>
          <a:noFill/>
        </p:spPr>
        <p:txBody>
          <a:bodyPr wrap="square">
            <a:spAutoFit/>
          </a:bodyPr>
          <a:lstStyle/>
          <a:p>
            <a:pPr algn="l"/>
            <a:endParaRPr lang="tr-TR" b="0" i="0" dirty="0">
              <a:solidFill>
                <a:srgbClr val="222222"/>
              </a:solidFill>
              <a:effectLst/>
              <a:latin typeface="Arial" panose="020B0604020202020204" pitchFamily="34" charset="0"/>
            </a:endParaRPr>
          </a:p>
          <a:p>
            <a:pPr algn="l"/>
            <a:r>
              <a:rPr lang="tr-TR" sz="2000" b="0" i="0" dirty="0">
                <a:solidFill>
                  <a:srgbClr val="222222"/>
                </a:solidFill>
                <a:effectLst/>
                <a:latin typeface="Arial" panose="020B0604020202020204" pitchFamily="34" charset="0"/>
              </a:rPr>
              <a:t>Yukarıdaki </a:t>
            </a:r>
            <a:r>
              <a:rPr lang="tr-TR" sz="2000" b="0" i="0" dirty="0" err="1">
                <a:solidFill>
                  <a:srgbClr val="222222"/>
                </a:solidFill>
                <a:effectLst/>
                <a:latin typeface="Arial" panose="020B0604020202020204" pitchFamily="34" charset="0"/>
              </a:rPr>
              <a:t>şekile</a:t>
            </a:r>
            <a:r>
              <a:rPr lang="tr-TR" sz="2000" b="0" i="0" dirty="0">
                <a:solidFill>
                  <a:srgbClr val="222222"/>
                </a:solidFill>
                <a:effectLst/>
                <a:latin typeface="Arial" panose="020B0604020202020204" pitchFamily="34" charset="0"/>
              </a:rPr>
              <a:t> bakarsak yapıyı daha rahat kafamızda canlandırabiliriz. Kullanıcı tarafından </a:t>
            </a:r>
            <a:r>
              <a:rPr lang="tr-TR" sz="2000" b="0" i="0" dirty="0" err="1">
                <a:solidFill>
                  <a:srgbClr val="222222"/>
                </a:solidFill>
                <a:effectLst/>
                <a:latin typeface="Arial" panose="020B0604020202020204" pitchFamily="34" charset="0"/>
              </a:rPr>
              <a:t>view'dan</a:t>
            </a:r>
            <a:r>
              <a:rPr lang="tr-TR" sz="2000" b="0" i="0" dirty="0">
                <a:solidFill>
                  <a:srgbClr val="222222"/>
                </a:solidFill>
                <a:effectLst/>
                <a:latin typeface="Arial" panose="020B0604020202020204" pitchFamily="34" charset="0"/>
              </a:rPr>
              <a:t> bir işlem gerçekleştirilir. Öncelikle bu durumda direk Model ile </a:t>
            </a:r>
            <a:r>
              <a:rPr lang="tr-TR" sz="2000" b="0" i="0" dirty="0" err="1">
                <a:solidFill>
                  <a:srgbClr val="222222"/>
                </a:solidFill>
                <a:effectLst/>
                <a:latin typeface="Arial" panose="020B0604020202020204" pitchFamily="34" charset="0"/>
              </a:rPr>
              <a:t>baglantı</a:t>
            </a:r>
            <a:r>
              <a:rPr lang="tr-TR" sz="2000" b="0" i="0" dirty="0">
                <a:solidFill>
                  <a:srgbClr val="222222"/>
                </a:solidFill>
                <a:effectLst/>
                <a:latin typeface="Arial" panose="020B0604020202020204" pitchFamily="34" charset="0"/>
              </a:rPr>
              <a:t> kurulmaz veya başka bir </a:t>
            </a:r>
            <a:r>
              <a:rPr lang="tr-TR" sz="2000" b="0" i="0" dirty="0" err="1">
                <a:solidFill>
                  <a:srgbClr val="222222"/>
                </a:solidFill>
                <a:effectLst/>
                <a:latin typeface="Arial" panose="020B0604020202020204" pitchFamily="34" charset="0"/>
              </a:rPr>
              <a:t>View</a:t>
            </a:r>
            <a:r>
              <a:rPr lang="tr-TR" sz="2000" b="0" i="0" dirty="0">
                <a:solidFill>
                  <a:srgbClr val="222222"/>
                </a:solidFill>
                <a:effectLst/>
                <a:latin typeface="Arial" panose="020B0604020202020204" pitchFamily="34" charset="0"/>
              </a:rPr>
              <a:t> ile de </a:t>
            </a:r>
            <a:r>
              <a:rPr lang="tr-TR" sz="2000" b="0" i="0" dirty="0" err="1">
                <a:solidFill>
                  <a:srgbClr val="222222"/>
                </a:solidFill>
                <a:effectLst/>
                <a:latin typeface="Arial" panose="020B0604020202020204" pitchFamily="34" charset="0"/>
              </a:rPr>
              <a:t>baglantı</a:t>
            </a:r>
            <a:r>
              <a:rPr lang="tr-TR" sz="2000" b="0" i="0" dirty="0">
                <a:solidFill>
                  <a:srgbClr val="222222"/>
                </a:solidFill>
                <a:effectLst/>
                <a:latin typeface="Arial" panose="020B0604020202020204" pitchFamily="34" charset="0"/>
              </a:rPr>
              <a:t> kurulmaz bilgi aktarılmaz. Öncelikle bu </a:t>
            </a:r>
            <a:r>
              <a:rPr lang="tr-TR" sz="2000" b="0" i="0" dirty="0" err="1">
                <a:solidFill>
                  <a:srgbClr val="222222"/>
                </a:solidFill>
                <a:effectLst/>
                <a:latin typeface="Arial" panose="020B0604020202020204" pitchFamily="34" charset="0"/>
              </a:rPr>
              <a:t>bilgilier</a:t>
            </a:r>
            <a:r>
              <a:rPr lang="tr-TR" sz="2000" b="0" i="0" dirty="0">
                <a:solidFill>
                  <a:srgbClr val="222222"/>
                </a:solidFill>
                <a:effectLst/>
                <a:latin typeface="Arial" panose="020B0604020202020204" pitchFamily="34" charset="0"/>
              </a:rPr>
              <a:t> </a:t>
            </a:r>
            <a:r>
              <a:rPr lang="tr-TR" sz="2000" b="0" i="0" dirty="0" err="1">
                <a:solidFill>
                  <a:srgbClr val="222222"/>
                </a:solidFill>
                <a:effectLst/>
                <a:latin typeface="Arial" panose="020B0604020202020204" pitchFamily="34" charset="0"/>
              </a:rPr>
              <a:t>Controller'a</a:t>
            </a:r>
            <a:r>
              <a:rPr lang="tr-TR" sz="2000" b="0" i="0" dirty="0">
                <a:solidFill>
                  <a:srgbClr val="222222"/>
                </a:solidFill>
                <a:effectLst/>
                <a:latin typeface="Arial" panose="020B0604020202020204" pitchFamily="34" charset="0"/>
              </a:rPr>
              <a:t> gönderilir. Controller Model ile </a:t>
            </a:r>
            <a:r>
              <a:rPr lang="tr-TR" sz="2000" b="0" i="0" dirty="0" err="1">
                <a:solidFill>
                  <a:srgbClr val="222222"/>
                </a:solidFill>
                <a:effectLst/>
                <a:latin typeface="Arial" panose="020B0604020202020204" pitchFamily="34" charset="0"/>
              </a:rPr>
              <a:t>baglantı</a:t>
            </a:r>
            <a:r>
              <a:rPr lang="tr-TR" sz="2000" b="0" i="0" dirty="0">
                <a:solidFill>
                  <a:srgbClr val="222222"/>
                </a:solidFill>
                <a:effectLst/>
                <a:latin typeface="Arial" panose="020B0604020202020204" pitchFamily="34" charset="0"/>
              </a:rPr>
              <a:t> kurar ve gerekli işlemleri gerçekleştirip kullanıcıya uygun bilgileri bir </a:t>
            </a:r>
            <a:r>
              <a:rPr lang="tr-TR" sz="2000" b="0" i="0" dirty="0" err="1">
                <a:solidFill>
                  <a:srgbClr val="222222"/>
                </a:solidFill>
                <a:effectLst/>
                <a:latin typeface="Arial" panose="020B0604020202020204" pitchFamily="34" charset="0"/>
              </a:rPr>
              <a:t>View</a:t>
            </a:r>
            <a:r>
              <a:rPr lang="tr-TR" sz="2000" b="0" i="0" dirty="0">
                <a:solidFill>
                  <a:srgbClr val="222222"/>
                </a:solidFill>
                <a:effectLst/>
                <a:latin typeface="Arial" panose="020B0604020202020204" pitchFamily="34" charset="0"/>
              </a:rPr>
              <a:t> üzerinde gösterir. </a:t>
            </a:r>
            <a:r>
              <a:rPr lang="tr-TR" sz="2000" b="0" i="0" dirty="0" err="1">
                <a:solidFill>
                  <a:srgbClr val="222222"/>
                </a:solidFill>
                <a:effectLst/>
                <a:latin typeface="Arial" panose="020B0604020202020204" pitchFamily="34" charset="0"/>
              </a:rPr>
              <a:t>Controller'ı</a:t>
            </a:r>
            <a:r>
              <a:rPr lang="tr-TR" sz="2000" b="0" i="0" dirty="0">
                <a:solidFill>
                  <a:srgbClr val="222222"/>
                </a:solidFill>
                <a:effectLst/>
                <a:latin typeface="Arial" panose="020B0604020202020204" pitchFamily="34" charset="0"/>
              </a:rPr>
              <a:t> burada trafik polisi gibi düşünebiliriz. </a:t>
            </a:r>
          </a:p>
          <a:p>
            <a:pPr algn="l"/>
            <a:r>
              <a:rPr lang="tr-TR" sz="2000" b="0" i="0" dirty="0">
                <a:solidFill>
                  <a:srgbClr val="222222"/>
                </a:solidFill>
                <a:effectLst/>
                <a:latin typeface="Arial" panose="020B0604020202020204" pitchFamily="34" charset="0"/>
              </a:rPr>
              <a:t>Örnek olarak düşünecek olursak,</a:t>
            </a:r>
          </a:p>
          <a:p>
            <a:pPr algn="l"/>
            <a:r>
              <a:rPr lang="tr-TR" sz="2000" b="0" i="0" dirty="0">
                <a:solidFill>
                  <a:srgbClr val="222222"/>
                </a:solidFill>
                <a:effectLst/>
                <a:latin typeface="Arial" panose="020B0604020202020204" pitchFamily="34" charset="0"/>
              </a:rPr>
              <a:t>Bir MVC projesi </a:t>
            </a:r>
            <a:r>
              <a:rPr lang="tr-TR" sz="2000" b="0" i="0" dirty="0" err="1">
                <a:solidFill>
                  <a:srgbClr val="222222"/>
                </a:solidFill>
                <a:effectLst/>
                <a:latin typeface="Arial" panose="020B0604020202020204" pitchFamily="34" charset="0"/>
              </a:rPr>
              <a:t>çalıştırıldıgında</a:t>
            </a:r>
            <a:r>
              <a:rPr lang="tr-TR" sz="2000" b="0" i="0" dirty="0">
                <a:solidFill>
                  <a:srgbClr val="222222"/>
                </a:solidFill>
                <a:effectLst/>
                <a:latin typeface="Arial" panose="020B0604020202020204" pitchFamily="34" charset="0"/>
              </a:rPr>
              <a:t> kullanıcıya tarayıcı üzerinden bir </a:t>
            </a:r>
            <a:r>
              <a:rPr lang="tr-TR" sz="2000" b="0" i="0" dirty="0" err="1">
                <a:solidFill>
                  <a:srgbClr val="222222"/>
                </a:solidFill>
                <a:effectLst/>
                <a:latin typeface="Arial" panose="020B0604020202020204" pitchFamily="34" charset="0"/>
              </a:rPr>
              <a:t>View</a:t>
            </a:r>
            <a:r>
              <a:rPr lang="tr-TR" sz="2000" b="0" i="0" dirty="0">
                <a:solidFill>
                  <a:srgbClr val="222222"/>
                </a:solidFill>
                <a:effectLst/>
                <a:latin typeface="Arial" panose="020B0604020202020204" pitchFamily="34" charset="0"/>
              </a:rPr>
              <a:t> gösterilir. </a:t>
            </a:r>
            <a:r>
              <a:rPr lang="tr-TR" sz="2000" b="0" i="0" dirty="0" err="1">
                <a:solidFill>
                  <a:srgbClr val="222222"/>
                </a:solidFill>
                <a:effectLst/>
                <a:latin typeface="Arial" panose="020B0604020202020204" pitchFamily="34" charset="0"/>
              </a:rPr>
              <a:t>Login</a:t>
            </a:r>
            <a:r>
              <a:rPr lang="tr-TR" sz="2000" b="0" i="0" dirty="0">
                <a:solidFill>
                  <a:srgbClr val="222222"/>
                </a:solidFill>
                <a:effectLst/>
                <a:latin typeface="Arial" panose="020B0604020202020204" pitchFamily="34" charset="0"/>
              </a:rPr>
              <a:t> sayfası </a:t>
            </a:r>
            <a:r>
              <a:rPr lang="tr-TR" sz="2000" b="0" i="0" dirty="0" err="1">
                <a:solidFill>
                  <a:srgbClr val="222222"/>
                </a:solidFill>
                <a:effectLst/>
                <a:latin typeface="Arial" panose="020B0604020202020204" pitchFamily="34" charset="0"/>
              </a:rPr>
              <a:t>örnegini</a:t>
            </a:r>
            <a:r>
              <a:rPr lang="tr-TR" sz="2000" b="0" i="0" dirty="0">
                <a:solidFill>
                  <a:srgbClr val="222222"/>
                </a:solidFill>
                <a:effectLst/>
                <a:latin typeface="Arial" panose="020B0604020202020204" pitchFamily="34" charset="0"/>
              </a:rPr>
              <a:t> düşünürsek, </a:t>
            </a:r>
            <a:r>
              <a:rPr lang="tr-TR" sz="2000" b="0" i="0" dirty="0" err="1">
                <a:solidFill>
                  <a:srgbClr val="222222"/>
                </a:solidFill>
                <a:effectLst/>
                <a:latin typeface="Arial" panose="020B0604020202020204" pitchFamily="34" charset="0"/>
              </a:rPr>
              <a:t>Login</a:t>
            </a:r>
            <a:r>
              <a:rPr lang="tr-TR" sz="2000" b="0" i="0" dirty="0">
                <a:solidFill>
                  <a:srgbClr val="222222"/>
                </a:solidFill>
                <a:effectLst/>
                <a:latin typeface="Arial" panose="020B0604020202020204" pitchFamily="34" charset="0"/>
              </a:rPr>
              <a:t> için bir sayfa karşımıza gelir. Bu sayfaya gerekli kullanıcı bilgilerini  ( kullanıcı adı, kullanıcı soyadı, </a:t>
            </a:r>
            <a:r>
              <a:rPr lang="tr-TR" sz="2000" b="0" i="0" dirty="0" err="1">
                <a:solidFill>
                  <a:srgbClr val="222222"/>
                </a:solidFill>
                <a:effectLst/>
                <a:latin typeface="Arial" panose="020B0604020202020204" pitchFamily="34" charset="0"/>
              </a:rPr>
              <a:t>email</a:t>
            </a:r>
            <a:r>
              <a:rPr lang="tr-TR" sz="2000" b="0" i="0" dirty="0">
                <a:solidFill>
                  <a:srgbClr val="222222"/>
                </a:solidFill>
                <a:effectLst/>
                <a:latin typeface="Arial" panose="020B0604020202020204" pitchFamily="34" charset="0"/>
              </a:rPr>
              <a:t>, şifre vs. ) girdikten sonra KAYIT butonuna </a:t>
            </a:r>
            <a:r>
              <a:rPr lang="tr-TR" sz="2000" b="0" i="0" dirty="0" err="1">
                <a:solidFill>
                  <a:srgbClr val="222222"/>
                </a:solidFill>
                <a:effectLst/>
                <a:latin typeface="Arial" panose="020B0604020202020204" pitchFamily="34" charset="0"/>
              </a:rPr>
              <a:t>bastıgımızda</a:t>
            </a:r>
            <a:r>
              <a:rPr lang="tr-TR" sz="2000" b="0" i="0" dirty="0">
                <a:solidFill>
                  <a:srgbClr val="222222"/>
                </a:solidFill>
                <a:effectLst/>
                <a:latin typeface="Arial" panose="020B0604020202020204" pitchFamily="34" charset="0"/>
              </a:rPr>
              <a:t> bu bilgiler </a:t>
            </a:r>
            <a:r>
              <a:rPr lang="tr-TR" sz="2000" b="0" i="0" dirty="0" err="1">
                <a:solidFill>
                  <a:srgbClr val="222222"/>
                </a:solidFill>
                <a:effectLst/>
                <a:latin typeface="Arial" panose="020B0604020202020204" pitchFamily="34" charset="0"/>
              </a:rPr>
              <a:t>Controller'a</a:t>
            </a:r>
            <a:r>
              <a:rPr lang="tr-TR" sz="2000" b="0" i="0" dirty="0">
                <a:solidFill>
                  <a:srgbClr val="222222"/>
                </a:solidFill>
                <a:effectLst/>
                <a:latin typeface="Arial" panose="020B0604020202020204" pitchFamily="34" charset="0"/>
              </a:rPr>
              <a:t> gönderilir. Controller bu bilgileri alıp, </a:t>
            </a:r>
            <a:r>
              <a:rPr lang="tr-TR" sz="2000" b="0" i="0" dirty="0" err="1">
                <a:solidFill>
                  <a:srgbClr val="222222"/>
                </a:solidFill>
                <a:effectLst/>
                <a:latin typeface="Arial" panose="020B0604020202020204" pitchFamily="34" charset="0"/>
              </a:rPr>
              <a:t>bi</a:t>
            </a:r>
            <a:r>
              <a:rPr lang="tr-TR" sz="2000" b="0" i="0" dirty="0">
                <a:solidFill>
                  <a:srgbClr val="222222"/>
                </a:solidFill>
                <a:effectLst/>
                <a:latin typeface="Arial" panose="020B0604020202020204" pitchFamily="34" charset="0"/>
              </a:rPr>
              <a:t> Model nesnesi oluşturup, nesneye set eder ve daha sonra bu bilgileri Model'e </a:t>
            </a:r>
            <a:r>
              <a:rPr lang="tr-TR" sz="2000" b="0" i="0" dirty="0" err="1">
                <a:solidFill>
                  <a:srgbClr val="222222"/>
                </a:solidFill>
                <a:effectLst/>
                <a:latin typeface="Arial" panose="020B0604020202020204" pitchFamily="34" charset="0"/>
              </a:rPr>
              <a:t>baglı</a:t>
            </a:r>
            <a:r>
              <a:rPr lang="tr-TR" sz="2000" b="0" i="0" dirty="0">
                <a:solidFill>
                  <a:srgbClr val="222222"/>
                </a:solidFill>
                <a:effectLst/>
                <a:latin typeface="Arial" panose="020B0604020202020204" pitchFamily="34" charset="0"/>
              </a:rPr>
              <a:t> olan </a:t>
            </a:r>
            <a:r>
              <a:rPr lang="tr-TR" sz="2000" b="0" i="0" dirty="0" err="1">
                <a:solidFill>
                  <a:srgbClr val="222222"/>
                </a:solidFill>
                <a:effectLst/>
                <a:latin typeface="Arial" panose="020B0604020202020204" pitchFamily="34" charset="0"/>
              </a:rPr>
              <a:t>database'ye</a:t>
            </a:r>
            <a:r>
              <a:rPr lang="tr-TR" sz="2000" b="0" i="0" dirty="0">
                <a:solidFill>
                  <a:srgbClr val="222222"/>
                </a:solidFill>
                <a:effectLst/>
                <a:latin typeface="Arial" panose="020B0604020202020204" pitchFamily="34" charset="0"/>
              </a:rPr>
              <a:t> kayıt için gönderir. </a:t>
            </a:r>
            <a:r>
              <a:rPr lang="tr-TR" sz="2000" b="0" i="0" dirty="0" err="1">
                <a:solidFill>
                  <a:srgbClr val="222222"/>
                </a:solidFill>
                <a:effectLst/>
                <a:latin typeface="Arial" panose="020B0604020202020204" pitchFamily="34" charset="0"/>
              </a:rPr>
              <a:t>Database'ye</a:t>
            </a:r>
            <a:r>
              <a:rPr lang="tr-TR" sz="2000" b="0" i="0" dirty="0">
                <a:solidFill>
                  <a:srgbClr val="222222"/>
                </a:solidFill>
                <a:effectLst/>
                <a:latin typeface="Arial" panose="020B0604020202020204" pitchFamily="34" charset="0"/>
              </a:rPr>
              <a:t> kayıt işleminden sonra Model </a:t>
            </a:r>
            <a:r>
              <a:rPr lang="tr-TR" sz="2000" b="0" i="0" dirty="0" err="1">
                <a:solidFill>
                  <a:srgbClr val="222222"/>
                </a:solidFill>
                <a:effectLst/>
                <a:latin typeface="Arial" panose="020B0604020202020204" pitchFamily="34" charset="0"/>
              </a:rPr>
              <a:t>Controller'a</a:t>
            </a:r>
            <a:r>
              <a:rPr lang="tr-TR" sz="2000" b="0" i="0" dirty="0">
                <a:solidFill>
                  <a:srgbClr val="222222"/>
                </a:solidFill>
                <a:effectLst/>
                <a:latin typeface="Arial" panose="020B0604020202020204" pitchFamily="34" charset="0"/>
              </a:rPr>
              <a:t> bir cevap döner. </a:t>
            </a:r>
            <a:r>
              <a:rPr lang="tr-TR" sz="2000" b="0" i="0" dirty="0" err="1">
                <a:solidFill>
                  <a:srgbClr val="222222"/>
                </a:solidFill>
                <a:effectLst/>
                <a:latin typeface="Arial" panose="020B0604020202020204" pitchFamily="34" charset="0"/>
              </a:rPr>
              <a:t>Controller'da</a:t>
            </a:r>
            <a:r>
              <a:rPr lang="tr-TR" sz="2000" b="0" i="0" dirty="0">
                <a:solidFill>
                  <a:srgbClr val="222222"/>
                </a:solidFill>
                <a:effectLst/>
                <a:latin typeface="Arial" panose="020B0604020202020204" pitchFamily="34" charset="0"/>
              </a:rPr>
              <a:t> bu cevaba göre kullanıcıya bir </a:t>
            </a:r>
            <a:r>
              <a:rPr lang="tr-TR" sz="2000" b="0" i="0" dirty="0" err="1">
                <a:solidFill>
                  <a:srgbClr val="222222"/>
                </a:solidFill>
                <a:effectLst/>
                <a:latin typeface="Arial" panose="020B0604020202020204" pitchFamily="34" charset="0"/>
              </a:rPr>
              <a:t>hoşgeldin</a:t>
            </a:r>
            <a:r>
              <a:rPr lang="tr-TR" sz="2000" b="0" i="0" dirty="0">
                <a:solidFill>
                  <a:srgbClr val="222222"/>
                </a:solidFill>
                <a:effectLst/>
                <a:latin typeface="Arial" panose="020B0604020202020204" pitchFamily="34" charset="0"/>
              </a:rPr>
              <a:t> sayfası ( html , </a:t>
            </a:r>
            <a:r>
              <a:rPr lang="tr-TR" sz="2000" b="0" i="0" dirty="0" err="1">
                <a:solidFill>
                  <a:srgbClr val="222222"/>
                </a:solidFill>
                <a:effectLst/>
                <a:latin typeface="Arial" panose="020B0604020202020204" pitchFamily="34" charset="0"/>
              </a:rPr>
              <a:t>jsp</a:t>
            </a:r>
            <a:r>
              <a:rPr lang="tr-TR" sz="2000" b="0" i="0" dirty="0">
                <a:solidFill>
                  <a:srgbClr val="222222"/>
                </a:solidFill>
                <a:effectLst/>
                <a:latin typeface="Arial" panose="020B0604020202020204" pitchFamily="34" charset="0"/>
              </a:rPr>
              <a:t> </a:t>
            </a:r>
            <a:r>
              <a:rPr lang="tr-TR" sz="2000" b="0" i="0" dirty="0" err="1">
                <a:solidFill>
                  <a:srgbClr val="222222"/>
                </a:solidFill>
                <a:effectLst/>
                <a:latin typeface="Arial" panose="020B0604020202020204" pitchFamily="34" charset="0"/>
              </a:rPr>
              <a:t>vs</a:t>
            </a:r>
            <a:r>
              <a:rPr lang="tr-TR" sz="2000" b="0" i="0" dirty="0">
                <a:solidFill>
                  <a:srgbClr val="222222"/>
                </a:solidFill>
                <a:effectLst/>
                <a:latin typeface="Arial" panose="020B0604020202020204" pitchFamily="34" charset="0"/>
              </a:rPr>
              <a:t>) döner. Yani kullanıcıya bir </a:t>
            </a:r>
            <a:r>
              <a:rPr lang="tr-TR" sz="2000" b="0" i="0" dirty="0" err="1">
                <a:solidFill>
                  <a:srgbClr val="222222"/>
                </a:solidFill>
                <a:effectLst/>
                <a:latin typeface="Arial" panose="020B0604020202020204" pitchFamily="34" charset="0"/>
              </a:rPr>
              <a:t>View</a:t>
            </a:r>
            <a:r>
              <a:rPr lang="tr-TR" sz="2000" b="0" i="0" dirty="0">
                <a:solidFill>
                  <a:srgbClr val="222222"/>
                </a:solidFill>
                <a:effectLst/>
                <a:latin typeface="Arial" panose="020B0604020202020204" pitchFamily="34" charset="0"/>
              </a:rPr>
              <a:t> döner. </a:t>
            </a:r>
          </a:p>
          <a:p>
            <a:pPr algn="l"/>
            <a:r>
              <a:rPr lang="tr-TR" sz="2000" b="0" i="0" dirty="0">
                <a:solidFill>
                  <a:srgbClr val="222222"/>
                </a:solidFill>
                <a:effectLst/>
                <a:latin typeface="Arial" panose="020B0604020202020204" pitchFamily="34" charset="0"/>
              </a:rPr>
              <a:t>Sonuç olarak Model ile </a:t>
            </a:r>
            <a:r>
              <a:rPr lang="tr-TR" sz="2000" b="0" i="0" dirty="0" err="1">
                <a:solidFill>
                  <a:srgbClr val="222222"/>
                </a:solidFill>
                <a:effectLst/>
                <a:latin typeface="Arial" panose="020B0604020202020204" pitchFamily="34" charset="0"/>
              </a:rPr>
              <a:t>View</a:t>
            </a:r>
            <a:r>
              <a:rPr lang="tr-TR" sz="2000" b="0" i="0" dirty="0">
                <a:solidFill>
                  <a:srgbClr val="222222"/>
                </a:solidFill>
                <a:effectLst/>
                <a:latin typeface="Arial" panose="020B0604020202020204" pitchFamily="34" charset="0"/>
              </a:rPr>
              <a:t> arasındaki işlemleri </a:t>
            </a:r>
            <a:r>
              <a:rPr lang="tr-TR" sz="2000" b="0" i="0" dirty="0" err="1">
                <a:solidFill>
                  <a:srgbClr val="222222"/>
                </a:solidFill>
                <a:effectLst/>
                <a:latin typeface="Arial" panose="020B0604020202020204" pitchFamily="34" charset="0"/>
              </a:rPr>
              <a:t>Controller'da</a:t>
            </a:r>
            <a:r>
              <a:rPr lang="tr-TR" sz="2000" b="0" i="0" dirty="0">
                <a:solidFill>
                  <a:srgbClr val="222222"/>
                </a:solidFill>
                <a:effectLst/>
                <a:latin typeface="Arial" panose="020B0604020202020204" pitchFamily="34" charset="0"/>
              </a:rPr>
              <a:t> gerçekleştiririz. Model ile </a:t>
            </a:r>
            <a:r>
              <a:rPr lang="tr-TR" sz="2000" b="0" i="0" dirty="0" err="1">
                <a:solidFill>
                  <a:srgbClr val="222222"/>
                </a:solidFill>
                <a:effectLst/>
                <a:latin typeface="Arial" panose="020B0604020202020204" pitchFamily="34" charset="0"/>
              </a:rPr>
              <a:t>View</a:t>
            </a:r>
            <a:r>
              <a:rPr lang="tr-TR" sz="2000" b="0" i="0" dirty="0">
                <a:solidFill>
                  <a:srgbClr val="222222"/>
                </a:solidFill>
                <a:effectLst/>
                <a:latin typeface="Arial" panose="020B0604020202020204" pitchFamily="34" charset="0"/>
              </a:rPr>
              <a:t> arasında direk bir </a:t>
            </a:r>
            <a:r>
              <a:rPr lang="tr-TR" sz="2000" b="0" i="0" dirty="0" err="1">
                <a:solidFill>
                  <a:srgbClr val="222222"/>
                </a:solidFill>
                <a:effectLst/>
                <a:latin typeface="Arial" panose="020B0604020202020204" pitchFamily="34" charset="0"/>
              </a:rPr>
              <a:t>baglantı</a:t>
            </a:r>
            <a:r>
              <a:rPr lang="tr-TR" sz="2000" b="0" i="0" dirty="0">
                <a:solidFill>
                  <a:srgbClr val="222222"/>
                </a:solidFill>
                <a:effectLst/>
                <a:latin typeface="Arial" panose="020B0604020202020204" pitchFamily="34" charset="0"/>
              </a:rPr>
              <a:t> kurulmaz veya iki </a:t>
            </a:r>
            <a:r>
              <a:rPr lang="tr-TR" sz="2000" b="0" i="0" dirty="0" err="1">
                <a:solidFill>
                  <a:srgbClr val="222222"/>
                </a:solidFill>
                <a:effectLst/>
                <a:latin typeface="Arial" panose="020B0604020202020204" pitchFamily="34" charset="0"/>
              </a:rPr>
              <a:t>View</a:t>
            </a:r>
            <a:r>
              <a:rPr lang="tr-TR" sz="2000" b="0" i="0" dirty="0">
                <a:solidFill>
                  <a:srgbClr val="222222"/>
                </a:solidFill>
                <a:effectLst/>
                <a:latin typeface="Arial" panose="020B0604020202020204" pitchFamily="34" charset="0"/>
              </a:rPr>
              <a:t> arasında da direk bir </a:t>
            </a:r>
            <a:r>
              <a:rPr lang="tr-TR" sz="2000" b="0" i="0" dirty="0" err="1">
                <a:solidFill>
                  <a:srgbClr val="222222"/>
                </a:solidFill>
                <a:effectLst/>
                <a:latin typeface="Arial" panose="020B0604020202020204" pitchFamily="34" charset="0"/>
              </a:rPr>
              <a:t>baglantı</a:t>
            </a:r>
            <a:r>
              <a:rPr lang="tr-TR" sz="2000" b="0" i="0" dirty="0">
                <a:solidFill>
                  <a:srgbClr val="222222"/>
                </a:solidFill>
                <a:effectLst/>
                <a:latin typeface="Arial" panose="020B0604020202020204" pitchFamily="34" charset="0"/>
              </a:rPr>
              <a:t> kurulmaz. Bütün iş Controller tarafından yönetilir</a:t>
            </a:r>
            <a:r>
              <a:rPr lang="tr-TR" b="0" i="0" dirty="0">
                <a:solidFill>
                  <a:srgbClr val="222222"/>
                </a:solidFill>
                <a:effectLst/>
                <a:latin typeface="Arial" panose="020B0604020202020204" pitchFamily="34" charset="0"/>
              </a:rPr>
              <a:t>.</a:t>
            </a:r>
          </a:p>
        </p:txBody>
      </p:sp>
    </p:spTree>
    <p:extLst>
      <p:ext uri="{BB962C8B-B14F-4D97-AF65-F5344CB8AC3E}">
        <p14:creationId xmlns:p14="http://schemas.microsoft.com/office/powerpoint/2010/main" val="4158498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2FAF29E9-404D-4C29-B54E-B79F17DD3FD4}"/>
              </a:ext>
            </a:extLst>
          </p:cNvPr>
          <p:cNvPicPr>
            <a:picLocks noChangeAspect="1"/>
          </p:cNvPicPr>
          <p:nvPr/>
        </p:nvPicPr>
        <p:blipFill>
          <a:blip r:embed="rId2"/>
          <a:stretch>
            <a:fillRect/>
          </a:stretch>
        </p:blipFill>
        <p:spPr>
          <a:xfrm>
            <a:off x="1336431" y="778649"/>
            <a:ext cx="9355015" cy="5129782"/>
          </a:xfrm>
          <a:prstGeom prst="rect">
            <a:avLst/>
          </a:prstGeom>
        </p:spPr>
      </p:pic>
    </p:spTree>
    <p:extLst>
      <p:ext uri="{BB962C8B-B14F-4D97-AF65-F5344CB8AC3E}">
        <p14:creationId xmlns:p14="http://schemas.microsoft.com/office/powerpoint/2010/main" val="1534164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8FFC412D-A6FA-487B-965C-C0E04FD0B136}"/>
              </a:ext>
            </a:extLst>
          </p:cNvPr>
          <p:cNvSpPr txBox="1"/>
          <p:nvPr/>
        </p:nvSpPr>
        <p:spPr>
          <a:xfrm>
            <a:off x="942534" y="1420837"/>
            <a:ext cx="9917723" cy="4031873"/>
          </a:xfrm>
          <a:prstGeom prst="rect">
            <a:avLst/>
          </a:prstGeom>
          <a:noFill/>
        </p:spPr>
        <p:txBody>
          <a:bodyPr wrap="square">
            <a:spAutoFit/>
          </a:bodyPr>
          <a:lstStyle/>
          <a:p>
            <a:pPr algn="l"/>
            <a:r>
              <a:rPr lang="tr-TR" sz="2000" b="0" i="0" dirty="0">
                <a:solidFill>
                  <a:srgbClr val="222222"/>
                </a:solidFill>
                <a:effectLst/>
                <a:latin typeface="Arial" panose="020B0604020202020204" pitchFamily="34" charset="0"/>
              </a:rPr>
              <a:t>Yukarıdaki şekilde Spring MVC genel mimarisi gösterilmektedir. Bu yapıyı açıklayacak olursak;</a:t>
            </a:r>
          </a:p>
          <a:p>
            <a:pPr algn="l"/>
            <a:r>
              <a:rPr lang="tr-TR" sz="2000" b="0" i="0" dirty="0">
                <a:solidFill>
                  <a:srgbClr val="222222"/>
                </a:solidFill>
                <a:effectLst/>
                <a:latin typeface="inherit"/>
              </a:rPr>
              <a:t>Kullanıcıdan gelen bir istek ( </a:t>
            </a:r>
            <a:r>
              <a:rPr lang="tr-TR" sz="2000" b="0" i="0" dirty="0" err="1">
                <a:solidFill>
                  <a:srgbClr val="222222"/>
                </a:solidFill>
                <a:effectLst/>
                <a:latin typeface="inherit"/>
              </a:rPr>
              <a:t>request</a:t>
            </a:r>
            <a:r>
              <a:rPr lang="tr-TR" sz="2000" b="0" i="0" dirty="0">
                <a:solidFill>
                  <a:srgbClr val="222222"/>
                </a:solidFill>
                <a:effectLst/>
                <a:latin typeface="inherit"/>
              </a:rPr>
              <a:t> ) </a:t>
            </a:r>
            <a:r>
              <a:rPr lang="tr-TR" sz="2000" b="0" i="0" dirty="0" err="1">
                <a:solidFill>
                  <a:srgbClr val="222222"/>
                </a:solidFill>
                <a:effectLst/>
                <a:latin typeface="inherit"/>
              </a:rPr>
              <a:t>Distpatcher</a:t>
            </a:r>
            <a:r>
              <a:rPr lang="tr-TR" sz="2000" b="0" i="0" dirty="0">
                <a:solidFill>
                  <a:srgbClr val="222222"/>
                </a:solidFill>
                <a:effectLst/>
                <a:latin typeface="inherit"/>
              </a:rPr>
              <a:t> </a:t>
            </a:r>
            <a:r>
              <a:rPr lang="tr-TR" sz="2000" b="0" i="0" dirty="0" err="1">
                <a:solidFill>
                  <a:srgbClr val="222222"/>
                </a:solidFill>
                <a:effectLst/>
                <a:latin typeface="inherit"/>
              </a:rPr>
              <a:t>Servlet'e</a:t>
            </a:r>
            <a:r>
              <a:rPr lang="tr-TR" sz="2000" b="0" i="0" dirty="0">
                <a:solidFill>
                  <a:srgbClr val="222222"/>
                </a:solidFill>
                <a:effectLst/>
                <a:latin typeface="inherit"/>
              </a:rPr>
              <a:t> gelir. </a:t>
            </a:r>
            <a:r>
              <a:rPr lang="tr-TR" sz="2000" b="0" i="0" dirty="0" err="1">
                <a:solidFill>
                  <a:srgbClr val="222222"/>
                </a:solidFill>
                <a:effectLst/>
                <a:latin typeface="inherit"/>
              </a:rPr>
              <a:t>Dispatcher</a:t>
            </a:r>
            <a:r>
              <a:rPr lang="tr-TR" sz="2000" b="0" i="0" dirty="0">
                <a:solidFill>
                  <a:srgbClr val="222222"/>
                </a:solidFill>
                <a:effectLst/>
                <a:latin typeface="inherit"/>
              </a:rPr>
              <a:t> </a:t>
            </a:r>
            <a:r>
              <a:rPr lang="tr-TR" sz="2000" b="0" i="0" dirty="0" err="1">
                <a:solidFill>
                  <a:srgbClr val="222222"/>
                </a:solidFill>
                <a:effectLst/>
                <a:latin typeface="inherit"/>
              </a:rPr>
              <a:t>Servlet</a:t>
            </a:r>
            <a:r>
              <a:rPr lang="tr-TR" sz="2000" b="0" i="0" dirty="0">
                <a:solidFill>
                  <a:srgbClr val="222222"/>
                </a:solidFill>
                <a:effectLst/>
                <a:latin typeface="inherit"/>
              </a:rPr>
              <a:t>  </a:t>
            </a:r>
            <a:r>
              <a:rPr lang="tr-TR" sz="2000" b="0" i="0" dirty="0" err="1">
                <a:solidFill>
                  <a:srgbClr val="222222"/>
                </a:solidFill>
                <a:effectLst/>
                <a:latin typeface="inherit"/>
              </a:rPr>
              <a:t>front-controller</a:t>
            </a:r>
            <a:r>
              <a:rPr lang="tr-TR" sz="2000" b="0" i="0" dirty="0">
                <a:solidFill>
                  <a:srgbClr val="222222"/>
                </a:solidFill>
                <a:effectLst/>
                <a:latin typeface="inherit"/>
              </a:rPr>
              <a:t> (</a:t>
            </a:r>
            <a:r>
              <a:rPr lang="tr-TR" sz="2000" b="0" i="0" dirty="0" err="1">
                <a:solidFill>
                  <a:srgbClr val="222222"/>
                </a:solidFill>
                <a:effectLst/>
                <a:latin typeface="inherit"/>
              </a:rPr>
              <a:t>design</a:t>
            </a:r>
            <a:r>
              <a:rPr lang="tr-TR" sz="2000" b="0" i="0" dirty="0">
                <a:solidFill>
                  <a:srgbClr val="222222"/>
                </a:solidFill>
                <a:effectLst/>
                <a:latin typeface="inherit"/>
              </a:rPr>
              <a:t> </a:t>
            </a:r>
            <a:r>
              <a:rPr lang="tr-TR" sz="2000" b="0" i="0" dirty="0" err="1">
                <a:solidFill>
                  <a:srgbClr val="222222"/>
                </a:solidFill>
                <a:effectLst/>
                <a:latin typeface="inherit"/>
              </a:rPr>
              <a:t>pattern</a:t>
            </a:r>
            <a:r>
              <a:rPr lang="tr-TR" sz="2000" b="0" i="0" dirty="0">
                <a:solidFill>
                  <a:srgbClr val="222222"/>
                </a:solidFill>
                <a:effectLst/>
                <a:latin typeface="inherit"/>
              </a:rPr>
              <a:t>) tasarım deseni yapısında bir </a:t>
            </a:r>
            <a:r>
              <a:rPr lang="tr-TR" sz="2000" b="0" i="0" dirty="0" err="1">
                <a:solidFill>
                  <a:srgbClr val="222222"/>
                </a:solidFill>
                <a:effectLst/>
                <a:latin typeface="inherit"/>
              </a:rPr>
              <a:t>dispatcher'dır</a:t>
            </a:r>
            <a:r>
              <a:rPr lang="tr-TR" sz="2000" b="0" i="0" dirty="0">
                <a:solidFill>
                  <a:srgbClr val="222222"/>
                </a:solidFill>
                <a:effectLst/>
                <a:latin typeface="inherit"/>
              </a:rPr>
              <a:t>. Gelen bütün </a:t>
            </a:r>
            <a:r>
              <a:rPr lang="tr-TR" sz="2000" b="0" i="0" dirty="0" err="1">
                <a:solidFill>
                  <a:srgbClr val="222222"/>
                </a:solidFill>
                <a:effectLst/>
                <a:latin typeface="inherit"/>
              </a:rPr>
              <a:t>requestler</a:t>
            </a:r>
            <a:r>
              <a:rPr lang="tr-TR" sz="2000" b="0" i="0" dirty="0">
                <a:solidFill>
                  <a:srgbClr val="222222"/>
                </a:solidFill>
                <a:effectLst/>
                <a:latin typeface="inherit"/>
              </a:rPr>
              <a:t> buradan akar ve burada </a:t>
            </a:r>
            <a:r>
              <a:rPr lang="tr-TR" sz="2000" b="0" i="0" dirty="0" err="1">
                <a:solidFill>
                  <a:srgbClr val="222222"/>
                </a:solidFill>
                <a:effectLst/>
                <a:latin typeface="inherit"/>
              </a:rPr>
              <a:t>Handle</a:t>
            </a:r>
            <a:r>
              <a:rPr lang="tr-TR" sz="2000" b="0" i="0" dirty="0">
                <a:solidFill>
                  <a:srgbClr val="222222"/>
                </a:solidFill>
                <a:effectLst/>
                <a:latin typeface="inherit"/>
              </a:rPr>
              <a:t> edilerek (</a:t>
            </a:r>
            <a:r>
              <a:rPr lang="tr-TR" sz="2000" b="0" i="0" dirty="0" err="1">
                <a:solidFill>
                  <a:srgbClr val="222222"/>
                </a:solidFill>
                <a:effectLst/>
                <a:latin typeface="inherit"/>
              </a:rPr>
              <a:t>Handler</a:t>
            </a:r>
            <a:r>
              <a:rPr lang="tr-TR" sz="2000" b="0" i="0" dirty="0">
                <a:solidFill>
                  <a:srgbClr val="222222"/>
                </a:solidFill>
                <a:effectLst/>
                <a:latin typeface="inherit"/>
              </a:rPr>
              <a:t> </a:t>
            </a:r>
            <a:r>
              <a:rPr lang="tr-TR" sz="2000" b="0" i="0" dirty="0" err="1">
                <a:solidFill>
                  <a:srgbClr val="222222"/>
                </a:solidFill>
                <a:effectLst/>
                <a:latin typeface="inherit"/>
              </a:rPr>
              <a:t>Mapping</a:t>
            </a:r>
            <a:r>
              <a:rPr lang="tr-TR" sz="2000" b="0" i="0" dirty="0">
                <a:solidFill>
                  <a:srgbClr val="222222"/>
                </a:solidFill>
                <a:effectLst/>
                <a:latin typeface="inherit"/>
              </a:rPr>
              <a:t>)  doğru </a:t>
            </a:r>
            <a:r>
              <a:rPr lang="tr-TR" sz="2000" b="0" i="0" dirty="0" err="1">
                <a:solidFill>
                  <a:srgbClr val="222222"/>
                </a:solidFill>
                <a:effectLst/>
                <a:latin typeface="inherit"/>
              </a:rPr>
              <a:t>controller</a:t>
            </a:r>
            <a:r>
              <a:rPr lang="tr-TR" sz="2000" b="0" i="0" dirty="0">
                <a:solidFill>
                  <a:srgbClr val="222222"/>
                </a:solidFill>
                <a:effectLst/>
                <a:latin typeface="inherit"/>
              </a:rPr>
              <a:t> bilgisi bulunur. Controller bilgisi </a:t>
            </a:r>
            <a:r>
              <a:rPr lang="tr-TR" sz="2000" b="0" i="0" dirty="0" err="1">
                <a:solidFill>
                  <a:srgbClr val="222222"/>
                </a:solidFill>
                <a:effectLst/>
                <a:latin typeface="inherit"/>
              </a:rPr>
              <a:t>Disapatcher</a:t>
            </a:r>
            <a:r>
              <a:rPr lang="tr-TR" sz="2000" b="0" i="0" dirty="0">
                <a:solidFill>
                  <a:srgbClr val="222222"/>
                </a:solidFill>
                <a:effectLst/>
                <a:latin typeface="inherit"/>
              </a:rPr>
              <a:t> </a:t>
            </a:r>
            <a:r>
              <a:rPr lang="tr-TR" sz="2000" b="0" i="0" dirty="0" err="1">
                <a:solidFill>
                  <a:srgbClr val="222222"/>
                </a:solidFill>
                <a:effectLst/>
                <a:latin typeface="inherit"/>
              </a:rPr>
              <a:t>Servlete'e</a:t>
            </a:r>
            <a:r>
              <a:rPr lang="tr-TR" sz="2000" b="0" i="0" dirty="0">
                <a:solidFill>
                  <a:srgbClr val="222222"/>
                </a:solidFill>
                <a:effectLst/>
                <a:latin typeface="inherit"/>
              </a:rPr>
              <a:t> gönderilir.  Bu bilgiye bakarak </a:t>
            </a:r>
            <a:r>
              <a:rPr lang="tr-TR" sz="2000" b="0" i="0" dirty="0" err="1">
                <a:solidFill>
                  <a:srgbClr val="222222"/>
                </a:solidFill>
                <a:effectLst/>
                <a:latin typeface="inherit"/>
              </a:rPr>
              <a:t>Dispatcher</a:t>
            </a:r>
            <a:r>
              <a:rPr lang="tr-TR" sz="2000" b="0" i="0" dirty="0">
                <a:solidFill>
                  <a:srgbClr val="222222"/>
                </a:solidFill>
                <a:effectLst/>
                <a:latin typeface="inherit"/>
              </a:rPr>
              <a:t> </a:t>
            </a:r>
            <a:r>
              <a:rPr lang="tr-TR" sz="2000" b="0" i="0" dirty="0" err="1">
                <a:solidFill>
                  <a:srgbClr val="222222"/>
                </a:solidFill>
                <a:effectLst/>
                <a:latin typeface="inherit"/>
              </a:rPr>
              <a:t>Servlet</a:t>
            </a:r>
            <a:r>
              <a:rPr lang="tr-TR" sz="2000" b="0" i="0" dirty="0">
                <a:solidFill>
                  <a:srgbClr val="222222"/>
                </a:solidFill>
                <a:effectLst/>
                <a:latin typeface="inherit"/>
              </a:rPr>
              <a:t> ilgili </a:t>
            </a:r>
            <a:r>
              <a:rPr lang="tr-TR" sz="2000" b="0" i="0" dirty="0" err="1">
                <a:solidFill>
                  <a:srgbClr val="222222"/>
                </a:solidFill>
                <a:effectLst/>
                <a:latin typeface="inherit"/>
              </a:rPr>
              <a:t>Controller'a</a:t>
            </a:r>
            <a:r>
              <a:rPr lang="tr-TR" sz="2000" b="0" i="0" dirty="0">
                <a:solidFill>
                  <a:srgbClr val="222222"/>
                </a:solidFill>
                <a:effectLst/>
                <a:latin typeface="inherit"/>
              </a:rPr>
              <a:t> </a:t>
            </a:r>
            <a:r>
              <a:rPr lang="tr-TR" sz="2000" b="0" i="0" dirty="0" err="1">
                <a:solidFill>
                  <a:srgbClr val="222222"/>
                </a:solidFill>
                <a:effectLst/>
                <a:latin typeface="inherit"/>
              </a:rPr>
              <a:t>reuqest'i</a:t>
            </a:r>
            <a:r>
              <a:rPr lang="tr-TR" sz="2000" b="0" i="0" dirty="0">
                <a:solidFill>
                  <a:srgbClr val="222222"/>
                </a:solidFill>
                <a:effectLst/>
                <a:latin typeface="inherit"/>
              </a:rPr>
              <a:t> gönderir. İlgili Controller ise gerekli işlemleri yapıp bir </a:t>
            </a:r>
            <a:r>
              <a:rPr lang="tr-TR" sz="2000" b="0" i="0" dirty="0" err="1">
                <a:solidFill>
                  <a:srgbClr val="222222"/>
                </a:solidFill>
                <a:effectLst/>
                <a:latin typeface="inherit"/>
              </a:rPr>
              <a:t>ModelAndView</a:t>
            </a:r>
            <a:r>
              <a:rPr lang="tr-TR" sz="2000" b="0" i="0" dirty="0">
                <a:solidFill>
                  <a:srgbClr val="222222"/>
                </a:solidFill>
                <a:effectLst/>
                <a:latin typeface="inherit"/>
              </a:rPr>
              <a:t> nesnesi döndürür. Bu nesne içerisinde hangi </a:t>
            </a:r>
            <a:r>
              <a:rPr lang="tr-TR" sz="2000" b="0" i="0" dirty="0" err="1">
                <a:solidFill>
                  <a:srgbClr val="222222"/>
                </a:solidFill>
                <a:effectLst/>
                <a:latin typeface="inherit"/>
              </a:rPr>
              <a:t>View'ın</a:t>
            </a:r>
            <a:r>
              <a:rPr lang="tr-TR" sz="2000" b="0" i="0" dirty="0">
                <a:solidFill>
                  <a:srgbClr val="222222"/>
                </a:solidFill>
                <a:effectLst/>
                <a:latin typeface="inherit"/>
              </a:rPr>
              <a:t> kullanıcıya </a:t>
            </a:r>
            <a:r>
              <a:rPr lang="tr-TR" sz="2000" b="0" i="0" dirty="0" err="1">
                <a:solidFill>
                  <a:srgbClr val="222222"/>
                </a:solidFill>
                <a:effectLst/>
                <a:latin typeface="inherit"/>
              </a:rPr>
              <a:t>response</a:t>
            </a:r>
            <a:r>
              <a:rPr lang="tr-TR" sz="2000" b="0" i="0" dirty="0">
                <a:solidFill>
                  <a:srgbClr val="222222"/>
                </a:solidFill>
                <a:effectLst/>
                <a:latin typeface="inherit"/>
              </a:rPr>
              <a:t> olarak </a:t>
            </a:r>
            <a:r>
              <a:rPr lang="tr-TR" sz="2000" b="0" i="0" dirty="0" err="1">
                <a:solidFill>
                  <a:srgbClr val="222222"/>
                </a:solidFill>
                <a:effectLst/>
                <a:latin typeface="inherit"/>
              </a:rPr>
              <a:t>gönderilecegi</a:t>
            </a:r>
            <a:r>
              <a:rPr lang="tr-TR" sz="2000" b="0" i="0" dirty="0">
                <a:solidFill>
                  <a:srgbClr val="222222"/>
                </a:solidFill>
                <a:effectLst/>
                <a:latin typeface="inherit"/>
              </a:rPr>
              <a:t> ve </a:t>
            </a:r>
            <a:r>
              <a:rPr lang="tr-TR" sz="2000" b="0" i="0" dirty="0" err="1">
                <a:solidFill>
                  <a:srgbClr val="222222"/>
                </a:solidFill>
                <a:effectLst/>
                <a:latin typeface="inherit"/>
              </a:rPr>
              <a:t>View</a:t>
            </a:r>
            <a:r>
              <a:rPr lang="tr-TR" sz="2000" b="0" i="0" dirty="0">
                <a:solidFill>
                  <a:srgbClr val="222222"/>
                </a:solidFill>
                <a:effectLst/>
                <a:latin typeface="inherit"/>
              </a:rPr>
              <a:t> içerisinde gösterilecek bazı bilgiler bulunur. </a:t>
            </a:r>
            <a:r>
              <a:rPr lang="tr-TR" sz="2000" b="0" i="0" dirty="0" err="1">
                <a:solidFill>
                  <a:srgbClr val="222222"/>
                </a:solidFill>
                <a:effectLst/>
                <a:latin typeface="inherit"/>
              </a:rPr>
              <a:t>Dispatcher</a:t>
            </a:r>
            <a:r>
              <a:rPr lang="tr-TR" sz="2000" b="0" i="0" dirty="0">
                <a:solidFill>
                  <a:srgbClr val="222222"/>
                </a:solidFill>
                <a:effectLst/>
                <a:latin typeface="inherit"/>
              </a:rPr>
              <a:t> </a:t>
            </a:r>
            <a:r>
              <a:rPr lang="tr-TR" sz="2000" b="0" i="0" dirty="0" err="1">
                <a:solidFill>
                  <a:srgbClr val="222222"/>
                </a:solidFill>
                <a:effectLst/>
                <a:latin typeface="inherit"/>
              </a:rPr>
              <a:t>Servlet</a:t>
            </a:r>
            <a:r>
              <a:rPr lang="tr-TR" sz="2000" b="0" i="0" dirty="0">
                <a:solidFill>
                  <a:srgbClr val="222222"/>
                </a:solidFill>
                <a:effectLst/>
                <a:latin typeface="inherit"/>
              </a:rPr>
              <a:t> bu </a:t>
            </a:r>
            <a:r>
              <a:rPr lang="tr-TR" sz="2000" b="0" i="0" dirty="0" err="1">
                <a:solidFill>
                  <a:srgbClr val="222222"/>
                </a:solidFill>
                <a:effectLst/>
                <a:latin typeface="inherit"/>
              </a:rPr>
              <a:t>View'ı</a:t>
            </a:r>
            <a:r>
              <a:rPr lang="tr-TR" sz="2000" b="0" i="0" dirty="0">
                <a:solidFill>
                  <a:srgbClr val="222222"/>
                </a:solidFill>
                <a:effectLst/>
                <a:latin typeface="inherit"/>
              </a:rPr>
              <a:t> elde etmek için </a:t>
            </a:r>
            <a:r>
              <a:rPr lang="tr-TR" sz="2000" b="0" i="0" dirty="0" err="1">
                <a:solidFill>
                  <a:srgbClr val="222222"/>
                </a:solidFill>
                <a:effectLst/>
                <a:latin typeface="inherit"/>
              </a:rPr>
              <a:t>View</a:t>
            </a:r>
            <a:r>
              <a:rPr lang="tr-TR" sz="2000" b="0" i="0" dirty="0">
                <a:solidFill>
                  <a:srgbClr val="222222"/>
                </a:solidFill>
                <a:effectLst/>
                <a:latin typeface="inherit"/>
              </a:rPr>
              <a:t> </a:t>
            </a:r>
            <a:r>
              <a:rPr lang="tr-TR" sz="2000" b="0" i="0" dirty="0" err="1">
                <a:solidFill>
                  <a:srgbClr val="222222"/>
                </a:solidFill>
                <a:effectLst/>
                <a:latin typeface="inherit"/>
              </a:rPr>
              <a:t>Resolver'a</a:t>
            </a:r>
            <a:r>
              <a:rPr lang="tr-TR" sz="2000" b="0" i="0" dirty="0">
                <a:solidFill>
                  <a:srgbClr val="222222"/>
                </a:solidFill>
                <a:effectLst/>
                <a:latin typeface="inherit"/>
              </a:rPr>
              <a:t> gider. </a:t>
            </a:r>
            <a:r>
              <a:rPr lang="tr-TR" sz="2000" b="0" i="0" dirty="0" err="1">
                <a:solidFill>
                  <a:srgbClr val="222222"/>
                </a:solidFill>
                <a:effectLst/>
                <a:latin typeface="inherit"/>
              </a:rPr>
              <a:t>View</a:t>
            </a:r>
            <a:r>
              <a:rPr lang="tr-TR" sz="2000" b="0" i="0" dirty="0">
                <a:solidFill>
                  <a:srgbClr val="222222"/>
                </a:solidFill>
                <a:effectLst/>
                <a:latin typeface="inherit"/>
              </a:rPr>
              <a:t> </a:t>
            </a:r>
            <a:r>
              <a:rPr lang="tr-TR" sz="2000" b="0" i="0" dirty="0" err="1">
                <a:solidFill>
                  <a:srgbClr val="222222"/>
                </a:solidFill>
                <a:effectLst/>
                <a:latin typeface="inherit"/>
              </a:rPr>
              <a:t>Resolver</a:t>
            </a:r>
            <a:r>
              <a:rPr lang="tr-TR" sz="2000" b="0" i="0" dirty="0">
                <a:solidFill>
                  <a:srgbClr val="222222"/>
                </a:solidFill>
                <a:effectLst/>
                <a:latin typeface="inherit"/>
              </a:rPr>
              <a:t> bir </a:t>
            </a:r>
            <a:r>
              <a:rPr lang="tr-TR" sz="2000" b="0" i="0" dirty="0" err="1">
                <a:solidFill>
                  <a:srgbClr val="222222"/>
                </a:solidFill>
                <a:effectLst/>
                <a:latin typeface="inherit"/>
              </a:rPr>
              <a:t>View</a:t>
            </a:r>
            <a:r>
              <a:rPr lang="tr-TR" sz="2000" b="0" i="0" dirty="0">
                <a:solidFill>
                  <a:srgbClr val="222222"/>
                </a:solidFill>
                <a:effectLst/>
                <a:latin typeface="inherit"/>
              </a:rPr>
              <a:t> döndürür ve </a:t>
            </a:r>
            <a:r>
              <a:rPr lang="tr-TR" sz="2000" b="0" i="0" dirty="0" err="1">
                <a:solidFill>
                  <a:srgbClr val="222222"/>
                </a:solidFill>
                <a:effectLst/>
                <a:latin typeface="inherit"/>
              </a:rPr>
              <a:t>Dispatcher</a:t>
            </a:r>
            <a:r>
              <a:rPr lang="tr-TR" sz="2000" b="0" i="0" dirty="0">
                <a:solidFill>
                  <a:srgbClr val="222222"/>
                </a:solidFill>
                <a:effectLst/>
                <a:latin typeface="inherit"/>
              </a:rPr>
              <a:t> </a:t>
            </a:r>
            <a:r>
              <a:rPr lang="tr-TR" sz="2000" b="0" i="0" dirty="0" err="1">
                <a:solidFill>
                  <a:srgbClr val="222222"/>
                </a:solidFill>
                <a:effectLst/>
                <a:latin typeface="inherit"/>
              </a:rPr>
              <a:t>Servlet</a:t>
            </a:r>
            <a:r>
              <a:rPr lang="tr-TR" sz="2000" b="0" i="0" dirty="0">
                <a:solidFill>
                  <a:srgbClr val="222222"/>
                </a:solidFill>
                <a:effectLst/>
                <a:latin typeface="inherit"/>
              </a:rPr>
              <a:t> ilgili bilgileri bu </a:t>
            </a:r>
            <a:r>
              <a:rPr lang="tr-TR" sz="2000" b="0" i="0" dirty="0" err="1">
                <a:solidFill>
                  <a:srgbClr val="222222"/>
                </a:solidFill>
                <a:effectLst/>
                <a:latin typeface="inherit"/>
              </a:rPr>
              <a:t>View</a:t>
            </a:r>
            <a:r>
              <a:rPr lang="tr-TR" sz="2000" b="0" i="0" dirty="0">
                <a:solidFill>
                  <a:srgbClr val="222222"/>
                </a:solidFill>
                <a:effectLst/>
                <a:latin typeface="inherit"/>
              </a:rPr>
              <a:t> içerisine yazar. Ardından </a:t>
            </a:r>
            <a:r>
              <a:rPr lang="tr-TR" sz="2000" b="0" i="0" dirty="0" err="1">
                <a:solidFill>
                  <a:srgbClr val="222222"/>
                </a:solidFill>
                <a:effectLst/>
                <a:latin typeface="inherit"/>
              </a:rPr>
              <a:t>View'ı</a:t>
            </a:r>
            <a:r>
              <a:rPr lang="tr-TR" sz="2000" b="0" i="0" dirty="0">
                <a:solidFill>
                  <a:srgbClr val="222222"/>
                </a:solidFill>
                <a:effectLst/>
                <a:latin typeface="inherit"/>
              </a:rPr>
              <a:t> </a:t>
            </a:r>
            <a:r>
              <a:rPr lang="tr-TR" sz="2000" b="0" i="0" dirty="0" err="1">
                <a:solidFill>
                  <a:srgbClr val="222222"/>
                </a:solidFill>
                <a:effectLst/>
                <a:latin typeface="inherit"/>
              </a:rPr>
              <a:t>response</a:t>
            </a:r>
            <a:r>
              <a:rPr lang="tr-TR" sz="2000" b="0" i="0" dirty="0">
                <a:solidFill>
                  <a:srgbClr val="222222"/>
                </a:solidFill>
                <a:effectLst/>
                <a:latin typeface="inherit"/>
              </a:rPr>
              <a:t> olarak kullanıcıya gönderir. </a:t>
            </a:r>
            <a:endParaRPr lang="tr-TR" sz="2000" b="0" i="0" dirty="0">
              <a:solidFill>
                <a:srgbClr val="222222"/>
              </a:solidFill>
              <a:effectLst/>
              <a:latin typeface="Arial" panose="020B0604020202020204" pitchFamily="34" charset="0"/>
            </a:endParaRPr>
          </a:p>
          <a:p>
            <a:br>
              <a:rPr lang="tr-TR" dirty="0"/>
            </a:br>
            <a:endParaRPr lang="tr-TR" dirty="0"/>
          </a:p>
        </p:txBody>
      </p:sp>
    </p:spTree>
    <p:extLst>
      <p:ext uri="{BB962C8B-B14F-4D97-AF65-F5344CB8AC3E}">
        <p14:creationId xmlns:p14="http://schemas.microsoft.com/office/powerpoint/2010/main" val="917771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C10D23F1-2336-40A3-BA76-3B58AC3EC13A}"/>
              </a:ext>
            </a:extLst>
          </p:cNvPr>
          <p:cNvSpPr txBox="1"/>
          <p:nvPr/>
        </p:nvSpPr>
        <p:spPr>
          <a:xfrm>
            <a:off x="1533377" y="1505395"/>
            <a:ext cx="9467557" cy="3847207"/>
          </a:xfrm>
          <a:prstGeom prst="rect">
            <a:avLst/>
          </a:prstGeom>
          <a:noFill/>
        </p:spPr>
        <p:txBody>
          <a:bodyPr wrap="square">
            <a:spAutoFit/>
          </a:bodyPr>
          <a:lstStyle/>
          <a:p>
            <a:pPr algn="ctr" fontAlgn="base"/>
            <a:r>
              <a:rPr lang="tr-TR" sz="2400" b="0" i="0" dirty="0" err="1">
                <a:effectLst/>
              </a:rPr>
              <a:t>Singleton</a:t>
            </a:r>
            <a:r>
              <a:rPr lang="tr-TR" sz="2400" b="0" i="0" dirty="0">
                <a:effectLst/>
              </a:rPr>
              <a:t> Design </a:t>
            </a:r>
            <a:r>
              <a:rPr lang="tr-TR" sz="2400" b="0" i="0" dirty="0" err="1">
                <a:effectLst/>
              </a:rPr>
              <a:t>Pattern</a:t>
            </a:r>
            <a:endParaRPr lang="tr-TR" sz="2400" b="0" i="0" dirty="0">
              <a:effectLst/>
            </a:endParaRPr>
          </a:p>
          <a:p>
            <a:pPr algn="l" fontAlgn="base"/>
            <a:r>
              <a:rPr lang="tr-TR" sz="2000" b="0" i="0" dirty="0" err="1">
                <a:solidFill>
                  <a:srgbClr val="333333"/>
                </a:solidFill>
                <a:effectLst/>
              </a:rPr>
              <a:t>Creational</a:t>
            </a:r>
            <a:r>
              <a:rPr lang="tr-TR" sz="2000" b="0" i="0" dirty="0">
                <a:solidFill>
                  <a:srgbClr val="333333"/>
                </a:solidFill>
                <a:effectLst/>
              </a:rPr>
              <a:t> </a:t>
            </a:r>
            <a:r>
              <a:rPr lang="tr-TR" sz="2000" b="0" i="0" dirty="0" err="1">
                <a:solidFill>
                  <a:srgbClr val="333333"/>
                </a:solidFill>
                <a:effectLst/>
              </a:rPr>
              <a:t>design</a:t>
            </a:r>
            <a:r>
              <a:rPr lang="tr-TR" sz="2000" b="0" i="0" dirty="0">
                <a:solidFill>
                  <a:srgbClr val="333333"/>
                </a:solidFill>
                <a:effectLst/>
              </a:rPr>
              <a:t> </a:t>
            </a:r>
            <a:r>
              <a:rPr lang="tr-TR" sz="2000" b="0" i="0" dirty="0" err="1">
                <a:solidFill>
                  <a:srgbClr val="333333"/>
                </a:solidFill>
                <a:effectLst/>
              </a:rPr>
              <a:t>patterns</a:t>
            </a:r>
            <a:r>
              <a:rPr lang="tr-TR" sz="2000" b="0" i="0" dirty="0">
                <a:solidFill>
                  <a:srgbClr val="333333"/>
                </a:solidFill>
                <a:effectLst/>
              </a:rPr>
              <a:t> grubuna ait </a:t>
            </a:r>
            <a:r>
              <a:rPr lang="tr-TR" sz="2000" b="0" i="0" dirty="0" err="1">
                <a:solidFill>
                  <a:srgbClr val="333333"/>
                </a:solidFill>
                <a:effectLst/>
              </a:rPr>
              <a:t>singleton</a:t>
            </a:r>
            <a:r>
              <a:rPr lang="tr-TR" sz="2000" b="0" i="0" dirty="0">
                <a:solidFill>
                  <a:srgbClr val="333333"/>
                </a:solidFill>
                <a:effectLst/>
              </a:rPr>
              <a:t> </a:t>
            </a:r>
            <a:r>
              <a:rPr lang="tr-TR" sz="2000" b="0" i="0" dirty="0" err="1">
                <a:solidFill>
                  <a:srgbClr val="333333"/>
                </a:solidFill>
                <a:effectLst/>
              </a:rPr>
              <a:t>design</a:t>
            </a:r>
            <a:r>
              <a:rPr lang="tr-TR" sz="2000" b="0" i="0" dirty="0">
                <a:solidFill>
                  <a:srgbClr val="333333"/>
                </a:solidFill>
                <a:effectLst/>
              </a:rPr>
              <a:t> </a:t>
            </a:r>
            <a:r>
              <a:rPr lang="tr-TR" sz="2000" b="0" i="0" dirty="0" err="1">
                <a:solidFill>
                  <a:srgbClr val="333333"/>
                </a:solidFill>
                <a:effectLst/>
              </a:rPr>
              <a:t>pattern</a:t>
            </a:r>
            <a:r>
              <a:rPr lang="tr-TR" sz="2000" b="0" i="0" dirty="0">
                <a:solidFill>
                  <a:srgbClr val="333333"/>
                </a:solidFill>
                <a:effectLst/>
              </a:rPr>
              <a:t> bir nesnenin </a:t>
            </a:r>
            <a:r>
              <a:rPr lang="tr-TR" sz="2000" b="0" i="0" dirty="0" err="1">
                <a:solidFill>
                  <a:srgbClr val="333333"/>
                </a:solidFill>
                <a:effectLst/>
              </a:rPr>
              <a:t>application</a:t>
            </a:r>
            <a:r>
              <a:rPr lang="tr-TR" sz="2000" b="0" i="0" dirty="0">
                <a:solidFill>
                  <a:srgbClr val="333333"/>
                </a:solidFill>
                <a:effectLst/>
              </a:rPr>
              <a:t> </a:t>
            </a:r>
            <a:r>
              <a:rPr lang="tr-TR" sz="2000" b="0" i="0" dirty="0" err="1">
                <a:solidFill>
                  <a:srgbClr val="333333"/>
                </a:solidFill>
                <a:effectLst/>
              </a:rPr>
              <a:t>pool</a:t>
            </a:r>
            <a:r>
              <a:rPr lang="tr-TR" sz="2000" b="0" i="0" dirty="0">
                <a:solidFill>
                  <a:srgbClr val="333333"/>
                </a:solidFill>
                <a:effectLst/>
              </a:rPr>
              <a:t> kapanana kadar bir kez üretilmesini ve tek bir </a:t>
            </a:r>
            <a:r>
              <a:rPr lang="tr-TR" sz="2000" b="0" i="0" dirty="0" err="1">
                <a:solidFill>
                  <a:srgbClr val="333333"/>
                </a:solidFill>
                <a:effectLst/>
              </a:rPr>
              <a:t>instance’ının</a:t>
            </a:r>
            <a:r>
              <a:rPr lang="tr-TR" sz="2000" b="0" i="0" dirty="0">
                <a:solidFill>
                  <a:srgbClr val="333333"/>
                </a:solidFill>
                <a:effectLst/>
              </a:rPr>
              <a:t> olmasın kontrol altında tutar. Aynı zamanda bu nesne sınıf dışından da </a:t>
            </a:r>
            <a:r>
              <a:rPr lang="tr-TR" sz="2000" b="0" i="0" dirty="0" err="1">
                <a:solidFill>
                  <a:srgbClr val="333333"/>
                </a:solidFill>
                <a:effectLst/>
              </a:rPr>
              <a:t>erişilebilinir</a:t>
            </a:r>
            <a:r>
              <a:rPr lang="tr-TR" sz="2000" b="0" i="0" dirty="0">
                <a:solidFill>
                  <a:srgbClr val="333333"/>
                </a:solidFill>
                <a:effectLst/>
              </a:rPr>
              <a:t> olur. Bir sınıfın bir anda sadece bir örneğinin olması istenildiği zamanlarda kullanılır. Örneğin </a:t>
            </a:r>
            <a:r>
              <a:rPr lang="tr-TR" sz="2000" b="0" i="0" dirty="0" err="1">
                <a:solidFill>
                  <a:srgbClr val="333333"/>
                </a:solidFill>
                <a:effectLst/>
              </a:rPr>
              <a:t>veritabanı</a:t>
            </a:r>
            <a:r>
              <a:rPr lang="tr-TR" sz="2000" b="0" i="0" dirty="0">
                <a:solidFill>
                  <a:srgbClr val="333333"/>
                </a:solidFill>
                <a:effectLst/>
              </a:rPr>
              <a:t> uygulamalarında bir anda bir bağlantı nesnesinin olması sistem kaynaklarının verimli bir şekilde kullanılmasını sağlar.</a:t>
            </a:r>
            <a:endParaRPr lang="tr-TR" sz="2000" b="0" i="0" dirty="0">
              <a:solidFill>
                <a:srgbClr val="666666"/>
              </a:solidFill>
              <a:effectLst/>
            </a:endParaRPr>
          </a:p>
          <a:p>
            <a:pPr algn="l" fontAlgn="base"/>
            <a:r>
              <a:rPr lang="tr-TR" sz="2000" b="0" i="0" dirty="0">
                <a:solidFill>
                  <a:srgbClr val="333333"/>
                </a:solidFill>
                <a:effectLst/>
              </a:rPr>
              <a:t>Bu desenin kullanımı oldukça basittir. </a:t>
            </a:r>
            <a:r>
              <a:rPr lang="tr-TR" sz="2000" b="0" i="0" dirty="0" err="1">
                <a:solidFill>
                  <a:srgbClr val="333333"/>
                </a:solidFill>
                <a:effectLst/>
              </a:rPr>
              <a:t>Singleton</a:t>
            </a:r>
            <a:r>
              <a:rPr lang="tr-TR" sz="2000" b="0" i="0" dirty="0">
                <a:solidFill>
                  <a:srgbClr val="333333"/>
                </a:solidFill>
                <a:effectLst/>
              </a:rPr>
              <a:t> deseni uygulanacak sınıfın </a:t>
            </a:r>
            <a:r>
              <a:rPr lang="tr-TR" sz="2000" b="0" i="0" dirty="0" err="1">
                <a:solidFill>
                  <a:srgbClr val="333333"/>
                </a:solidFill>
                <a:effectLst/>
              </a:rPr>
              <a:t>constructor</a:t>
            </a:r>
            <a:r>
              <a:rPr lang="tr-TR" sz="2000" b="0" i="0" dirty="0">
                <a:solidFill>
                  <a:srgbClr val="333333"/>
                </a:solidFill>
                <a:effectLst/>
              </a:rPr>
              <a:t>(yapıcı) metodu </a:t>
            </a:r>
            <a:r>
              <a:rPr lang="tr-TR" sz="2000" b="0" i="0" dirty="0" err="1">
                <a:solidFill>
                  <a:srgbClr val="333333"/>
                </a:solidFill>
                <a:effectLst/>
              </a:rPr>
              <a:t>private</a:t>
            </a:r>
            <a:r>
              <a:rPr lang="tr-TR" sz="2000" b="0" i="0" dirty="0">
                <a:solidFill>
                  <a:srgbClr val="333333"/>
                </a:solidFill>
                <a:effectLst/>
              </a:rPr>
              <a:t> olarak tanımlanır ve sınıfın içinde kendi türünden </a:t>
            </a:r>
            <a:r>
              <a:rPr lang="tr-TR" sz="2000" b="0" i="0" dirty="0" err="1">
                <a:solidFill>
                  <a:srgbClr val="333333"/>
                </a:solidFill>
                <a:effectLst/>
              </a:rPr>
              <a:t>static</a:t>
            </a:r>
            <a:r>
              <a:rPr lang="tr-TR" sz="2000" b="0" i="0" dirty="0">
                <a:solidFill>
                  <a:srgbClr val="333333"/>
                </a:solidFill>
                <a:effectLst/>
              </a:rPr>
              <a:t> bir sınıf tanımlanır. Tanımlanan bu sınıfa erişimi sağlayacak bir metot veya </a:t>
            </a:r>
            <a:r>
              <a:rPr lang="tr-TR" sz="2000" b="0" i="0" dirty="0" err="1">
                <a:solidFill>
                  <a:srgbClr val="333333"/>
                </a:solidFill>
                <a:effectLst/>
              </a:rPr>
              <a:t>property</a:t>
            </a:r>
            <a:r>
              <a:rPr lang="tr-TR" sz="2000" b="0" i="0" dirty="0">
                <a:solidFill>
                  <a:srgbClr val="333333"/>
                </a:solidFill>
                <a:effectLst/>
              </a:rPr>
              <a:t> de sınıfa eklenir. Bu desenin birden fazla kullanım şekli olsa da genel anlamda bu şekilde kullanılır.</a:t>
            </a:r>
            <a:endParaRPr lang="tr-TR" sz="2000" b="0" i="0" dirty="0">
              <a:solidFill>
                <a:srgbClr val="666666"/>
              </a:solidFill>
              <a:effectLst/>
            </a:endParaRPr>
          </a:p>
        </p:txBody>
      </p:sp>
      <p:pic>
        <p:nvPicPr>
          <p:cNvPr id="2" name="Resim 1">
            <a:extLst>
              <a:ext uri="{FF2B5EF4-FFF2-40B4-BE49-F238E27FC236}">
                <a16:creationId xmlns:a16="http://schemas.microsoft.com/office/drawing/2014/main" id="{5411E7CA-9515-4640-8BAD-1A2011787C69}"/>
              </a:ext>
            </a:extLst>
          </p:cNvPr>
          <p:cNvPicPr>
            <a:picLocks noChangeAspect="1"/>
          </p:cNvPicPr>
          <p:nvPr/>
        </p:nvPicPr>
        <p:blipFill>
          <a:blip r:embed="rId2"/>
          <a:stretch>
            <a:fillRect/>
          </a:stretch>
        </p:blipFill>
        <p:spPr>
          <a:xfrm>
            <a:off x="837744" y="2767526"/>
            <a:ext cx="10516511" cy="1322947"/>
          </a:xfrm>
          <a:prstGeom prst="rect">
            <a:avLst/>
          </a:prstGeom>
        </p:spPr>
      </p:pic>
    </p:spTree>
    <p:extLst>
      <p:ext uri="{BB962C8B-B14F-4D97-AF65-F5344CB8AC3E}">
        <p14:creationId xmlns:p14="http://schemas.microsoft.com/office/powerpoint/2010/main" val="2341856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Metin kutusu 12">
            <a:extLst>
              <a:ext uri="{FF2B5EF4-FFF2-40B4-BE49-F238E27FC236}">
                <a16:creationId xmlns:a16="http://schemas.microsoft.com/office/drawing/2014/main" id="{BD924618-B3EE-460D-BC72-DE731D8C34D7}"/>
              </a:ext>
            </a:extLst>
          </p:cNvPr>
          <p:cNvSpPr txBox="1"/>
          <p:nvPr/>
        </p:nvSpPr>
        <p:spPr>
          <a:xfrm>
            <a:off x="1294228" y="1322363"/>
            <a:ext cx="9129932" cy="4154984"/>
          </a:xfrm>
          <a:prstGeom prst="rect">
            <a:avLst/>
          </a:prstGeom>
          <a:noFill/>
        </p:spPr>
        <p:txBody>
          <a:bodyPr wrap="square">
            <a:spAutoFit/>
          </a:bodyPr>
          <a:lstStyle/>
          <a:p>
            <a:r>
              <a:rPr lang="tr-TR" sz="2400" dirty="0"/>
              <a:t>                            Builder Design </a:t>
            </a:r>
            <a:r>
              <a:rPr lang="tr-TR" sz="2400" dirty="0" err="1"/>
              <a:t>Pattern</a:t>
            </a:r>
            <a:endParaRPr lang="tr-TR" sz="2400" dirty="0"/>
          </a:p>
          <a:p>
            <a:r>
              <a:rPr lang="tr-TR" sz="2000" dirty="0"/>
              <a:t>Builder </a:t>
            </a:r>
            <a:r>
              <a:rPr lang="tr-TR" sz="2000" dirty="0" err="1"/>
              <a:t>design</a:t>
            </a:r>
            <a:r>
              <a:rPr lang="tr-TR" sz="2000" dirty="0"/>
              <a:t> </a:t>
            </a:r>
            <a:r>
              <a:rPr lang="tr-TR" sz="2000" dirty="0" err="1"/>
              <a:t>patterni</a:t>
            </a:r>
            <a:r>
              <a:rPr lang="tr-TR" sz="2000" dirty="0"/>
              <a:t> farklı şekildeki nesnelerin oluşturulmasında, </a:t>
            </a:r>
            <a:r>
              <a:rPr lang="tr-TR" sz="2000" dirty="0" err="1"/>
              <a:t>clientin</a:t>
            </a:r>
            <a:r>
              <a:rPr lang="tr-TR" sz="2000" dirty="0"/>
              <a:t> sadece nesne tipini belirterek </a:t>
            </a:r>
            <a:r>
              <a:rPr lang="tr-TR" sz="2000" dirty="0" err="1"/>
              <a:t>creation</a:t>
            </a:r>
            <a:r>
              <a:rPr lang="tr-TR" sz="2000" dirty="0"/>
              <a:t> işlemini gerçekleştirebilmesini sağlamak için kullanılır. Builder </a:t>
            </a:r>
            <a:r>
              <a:rPr lang="tr-TR" sz="2000" dirty="0" err="1"/>
              <a:t>design</a:t>
            </a:r>
            <a:r>
              <a:rPr lang="tr-TR" sz="2000" dirty="0"/>
              <a:t> </a:t>
            </a:r>
            <a:r>
              <a:rPr lang="tr-TR" sz="2000" dirty="0" err="1"/>
              <a:t>patterninde</a:t>
            </a:r>
            <a:r>
              <a:rPr lang="tr-TR" sz="2000" dirty="0"/>
              <a:t> </a:t>
            </a:r>
            <a:r>
              <a:rPr lang="tr-TR" sz="2000" dirty="0" err="1"/>
              <a:t>clientin</a:t>
            </a:r>
            <a:r>
              <a:rPr lang="tr-TR" sz="2000" dirty="0"/>
              <a:t> kullanmak istediği bir ürünün birden fazla şekli olabileceği düşünülür. Farklı şekillerin olduğu nesnenin üretiminden </a:t>
            </a:r>
            <a:r>
              <a:rPr lang="tr-TR" sz="2000" dirty="0" err="1"/>
              <a:t>builder</a:t>
            </a:r>
            <a:r>
              <a:rPr lang="tr-TR" sz="2000" dirty="0"/>
              <a:t> </a:t>
            </a:r>
            <a:r>
              <a:rPr lang="tr-TR" sz="2000" dirty="0" err="1"/>
              <a:t>pattern</a:t>
            </a:r>
            <a:r>
              <a:rPr lang="tr-TR" sz="2000" dirty="0"/>
              <a:t> sorumludur. Dolayısıyla </a:t>
            </a:r>
            <a:r>
              <a:rPr lang="tr-TR" sz="2000" dirty="0" err="1"/>
              <a:t>client</a:t>
            </a:r>
            <a:r>
              <a:rPr lang="tr-TR" sz="2000" dirty="0"/>
              <a:t> bu işten soyutlanır. Builder </a:t>
            </a:r>
            <a:r>
              <a:rPr lang="tr-TR" sz="2000" dirty="0" err="1"/>
              <a:t>design</a:t>
            </a:r>
            <a:r>
              <a:rPr lang="tr-TR" sz="2000" dirty="0"/>
              <a:t> </a:t>
            </a:r>
            <a:r>
              <a:rPr lang="tr-TR" sz="2000" dirty="0" err="1"/>
              <a:t>pattern</a:t>
            </a:r>
            <a:r>
              <a:rPr lang="tr-TR" sz="2000" dirty="0"/>
              <a:t> yer yer </a:t>
            </a:r>
            <a:r>
              <a:rPr lang="tr-TR" sz="2000" dirty="0" err="1"/>
              <a:t>factory</a:t>
            </a:r>
            <a:r>
              <a:rPr lang="tr-TR" sz="2000" dirty="0"/>
              <a:t> </a:t>
            </a:r>
            <a:r>
              <a:rPr lang="tr-TR" sz="2000" dirty="0" err="1"/>
              <a:t>pattern</a:t>
            </a:r>
            <a:r>
              <a:rPr lang="tr-TR" sz="2000" dirty="0"/>
              <a:t> yer yer de </a:t>
            </a:r>
            <a:r>
              <a:rPr lang="tr-TR" sz="2000" dirty="0" err="1"/>
              <a:t>strategy</a:t>
            </a:r>
            <a:r>
              <a:rPr lang="tr-TR" sz="2000" dirty="0"/>
              <a:t> </a:t>
            </a:r>
            <a:r>
              <a:rPr lang="tr-TR" sz="2000" dirty="0" err="1"/>
              <a:t>pattern</a:t>
            </a:r>
            <a:r>
              <a:rPr lang="tr-TR" sz="2000" dirty="0"/>
              <a:t> ile karıştırılmaya müsaittir. Bu sebeple </a:t>
            </a:r>
            <a:r>
              <a:rPr lang="tr-TR" sz="2000" dirty="0" err="1"/>
              <a:t>builder</a:t>
            </a:r>
            <a:r>
              <a:rPr lang="tr-TR" sz="2000" dirty="0"/>
              <a:t> tasarım kalıbını ayırabilmek için odaklanmamız gereken cümle ‘ Farklı sunum şekilleri olan nesneler ‘</a:t>
            </a:r>
            <a:r>
              <a:rPr lang="tr-TR" sz="2000" dirty="0" err="1"/>
              <a:t>dir</a:t>
            </a:r>
            <a:r>
              <a:rPr lang="tr-TR" sz="2000" dirty="0"/>
              <a:t>. Örnek olarak, Pide nesnesi için Kıymalı Pide, Kaşarlı Pide, Sucuklu Pide… bu nesnenin şekilleridir. Böyle deyince kıymalı bir pidenin kaşarlısını üretmek için tek yapmam gereken bir </a:t>
            </a:r>
            <a:r>
              <a:rPr lang="tr-TR" sz="2000" dirty="0" err="1"/>
              <a:t>propertyi</a:t>
            </a:r>
            <a:r>
              <a:rPr lang="tr-TR" sz="2000" dirty="0"/>
              <a:t> değiştirmek ne </a:t>
            </a:r>
            <a:r>
              <a:rPr lang="tr-TR" sz="2000" dirty="0" err="1"/>
              <a:t>design</a:t>
            </a:r>
            <a:r>
              <a:rPr lang="tr-TR" sz="2000" dirty="0"/>
              <a:t> </a:t>
            </a:r>
            <a:r>
              <a:rPr lang="tr-TR" sz="2000" dirty="0" err="1"/>
              <a:t>patterni</a:t>
            </a:r>
            <a:r>
              <a:rPr lang="tr-TR" sz="2000" dirty="0"/>
              <a:t> gibi düşünebilirsiniz. Biraz daha kompleksleştirirsek, Phone nesnesi için Iphone8, </a:t>
            </a:r>
            <a:r>
              <a:rPr lang="tr-TR" sz="2000" dirty="0" err="1"/>
              <a:t>SamsungGalaxy</a:t>
            </a:r>
            <a:r>
              <a:rPr lang="tr-TR" sz="2000" dirty="0"/>
              <a:t>, </a:t>
            </a:r>
            <a:r>
              <a:rPr lang="tr-TR" sz="2000" dirty="0" err="1"/>
              <a:t>Huawei</a:t>
            </a:r>
            <a:r>
              <a:rPr lang="tr-TR" sz="2000" dirty="0"/>
              <a:t>… bu nesnenin farklı şekilleridir.</a:t>
            </a:r>
          </a:p>
        </p:txBody>
      </p:sp>
    </p:spTree>
    <p:extLst>
      <p:ext uri="{BB962C8B-B14F-4D97-AF65-F5344CB8AC3E}">
        <p14:creationId xmlns:p14="http://schemas.microsoft.com/office/powerpoint/2010/main" val="3545800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532534-5ED4-45FE-BEA1-945C80DC5EE6}"/>
              </a:ext>
            </a:extLst>
          </p:cNvPr>
          <p:cNvSpPr>
            <a:spLocks noGrp="1"/>
          </p:cNvSpPr>
          <p:nvPr>
            <p:ph type="title"/>
          </p:nvPr>
        </p:nvSpPr>
        <p:spPr>
          <a:xfrm>
            <a:off x="1070548" y="433788"/>
            <a:ext cx="8761413" cy="706964"/>
          </a:xfrm>
        </p:spPr>
        <p:txBody>
          <a:bodyPr>
            <a:normAutofit/>
          </a:bodyPr>
          <a:lstStyle/>
          <a:p>
            <a:r>
              <a:rPr lang="tr-TR">
                <a:solidFill>
                  <a:srgbClr val="FF0000"/>
                </a:solidFill>
              </a:rPr>
              <a:t>Kaynaklar:</a:t>
            </a:r>
          </a:p>
        </p:txBody>
      </p:sp>
      <p:sp>
        <p:nvSpPr>
          <p:cNvPr id="5" name="Metin kutusu 4">
            <a:extLst>
              <a:ext uri="{FF2B5EF4-FFF2-40B4-BE49-F238E27FC236}">
                <a16:creationId xmlns:a16="http://schemas.microsoft.com/office/drawing/2014/main" id="{C3CF3BFB-89A7-4267-A050-D3495E7896B0}"/>
              </a:ext>
            </a:extLst>
          </p:cNvPr>
          <p:cNvSpPr txBox="1"/>
          <p:nvPr/>
        </p:nvSpPr>
        <p:spPr>
          <a:xfrm>
            <a:off x="576775" y="1394938"/>
            <a:ext cx="8848579" cy="369332"/>
          </a:xfrm>
          <a:prstGeom prst="rect">
            <a:avLst/>
          </a:prstGeom>
          <a:noFill/>
        </p:spPr>
        <p:txBody>
          <a:bodyPr wrap="square">
            <a:spAutoFit/>
          </a:bodyPr>
          <a:lstStyle/>
          <a:p>
            <a:r>
              <a:rPr lang="tr-TR" dirty="0"/>
              <a:t>https://dijitalseruven.com/solid-nedir-solid-yazilim-prensipleri-nelerdir/</a:t>
            </a:r>
          </a:p>
        </p:txBody>
      </p:sp>
      <p:sp>
        <p:nvSpPr>
          <p:cNvPr id="7" name="Metin kutusu 6">
            <a:extLst>
              <a:ext uri="{FF2B5EF4-FFF2-40B4-BE49-F238E27FC236}">
                <a16:creationId xmlns:a16="http://schemas.microsoft.com/office/drawing/2014/main" id="{30D8506D-1A04-48D2-97B0-F7378B79113E}"/>
              </a:ext>
            </a:extLst>
          </p:cNvPr>
          <p:cNvSpPr txBox="1"/>
          <p:nvPr/>
        </p:nvSpPr>
        <p:spPr>
          <a:xfrm rot="10800000" flipV="1">
            <a:off x="576776" y="2212200"/>
            <a:ext cx="10339754" cy="369332"/>
          </a:xfrm>
          <a:prstGeom prst="rect">
            <a:avLst/>
          </a:prstGeom>
          <a:noFill/>
        </p:spPr>
        <p:txBody>
          <a:bodyPr wrap="square">
            <a:spAutoFit/>
          </a:bodyPr>
          <a:lstStyle/>
          <a:p>
            <a:r>
              <a:rPr lang="tr-TR" dirty="0"/>
              <a:t>https://medium.com/bili%C5%9Fim-hareketi/solid-nedir-ne-de%C4%9Fildir-12c8bdfeda1c</a:t>
            </a:r>
          </a:p>
        </p:txBody>
      </p:sp>
      <p:sp>
        <p:nvSpPr>
          <p:cNvPr id="9" name="Metin kutusu 8">
            <a:extLst>
              <a:ext uri="{FF2B5EF4-FFF2-40B4-BE49-F238E27FC236}">
                <a16:creationId xmlns:a16="http://schemas.microsoft.com/office/drawing/2014/main" id="{020017BC-53F1-46A2-A87D-06425A636BEB}"/>
              </a:ext>
            </a:extLst>
          </p:cNvPr>
          <p:cNvSpPr txBox="1"/>
          <p:nvPr/>
        </p:nvSpPr>
        <p:spPr>
          <a:xfrm rot="10800000" flipV="1">
            <a:off x="576775" y="2910858"/>
            <a:ext cx="11113476" cy="646331"/>
          </a:xfrm>
          <a:prstGeom prst="rect">
            <a:avLst/>
          </a:prstGeom>
          <a:noFill/>
        </p:spPr>
        <p:txBody>
          <a:bodyPr wrap="square">
            <a:spAutoFit/>
          </a:bodyPr>
          <a:lstStyle/>
          <a:p>
            <a:r>
              <a:rPr lang="tr-TR" dirty="0"/>
              <a:t>https://gokhana.medium.com/solid-nedir-solid-yaz%C4%B1l%C4%B1m-prensipleri-nelerdir-40fb9450408e</a:t>
            </a:r>
          </a:p>
        </p:txBody>
      </p:sp>
      <p:sp>
        <p:nvSpPr>
          <p:cNvPr id="11" name="Metin kutusu 10">
            <a:extLst>
              <a:ext uri="{FF2B5EF4-FFF2-40B4-BE49-F238E27FC236}">
                <a16:creationId xmlns:a16="http://schemas.microsoft.com/office/drawing/2014/main" id="{148FEC88-93BD-4710-B866-D3E0AAA81839}"/>
              </a:ext>
            </a:extLst>
          </p:cNvPr>
          <p:cNvSpPr txBox="1"/>
          <p:nvPr/>
        </p:nvSpPr>
        <p:spPr>
          <a:xfrm>
            <a:off x="576776" y="3788561"/>
            <a:ext cx="7680960" cy="369333"/>
          </a:xfrm>
          <a:prstGeom prst="rect">
            <a:avLst/>
          </a:prstGeom>
          <a:noFill/>
        </p:spPr>
        <p:txBody>
          <a:bodyPr wrap="square">
            <a:spAutoFit/>
          </a:bodyPr>
          <a:lstStyle/>
          <a:p>
            <a:r>
              <a:rPr lang="tr-TR" dirty="0"/>
              <a:t>https://yazilimcigenclik.com.tr/solid-yazilim-gelistirme-prensipleri/</a:t>
            </a:r>
          </a:p>
        </p:txBody>
      </p:sp>
      <p:sp>
        <p:nvSpPr>
          <p:cNvPr id="13" name="Metin kutusu 12">
            <a:extLst>
              <a:ext uri="{FF2B5EF4-FFF2-40B4-BE49-F238E27FC236}">
                <a16:creationId xmlns:a16="http://schemas.microsoft.com/office/drawing/2014/main" id="{FFC65544-D1FE-4DA5-95E3-97B18783F8F9}"/>
              </a:ext>
            </a:extLst>
          </p:cNvPr>
          <p:cNvSpPr txBox="1"/>
          <p:nvPr/>
        </p:nvSpPr>
        <p:spPr>
          <a:xfrm rot="10800000" flipV="1">
            <a:off x="689316" y="4777650"/>
            <a:ext cx="9847383" cy="369332"/>
          </a:xfrm>
          <a:prstGeom prst="rect">
            <a:avLst/>
          </a:prstGeom>
          <a:noFill/>
        </p:spPr>
        <p:txBody>
          <a:bodyPr wrap="square">
            <a:spAutoFit/>
          </a:bodyPr>
          <a:lstStyle/>
          <a:p>
            <a:r>
              <a:rPr lang="tr-TR" dirty="0"/>
              <a:t>http://serdarkocerrr.blogspot.com/2017/08/spring-mvc.html</a:t>
            </a:r>
          </a:p>
        </p:txBody>
      </p:sp>
    </p:spTree>
    <p:extLst>
      <p:ext uri="{BB962C8B-B14F-4D97-AF65-F5344CB8AC3E}">
        <p14:creationId xmlns:p14="http://schemas.microsoft.com/office/powerpoint/2010/main" val="2684389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kutusu 6">
            <a:extLst>
              <a:ext uri="{FF2B5EF4-FFF2-40B4-BE49-F238E27FC236}">
                <a16:creationId xmlns:a16="http://schemas.microsoft.com/office/drawing/2014/main" id="{38C1CE2F-B6B0-45C0-AC41-98F043DD4E13}"/>
              </a:ext>
            </a:extLst>
          </p:cNvPr>
          <p:cNvSpPr txBox="1"/>
          <p:nvPr/>
        </p:nvSpPr>
        <p:spPr>
          <a:xfrm>
            <a:off x="1702191" y="1336432"/>
            <a:ext cx="7680960" cy="4462760"/>
          </a:xfrm>
          <a:prstGeom prst="rect">
            <a:avLst/>
          </a:prstGeom>
          <a:noFill/>
        </p:spPr>
        <p:txBody>
          <a:bodyPr wrap="square">
            <a:spAutoFit/>
          </a:bodyPr>
          <a:lstStyle/>
          <a:p>
            <a:pPr algn="l"/>
            <a:r>
              <a:rPr lang="tr-TR" sz="2400" b="1" dirty="0">
                <a:solidFill>
                  <a:schemeClr val="tx1">
                    <a:lumMod val="85000"/>
                    <a:lumOff val="15000"/>
                  </a:schemeClr>
                </a:solidFill>
              </a:rPr>
              <a:t>SOLID Nedir ? Solid Yazılım Prensipleri Nelerdir ?</a:t>
            </a:r>
          </a:p>
          <a:p>
            <a:pPr algn="l"/>
            <a:endParaRPr lang="tr-TR" sz="2000" b="1" i="0" dirty="0">
              <a:solidFill>
                <a:srgbClr val="292929"/>
              </a:solidFill>
              <a:effectLst/>
              <a:latin typeface="charter"/>
            </a:endParaRPr>
          </a:p>
          <a:p>
            <a:pPr algn="l"/>
            <a:r>
              <a:rPr lang="tr-TR" sz="2000" b="1" i="0" dirty="0">
                <a:solidFill>
                  <a:srgbClr val="292929"/>
                </a:solidFill>
                <a:effectLst/>
                <a:latin typeface="charter"/>
              </a:rPr>
              <a:t>SOLID</a:t>
            </a:r>
            <a:r>
              <a:rPr lang="tr-TR" sz="2000" b="0" i="0" dirty="0">
                <a:solidFill>
                  <a:srgbClr val="292929"/>
                </a:solidFill>
                <a:effectLst/>
                <a:latin typeface="charter"/>
              </a:rPr>
              <a:t> yazılım prensipleri; geliştirilen yazılımın esnek, yeniden kullanılabilir, sürdürülebilir ve anlaşılır olmasını sağlayan, kod tekrarını önleyen ve Robert C. Martin tarafından öne sürülen prensipler bütünüdür. Kısaltması Michael </a:t>
            </a:r>
            <a:r>
              <a:rPr lang="tr-TR" sz="2000" b="0" i="0" dirty="0" err="1">
                <a:solidFill>
                  <a:srgbClr val="292929"/>
                </a:solidFill>
                <a:effectLst/>
                <a:latin typeface="charter"/>
              </a:rPr>
              <a:t>Feathers</a:t>
            </a:r>
            <a:r>
              <a:rPr lang="tr-TR" sz="2000" b="0" i="0" dirty="0">
                <a:solidFill>
                  <a:srgbClr val="292929"/>
                </a:solidFill>
                <a:effectLst/>
                <a:latin typeface="charter"/>
              </a:rPr>
              <a:t> tarafından tanımlanan bu prensiplerin amacı;</a:t>
            </a:r>
          </a:p>
          <a:p>
            <a:pPr algn="l">
              <a:buFont typeface="Arial" panose="020B0604020202020204" pitchFamily="34" charset="0"/>
              <a:buChar char="•"/>
            </a:pPr>
            <a:r>
              <a:rPr lang="tr-TR" sz="2000" b="0" i="0" dirty="0">
                <a:solidFill>
                  <a:srgbClr val="292929"/>
                </a:solidFill>
                <a:effectLst/>
                <a:latin typeface="charter"/>
              </a:rPr>
              <a:t>Geliştirdiğimiz yazılımın gelecekte gereksinimlere kolayca adapte olması,</a:t>
            </a:r>
          </a:p>
          <a:p>
            <a:pPr algn="l">
              <a:buFont typeface="Arial" panose="020B0604020202020204" pitchFamily="34" charset="0"/>
              <a:buChar char="•"/>
            </a:pPr>
            <a:r>
              <a:rPr lang="tr-TR" sz="2000" b="0" i="0" dirty="0">
                <a:solidFill>
                  <a:srgbClr val="292929"/>
                </a:solidFill>
                <a:effectLst/>
                <a:latin typeface="charter"/>
              </a:rPr>
              <a:t>Yeni özellikleri kodda bir değişikliğe gerek kalmadan kolayca ekleyebileceğimiz</a:t>
            </a:r>
          </a:p>
          <a:p>
            <a:pPr algn="l">
              <a:buFont typeface="Arial" panose="020B0604020202020204" pitchFamily="34" charset="0"/>
              <a:buChar char="•"/>
            </a:pPr>
            <a:r>
              <a:rPr lang="tr-TR" sz="2000" b="0" i="0" dirty="0">
                <a:solidFill>
                  <a:srgbClr val="292929"/>
                </a:solidFill>
                <a:effectLst/>
                <a:latin typeface="charter"/>
              </a:rPr>
              <a:t>Yeni gereksinimlere karşın kodun üzerinde en az değişimi sağlaması,</a:t>
            </a:r>
          </a:p>
          <a:p>
            <a:pPr algn="l">
              <a:buFont typeface="Arial" panose="020B0604020202020204" pitchFamily="34" charset="0"/>
              <a:buChar char="•"/>
            </a:pPr>
            <a:r>
              <a:rPr lang="tr-TR" sz="2000" b="0" i="0" dirty="0">
                <a:solidFill>
                  <a:srgbClr val="292929"/>
                </a:solidFill>
                <a:effectLst/>
                <a:latin typeface="charter"/>
              </a:rPr>
              <a:t>Kod üzerinde sürekli düzeltme hatta yeniden yazma gibi sorunların yol açtığı zaman kaybını da minimuma indirmektir.</a:t>
            </a:r>
          </a:p>
        </p:txBody>
      </p:sp>
    </p:spTree>
    <p:extLst>
      <p:ext uri="{BB962C8B-B14F-4D97-AF65-F5344CB8AC3E}">
        <p14:creationId xmlns:p14="http://schemas.microsoft.com/office/powerpoint/2010/main" val="209640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kutusu 6">
            <a:extLst>
              <a:ext uri="{FF2B5EF4-FFF2-40B4-BE49-F238E27FC236}">
                <a16:creationId xmlns:a16="http://schemas.microsoft.com/office/drawing/2014/main" id="{82C600A7-6300-465D-937E-343E1973F5AD}"/>
              </a:ext>
            </a:extLst>
          </p:cNvPr>
          <p:cNvSpPr txBox="1"/>
          <p:nvPr/>
        </p:nvSpPr>
        <p:spPr>
          <a:xfrm>
            <a:off x="1631852" y="1083212"/>
            <a:ext cx="8736037" cy="5324535"/>
          </a:xfrm>
          <a:prstGeom prst="rect">
            <a:avLst/>
          </a:prstGeom>
          <a:noFill/>
        </p:spPr>
        <p:txBody>
          <a:bodyPr wrap="square">
            <a:spAutoFit/>
          </a:bodyPr>
          <a:lstStyle/>
          <a:p>
            <a:r>
              <a:rPr lang="tr-TR" sz="2000"/>
              <a:t>S — </a:t>
            </a:r>
            <a:r>
              <a:rPr lang="tr-TR" sz="2000" err="1"/>
              <a:t>Single-responsibility</a:t>
            </a:r>
            <a:r>
              <a:rPr lang="tr-TR" sz="2000"/>
              <a:t> </a:t>
            </a:r>
            <a:r>
              <a:rPr lang="tr-TR" sz="2000" err="1"/>
              <a:t>principle</a:t>
            </a:r>
            <a:endParaRPr lang="tr-TR" sz="2000"/>
          </a:p>
          <a:p>
            <a:r>
              <a:rPr lang="tr-TR" sz="2000"/>
              <a:t>ÖZET: Bir sınıf (nesne) yalnızca bir amaç uğruna değiştirilebilir, o da o sınıfa yüklenen sorumluluktur, yani bir sınıfın(fonksiyona da indirgenebilir) yapması gereken yalnızca bir işi olması gerekir.</a:t>
            </a:r>
          </a:p>
          <a:p>
            <a:r>
              <a:rPr lang="tr-TR" sz="2000"/>
              <a:t>O — Open-</a:t>
            </a:r>
            <a:r>
              <a:rPr lang="tr-TR" sz="2000" err="1"/>
              <a:t>closed</a:t>
            </a:r>
            <a:r>
              <a:rPr lang="tr-TR" sz="2000"/>
              <a:t> </a:t>
            </a:r>
            <a:r>
              <a:rPr lang="tr-TR" sz="2000" err="1"/>
              <a:t>principle</a:t>
            </a:r>
            <a:endParaRPr lang="tr-TR" sz="2000"/>
          </a:p>
          <a:p>
            <a:r>
              <a:rPr lang="tr-TR" sz="2000"/>
              <a:t>ÖZET: Bir sınıf ya da fonksiyon halihazırda var olan özellikleri korumalı ve değişikliğe izin vermemelidir. Yani davranışını değiştirmiyor olmalı ve yeni özellikler kazanabiliyor olmalıdır.</a:t>
            </a:r>
          </a:p>
          <a:p>
            <a:r>
              <a:rPr lang="tr-TR" sz="2000"/>
              <a:t>L — </a:t>
            </a:r>
            <a:r>
              <a:rPr lang="tr-TR" sz="2000" err="1"/>
              <a:t>Liskov</a:t>
            </a:r>
            <a:r>
              <a:rPr lang="tr-TR" sz="2000"/>
              <a:t> </a:t>
            </a:r>
            <a:r>
              <a:rPr lang="tr-TR" sz="2000" err="1"/>
              <a:t>substitution</a:t>
            </a:r>
            <a:r>
              <a:rPr lang="tr-TR" sz="2000"/>
              <a:t> </a:t>
            </a:r>
            <a:r>
              <a:rPr lang="tr-TR" sz="2000" err="1"/>
              <a:t>principle</a:t>
            </a:r>
            <a:endParaRPr lang="tr-TR" sz="2000"/>
          </a:p>
          <a:p>
            <a:r>
              <a:rPr lang="tr-TR" sz="2000"/>
              <a:t>ÖZET: Kodlarımızda herhangi bir değişiklik yapmaya gerek duymadan alt sınıfları, türedikleri(üst) sınıfların yerine kullanabilmeliyiz.</a:t>
            </a:r>
          </a:p>
          <a:p>
            <a:r>
              <a:rPr lang="tr-TR" sz="2000"/>
              <a:t>I — </a:t>
            </a:r>
            <a:r>
              <a:rPr lang="tr-TR" sz="2000" err="1"/>
              <a:t>Interface</a:t>
            </a:r>
            <a:r>
              <a:rPr lang="tr-TR" sz="2000"/>
              <a:t> </a:t>
            </a:r>
            <a:r>
              <a:rPr lang="tr-TR" sz="2000" err="1"/>
              <a:t>segregation</a:t>
            </a:r>
            <a:r>
              <a:rPr lang="tr-TR" sz="2000"/>
              <a:t> </a:t>
            </a:r>
            <a:r>
              <a:rPr lang="tr-TR" sz="2000" err="1"/>
              <a:t>principle</a:t>
            </a:r>
            <a:endParaRPr lang="tr-TR" sz="2000"/>
          </a:p>
          <a:p>
            <a:r>
              <a:rPr lang="tr-TR" sz="2000"/>
              <a:t>ÖZET: Sorumlulukların hepsini tek bir </a:t>
            </a:r>
            <a:r>
              <a:rPr lang="tr-TR" sz="2000" err="1"/>
              <a:t>arayüze</a:t>
            </a:r>
            <a:r>
              <a:rPr lang="tr-TR" sz="2000"/>
              <a:t> toplamak yerine daha özelleştirilmiş birden fazla </a:t>
            </a:r>
            <a:r>
              <a:rPr lang="tr-TR" sz="2000" err="1"/>
              <a:t>arayüz</a:t>
            </a:r>
            <a:r>
              <a:rPr lang="tr-TR" sz="2000"/>
              <a:t> oluşturmalıyız.</a:t>
            </a:r>
          </a:p>
          <a:p>
            <a:r>
              <a:rPr lang="tr-TR" sz="2000"/>
              <a:t>D — </a:t>
            </a:r>
            <a:r>
              <a:rPr lang="tr-TR" sz="2000" err="1"/>
              <a:t>Dependency</a:t>
            </a:r>
            <a:r>
              <a:rPr lang="tr-TR" sz="2000"/>
              <a:t> </a:t>
            </a:r>
            <a:r>
              <a:rPr lang="tr-TR" sz="2000" err="1"/>
              <a:t>Inversion</a:t>
            </a:r>
            <a:r>
              <a:rPr lang="tr-TR" sz="2000"/>
              <a:t> </a:t>
            </a:r>
            <a:r>
              <a:rPr lang="tr-TR" sz="2000" err="1"/>
              <a:t>Principle</a:t>
            </a:r>
            <a:endParaRPr lang="tr-TR" sz="2000"/>
          </a:p>
          <a:p>
            <a:r>
              <a:rPr lang="tr-TR" sz="2000"/>
              <a:t>ÖZET: Sınıflar arası bağımlılıklar olabildiğince az olmalıdır özellikle üst seviye sınıflar alt seviye sınıflara bağımlı olmamalıdır.</a:t>
            </a:r>
          </a:p>
        </p:txBody>
      </p:sp>
    </p:spTree>
    <p:extLst>
      <p:ext uri="{BB962C8B-B14F-4D97-AF65-F5344CB8AC3E}">
        <p14:creationId xmlns:p14="http://schemas.microsoft.com/office/powerpoint/2010/main" val="164668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A00F444B-11A5-4A96-B379-61927D82552A}"/>
              </a:ext>
            </a:extLst>
          </p:cNvPr>
          <p:cNvSpPr txBox="1"/>
          <p:nvPr/>
        </p:nvSpPr>
        <p:spPr>
          <a:xfrm>
            <a:off x="1659988" y="1800665"/>
            <a:ext cx="7990449" cy="4185761"/>
          </a:xfrm>
          <a:prstGeom prst="rect">
            <a:avLst/>
          </a:prstGeom>
          <a:noFill/>
        </p:spPr>
        <p:txBody>
          <a:bodyPr wrap="square">
            <a:spAutoFit/>
          </a:bodyPr>
          <a:lstStyle/>
          <a:p>
            <a:r>
              <a:rPr lang="tr-TR" sz="2400" dirty="0"/>
              <a:t>1. </a:t>
            </a:r>
            <a:r>
              <a:rPr lang="tr-TR" sz="2400" dirty="0" err="1"/>
              <a:t>Single</a:t>
            </a:r>
            <a:r>
              <a:rPr lang="tr-TR" sz="2400" dirty="0"/>
              <a:t> </a:t>
            </a:r>
            <a:r>
              <a:rPr lang="tr-TR" sz="2400" dirty="0" err="1"/>
              <a:t>Responsibility</a:t>
            </a:r>
            <a:r>
              <a:rPr lang="tr-TR" sz="2400" dirty="0"/>
              <a:t> </a:t>
            </a:r>
            <a:r>
              <a:rPr lang="tr-TR" sz="2400" dirty="0" err="1"/>
              <a:t>Principle</a:t>
            </a:r>
            <a:r>
              <a:rPr lang="tr-TR" sz="2400" dirty="0"/>
              <a:t> (Tek Sorumluluk İlkesi)</a:t>
            </a:r>
          </a:p>
          <a:p>
            <a:r>
              <a:rPr lang="tr-TR" sz="2400" dirty="0"/>
              <a:t>                 “Bir sınıfın yalnızca bir sorumluluğu olmalı”</a:t>
            </a:r>
          </a:p>
          <a:p>
            <a:endParaRPr lang="tr-TR" dirty="0"/>
          </a:p>
          <a:p>
            <a:r>
              <a:rPr lang="tr-TR" sz="2000" dirty="0"/>
              <a:t>Başka bir deyişle, bir sınıfı yalnızca bir amaç için yazmalı, değiştirmeli ve korumalıyız. Eğer bu model sınıfı ise yalnızca bir oyuncuyu yada varlığı temsil etmelidir. Bu, bize başka bir varlığa ait değişikliklerinin etkilerinden endişe etmeden gelecekte değişiklik yapma esnekliği sağlayacaktır.</a:t>
            </a:r>
          </a:p>
          <a:p>
            <a:r>
              <a:rPr lang="tr-TR" sz="2000" dirty="0"/>
              <a:t>Benzer şekilde, eğer servis / yönetici sınıfı yazıyorsak, yöntem çağrıları sadece bu kısmı içermeli ve hiçbir şey içermemelidir. Modül ile ilgili global fonksiyonlar bile kullanılmaz. Onları başka bir global olarak erişilebilir sınıf dosyasında ayırmak daha iyi olur. Bu, belirli bir amaç için sınıfın korunmasına yardımcı olacaktır ve sınıfın sadece belirli bir modüle görünürlüğüne karar vermiş oluruz.</a:t>
            </a:r>
          </a:p>
        </p:txBody>
      </p:sp>
    </p:spTree>
    <p:extLst>
      <p:ext uri="{BB962C8B-B14F-4D97-AF65-F5344CB8AC3E}">
        <p14:creationId xmlns:p14="http://schemas.microsoft.com/office/powerpoint/2010/main" val="3588479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9A9CEC50-8AFE-4467-9D96-A7C7970DAA5E}"/>
              </a:ext>
            </a:extLst>
          </p:cNvPr>
          <p:cNvSpPr txBox="1"/>
          <p:nvPr/>
        </p:nvSpPr>
        <p:spPr>
          <a:xfrm>
            <a:off x="1097280" y="1364566"/>
            <a:ext cx="8693834" cy="4647426"/>
          </a:xfrm>
          <a:prstGeom prst="rect">
            <a:avLst/>
          </a:prstGeom>
          <a:noFill/>
        </p:spPr>
        <p:txBody>
          <a:bodyPr wrap="square">
            <a:spAutoFit/>
          </a:bodyPr>
          <a:lstStyle/>
          <a:p>
            <a:r>
              <a:rPr lang="tr-TR" sz="2400" dirty="0"/>
              <a:t>           2. Open </a:t>
            </a:r>
            <a:r>
              <a:rPr lang="tr-TR" sz="2400" dirty="0" err="1"/>
              <a:t>Closed</a:t>
            </a:r>
            <a:r>
              <a:rPr lang="tr-TR" sz="2400" dirty="0"/>
              <a:t> </a:t>
            </a:r>
            <a:r>
              <a:rPr lang="tr-TR" sz="2400" dirty="0" err="1"/>
              <a:t>Principle</a:t>
            </a:r>
            <a:r>
              <a:rPr lang="tr-TR" sz="2400" dirty="0"/>
              <a:t> (Açık Kapalı İlkesi)</a:t>
            </a:r>
          </a:p>
          <a:p>
            <a:r>
              <a:rPr lang="tr-TR" sz="2400" dirty="0"/>
              <a:t>    “Yazılım bileşenleri geliştirme  için açık, ancak değişiklik için kapalı olmalıdır”</a:t>
            </a:r>
          </a:p>
          <a:p>
            <a:endParaRPr lang="tr-TR" sz="2400" dirty="0"/>
          </a:p>
          <a:p>
            <a:r>
              <a:rPr lang="tr-TR" sz="2000" dirty="0"/>
              <a:t>Bu, uygulamamızı tasarlarken akılda tutmamız gereken ikinci önemli kuraldır. Açık kapalı prensibi: Ne anlama geliyor? Bu, sınıflarımız öyle bir şekilde tasarlanmalıdır ki uygulamadaki diğer geliştiriciler uygulamada belirli koşullarda kontrol akışını değiştirmek istediğinde, sınıfımızı genişletmek ve bazı işlevleri geçersiz kılmak için ihtiyaç duydukları her şeyi yapsınlar Diğer geliştiriciler, sınıfımızın getirdiği kısıtlamalar nedeniyle istenen davranışı tasarlayamıyorsa, sınıfımızı değiştirmeyi yeniden düşüneceklerdir. Burada kimsenin sınıfımızın bütün mantığını değiştirebileceğini kastetmiyorum, ancak yazılım tarafından sağlanan seçeneklerin yazılımcılar tarafından geliştirmeye açık, değiştirmeye kapalı olmaları gerektiği anlamına gelmesi gerekir.</a:t>
            </a:r>
          </a:p>
        </p:txBody>
      </p:sp>
    </p:spTree>
    <p:extLst>
      <p:ext uri="{BB962C8B-B14F-4D97-AF65-F5344CB8AC3E}">
        <p14:creationId xmlns:p14="http://schemas.microsoft.com/office/powerpoint/2010/main" val="1186064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479BE2AD-55AD-4991-B3EE-9F6E2B2B5CFD}"/>
              </a:ext>
            </a:extLst>
          </p:cNvPr>
          <p:cNvSpPr txBox="1"/>
          <p:nvPr/>
        </p:nvSpPr>
        <p:spPr>
          <a:xfrm>
            <a:off x="-1684454" y="1125416"/>
            <a:ext cx="11039469" cy="369332"/>
          </a:xfrm>
          <a:prstGeom prst="rect">
            <a:avLst/>
          </a:prstGeom>
          <a:noFill/>
        </p:spPr>
        <p:txBody>
          <a:bodyPr wrap="square">
            <a:spAutoFit/>
          </a:bodyPr>
          <a:lstStyle/>
          <a:p>
            <a:r>
              <a:rPr lang="tr-TR" dirty="0"/>
              <a:t>                                                 </a:t>
            </a:r>
            <a:endParaRPr lang="fr-FR" sz="2400" dirty="0"/>
          </a:p>
        </p:txBody>
      </p:sp>
      <p:sp>
        <p:nvSpPr>
          <p:cNvPr id="6" name="Metin kutusu 5">
            <a:extLst>
              <a:ext uri="{FF2B5EF4-FFF2-40B4-BE49-F238E27FC236}">
                <a16:creationId xmlns:a16="http://schemas.microsoft.com/office/drawing/2014/main" id="{D72420CA-D9CE-4A13-8796-9122E23BB60D}"/>
              </a:ext>
            </a:extLst>
          </p:cNvPr>
          <p:cNvSpPr txBox="1"/>
          <p:nvPr/>
        </p:nvSpPr>
        <p:spPr>
          <a:xfrm>
            <a:off x="1364566" y="1744393"/>
            <a:ext cx="9144000" cy="3447098"/>
          </a:xfrm>
          <a:prstGeom prst="rect">
            <a:avLst/>
          </a:prstGeom>
          <a:noFill/>
        </p:spPr>
        <p:txBody>
          <a:bodyPr wrap="square">
            <a:spAutoFit/>
          </a:bodyPr>
          <a:lstStyle/>
          <a:p>
            <a:r>
              <a:rPr lang="fr-FR" sz="2000" dirty="0"/>
              <a:t>3. </a:t>
            </a:r>
            <a:r>
              <a:rPr lang="fr-FR" sz="2000" dirty="0" err="1"/>
              <a:t>Liskov’s</a:t>
            </a:r>
            <a:r>
              <a:rPr lang="fr-FR" sz="2000" dirty="0"/>
              <a:t> Substitution </a:t>
            </a:r>
            <a:r>
              <a:rPr lang="fr-FR" sz="2000" dirty="0" err="1"/>
              <a:t>Principle</a:t>
            </a:r>
            <a:r>
              <a:rPr lang="fr-FR" sz="2000" dirty="0"/>
              <a:t>(</a:t>
            </a:r>
            <a:r>
              <a:rPr lang="fr-FR" sz="2000" dirty="0" err="1"/>
              <a:t>Liskov</a:t>
            </a:r>
            <a:r>
              <a:rPr lang="fr-FR" sz="2000" dirty="0"/>
              <a:t> </a:t>
            </a:r>
            <a:r>
              <a:rPr lang="fr-FR" sz="2000" dirty="0" err="1"/>
              <a:t>Değiştirme</a:t>
            </a:r>
            <a:r>
              <a:rPr lang="fr-FR" sz="2000" dirty="0"/>
              <a:t> </a:t>
            </a:r>
            <a:r>
              <a:rPr lang="fr-FR" sz="2000" dirty="0" err="1"/>
              <a:t>Prensibi</a:t>
            </a:r>
            <a:r>
              <a:rPr lang="fr-FR" sz="2000" dirty="0"/>
              <a:t>)</a:t>
            </a:r>
            <a:endParaRPr lang="tr-TR" sz="2000" dirty="0"/>
          </a:p>
          <a:p>
            <a:endParaRPr lang="tr-TR" sz="2000" b="0" i="0" dirty="0">
              <a:effectLst/>
              <a:latin typeface="-apple-system"/>
            </a:endParaRPr>
          </a:p>
          <a:p>
            <a:r>
              <a:rPr lang="tr-TR" sz="2000" b="0" i="0" dirty="0">
                <a:effectLst/>
                <a:latin typeface="-apple-system"/>
              </a:rPr>
              <a:t>Yerine Geçme olarak Türkçeye çevirdiğimiz prensibe göre; miras alarak türemiş olan </a:t>
            </a:r>
            <a:r>
              <a:rPr lang="tr-TR" sz="2000" b="0" i="0" dirty="0" err="1">
                <a:effectLst/>
                <a:latin typeface="-apple-system"/>
              </a:rPr>
              <a:t>class’ların</a:t>
            </a:r>
            <a:r>
              <a:rPr lang="tr-TR" sz="2000" b="0" i="0" dirty="0">
                <a:effectLst/>
                <a:latin typeface="-apple-system"/>
              </a:rPr>
              <a:t> önce miras aldıkları nesnenin tüm özelliklerini kullanması, daha sonra da kendi özelliklerini barındırması gerekir. Eğer oluşturduğumuz </a:t>
            </a:r>
            <a:r>
              <a:rPr lang="tr-TR" sz="2000" b="0" i="0" dirty="0" err="1">
                <a:effectLst/>
                <a:latin typeface="-apple-system"/>
              </a:rPr>
              <a:t>class</a:t>
            </a:r>
            <a:r>
              <a:rPr lang="tr-TR" sz="2000" b="0" i="0" dirty="0">
                <a:effectLst/>
                <a:latin typeface="-apple-system"/>
              </a:rPr>
              <a:t>, miras aldığı nesnenin ‘tüm’ özelliklerini kullanmayacaksa ortaya gereksiz kod blokları çıkar ve bu da bir geliştiricinin isteyeceği en son şeydir. Çünkü bir geliştirici her daim ‘</a:t>
            </a:r>
            <a:r>
              <a:rPr lang="tr-TR" sz="2000" b="0" i="0" dirty="0" err="1">
                <a:effectLst/>
                <a:latin typeface="-apple-system"/>
              </a:rPr>
              <a:t>Clean</a:t>
            </a:r>
            <a:r>
              <a:rPr lang="tr-TR" sz="2000" b="0" i="0" dirty="0">
                <a:effectLst/>
                <a:latin typeface="-apple-system"/>
              </a:rPr>
              <a:t> </a:t>
            </a:r>
            <a:r>
              <a:rPr lang="tr-TR" sz="2000" b="0" i="0" dirty="0" err="1">
                <a:effectLst/>
                <a:latin typeface="-apple-system"/>
              </a:rPr>
              <a:t>Code</a:t>
            </a:r>
            <a:r>
              <a:rPr lang="tr-TR" sz="2000" b="0" i="0" dirty="0">
                <a:effectLst/>
                <a:latin typeface="-apple-system"/>
              </a:rPr>
              <a:t>’ yazmaya çalışır.</a:t>
            </a:r>
          </a:p>
          <a:p>
            <a:r>
              <a:rPr lang="tr-TR" sz="2000" b="0" i="0" dirty="0">
                <a:effectLst/>
                <a:latin typeface="charter"/>
              </a:rPr>
              <a:t>Bir </a:t>
            </a:r>
            <a:r>
              <a:rPr lang="tr-TR" sz="2000" b="0" i="0" dirty="0" err="1">
                <a:effectLst/>
                <a:latin typeface="charter"/>
              </a:rPr>
              <a:t>class</a:t>
            </a:r>
            <a:r>
              <a:rPr lang="tr-TR" sz="2000" b="0" i="0" dirty="0">
                <a:effectLst/>
                <a:latin typeface="charter"/>
              </a:rPr>
              <a:t> ta bulunan özellikler, kendisinden kalıtım alan </a:t>
            </a:r>
            <a:r>
              <a:rPr lang="tr-TR" sz="2000" b="0" i="0" dirty="0" err="1">
                <a:effectLst/>
                <a:latin typeface="charter"/>
              </a:rPr>
              <a:t>class’larda</a:t>
            </a:r>
            <a:r>
              <a:rPr lang="tr-TR" sz="2000" b="0" i="0" dirty="0">
                <a:effectLst/>
                <a:latin typeface="charter"/>
              </a:rPr>
              <a:t> kullanılmayacaksa bu durum </a:t>
            </a:r>
            <a:r>
              <a:rPr lang="tr-TR" sz="2000" b="0" i="0" dirty="0" err="1">
                <a:effectLst/>
                <a:latin typeface="charter"/>
              </a:rPr>
              <a:t>LSP’ye</a:t>
            </a:r>
            <a:r>
              <a:rPr lang="tr-TR" sz="2000" b="0" i="0" dirty="0">
                <a:effectLst/>
                <a:latin typeface="charter"/>
              </a:rPr>
              <a:t> aykırı bir durumdur. </a:t>
            </a:r>
          </a:p>
          <a:p>
            <a:endParaRPr lang="tr-TR" dirty="0"/>
          </a:p>
        </p:txBody>
      </p:sp>
    </p:spTree>
    <p:extLst>
      <p:ext uri="{BB962C8B-B14F-4D97-AF65-F5344CB8AC3E}">
        <p14:creationId xmlns:p14="http://schemas.microsoft.com/office/powerpoint/2010/main" val="4179352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03A456CD-E486-475A-8CCB-14C43C379BD2}"/>
              </a:ext>
            </a:extLst>
          </p:cNvPr>
          <p:cNvSpPr txBox="1"/>
          <p:nvPr/>
        </p:nvSpPr>
        <p:spPr>
          <a:xfrm>
            <a:off x="1758462" y="1978933"/>
            <a:ext cx="8299938" cy="3416320"/>
          </a:xfrm>
          <a:prstGeom prst="rect">
            <a:avLst/>
          </a:prstGeom>
          <a:noFill/>
        </p:spPr>
        <p:txBody>
          <a:bodyPr wrap="square">
            <a:spAutoFit/>
          </a:bodyPr>
          <a:lstStyle/>
          <a:p>
            <a:r>
              <a:rPr lang="tr-TR" sz="2400" dirty="0"/>
              <a:t>4) I:  </a:t>
            </a:r>
            <a:r>
              <a:rPr lang="tr-TR" sz="2400" dirty="0" err="1"/>
              <a:t>Interface</a:t>
            </a:r>
            <a:r>
              <a:rPr lang="tr-TR" sz="2400" dirty="0"/>
              <a:t> </a:t>
            </a:r>
            <a:r>
              <a:rPr lang="tr-TR" sz="2400" dirty="0" err="1"/>
              <a:t>Segregation</a:t>
            </a:r>
            <a:r>
              <a:rPr lang="tr-TR" sz="2400" dirty="0"/>
              <a:t> </a:t>
            </a:r>
            <a:r>
              <a:rPr lang="tr-TR" sz="2400" dirty="0" err="1"/>
              <a:t>Principle</a:t>
            </a:r>
            <a:r>
              <a:rPr lang="tr-TR" sz="2400" dirty="0"/>
              <a:t> (ISP)</a:t>
            </a:r>
          </a:p>
          <a:p>
            <a:endParaRPr lang="tr-TR" sz="2400" dirty="0">
              <a:solidFill>
                <a:srgbClr val="FF0000"/>
              </a:solidFill>
            </a:endParaRPr>
          </a:p>
          <a:p>
            <a:r>
              <a:rPr lang="tr-TR" sz="2400" dirty="0" err="1"/>
              <a:t>Interface</a:t>
            </a:r>
            <a:r>
              <a:rPr lang="tr-TR" sz="2400" dirty="0"/>
              <a:t> </a:t>
            </a:r>
            <a:r>
              <a:rPr lang="tr-TR" sz="2400" dirty="0" err="1"/>
              <a:t>Segregation</a:t>
            </a:r>
            <a:r>
              <a:rPr lang="tr-TR" sz="2400" dirty="0"/>
              <a:t> prensibine göre, her </a:t>
            </a:r>
            <a:r>
              <a:rPr lang="tr-TR" sz="2400" dirty="0" err="1"/>
              <a:t>interface’in</a:t>
            </a:r>
            <a:r>
              <a:rPr lang="tr-TR" sz="2400" dirty="0"/>
              <a:t> belirli bir amacı olmalıdır. Tüm </a:t>
            </a:r>
            <a:r>
              <a:rPr lang="tr-TR" sz="2400" dirty="0" err="1"/>
              <a:t>metodları</a:t>
            </a:r>
            <a:r>
              <a:rPr lang="tr-TR" sz="2400" dirty="0"/>
              <a:t> kapsayan tek bir </a:t>
            </a:r>
            <a:r>
              <a:rPr lang="tr-TR" sz="2400" dirty="0" err="1"/>
              <a:t>interface</a:t>
            </a:r>
            <a:r>
              <a:rPr lang="tr-TR" sz="2400" dirty="0"/>
              <a:t> kullanmak yerine, </a:t>
            </a:r>
            <a:r>
              <a:rPr lang="tr-TR" sz="2400" dirty="0" err="1"/>
              <a:t>herbiri</a:t>
            </a:r>
            <a:r>
              <a:rPr lang="tr-TR" sz="2400" dirty="0"/>
              <a:t> ayrı </a:t>
            </a:r>
            <a:r>
              <a:rPr lang="tr-TR" sz="2400" dirty="0" err="1"/>
              <a:t>metod</a:t>
            </a:r>
            <a:r>
              <a:rPr lang="tr-TR" sz="2400" dirty="0"/>
              <a:t> gruplarına hizmet veren birkaç </a:t>
            </a:r>
            <a:r>
              <a:rPr lang="tr-TR" sz="2400" dirty="0" err="1"/>
              <a:t>interface</a:t>
            </a:r>
            <a:r>
              <a:rPr lang="tr-TR" sz="2400" dirty="0"/>
              <a:t> tercih edilmektedir </a:t>
            </a:r>
          </a:p>
          <a:p>
            <a:r>
              <a:rPr lang="tr-TR" sz="2400" dirty="0" err="1"/>
              <a:t>Interface</a:t>
            </a:r>
            <a:r>
              <a:rPr lang="tr-TR" sz="2400" dirty="0"/>
              <a:t> birden fazla iş yapmaktadır. Bu </a:t>
            </a:r>
            <a:r>
              <a:rPr lang="tr-TR" sz="2400" dirty="0" err="1"/>
              <a:t>arayüzden</a:t>
            </a:r>
            <a:r>
              <a:rPr lang="tr-TR" sz="2400" dirty="0"/>
              <a:t> türetilen sınıflar tüm </a:t>
            </a:r>
            <a:r>
              <a:rPr lang="tr-TR" sz="2400" dirty="0" err="1"/>
              <a:t>metodları</a:t>
            </a:r>
            <a:r>
              <a:rPr lang="tr-TR" sz="2400" dirty="0"/>
              <a:t> kullanmak zorunda kalacaktır. Bunun yerine bu </a:t>
            </a:r>
            <a:r>
              <a:rPr lang="tr-TR" sz="2400" dirty="0" err="1"/>
              <a:t>arayüzler</a:t>
            </a:r>
            <a:r>
              <a:rPr lang="tr-TR" sz="2400" dirty="0"/>
              <a:t> daha küçük iş birimlerine ayrılmalıdır</a:t>
            </a:r>
            <a:r>
              <a:rPr lang="tr-TR" dirty="0"/>
              <a:t>.</a:t>
            </a:r>
          </a:p>
        </p:txBody>
      </p:sp>
    </p:spTree>
    <p:extLst>
      <p:ext uri="{BB962C8B-B14F-4D97-AF65-F5344CB8AC3E}">
        <p14:creationId xmlns:p14="http://schemas.microsoft.com/office/powerpoint/2010/main" val="1485190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etin kutusu 8">
            <a:extLst>
              <a:ext uri="{FF2B5EF4-FFF2-40B4-BE49-F238E27FC236}">
                <a16:creationId xmlns:a16="http://schemas.microsoft.com/office/drawing/2014/main" id="{48F9060F-7C59-4531-B609-C886DE8D47E6}"/>
              </a:ext>
            </a:extLst>
          </p:cNvPr>
          <p:cNvSpPr txBox="1"/>
          <p:nvPr/>
        </p:nvSpPr>
        <p:spPr>
          <a:xfrm>
            <a:off x="2110154" y="2602523"/>
            <a:ext cx="7287064" cy="2677656"/>
          </a:xfrm>
          <a:prstGeom prst="rect">
            <a:avLst/>
          </a:prstGeom>
          <a:noFill/>
        </p:spPr>
        <p:txBody>
          <a:bodyPr wrap="square">
            <a:spAutoFit/>
          </a:bodyPr>
          <a:lstStyle/>
          <a:p>
            <a:r>
              <a:rPr lang="tr-TR" sz="2400" dirty="0"/>
              <a:t>5) D: </a:t>
            </a:r>
            <a:r>
              <a:rPr lang="tr-TR" sz="2400" dirty="0" err="1"/>
              <a:t>Dependency</a:t>
            </a:r>
            <a:r>
              <a:rPr lang="tr-TR" sz="2400" dirty="0"/>
              <a:t> </a:t>
            </a:r>
            <a:r>
              <a:rPr lang="tr-TR" sz="2400" dirty="0" err="1"/>
              <a:t>Inversion</a:t>
            </a:r>
            <a:r>
              <a:rPr lang="tr-TR" sz="2400" dirty="0"/>
              <a:t> </a:t>
            </a:r>
            <a:r>
              <a:rPr lang="tr-TR" sz="2400" dirty="0" err="1"/>
              <a:t>Principle</a:t>
            </a:r>
            <a:r>
              <a:rPr lang="tr-TR" sz="2400" dirty="0"/>
              <a:t> (DIP)</a:t>
            </a:r>
          </a:p>
          <a:p>
            <a:endParaRPr lang="tr-TR" sz="2400" dirty="0"/>
          </a:p>
          <a:p>
            <a:r>
              <a:rPr lang="tr-TR" sz="2000" dirty="0"/>
              <a:t>Robert C. Martin’in </a:t>
            </a:r>
            <a:r>
              <a:rPr lang="tr-TR" sz="2000" dirty="0" err="1"/>
              <a:t>Dependency</a:t>
            </a:r>
            <a:r>
              <a:rPr lang="tr-TR" sz="2000" dirty="0"/>
              <a:t> </a:t>
            </a:r>
            <a:r>
              <a:rPr lang="tr-TR" sz="2000" dirty="0" err="1"/>
              <a:t>Inversion</a:t>
            </a:r>
            <a:r>
              <a:rPr lang="tr-TR" sz="2000" dirty="0"/>
              <a:t> </a:t>
            </a:r>
            <a:r>
              <a:rPr lang="tr-TR" sz="2000" dirty="0" err="1"/>
              <a:t>Prensibi’ne</a:t>
            </a:r>
            <a:r>
              <a:rPr lang="tr-TR" sz="2000" dirty="0"/>
              <a:t> göre;</a:t>
            </a:r>
          </a:p>
          <a:p>
            <a:r>
              <a:rPr lang="tr-TR" sz="2000" dirty="0"/>
              <a:t>Üst seviye (High-Level) sınıflar, alt seviye (</a:t>
            </a:r>
            <a:r>
              <a:rPr lang="tr-TR" sz="2000" dirty="0" err="1"/>
              <a:t>Low</a:t>
            </a:r>
            <a:r>
              <a:rPr lang="tr-TR" sz="2000" dirty="0"/>
              <a:t>-Level) sınıflara bağlı olmamalıdır, ilişki </a:t>
            </a:r>
            <a:r>
              <a:rPr lang="tr-TR" sz="2000" dirty="0" err="1"/>
              <a:t>abstraction</a:t>
            </a:r>
            <a:r>
              <a:rPr lang="tr-TR" sz="2000" dirty="0"/>
              <a:t> veya </a:t>
            </a:r>
            <a:r>
              <a:rPr lang="tr-TR" sz="2000" dirty="0" err="1"/>
              <a:t>interface</a:t>
            </a:r>
            <a:r>
              <a:rPr lang="tr-TR" sz="2000" dirty="0"/>
              <a:t> kullanarak sağlanmalıdır,</a:t>
            </a:r>
          </a:p>
          <a:p>
            <a:r>
              <a:rPr lang="tr-TR" sz="2000" dirty="0" err="1"/>
              <a:t>Abstraction</a:t>
            </a:r>
            <a:r>
              <a:rPr lang="tr-TR" sz="2000" dirty="0"/>
              <a:t>(soyutlama) detaylara bağlı olmamalıdır, tam tersi detaylar </a:t>
            </a:r>
            <a:r>
              <a:rPr lang="tr-TR" sz="2000" dirty="0" err="1"/>
              <a:t>abstraction</a:t>
            </a:r>
            <a:r>
              <a:rPr lang="tr-TR" sz="2000" dirty="0"/>
              <a:t>(soyutlama)’</a:t>
            </a:r>
            <a:r>
              <a:rPr lang="tr-TR" sz="2000" dirty="0" err="1"/>
              <a:t>lara</a:t>
            </a:r>
            <a:r>
              <a:rPr lang="tr-TR" sz="2000" dirty="0"/>
              <a:t> bağlı olmalıdır.</a:t>
            </a:r>
          </a:p>
        </p:txBody>
      </p:sp>
    </p:spTree>
    <p:extLst>
      <p:ext uri="{BB962C8B-B14F-4D97-AF65-F5344CB8AC3E}">
        <p14:creationId xmlns:p14="http://schemas.microsoft.com/office/powerpoint/2010/main" val="379845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F2E4A44-FD1F-4146-B27E-417B6E539252}"/>
              </a:ext>
            </a:extLst>
          </p:cNvPr>
          <p:cNvSpPr>
            <a:spLocks noGrp="1"/>
          </p:cNvSpPr>
          <p:nvPr>
            <p:ph idx="1"/>
          </p:nvPr>
        </p:nvSpPr>
        <p:spPr>
          <a:xfrm>
            <a:off x="838200" y="492370"/>
            <a:ext cx="10515600" cy="5684594"/>
          </a:xfrm>
        </p:spPr>
        <p:txBody>
          <a:bodyPr>
            <a:noAutofit/>
          </a:bodyPr>
          <a:lstStyle/>
          <a:p>
            <a:pPr marL="0" indent="0">
              <a:buNone/>
            </a:pPr>
            <a:r>
              <a:rPr lang="tr-TR" sz="2000" dirty="0"/>
              <a:t>                                               MVC </a:t>
            </a:r>
            <a:r>
              <a:rPr lang="tr-TR" sz="2000" dirty="0" err="1"/>
              <a:t>Mimaris</a:t>
            </a:r>
            <a:endParaRPr lang="tr-TR" sz="2000" dirty="0"/>
          </a:p>
          <a:p>
            <a:r>
              <a:rPr lang="tr-TR" sz="2000" dirty="0"/>
              <a:t>Model-</a:t>
            </a:r>
            <a:r>
              <a:rPr lang="tr-TR" sz="2000" dirty="0" err="1"/>
              <a:t>View</a:t>
            </a:r>
            <a:r>
              <a:rPr lang="tr-TR" sz="2000" dirty="0"/>
              <a:t>-Controller bir Web mimarisidir. Uygulamanın </a:t>
            </a:r>
            <a:r>
              <a:rPr lang="tr-TR" sz="2000" dirty="0" err="1"/>
              <a:t>arayüz</a:t>
            </a:r>
            <a:r>
              <a:rPr lang="tr-TR" sz="2000" dirty="0"/>
              <a:t>, iş-işlem, veri gibi sorumluluklar bakımından katmanlara bölünerek gerçekleştirilmesini </a:t>
            </a:r>
            <a:r>
              <a:rPr lang="tr-TR" sz="2000" dirty="0" err="1"/>
              <a:t>saglar</a:t>
            </a:r>
            <a:r>
              <a:rPr lang="tr-TR" sz="2000" dirty="0"/>
              <a:t>. Bu sayede katmanlar birbirinden </a:t>
            </a:r>
            <a:r>
              <a:rPr lang="tr-TR" sz="2000" dirty="0" err="1"/>
              <a:t>bagımsızdır</a:t>
            </a:r>
            <a:r>
              <a:rPr lang="tr-TR" sz="2000" dirty="0"/>
              <a:t> ve yönetimi kolaylaşır.</a:t>
            </a:r>
          </a:p>
          <a:p>
            <a:r>
              <a:rPr lang="tr-TR" sz="2000" dirty="0"/>
              <a:t>Mimariyi incelersek;</a:t>
            </a:r>
          </a:p>
          <a:p>
            <a:pPr marL="0" indent="0">
              <a:buNone/>
            </a:pPr>
            <a:r>
              <a:rPr lang="tr-TR" sz="2000" dirty="0"/>
              <a:t>           Model:        </a:t>
            </a:r>
          </a:p>
          <a:p>
            <a:r>
              <a:rPr lang="tr-TR" sz="2000" dirty="0"/>
              <a:t>Uygulamada kullanılan verileri temsil eder ve verilerin işlenme mantığının saklandığı </a:t>
            </a:r>
            <a:r>
              <a:rPr lang="tr-TR" sz="2000" dirty="0" err="1"/>
              <a:t>kısımdır.Uygulama</a:t>
            </a:r>
            <a:r>
              <a:rPr lang="tr-TR" sz="2000" dirty="0"/>
              <a:t> verisinden sorumlu katmandır. Gereken nesne tanımları diyebiliriz.</a:t>
            </a:r>
          </a:p>
          <a:p>
            <a:r>
              <a:rPr lang="tr-TR" sz="2000" dirty="0"/>
              <a:t>Verilerin </a:t>
            </a:r>
            <a:r>
              <a:rPr lang="tr-TR" sz="2000" dirty="0" err="1"/>
              <a:t>veritabanına</a:t>
            </a:r>
            <a:r>
              <a:rPr lang="tr-TR" sz="2000" dirty="0"/>
              <a:t> yazılması veya </a:t>
            </a:r>
            <a:r>
              <a:rPr lang="tr-TR" sz="2000" dirty="0" err="1"/>
              <a:t>veritabanından</a:t>
            </a:r>
            <a:r>
              <a:rPr lang="tr-TR" sz="2000" dirty="0"/>
              <a:t> alınması burada </a:t>
            </a:r>
            <a:r>
              <a:rPr lang="tr-TR" sz="2000" dirty="0" err="1"/>
              <a:t>olabili</a:t>
            </a:r>
            <a:endParaRPr lang="tr-TR" sz="2000" dirty="0"/>
          </a:p>
          <a:p>
            <a:pPr marL="0" indent="0">
              <a:buNone/>
            </a:pPr>
            <a:r>
              <a:rPr lang="tr-TR" sz="2000" dirty="0"/>
              <a:t>            </a:t>
            </a:r>
            <a:r>
              <a:rPr lang="tr-TR" sz="2000" dirty="0" err="1"/>
              <a:t>View</a:t>
            </a:r>
            <a:r>
              <a:rPr lang="tr-TR" sz="2000" dirty="0"/>
              <a:t>:</a:t>
            </a:r>
          </a:p>
          <a:p>
            <a:r>
              <a:rPr lang="tr-TR" sz="2000" dirty="0"/>
              <a:t>Verilerin </a:t>
            </a:r>
            <a:r>
              <a:rPr lang="tr-TR" sz="2000" dirty="0" err="1"/>
              <a:t>arayüzden</a:t>
            </a:r>
            <a:r>
              <a:rPr lang="tr-TR" sz="2000" dirty="0"/>
              <a:t> kullanıcıya </a:t>
            </a:r>
            <a:r>
              <a:rPr lang="tr-TR" sz="2000" dirty="0" err="1"/>
              <a:t>sunuldugu</a:t>
            </a:r>
            <a:r>
              <a:rPr lang="tr-TR" sz="2000" dirty="0"/>
              <a:t> katmandır. Basitçe, uygulamamızın kullanıcı tarafından </a:t>
            </a:r>
            <a:r>
              <a:rPr lang="tr-TR" sz="2000" dirty="0" err="1"/>
              <a:t>görüldügü</a:t>
            </a:r>
            <a:r>
              <a:rPr lang="tr-TR" sz="2000" dirty="0"/>
              <a:t> </a:t>
            </a:r>
            <a:r>
              <a:rPr lang="tr-TR" sz="2000" dirty="0" err="1"/>
              <a:t>arayüzdür</a:t>
            </a:r>
            <a:r>
              <a:rPr lang="tr-TR" sz="2000" dirty="0"/>
              <a:t>. ( </a:t>
            </a:r>
            <a:r>
              <a:rPr lang="tr-TR" sz="2000" dirty="0" err="1"/>
              <a:t>jsp</a:t>
            </a:r>
            <a:r>
              <a:rPr lang="tr-TR" sz="2000" dirty="0"/>
              <a:t> </a:t>
            </a:r>
            <a:r>
              <a:rPr lang="tr-TR" sz="2000" dirty="0" err="1"/>
              <a:t>vs</a:t>
            </a:r>
            <a:endParaRPr lang="tr-TR" sz="2000" dirty="0"/>
          </a:p>
          <a:p>
            <a:pPr marL="0" indent="0">
              <a:buNone/>
            </a:pPr>
            <a:r>
              <a:rPr lang="tr-TR" sz="2000" dirty="0"/>
              <a:t>    Controller:</a:t>
            </a:r>
          </a:p>
          <a:p>
            <a:r>
              <a:rPr lang="tr-TR" sz="2000" dirty="0"/>
              <a:t>Model ve </a:t>
            </a:r>
            <a:r>
              <a:rPr lang="tr-TR" sz="2000" dirty="0" err="1"/>
              <a:t>View</a:t>
            </a:r>
            <a:r>
              <a:rPr lang="tr-TR" sz="2000" dirty="0"/>
              <a:t> arasında getir-götür işlemlerini yapar. </a:t>
            </a:r>
          </a:p>
          <a:p>
            <a:r>
              <a:rPr lang="tr-TR" sz="2000" dirty="0"/>
              <a:t>Kullanıcı </a:t>
            </a:r>
            <a:r>
              <a:rPr lang="tr-TR" sz="2000" dirty="0" err="1"/>
              <a:t>View</a:t>
            </a:r>
            <a:r>
              <a:rPr lang="tr-TR" sz="2000" dirty="0"/>
              <a:t> üzerinden </a:t>
            </a:r>
            <a:r>
              <a:rPr lang="tr-TR" sz="2000" dirty="0" err="1"/>
              <a:t>gerçekleştirdigi</a:t>
            </a:r>
            <a:r>
              <a:rPr lang="tr-TR" sz="2000" dirty="0"/>
              <a:t> işlemlerden alınan veriyi Model'e taşır. Model'den </a:t>
            </a:r>
            <a:r>
              <a:rPr lang="tr-TR" sz="2000" dirty="0" err="1"/>
              <a:t>aldıgı</a:t>
            </a:r>
            <a:r>
              <a:rPr lang="tr-TR" sz="2000" dirty="0"/>
              <a:t> veriyi ise </a:t>
            </a:r>
            <a:r>
              <a:rPr lang="tr-TR" sz="2000" dirty="0" err="1"/>
              <a:t>View</a:t>
            </a:r>
            <a:r>
              <a:rPr lang="tr-TR" sz="2000" dirty="0"/>
              <a:t> üzerinden kullanıcıya gösterir.</a:t>
            </a:r>
          </a:p>
        </p:txBody>
      </p:sp>
    </p:spTree>
    <p:extLst>
      <p:ext uri="{BB962C8B-B14F-4D97-AF65-F5344CB8AC3E}">
        <p14:creationId xmlns:p14="http://schemas.microsoft.com/office/powerpoint/2010/main" val="1165404074"/>
      </p:ext>
    </p:extLst>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TM02900688[[fn=Model]]</Template>
  <TotalTime>276</TotalTime>
  <Words>1543</Words>
  <Application>Microsoft Office PowerPoint</Application>
  <PresentationFormat>Geniş ekran</PresentationFormat>
  <Paragraphs>80</Paragraphs>
  <Slides>16</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16</vt:i4>
      </vt:variant>
    </vt:vector>
  </HeadingPairs>
  <TitlesOfParts>
    <vt:vector size="23" baseType="lpstr">
      <vt:lpstr>-apple-system</vt:lpstr>
      <vt:lpstr>Arial</vt:lpstr>
      <vt:lpstr>charter</vt:lpstr>
      <vt:lpstr>inherit</vt:lpstr>
      <vt:lpstr>Trebuchet MS</vt:lpstr>
      <vt:lpstr>Wingdings 3</vt:lpstr>
      <vt:lpstr>Yüzeyler</vt:lpstr>
      <vt:lpstr>İNNOVA PATİKA JAVA SPRİNG BOOTCAMP</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ülkü külekçi</dc:creator>
  <cp:lastModifiedBy>engin külekçi</cp:lastModifiedBy>
  <cp:revision>19</cp:revision>
  <dcterms:created xsi:type="dcterms:W3CDTF">2022-01-20T23:31:38Z</dcterms:created>
  <dcterms:modified xsi:type="dcterms:W3CDTF">2022-02-11T11:59:39Z</dcterms:modified>
</cp:coreProperties>
</file>