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2" r:id="rId7"/>
    <p:sldId id="263" r:id="rId8"/>
    <p:sldId id="264" r:id="rId9"/>
    <p:sldId id="265" r:id="rId10"/>
    <p:sldId id="261"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tr-TR"/>
              <a:t>Asıl başlık stilini düzenlemek için tıklayın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E0F2CE83-CE11-4236-A73F-88F62ABB0731}" type="datetimeFigureOut">
              <a:rPr lang="tr-TR" smtClean="0"/>
              <a:t>11.02.2022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918EC104-B269-4A5B-AA07-F5ADC420B76B}" type="slidenum">
              <a:rPr lang="tr-TR" smtClean="0"/>
              <a:t>‹#›</a:t>
            </a:fld>
            <a:endParaRPr lang="tr-TR"/>
          </a:p>
        </p:txBody>
      </p:sp>
    </p:spTree>
    <p:extLst>
      <p:ext uri="{BB962C8B-B14F-4D97-AF65-F5344CB8AC3E}">
        <p14:creationId xmlns:p14="http://schemas.microsoft.com/office/powerpoint/2010/main" val="25519384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E0F2CE83-CE11-4236-A73F-88F62ABB0731}" type="datetimeFigureOut">
              <a:rPr lang="tr-TR" smtClean="0"/>
              <a:t>11.02.2022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918EC104-B269-4A5B-AA07-F5ADC420B76B}" type="slidenum">
              <a:rPr lang="tr-TR" smtClean="0"/>
              <a:t>‹#›</a:t>
            </a:fld>
            <a:endParaRPr lang="tr-TR"/>
          </a:p>
        </p:txBody>
      </p:sp>
    </p:spTree>
    <p:extLst>
      <p:ext uri="{BB962C8B-B14F-4D97-AF65-F5344CB8AC3E}">
        <p14:creationId xmlns:p14="http://schemas.microsoft.com/office/powerpoint/2010/main" val="17791822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tr-TR"/>
              <a:t>Asıl başlık stilini düzenlemek için tıklayın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E0F2CE83-CE11-4236-A73F-88F62ABB0731}" type="datetimeFigureOut">
              <a:rPr lang="tr-TR" smtClean="0"/>
              <a:t>11.02.2022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918EC104-B269-4A5B-AA07-F5ADC420B76B}" type="slidenum">
              <a:rPr lang="tr-TR" smtClean="0"/>
              <a:t>‹#›</a:t>
            </a:fld>
            <a:endParaRPr lang="tr-TR"/>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8294064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E0F2CE83-CE11-4236-A73F-88F62ABB0731}" type="datetimeFigureOut">
              <a:rPr lang="tr-TR" smtClean="0"/>
              <a:t>11.02.2022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918EC104-B269-4A5B-AA07-F5ADC420B76B}" type="slidenum">
              <a:rPr lang="tr-TR" smtClean="0"/>
              <a:t>‹#›</a:t>
            </a:fld>
            <a:endParaRPr lang="tr-TR"/>
          </a:p>
        </p:txBody>
      </p:sp>
    </p:spTree>
    <p:extLst>
      <p:ext uri="{BB962C8B-B14F-4D97-AF65-F5344CB8AC3E}">
        <p14:creationId xmlns:p14="http://schemas.microsoft.com/office/powerpoint/2010/main" val="20752499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tr-TR"/>
              <a:t>Asıl başlık stilini düzenlemek için tıklayın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E0F2CE83-CE11-4236-A73F-88F62ABB0731}" type="datetimeFigureOut">
              <a:rPr lang="tr-TR" smtClean="0"/>
              <a:t>11.02.2022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918EC104-B269-4A5B-AA07-F5ADC420B76B}" type="slidenum">
              <a:rPr lang="tr-TR" smtClean="0"/>
              <a:t>‹#›</a:t>
            </a:fld>
            <a:endParaRPr lang="tr-T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560055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tr-TR"/>
              <a:t>Asıl başlık stilini düzenlemek için tıklayın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E0F2CE83-CE11-4236-A73F-88F62ABB0731}" type="datetimeFigureOut">
              <a:rPr lang="tr-TR" smtClean="0"/>
              <a:t>11.02.2022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918EC104-B269-4A5B-AA07-F5ADC420B76B}" type="slidenum">
              <a:rPr lang="tr-TR" smtClean="0"/>
              <a:t>‹#›</a:t>
            </a:fld>
            <a:endParaRPr lang="tr-TR"/>
          </a:p>
        </p:txBody>
      </p:sp>
    </p:spTree>
    <p:extLst>
      <p:ext uri="{BB962C8B-B14F-4D97-AF65-F5344CB8AC3E}">
        <p14:creationId xmlns:p14="http://schemas.microsoft.com/office/powerpoint/2010/main" val="36616181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E0F2CE83-CE11-4236-A73F-88F62ABB0731}" type="datetimeFigureOut">
              <a:rPr lang="tr-TR" smtClean="0"/>
              <a:t>11.02.2022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918EC104-B269-4A5B-AA07-F5ADC420B76B}" type="slidenum">
              <a:rPr lang="tr-TR" smtClean="0"/>
              <a:t>‹#›</a:t>
            </a:fld>
            <a:endParaRPr lang="tr-TR"/>
          </a:p>
        </p:txBody>
      </p:sp>
    </p:spTree>
    <p:extLst>
      <p:ext uri="{BB962C8B-B14F-4D97-AF65-F5344CB8AC3E}">
        <p14:creationId xmlns:p14="http://schemas.microsoft.com/office/powerpoint/2010/main" val="35255111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E0F2CE83-CE11-4236-A73F-88F62ABB0731}" type="datetimeFigureOut">
              <a:rPr lang="tr-TR" smtClean="0"/>
              <a:t>11.02.2022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918EC104-B269-4A5B-AA07-F5ADC420B76B}" type="slidenum">
              <a:rPr lang="tr-TR" smtClean="0"/>
              <a:t>‹#›</a:t>
            </a:fld>
            <a:endParaRPr lang="tr-TR"/>
          </a:p>
        </p:txBody>
      </p:sp>
    </p:spTree>
    <p:extLst>
      <p:ext uri="{BB962C8B-B14F-4D97-AF65-F5344CB8AC3E}">
        <p14:creationId xmlns:p14="http://schemas.microsoft.com/office/powerpoint/2010/main" val="11522535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E0F2CE83-CE11-4236-A73F-88F62ABB0731}" type="datetimeFigureOut">
              <a:rPr lang="tr-TR" smtClean="0"/>
              <a:t>11.02.2022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918EC104-B269-4A5B-AA07-F5ADC420B76B}" type="slidenum">
              <a:rPr lang="tr-TR" smtClean="0"/>
              <a:t>‹#›</a:t>
            </a:fld>
            <a:endParaRPr lang="tr-TR"/>
          </a:p>
        </p:txBody>
      </p:sp>
    </p:spTree>
    <p:extLst>
      <p:ext uri="{BB962C8B-B14F-4D97-AF65-F5344CB8AC3E}">
        <p14:creationId xmlns:p14="http://schemas.microsoft.com/office/powerpoint/2010/main" val="36394769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E0F2CE83-CE11-4236-A73F-88F62ABB0731}" type="datetimeFigureOut">
              <a:rPr lang="tr-TR" smtClean="0"/>
              <a:t>11.02.2022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918EC104-B269-4A5B-AA07-F5ADC420B76B}" type="slidenum">
              <a:rPr lang="tr-TR" smtClean="0"/>
              <a:t>‹#›</a:t>
            </a:fld>
            <a:endParaRPr lang="tr-TR"/>
          </a:p>
        </p:txBody>
      </p:sp>
    </p:spTree>
    <p:extLst>
      <p:ext uri="{BB962C8B-B14F-4D97-AF65-F5344CB8AC3E}">
        <p14:creationId xmlns:p14="http://schemas.microsoft.com/office/powerpoint/2010/main" val="1589264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E0F2CE83-CE11-4236-A73F-88F62ABB0731}" type="datetimeFigureOut">
              <a:rPr lang="tr-TR" smtClean="0"/>
              <a:t>11.02.2022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918EC104-B269-4A5B-AA07-F5ADC420B76B}" type="slidenum">
              <a:rPr lang="tr-TR" smtClean="0"/>
              <a:t>‹#›</a:t>
            </a:fld>
            <a:endParaRPr lang="tr-TR"/>
          </a:p>
        </p:txBody>
      </p:sp>
    </p:spTree>
    <p:extLst>
      <p:ext uri="{BB962C8B-B14F-4D97-AF65-F5344CB8AC3E}">
        <p14:creationId xmlns:p14="http://schemas.microsoft.com/office/powerpoint/2010/main" val="24851745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E0F2CE83-CE11-4236-A73F-88F62ABB0731}" type="datetimeFigureOut">
              <a:rPr lang="tr-TR" smtClean="0"/>
              <a:t>11.02.2022</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918EC104-B269-4A5B-AA07-F5ADC420B76B}" type="slidenum">
              <a:rPr lang="tr-TR" smtClean="0"/>
              <a:t>‹#›</a:t>
            </a:fld>
            <a:endParaRPr lang="tr-TR"/>
          </a:p>
        </p:txBody>
      </p:sp>
    </p:spTree>
    <p:extLst>
      <p:ext uri="{BB962C8B-B14F-4D97-AF65-F5344CB8AC3E}">
        <p14:creationId xmlns:p14="http://schemas.microsoft.com/office/powerpoint/2010/main" val="30517672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E0F2CE83-CE11-4236-A73F-88F62ABB0731}" type="datetimeFigureOut">
              <a:rPr lang="tr-TR" smtClean="0"/>
              <a:t>11.02.2022</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918EC104-B269-4A5B-AA07-F5ADC420B76B}" type="slidenum">
              <a:rPr lang="tr-TR" smtClean="0"/>
              <a:t>‹#›</a:t>
            </a:fld>
            <a:endParaRPr lang="tr-TR"/>
          </a:p>
        </p:txBody>
      </p:sp>
    </p:spTree>
    <p:extLst>
      <p:ext uri="{BB962C8B-B14F-4D97-AF65-F5344CB8AC3E}">
        <p14:creationId xmlns:p14="http://schemas.microsoft.com/office/powerpoint/2010/main" val="4183907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F2CE83-CE11-4236-A73F-88F62ABB0731}" type="datetimeFigureOut">
              <a:rPr lang="tr-TR" smtClean="0"/>
              <a:t>11.02.2022</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918EC104-B269-4A5B-AA07-F5ADC420B76B}" type="slidenum">
              <a:rPr lang="tr-TR" smtClean="0"/>
              <a:t>‹#›</a:t>
            </a:fld>
            <a:endParaRPr lang="tr-TR"/>
          </a:p>
        </p:txBody>
      </p:sp>
    </p:spTree>
    <p:extLst>
      <p:ext uri="{BB962C8B-B14F-4D97-AF65-F5344CB8AC3E}">
        <p14:creationId xmlns:p14="http://schemas.microsoft.com/office/powerpoint/2010/main" val="22369332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tr-TR"/>
              <a:t>Asıl başlık stilini düzenlemek için tıklayın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E0F2CE83-CE11-4236-A73F-88F62ABB0731}" type="datetimeFigureOut">
              <a:rPr lang="tr-TR" smtClean="0"/>
              <a:t>11.02.2022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918EC104-B269-4A5B-AA07-F5ADC420B76B}" type="slidenum">
              <a:rPr lang="tr-TR" smtClean="0"/>
              <a:t>‹#›</a:t>
            </a:fld>
            <a:endParaRPr lang="tr-TR"/>
          </a:p>
        </p:txBody>
      </p:sp>
    </p:spTree>
    <p:extLst>
      <p:ext uri="{BB962C8B-B14F-4D97-AF65-F5344CB8AC3E}">
        <p14:creationId xmlns:p14="http://schemas.microsoft.com/office/powerpoint/2010/main" val="37631536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E0F2CE83-CE11-4236-A73F-88F62ABB0731}" type="datetimeFigureOut">
              <a:rPr lang="tr-TR" smtClean="0"/>
              <a:t>11.02.2022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918EC104-B269-4A5B-AA07-F5ADC420B76B}" type="slidenum">
              <a:rPr lang="tr-TR" smtClean="0"/>
              <a:t>‹#›</a:t>
            </a:fld>
            <a:endParaRPr lang="tr-TR"/>
          </a:p>
        </p:txBody>
      </p:sp>
    </p:spTree>
    <p:extLst>
      <p:ext uri="{BB962C8B-B14F-4D97-AF65-F5344CB8AC3E}">
        <p14:creationId xmlns:p14="http://schemas.microsoft.com/office/powerpoint/2010/main" val="5983454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0F2CE83-CE11-4236-A73F-88F62ABB0731}" type="datetimeFigureOut">
              <a:rPr lang="tr-TR" smtClean="0"/>
              <a:t>11.02.2022</a:t>
            </a:fld>
            <a:endParaRPr lang="tr-TR"/>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18EC104-B269-4A5B-AA07-F5ADC420B76B}" type="slidenum">
              <a:rPr lang="tr-TR" smtClean="0"/>
              <a:t>‹#›</a:t>
            </a:fld>
            <a:endParaRPr lang="tr-TR"/>
          </a:p>
        </p:txBody>
      </p:sp>
    </p:spTree>
    <p:extLst>
      <p:ext uri="{BB962C8B-B14F-4D97-AF65-F5344CB8AC3E}">
        <p14:creationId xmlns:p14="http://schemas.microsoft.com/office/powerpoint/2010/main" val="40797544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lt Başlık 2">
            <a:extLst>
              <a:ext uri="{FF2B5EF4-FFF2-40B4-BE49-F238E27FC236}">
                <a16:creationId xmlns:a16="http://schemas.microsoft.com/office/drawing/2014/main" id="{BD655197-B599-4C59-AD6A-8B709DC0DE09}"/>
              </a:ext>
            </a:extLst>
          </p:cNvPr>
          <p:cNvSpPr>
            <a:spLocks noGrp="1"/>
          </p:cNvSpPr>
          <p:nvPr>
            <p:ph type="subTitle" idx="1"/>
          </p:nvPr>
        </p:nvSpPr>
        <p:spPr>
          <a:xfrm>
            <a:off x="1272209" y="1470991"/>
            <a:ext cx="8971721" cy="3786809"/>
          </a:xfrm>
        </p:spPr>
        <p:txBody>
          <a:bodyPr/>
          <a:lstStyle/>
          <a:p>
            <a:r>
              <a:rPr lang="tr-TR" sz="3600" dirty="0"/>
              <a:t>İNNOVA PATİKA JAVA SPRİNG BOOTCAMP</a:t>
            </a:r>
          </a:p>
          <a:p>
            <a:r>
              <a:rPr lang="tr-TR" sz="3600" dirty="0"/>
              <a:t>5.HAFTA</a:t>
            </a:r>
          </a:p>
          <a:p>
            <a:r>
              <a:rPr lang="tr-TR" sz="3200" dirty="0"/>
              <a:t>SOLİD</a:t>
            </a:r>
          </a:p>
          <a:p>
            <a:r>
              <a:rPr lang="tr-TR" sz="3200" dirty="0"/>
              <a:t> PRENSİBLERİ</a:t>
            </a:r>
          </a:p>
          <a:p>
            <a:r>
              <a:rPr lang="tr-TR" sz="3200" dirty="0"/>
              <a:t>ÜLKÜ KÜLEKÇİ</a:t>
            </a:r>
          </a:p>
        </p:txBody>
      </p:sp>
    </p:spTree>
    <p:extLst>
      <p:ext uri="{BB962C8B-B14F-4D97-AF65-F5344CB8AC3E}">
        <p14:creationId xmlns:p14="http://schemas.microsoft.com/office/powerpoint/2010/main" val="22742159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FA59585A-CBCA-42B3-990B-214636717A9C}"/>
              </a:ext>
            </a:extLst>
          </p:cNvPr>
          <p:cNvSpPr>
            <a:spLocks noGrp="1"/>
          </p:cNvSpPr>
          <p:nvPr>
            <p:ph idx="1"/>
          </p:nvPr>
        </p:nvSpPr>
        <p:spPr/>
        <p:txBody>
          <a:bodyPr>
            <a:normAutofit/>
          </a:bodyPr>
          <a:lstStyle/>
          <a:p>
            <a:r>
              <a:rPr lang="tr-TR" sz="2400" dirty="0"/>
              <a:t> https://dijitalseruven.com/solid-nedir-solid-yazilim-prensipleri-nelerdir/</a:t>
            </a:r>
          </a:p>
        </p:txBody>
      </p:sp>
      <p:sp>
        <p:nvSpPr>
          <p:cNvPr id="5" name="Metin kutusu 4">
            <a:extLst>
              <a:ext uri="{FF2B5EF4-FFF2-40B4-BE49-F238E27FC236}">
                <a16:creationId xmlns:a16="http://schemas.microsoft.com/office/drawing/2014/main" id="{D1525DCF-C1AE-4B24-B5C7-BD7F374DB2E3}"/>
              </a:ext>
            </a:extLst>
          </p:cNvPr>
          <p:cNvSpPr txBox="1"/>
          <p:nvPr/>
        </p:nvSpPr>
        <p:spPr>
          <a:xfrm>
            <a:off x="957469" y="1222411"/>
            <a:ext cx="8305800" cy="830997"/>
          </a:xfrm>
          <a:prstGeom prst="rect">
            <a:avLst/>
          </a:prstGeom>
          <a:noFill/>
        </p:spPr>
        <p:txBody>
          <a:bodyPr wrap="square">
            <a:spAutoFit/>
          </a:bodyPr>
          <a:lstStyle/>
          <a:p>
            <a:pPr marL="342900" indent="-342900">
              <a:buFont typeface="Arial" panose="020B0604020202020204" pitchFamily="34" charset="0"/>
              <a:buChar char="•"/>
            </a:pPr>
            <a:r>
              <a:rPr lang="tr-TR" sz="2400" dirty="0"/>
              <a:t>https://yazilimcigenclik.com.tr/solid-yazilim-gelistirme-prensipleri/</a:t>
            </a:r>
          </a:p>
        </p:txBody>
      </p:sp>
      <p:sp>
        <p:nvSpPr>
          <p:cNvPr id="7" name="Metin kutusu 6">
            <a:extLst>
              <a:ext uri="{FF2B5EF4-FFF2-40B4-BE49-F238E27FC236}">
                <a16:creationId xmlns:a16="http://schemas.microsoft.com/office/drawing/2014/main" id="{CFE5E245-7B12-4C60-8499-D614AB7007BF}"/>
              </a:ext>
            </a:extLst>
          </p:cNvPr>
          <p:cNvSpPr txBox="1"/>
          <p:nvPr/>
        </p:nvSpPr>
        <p:spPr>
          <a:xfrm>
            <a:off x="838200" y="3216388"/>
            <a:ext cx="8305800" cy="830997"/>
          </a:xfrm>
          <a:prstGeom prst="rect">
            <a:avLst/>
          </a:prstGeom>
          <a:noFill/>
        </p:spPr>
        <p:txBody>
          <a:bodyPr wrap="square">
            <a:spAutoFit/>
          </a:bodyPr>
          <a:lstStyle/>
          <a:p>
            <a:pPr marL="342900" indent="-342900">
              <a:buFont typeface="Arial" panose="020B0604020202020204" pitchFamily="34" charset="0"/>
              <a:buChar char="•"/>
            </a:pPr>
            <a:r>
              <a:rPr lang="tr-TR" sz="2400" dirty="0"/>
              <a:t>https://www.merhabadunya.net/tr/blog/solid-prensipleri-nelerdir</a:t>
            </a:r>
          </a:p>
        </p:txBody>
      </p:sp>
    </p:spTree>
    <p:extLst>
      <p:ext uri="{BB962C8B-B14F-4D97-AF65-F5344CB8AC3E}">
        <p14:creationId xmlns:p14="http://schemas.microsoft.com/office/powerpoint/2010/main" val="23660208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a:extLst>
              <a:ext uri="{FF2B5EF4-FFF2-40B4-BE49-F238E27FC236}">
                <a16:creationId xmlns:a16="http://schemas.microsoft.com/office/drawing/2014/main" id="{2F95B4B1-D3D5-4D60-B1AC-98D973D098B7}"/>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15319480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etin kutusu 4">
            <a:extLst>
              <a:ext uri="{FF2B5EF4-FFF2-40B4-BE49-F238E27FC236}">
                <a16:creationId xmlns:a16="http://schemas.microsoft.com/office/drawing/2014/main" id="{959D8F0C-7512-4005-BBE4-D29BE3E21C54}"/>
              </a:ext>
            </a:extLst>
          </p:cNvPr>
          <p:cNvSpPr txBox="1"/>
          <p:nvPr/>
        </p:nvSpPr>
        <p:spPr>
          <a:xfrm>
            <a:off x="1616765" y="781878"/>
            <a:ext cx="8481392" cy="1477328"/>
          </a:xfrm>
          <a:prstGeom prst="rect">
            <a:avLst/>
          </a:prstGeom>
          <a:noFill/>
        </p:spPr>
        <p:txBody>
          <a:bodyPr wrap="square">
            <a:spAutoFit/>
          </a:bodyPr>
          <a:lstStyle/>
          <a:p>
            <a:r>
              <a:rPr lang="tr-TR" dirty="0"/>
              <a:t>SOLID prensipleri ; geliştirilen herhangi bir yazılımın esnek, yeniden kullanılabilir, sürdürülebilir ve anlaşılır olmasını sağlayan, ayrıca kod tekrarını önleyen prensiplerdir. Kodun esnek, sürdürülebilir ve geliştirilebilir tasarlanmaması kodu kırılganlaştırır ve yazılım ürününün gelişmesini etkiler. SOLID 5 farklı prensipten oluşur ve her birini baş harfini alır.</a:t>
            </a:r>
          </a:p>
        </p:txBody>
      </p:sp>
      <p:pic>
        <p:nvPicPr>
          <p:cNvPr id="6" name="Resim 5">
            <a:extLst>
              <a:ext uri="{FF2B5EF4-FFF2-40B4-BE49-F238E27FC236}">
                <a16:creationId xmlns:a16="http://schemas.microsoft.com/office/drawing/2014/main" id="{31AA55AF-D22F-46F0-B296-571DF9EB74E0}"/>
              </a:ext>
            </a:extLst>
          </p:cNvPr>
          <p:cNvPicPr>
            <a:picLocks noChangeAspect="1"/>
          </p:cNvPicPr>
          <p:nvPr/>
        </p:nvPicPr>
        <p:blipFill>
          <a:blip r:embed="rId2"/>
          <a:stretch>
            <a:fillRect/>
          </a:stretch>
        </p:blipFill>
        <p:spPr>
          <a:xfrm>
            <a:off x="1219200" y="2259206"/>
            <a:ext cx="9753600" cy="3816915"/>
          </a:xfrm>
          <a:prstGeom prst="rect">
            <a:avLst/>
          </a:prstGeom>
        </p:spPr>
      </p:pic>
    </p:spTree>
    <p:extLst>
      <p:ext uri="{BB962C8B-B14F-4D97-AF65-F5344CB8AC3E}">
        <p14:creationId xmlns:p14="http://schemas.microsoft.com/office/powerpoint/2010/main" val="40698688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etin kutusu 4">
            <a:extLst>
              <a:ext uri="{FF2B5EF4-FFF2-40B4-BE49-F238E27FC236}">
                <a16:creationId xmlns:a16="http://schemas.microsoft.com/office/drawing/2014/main" id="{3CC90124-6042-415E-852C-07938A55FC06}"/>
              </a:ext>
            </a:extLst>
          </p:cNvPr>
          <p:cNvSpPr txBox="1"/>
          <p:nvPr/>
        </p:nvSpPr>
        <p:spPr>
          <a:xfrm>
            <a:off x="2146852" y="2080591"/>
            <a:ext cx="6997148" cy="2246769"/>
          </a:xfrm>
          <a:prstGeom prst="rect">
            <a:avLst/>
          </a:prstGeom>
          <a:noFill/>
        </p:spPr>
        <p:txBody>
          <a:bodyPr wrap="square">
            <a:spAutoFit/>
          </a:bodyPr>
          <a:lstStyle/>
          <a:p>
            <a:r>
              <a:rPr lang="tr-TR" sz="2000" dirty="0"/>
              <a:t>SOLID prensipleri, bir yazılım geliştiricinin Nesne Yönelimli Programlama (OOP) ile yazılım geliştirirken, geliştirdiği yazılımın esnek ve geliştirilmeye uygun olması için uyması gereken kurallar bütünüdür. Bu prensipler doğrultusunda geliştirdiğimiz uygulamalarımız ne kadar büyük olursa olsun, karmaşıklık asla söz konusu olmaz. “</a:t>
            </a:r>
            <a:r>
              <a:rPr lang="tr-TR" sz="2000" dirty="0" err="1"/>
              <a:t>Spaghetti</a:t>
            </a:r>
            <a:r>
              <a:rPr lang="tr-TR" sz="2000" dirty="0"/>
              <a:t> </a:t>
            </a:r>
            <a:r>
              <a:rPr lang="tr-TR" sz="2000" dirty="0" err="1"/>
              <a:t>Code</a:t>
            </a:r>
            <a:r>
              <a:rPr lang="tr-TR" sz="2000" dirty="0"/>
              <a:t>” dediğimiz karmaşık kodlar yerine, “</a:t>
            </a:r>
            <a:r>
              <a:rPr lang="tr-TR" sz="2000" dirty="0" err="1"/>
              <a:t>Clean</a:t>
            </a:r>
            <a:r>
              <a:rPr lang="tr-TR" sz="2000" dirty="0"/>
              <a:t> </a:t>
            </a:r>
            <a:r>
              <a:rPr lang="tr-TR" sz="2000" dirty="0" err="1"/>
              <a:t>Code</a:t>
            </a:r>
            <a:r>
              <a:rPr lang="tr-TR" sz="2000" dirty="0"/>
              <a:t>” yazmamızı da yine bu prensipler sağlamaktadır.</a:t>
            </a:r>
          </a:p>
        </p:txBody>
      </p:sp>
    </p:spTree>
    <p:extLst>
      <p:ext uri="{BB962C8B-B14F-4D97-AF65-F5344CB8AC3E}">
        <p14:creationId xmlns:p14="http://schemas.microsoft.com/office/powerpoint/2010/main" val="2621681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etin kutusu 4">
            <a:extLst>
              <a:ext uri="{FF2B5EF4-FFF2-40B4-BE49-F238E27FC236}">
                <a16:creationId xmlns:a16="http://schemas.microsoft.com/office/drawing/2014/main" id="{38ECCECA-BA50-4E18-ACE9-A983CA613C46}"/>
              </a:ext>
            </a:extLst>
          </p:cNvPr>
          <p:cNvSpPr txBox="1"/>
          <p:nvPr/>
        </p:nvSpPr>
        <p:spPr>
          <a:xfrm>
            <a:off x="1948070" y="1126435"/>
            <a:ext cx="7924800" cy="4154984"/>
          </a:xfrm>
          <a:prstGeom prst="rect">
            <a:avLst/>
          </a:prstGeom>
          <a:noFill/>
        </p:spPr>
        <p:txBody>
          <a:bodyPr wrap="square">
            <a:spAutoFit/>
          </a:bodyPr>
          <a:lstStyle/>
          <a:p>
            <a:r>
              <a:rPr lang="tr-TR" sz="2400" dirty="0"/>
              <a:t>S- </a:t>
            </a:r>
            <a:r>
              <a:rPr lang="tr-TR" sz="2400" dirty="0" err="1"/>
              <a:t>Single</a:t>
            </a:r>
            <a:r>
              <a:rPr lang="tr-TR" sz="2400" dirty="0"/>
              <a:t> </a:t>
            </a:r>
            <a:r>
              <a:rPr lang="tr-TR" sz="2400" dirty="0" err="1"/>
              <a:t>Resposibility</a:t>
            </a:r>
            <a:r>
              <a:rPr lang="tr-TR" sz="2400" dirty="0"/>
              <a:t> </a:t>
            </a:r>
            <a:r>
              <a:rPr lang="tr-TR" sz="2400" dirty="0" err="1"/>
              <a:t>Principle</a:t>
            </a:r>
            <a:r>
              <a:rPr lang="tr-TR" sz="2400" dirty="0"/>
              <a:t> (Tek Bir Sorumluluğa Sahip Olma)</a:t>
            </a:r>
            <a:endParaRPr lang="tr-TR" dirty="0"/>
          </a:p>
          <a:p>
            <a:r>
              <a:rPr lang="tr-TR" dirty="0"/>
              <a:t>Bu prensipte savunulan görüş her sınıfın ancak tek bir sorumluluğu taşımaları gerektiğidir. Her sınıf en basit anlamda gerçekleştirebileceği tek bir sorumluluğu üstlenirse hem görev paylaşımı doğru bir şekilde yapılmış olur hem de programın ilerleyen zamanlarda değiştirilmesi, bakıma alınması çok daha kolay olur.</a:t>
            </a:r>
          </a:p>
          <a:p>
            <a:r>
              <a:rPr lang="tr-TR" dirty="0"/>
              <a:t>Sınıflara da tek bir sorumluluk yüklenmesinin yanında metotlar için de aynı görüş geçerli kabul edilmiştir. Yani bir metot hem ekrana çıktı verirken hem hesaplama, hem de raporlama gibi birden çok görevi tek metot ismi içerisinde yerine getirmemelidir. Birbirine bağlanmış sorumluluklar ilerleyen zamanlarda bakım ve geliştirme aşamalarında beklenenden çok daha fazla hata alınmasına sebep olabilir.</a:t>
            </a:r>
          </a:p>
          <a:p>
            <a:r>
              <a:rPr lang="tr-TR" dirty="0"/>
              <a:t>Basitlik kolaydır. Sınıfların çok kalabalık ve fazla sorumluluğa sahip olması editörü de pek çok açıdan zorlar. Eğer bir sınıf veya metodu değiştirmek için birden fazla sebebimiz varsa o yapı SRP kavramına uymuyor demektir.</a:t>
            </a:r>
          </a:p>
        </p:txBody>
      </p:sp>
    </p:spTree>
    <p:extLst>
      <p:ext uri="{BB962C8B-B14F-4D97-AF65-F5344CB8AC3E}">
        <p14:creationId xmlns:p14="http://schemas.microsoft.com/office/powerpoint/2010/main" val="41818593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etin kutusu 4">
            <a:extLst>
              <a:ext uri="{FF2B5EF4-FFF2-40B4-BE49-F238E27FC236}">
                <a16:creationId xmlns:a16="http://schemas.microsoft.com/office/drawing/2014/main" id="{A849E445-664B-4572-961D-25945F33E90E}"/>
              </a:ext>
            </a:extLst>
          </p:cNvPr>
          <p:cNvSpPr txBox="1"/>
          <p:nvPr/>
        </p:nvSpPr>
        <p:spPr>
          <a:xfrm>
            <a:off x="2093843" y="1060174"/>
            <a:ext cx="7580244" cy="5078313"/>
          </a:xfrm>
          <a:prstGeom prst="rect">
            <a:avLst/>
          </a:prstGeom>
          <a:noFill/>
        </p:spPr>
        <p:txBody>
          <a:bodyPr wrap="square">
            <a:spAutoFit/>
          </a:bodyPr>
          <a:lstStyle/>
          <a:p>
            <a:r>
              <a:rPr lang="tr-TR" sz="2400" dirty="0"/>
              <a:t>O- Open-</a:t>
            </a:r>
            <a:r>
              <a:rPr lang="tr-TR" sz="2400" dirty="0" err="1"/>
              <a:t>Closed</a:t>
            </a:r>
            <a:r>
              <a:rPr lang="tr-TR" sz="2400" dirty="0"/>
              <a:t> </a:t>
            </a:r>
            <a:r>
              <a:rPr lang="tr-TR" sz="2400" dirty="0" err="1"/>
              <a:t>Principle</a:t>
            </a:r>
            <a:r>
              <a:rPr lang="tr-TR" sz="2400" dirty="0"/>
              <a:t> (Açık-Kapalı Prensibi)</a:t>
            </a:r>
          </a:p>
          <a:p>
            <a:endParaRPr lang="tr-TR" sz="2000" dirty="0"/>
          </a:p>
          <a:p>
            <a:r>
              <a:rPr lang="tr-TR" sz="2000" dirty="0"/>
              <a:t>Burada savunulan en temel düşünce sınıflarımızın geliştirmelere açık ancak değişikliklere kapalı olmasıdır. OOP mantığının da temelini oluşturan bu düşünce bize </a:t>
            </a:r>
            <a:r>
              <a:rPr lang="tr-TR" sz="2000" dirty="0" err="1"/>
              <a:t>Get</a:t>
            </a:r>
            <a:r>
              <a:rPr lang="tr-TR" sz="2000" dirty="0"/>
              <a:t>/Set, </a:t>
            </a:r>
            <a:r>
              <a:rPr lang="tr-TR" sz="2000" dirty="0" err="1"/>
              <a:t>Private</a:t>
            </a:r>
            <a:r>
              <a:rPr lang="tr-TR" sz="2000" dirty="0"/>
              <a:t> ve </a:t>
            </a:r>
            <a:r>
              <a:rPr lang="tr-TR" sz="2000" dirty="0" err="1"/>
              <a:t>Abstract</a:t>
            </a:r>
            <a:r>
              <a:rPr lang="tr-TR" sz="2000" dirty="0"/>
              <a:t> gibi kullanımlarla bu prensibi yerine getirmemizi sağlar. Sınıfımız kendi özelliklerini net değişikliklerden korurken aynı zamanda geliştirmelere ve yeni eklemelere açık olmalıdır.</a:t>
            </a:r>
          </a:p>
          <a:p>
            <a:r>
              <a:rPr lang="tr-TR" sz="2000" dirty="0"/>
              <a:t>Böylelikle sınıflarımızı hem koruyup hem de geliştirebilir, kontrolü programlama mantığının ötesinde elimizde tutmaya devam edebiliriz. Bu prensibi gerçekleştirmek için dillerin bize sağladığı özellikleri ve sınırları çok iyi bilmek ve tüm kabiliyetiyle kullanmak gereklidir.</a:t>
            </a:r>
          </a:p>
          <a:p>
            <a:r>
              <a:rPr lang="tr-TR" sz="2000" dirty="0"/>
              <a:t>Örneğin, rapor oluşturan bir sınıfımız varken, yeni bir rapor türünü oluşturmak istiyorsak burada zaten var olan rapor oluşturma sınıfımızdan miras almamız gerekir. Yeni rapor türü için ayrı bir sınıf açmak bu prensibe aykırı olacaktır.</a:t>
            </a:r>
          </a:p>
        </p:txBody>
      </p:sp>
    </p:spTree>
    <p:extLst>
      <p:ext uri="{BB962C8B-B14F-4D97-AF65-F5344CB8AC3E}">
        <p14:creationId xmlns:p14="http://schemas.microsoft.com/office/powerpoint/2010/main" val="31477487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etin kutusu 4">
            <a:extLst>
              <a:ext uri="{FF2B5EF4-FFF2-40B4-BE49-F238E27FC236}">
                <a16:creationId xmlns:a16="http://schemas.microsoft.com/office/drawing/2014/main" id="{74CFB531-0780-476A-A7B4-54B0AB45C504}"/>
              </a:ext>
            </a:extLst>
          </p:cNvPr>
          <p:cNvSpPr txBox="1"/>
          <p:nvPr/>
        </p:nvSpPr>
        <p:spPr>
          <a:xfrm>
            <a:off x="1961322" y="1431235"/>
            <a:ext cx="8176591" cy="5293757"/>
          </a:xfrm>
          <a:prstGeom prst="rect">
            <a:avLst/>
          </a:prstGeom>
          <a:noFill/>
        </p:spPr>
        <p:txBody>
          <a:bodyPr wrap="square">
            <a:spAutoFit/>
          </a:bodyPr>
          <a:lstStyle/>
          <a:p>
            <a:r>
              <a:rPr lang="tr-TR" sz="2400" dirty="0"/>
              <a:t>L- </a:t>
            </a:r>
            <a:r>
              <a:rPr lang="tr-TR" sz="2400" dirty="0" err="1"/>
              <a:t>Liskov</a:t>
            </a:r>
            <a:r>
              <a:rPr lang="tr-TR" sz="2400" dirty="0"/>
              <a:t> </a:t>
            </a:r>
            <a:r>
              <a:rPr lang="tr-TR" sz="2400" dirty="0" err="1"/>
              <a:t>Substitution</a:t>
            </a:r>
            <a:r>
              <a:rPr lang="tr-TR" sz="2400" dirty="0"/>
              <a:t> </a:t>
            </a:r>
            <a:r>
              <a:rPr lang="tr-TR" sz="2400" dirty="0" err="1"/>
              <a:t>Principle</a:t>
            </a:r>
            <a:r>
              <a:rPr lang="tr-TR" sz="2400" dirty="0"/>
              <a:t> (İkame Edilebilirlik)</a:t>
            </a:r>
          </a:p>
          <a:p>
            <a:endParaRPr lang="tr-TR" dirty="0"/>
          </a:p>
          <a:p>
            <a:r>
              <a:rPr lang="tr-TR" sz="2000" dirty="0"/>
              <a:t>3.prensibimizde ise sınıflar arası ilişkilerin düzenlenmesinden bahsedilen bir durum söz konusudur. Yukarıdaki resimde de görüldüğü gibi eğer bir ördek varsa, ördek gibi görünüyorsa ve hatta ördek gibi ses çıkarıyorsa, ancak bir pile ihtiyacı varsa yani gerçek değil de oyuncak bir ördekse yanlış bir kalıtım söz konusudur.</a:t>
            </a:r>
          </a:p>
          <a:p>
            <a:r>
              <a:rPr lang="tr-TR" sz="2000" dirty="0"/>
              <a:t>Eğer bir alt sınıf kendisinden </a:t>
            </a:r>
            <a:r>
              <a:rPr lang="tr-TR" sz="2000" dirty="0" err="1"/>
              <a:t>kalıttığımız</a:t>
            </a:r>
            <a:r>
              <a:rPr lang="tr-TR" sz="2000" dirty="0"/>
              <a:t> üst sınıfın tüm özelliklerini sağlamazsa burada kalıtımla alakalı bir hata vardır diyebiliriz. Alt sınıfın nesneleri, üst sınıfla yer değiştirdiğinde aynı davranışları sergileyebilmelidir. Bu durumu ise “Is a?” testleri ile kontrol edebiliriz.</a:t>
            </a:r>
          </a:p>
          <a:p>
            <a:r>
              <a:rPr lang="tr-TR" sz="2000" dirty="0"/>
              <a:t>Bu prensip kalıtım mantığının doğru bir şekilde anlaşılması ve kullanılması konusunda bizi yönlendirmek için vardır. Kalıtım alınan sınıfın içerisindeki özellikler kendisinden </a:t>
            </a:r>
            <a:r>
              <a:rPr lang="tr-TR" sz="2000" dirty="0" err="1"/>
              <a:t>kalıtılan</a:t>
            </a:r>
            <a:r>
              <a:rPr lang="tr-TR" sz="2000" dirty="0"/>
              <a:t> sınıfta da doğru eve eksiksiz bir şekilde kullanılmalıdır. Aksi durumlar prensibe aykırıdır.</a:t>
            </a:r>
          </a:p>
          <a:p>
            <a:endParaRPr lang="tr-TR" dirty="0"/>
          </a:p>
          <a:p>
            <a:r>
              <a:rPr lang="tr-TR" dirty="0"/>
              <a:t> </a:t>
            </a:r>
          </a:p>
        </p:txBody>
      </p:sp>
    </p:spTree>
    <p:extLst>
      <p:ext uri="{BB962C8B-B14F-4D97-AF65-F5344CB8AC3E}">
        <p14:creationId xmlns:p14="http://schemas.microsoft.com/office/powerpoint/2010/main" val="25643466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etin kutusu 4">
            <a:extLst>
              <a:ext uri="{FF2B5EF4-FFF2-40B4-BE49-F238E27FC236}">
                <a16:creationId xmlns:a16="http://schemas.microsoft.com/office/drawing/2014/main" id="{49CEB65F-DB38-4E77-A18A-90F6BD5576DB}"/>
              </a:ext>
            </a:extLst>
          </p:cNvPr>
          <p:cNvSpPr txBox="1"/>
          <p:nvPr/>
        </p:nvSpPr>
        <p:spPr>
          <a:xfrm>
            <a:off x="2239617" y="1170156"/>
            <a:ext cx="7142922" cy="3816429"/>
          </a:xfrm>
          <a:prstGeom prst="rect">
            <a:avLst/>
          </a:prstGeom>
          <a:noFill/>
        </p:spPr>
        <p:txBody>
          <a:bodyPr wrap="square">
            <a:spAutoFit/>
          </a:bodyPr>
          <a:lstStyle/>
          <a:p>
            <a:r>
              <a:rPr lang="tr-TR" sz="2400" dirty="0"/>
              <a:t>I- </a:t>
            </a:r>
            <a:r>
              <a:rPr lang="tr-TR" sz="2400" dirty="0" err="1"/>
              <a:t>Interface</a:t>
            </a:r>
            <a:r>
              <a:rPr lang="tr-TR" sz="2400" dirty="0"/>
              <a:t> </a:t>
            </a:r>
            <a:r>
              <a:rPr lang="tr-TR" sz="2400" dirty="0" err="1"/>
              <a:t>Segregation</a:t>
            </a:r>
            <a:r>
              <a:rPr lang="tr-TR" sz="2400" dirty="0"/>
              <a:t> </a:t>
            </a:r>
            <a:r>
              <a:rPr lang="tr-TR" sz="2400" dirty="0" err="1"/>
              <a:t>Principle</a:t>
            </a:r>
            <a:r>
              <a:rPr lang="tr-TR" sz="2400" dirty="0"/>
              <a:t> (</a:t>
            </a:r>
            <a:r>
              <a:rPr lang="tr-TR" sz="2400" dirty="0" err="1"/>
              <a:t>Arayüz</a:t>
            </a:r>
            <a:r>
              <a:rPr lang="tr-TR" sz="2400" dirty="0"/>
              <a:t> Ayırma İlkesi)</a:t>
            </a:r>
          </a:p>
          <a:p>
            <a:endParaRPr lang="tr-TR" dirty="0"/>
          </a:p>
          <a:p>
            <a:r>
              <a:rPr lang="tr-TR" sz="2000" dirty="0"/>
              <a:t>Prensip </a:t>
            </a:r>
            <a:r>
              <a:rPr lang="tr-TR" sz="2000" dirty="0" err="1"/>
              <a:t>interface</a:t>
            </a:r>
            <a:r>
              <a:rPr lang="tr-TR" sz="2000" dirty="0"/>
              <a:t> yapısını doğru bir şekilde kullanmayı sağlar. Yani gereksiz </a:t>
            </a:r>
            <a:r>
              <a:rPr lang="tr-TR" sz="2000" dirty="0" err="1"/>
              <a:t>interface</a:t>
            </a:r>
            <a:r>
              <a:rPr lang="tr-TR" sz="2000" dirty="0"/>
              <a:t> kullanımı ve gereksiz olanları kullanmaya zorlamaya çalışılmamalıdır. Eğer bir </a:t>
            </a:r>
            <a:r>
              <a:rPr lang="tr-TR" sz="2000" dirty="0" err="1"/>
              <a:t>interface</a:t>
            </a:r>
            <a:r>
              <a:rPr lang="tr-TR" sz="2000" dirty="0"/>
              <a:t> oluşturulduysa belirli bir amacı olmalı ve o amacı yerine getirebilmelidir.</a:t>
            </a:r>
          </a:p>
          <a:p>
            <a:r>
              <a:rPr lang="tr-TR" sz="2000" dirty="0" err="1"/>
              <a:t>Single</a:t>
            </a:r>
            <a:r>
              <a:rPr lang="tr-TR" sz="2000" dirty="0"/>
              <a:t> </a:t>
            </a:r>
            <a:r>
              <a:rPr lang="tr-TR" sz="2000" dirty="0" err="1"/>
              <a:t>Responsibility</a:t>
            </a:r>
            <a:r>
              <a:rPr lang="tr-TR" sz="2000" dirty="0"/>
              <a:t> ilkesinin </a:t>
            </a:r>
            <a:r>
              <a:rPr lang="tr-TR" sz="2000" dirty="0" err="1"/>
              <a:t>interfaceler</a:t>
            </a:r>
            <a:r>
              <a:rPr lang="tr-TR" sz="2000" dirty="0"/>
              <a:t> için düzenlenmiş tipidir diyebiliriz.</a:t>
            </a:r>
          </a:p>
          <a:p>
            <a:r>
              <a:rPr lang="tr-TR" sz="2000" dirty="0"/>
              <a:t>Tüm metotları kapsayan tek bir </a:t>
            </a:r>
            <a:r>
              <a:rPr lang="tr-TR" sz="2000" dirty="0" err="1"/>
              <a:t>interface</a:t>
            </a:r>
            <a:r>
              <a:rPr lang="tr-TR" sz="2000" dirty="0"/>
              <a:t> yapısına sorumlulukların hepsini yüklemek yerine, görevleri daha ince bir şekilde tanımlanmış halde belirli, küçük gruplara hizmet eden </a:t>
            </a:r>
            <a:r>
              <a:rPr lang="tr-TR" sz="2000" dirty="0" err="1"/>
              <a:t>interfaceler</a:t>
            </a:r>
            <a:r>
              <a:rPr lang="tr-TR" sz="2000" dirty="0"/>
              <a:t> olmalıdır.</a:t>
            </a:r>
          </a:p>
        </p:txBody>
      </p:sp>
    </p:spTree>
    <p:extLst>
      <p:ext uri="{BB962C8B-B14F-4D97-AF65-F5344CB8AC3E}">
        <p14:creationId xmlns:p14="http://schemas.microsoft.com/office/powerpoint/2010/main" val="27557478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etin kutusu 4">
            <a:extLst>
              <a:ext uri="{FF2B5EF4-FFF2-40B4-BE49-F238E27FC236}">
                <a16:creationId xmlns:a16="http://schemas.microsoft.com/office/drawing/2014/main" id="{9AA8A5A3-0073-4C17-B3C5-424ED16F2D2B}"/>
              </a:ext>
            </a:extLst>
          </p:cNvPr>
          <p:cNvSpPr txBox="1"/>
          <p:nvPr/>
        </p:nvSpPr>
        <p:spPr>
          <a:xfrm>
            <a:off x="1179444" y="874643"/>
            <a:ext cx="9793356" cy="5078313"/>
          </a:xfrm>
          <a:prstGeom prst="rect">
            <a:avLst/>
          </a:prstGeom>
          <a:noFill/>
        </p:spPr>
        <p:txBody>
          <a:bodyPr wrap="square">
            <a:spAutoFit/>
          </a:bodyPr>
          <a:lstStyle/>
          <a:p>
            <a:r>
              <a:rPr lang="tr-TR" sz="2400" dirty="0"/>
              <a:t>D- </a:t>
            </a:r>
            <a:r>
              <a:rPr lang="tr-TR" sz="2400" dirty="0" err="1"/>
              <a:t>Dependency</a:t>
            </a:r>
            <a:r>
              <a:rPr lang="tr-TR" sz="2400" dirty="0"/>
              <a:t> </a:t>
            </a:r>
            <a:r>
              <a:rPr lang="tr-TR" sz="2400" dirty="0" err="1"/>
              <a:t>Inversion</a:t>
            </a:r>
            <a:r>
              <a:rPr lang="tr-TR" sz="2400" dirty="0"/>
              <a:t> </a:t>
            </a:r>
            <a:r>
              <a:rPr lang="tr-TR" sz="2400" dirty="0" err="1"/>
              <a:t>Principle</a:t>
            </a:r>
            <a:r>
              <a:rPr lang="tr-TR" sz="2400" dirty="0"/>
              <a:t> (Bağımlılığı Tersine Çevirme)</a:t>
            </a:r>
          </a:p>
          <a:p>
            <a:endParaRPr lang="tr-TR" sz="2000" dirty="0"/>
          </a:p>
          <a:p>
            <a:r>
              <a:rPr lang="tr-TR" sz="2000" dirty="0"/>
              <a:t>Bağımlılık özelliği OOP mantığında işleyen diller için kullanımı ve kodlamayı oldukça kolaylaştıran özelliklerden biridir. Nesneleri, sınıfları ve metotları gerektiği şekilde bağlamak ve görevleri istenilen yerde tekrar etmeden tekrar kullanabilmek doğru bir şekilde olduğunda büyük bir kolaylık sağlar.</a:t>
            </a:r>
          </a:p>
          <a:p>
            <a:r>
              <a:rPr lang="tr-TR" sz="2000" dirty="0"/>
              <a:t>Ancak bağımlılıklarda geri kalan her özellik gibi doğru bir şekilde kullanılmalı ve çağırılmalıdır. Robert C. Martin bu prensibi 2 maddeyle şöyle açıklamaktadır;</a:t>
            </a:r>
          </a:p>
          <a:p>
            <a:r>
              <a:rPr lang="tr-TR" sz="2000" dirty="0"/>
              <a:t>Üst seviye (High-Level) sınıflar alt seviye (</a:t>
            </a:r>
            <a:r>
              <a:rPr lang="tr-TR" sz="2000" dirty="0" err="1"/>
              <a:t>Low</a:t>
            </a:r>
            <a:r>
              <a:rPr lang="tr-TR" sz="2000" dirty="0"/>
              <a:t>-Level) sınıflara bağlı olmamalıdır, ilişki </a:t>
            </a:r>
            <a:r>
              <a:rPr lang="tr-TR" sz="2000" dirty="0" err="1"/>
              <a:t>abstraction</a:t>
            </a:r>
            <a:r>
              <a:rPr lang="tr-TR" sz="2000" dirty="0"/>
              <a:t> veya </a:t>
            </a:r>
            <a:r>
              <a:rPr lang="tr-TR" sz="2000" dirty="0" err="1"/>
              <a:t>interface</a:t>
            </a:r>
            <a:r>
              <a:rPr lang="tr-TR" sz="2000" dirty="0"/>
              <a:t> kullanarak sağlanmalıdır,</a:t>
            </a:r>
          </a:p>
          <a:p>
            <a:r>
              <a:rPr lang="tr-TR" sz="2000" dirty="0" err="1"/>
              <a:t>Abstraction</a:t>
            </a:r>
            <a:r>
              <a:rPr lang="tr-TR" sz="2000" dirty="0"/>
              <a:t> detaylara bağlı olmamalıdır. Tam tersi detaylar soyutlamaya bağlı olmalıdır.</a:t>
            </a:r>
          </a:p>
          <a:p>
            <a:r>
              <a:rPr lang="tr-TR" sz="2000" dirty="0"/>
              <a:t>Alt seviyede olan herhangi bir işlemin değişikliğe uğrayabilecek olması, kendisine bağlı olan tüm düzeni bozabilir. Bu nedenle yapılabilecek değişiklikler göz önüne alınarak bağımlılıkların düzeni bozmayacak şekilde düzenlenmesi gerekir.</a:t>
            </a:r>
          </a:p>
          <a:p>
            <a:r>
              <a:rPr lang="tr-TR" sz="2000" dirty="0"/>
              <a:t>Bağımlılıkları birbirine sıkı sıkıya bağlanmış olan metotlarda tekrar kullanılabilirlik imkansız hale gelir ve bu doğru kod yazmada isteyebileceğimiz şeylerden biri değildir.</a:t>
            </a:r>
          </a:p>
        </p:txBody>
      </p:sp>
    </p:spTree>
    <p:extLst>
      <p:ext uri="{BB962C8B-B14F-4D97-AF65-F5344CB8AC3E}">
        <p14:creationId xmlns:p14="http://schemas.microsoft.com/office/powerpoint/2010/main" val="1715983096"/>
      </p:ext>
    </p:extLst>
  </p:cSld>
  <p:clrMapOvr>
    <a:masterClrMapping/>
  </p:clrMapOvr>
</p:sld>
</file>

<file path=ppt/theme/theme1.xml><?xml version="1.0" encoding="utf-8"?>
<a:theme xmlns:a="http://schemas.openxmlformats.org/drawingml/2006/main" name="Yüzeyler">
  <a:themeElements>
    <a:clrScheme name="Yüzeyler">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Yüzeyler">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Yüzeyler">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60</TotalTime>
  <Words>826</Words>
  <Application>Microsoft Office PowerPoint</Application>
  <PresentationFormat>Geniş ekran</PresentationFormat>
  <Paragraphs>39</Paragraphs>
  <Slides>10</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10</vt:i4>
      </vt:variant>
    </vt:vector>
  </HeadingPairs>
  <TitlesOfParts>
    <vt:vector size="14" baseType="lpstr">
      <vt:lpstr>Arial</vt:lpstr>
      <vt:lpstr>Trebuchet MS</vt:lpstr>
      <vt:lpstr>Wingdings 3</vt:lpstr>
      <vt:lpstr>Yüzeyler</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engin külekçi</dc:creator>
  <cp:lastModifiedBy>engin külekçi</cp:lastModifiedBy>
  <cp:revision>4</cp:revision>
  <dcterms:created xsi:type="dcterms:W3CDTF">2022-02-11T16:16:58Z</dcterms:created>
  <dcterms:modified xsi:type="dcterms:W3CDTF">2022-02-11T17:17:36Z</dcterms:modified>
</cp:coreProperties>
</file>