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3" r:id="rId1"/>
  </p:sldMasterIdLst>
  <p:notesMasterIdLst>
    <p:notesMasterId r:id="rId11"/>
  </p:notesMasterIdLst>
  <p:sldIdLst>
    <p:sldId id="256" r:id="rId2"/>
    <p:sldId id="257" r:id="rId3"/>
    <p:sldId id="269" r:id="rId4"/>
    <p:sldId id="259" r:id="rId5"/>
    <p:sldId id="260" r:id="rId6"/>
    <p:sldId id="267" r:id="rId7"/>
    <p:sldId id="268" r:id="rId8"/>
    <p:sldId id="264" r:id="rId9"/>
    <p:sldId id="265" r:id="rId1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13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166901F-79B4-4D77-BD8A-F39C37F82E80}" type="datetimeFigureOut">
              <a:rPr lang="en-IN" smtClean="0"/>
              <a:t>19-12-2023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AA1A282-BC8E-4257-9FBF-862A01F0943C}" type="slidenum">
              <a:rPr lang="en-IN" smtClean="0"/>
              <a:t>‹#›</a:t>
            </a:fld>
            <a:endParaRPr lang="en-IN"/>
          </a:p>
        </p:txBody>
      </p:sp>
    </p:spTree>
    <p:extLst>
      <p:ext uri="{BB962C8B-B14F-4D97-AF65-F5344CB8AC3E}">
        <p14:creationId xmlns:p14="http://schemas.microsoft.com/office/powerpoint/2010/main" val="3917027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A1A282-BC8E-4257-9FBF-862A01F0943C}" type="slidenum">
              <a:rPr lang="en-IN" smtClean="0"/>
              <a:t>7</a:t>
            </a:fld>
            <a:endParaRPr lang="en-IN"/>
          </a:p>
        </p:txBody>
      </p:sp>
    </p:spTree>
    <p:extLst>
      <p:ext uri="{BB962C8B-B14F-4D97-AF65-F5344CB8AC3E}">
        <p14:creationId xmlns:p14="http://schemas.microsoft.com/office/powerpoint/2010/main" val="183647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12/19/2023</a:t>
            </a:fld>
            <a:endParaRPr lang="en-US"/>
          </a:p>
        </p:txBody>
      </p:sp>
      <p:sp>
        <p:nvSpPr>
          <p:cNvPr id="5" name="Footer Placeholder 4"/>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4369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12/19/2023</a:t>
            </a:fld>
            <a:endParaRPr lang="en-US"/>
          </a:p>
        </p:txBody>
      </p:sp>
      <p:sp>
        <p:nvSpPr>
          <p:cNvPr id="6" name="Footer Placeholder 5"/>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2821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12/19/2023</a:t>
            </a:fld>
            <a:endParaRPr lang="en-US"/>
          </a:p>
        </p:txBody>
      </p:sp>
      <p:sp>
        <p:nvSpPr>
          <p:cNvPr id="6" name="Footer Placeholder 5"/>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53612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12/19/2023</a:t>
            </a:fld>
            <a:endParaRPr lang="en-US"/>
          </a:p>
        </p:txBody>
      </p:sp>
      <p:sp>
        <p:nvSpPr>
          <p:cNvPr id="6" name="Footer Placeholder 5"/>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8715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12/19/2023</a:t>
            </a:fld>
            <a:endParaRPr lang="en-US"/>
          </a:p>
        </p:txBody>
      </p:sp>
      <p:sp>
        <p:nvSpPr>
          <p:cNvPr id="6" name="Footer Placeholder 5"/>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01350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12/19/2023</a:t>
            </a:fld>
            <a:endParaRPr lang="en-US"/>
          </a:p>
        </p:txBody>
      </p:sp>
      <p:sp>
        <p:nvSpPr>
          <p:cNvPr id="4" name="Footer Placeholder 3"/>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33886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12/19/2023</a:t>
            </a:fld>
            <a:endParaRPr lang="en-US"/>
          </a:p>
        </p:txBody>
      </p:sp>
      <p:sp>
        <p:nvSpPr>
          <p:cNvPr id="4" name="Footer Placeholder 3"/>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53067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12/19/2023</a:t>
            </a:fld>
            <a:endParaRPr lang="en-US"/>
          </a:p>
        </p:txBody>
      </p:sp>
      <p:sp>
        <p:nvSpPr>
          <p:cNvPr id="5" name="Footer Placeholder 4"/>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4559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12/19/2023</a:t>
            </a:fld>
            <a:endParaRPr lang="en-US"/>
          </a:p>
        </p:txBody>
      </p:sp>
      <p:sp>
        <p:nvSpPr>
          <p:cNvPr id="5" name="Footer Placeholder 4"/>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513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12/19/2023</a:t>
            </a:fld>
            <a:endParaRPr lang="en-US"/>
          </a:p>
        </p:txBody>
      </p:sp>
      <p:sp>
        <p:nvSpPr>
          <p:cNvPr id="5" name="Footer Placeholder 4"/>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1416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12/19/2023</a:t>
            </a:fld>
            <a:endParaRPr lang="en-US"/>
          </a:p>
        </p:txBody>
      </p:sp>
      <p:sp>
        <p:nvSpPr>
          <p:cNvPr id="5" name="Footer Placeholder 4"/>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080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12/19/2023</a:t>
            </a:fld>
            <a:endParaRPr lang="en-US"/>
          </a:p>
        </p:txBody>
      </p:sp>
      <p:sp>
        <p:nvSpPr>
          <p:cNvPr id="6" name="Footer Placeholder 5"/>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1548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12/19/2023</a:t>
            </a:fld>
            <a:endParaRPr lang="en-US"/>
          </a:p>
        </p:txBody>
      </p:sp>
      <p:sp>
        <p:nvSpPr>
          <p:cNvPr id="8" name="Footer Placeholder 7"/>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707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12/19/2023</a:t>
            </a:fld>
            <a:endParaRPr lang="en-US"/>
          </a:p>
        </p:txBody>
      </p:sp>
      <p:sp>
        <p:nvSpPr>
          <p:cNvPr id="4" name="Footer Placeholder 3"/>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4641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12/19/2023</a:t>
            </a:fld>
            <a:endParaRPr lang="en-US"/>
          </a:p>
        </p:txBody>
      </p:sp>
      <p:sp>
        <p:nvSpPr>
          <p:cNvPr id="3" name="Footer Placeholder 2"/>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9927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12/19/2023</a:t>
            </a:fld>
            <a:endParaRPr lang="en-US"/>
          </a:p>
        </p:txBody>
      </p:sp>
      <p:sp>
        <p:nvSpPr>
          <p:cNvPr id="6" name="Footer Placeholder 5"/>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512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12/19/2023</a:t>
            </a:fld>
            <a:endParaRPr lang="en-US"/>
          </a:p>
        </p:txBody>
      </p:sp>
      <p:sp>
        <p:nvSpPr>
          <p:cNvPr id="6" name="Footer Placeholder 5"/>
          <p:cNvSpPr>
            <a:spLocks noGrp="1"/>
          </p:cNvSpPr>
          <p:nvPr>
            <p:ph type="ftr" sz="quarter" idx="11"/>
          </p:nvPr>
        </p:nvSpPr>
        <p:spPr/>
        <p:txBody>
          <a:body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87878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12/19/2023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marL="12700">
              <a:lnSpc>
                <a:spcPts val="2090"/>
              </a:lnSpc>
            </a:pPr>
            <a:r>
              <a:rPr lang="en-US"/>
              <a:t>©</a:t>
            </a:r>
            <a:r>
              <a:rPr lang="en-US" spc="-5"/>
              <a:t> 2022-23</a:t>
            </a:r>
            <a:r>
              <a:rPr lang="en-US" spc="10"/>
              <a:t> </a:t>
            </a:r>
            <a:r>
              <a:rPr lang="en-US" spc="-5"/>
              <a:t>Hari</a:t>
            </a:r>
            <a:r>
              <a:rPr lang="en-US"/>
              <a:t> </a:t>
            </a:r>
            <a:r>
              <a:rPr lang="en-US" spc="-5"/>
              <a:t>Prapan.</a:t>
            </a:r>
            <a:r>
              <a:rPr lang="en-US" spc="-80"/>
              <a:t> </a:t>
            </a:r>
            <a:r>
              <a:rPr lang="en-US" spc="-5"/>
              <a:t>All</a:t>
            </a:r>
            <a:r>
              <a:rPr lang="en-US" spc="-10"/>
              <a:t> </a:t>
            </a:r>
            <a:r>
              <a:rPr lang="en-US" spc="-5"/>
              <a:t>rights</a:t>
            </a:r>
            <a:r>
              <a:rPr lang="en-US" spc="5"/>
              <a:t> </a:t>
            </a:r>
            <a:r>
              <a:rPr lang="en-US" spc="-5"/>
              <a:t>reserved</a:t>
            </a:r>
            <a:endParaRPr lang="en-US" spc="-5"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55453433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qMkeVVKJESRbYJe-i07RKAxGoMGPpFJT/view?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2677541" y="296618"/>
            <a:ext cx="6977888" cy="2136482"/>
          </a:xfrm>
          <a:prstGeom prst="rect">
            <a:avLst/>
          </a:prstGeom>
        </p:spPr>
        <p:txBody>
          <a:bodyPr vert="horz" wrap="square" lIns="0" tIns="12700" rIns="0" bIns="0" rtlCol="0">
            <a:spAutoFit/>
          </a:bodyPr>
          <a:lstStyle/>
          <a:p>
            <a:pPr marL="13970" marR="5080" indent="792480">
              <a:lnSpc>
                <a:spcPct val="100000"/>
              </a:lnSpc>
              <a:spcBef>
                <a:spcPts val="100"/>
              </a:spcBef>
            </a:pPr>
            <a:br>
              <a:rPr lang="en-IN" spc="-20" dirty="0"/>
            </a:br>
            <a:r>
              <a:rPr spc="-20" dirty="0"/>
              <a:t>Presentation </a:t>
            </a:r>
            <a:r>
              <a:rPr dirty="0"/>
              <a:t>on</a:t>
            </a:r>
            <a:r>
              <a:rPr spc="5" dirty="0"/>
              <a:t> </a:t>
            </a:r>
            <a:r>
              <a:rPr lang="en-IN" spc="5" dirty="0"/>
              <a:t>    </a:t>
            </a:r>
            <a:br>
              <a:rPr lang="en-IN" spc="5" dirty="0"/>
            </a:br>
            <a:r>
              <a:rPr dirty="0"/>
              <a:t>BDM</a:t>
            </a:r>
            <a:r>
              <a:rPr spc="-20" dirty="0"/>
              <a:t> </a:t>
            </a:r>
            <a:r>
              <a:rPr spc="-5" dirty="0"/>
              <a:t>Capstone</a:t>
            </a:r>
            <a:r>
              <a:rPr spc="-45" dirty="0"/>
              <a:t> </a:t>
            </a:r>
            <a:r>
              <a:rPr spc="-30" dirty="0"/>
              <a:t>Project</a:t>
            </a:r>
            <a:br>
              <a:rPr lang="en-IN" spc="-30" dirty="0"/>
            </a:br>
            <a:r>
              <a:rPr sz="1800" b="1" spc="-45" dirty="0">
                <a:solidFill>
                  <a:srgbClr val="FFFFFF"/>
                </a:solidFill>
                <a:latin typeface="Trebuchet MS" panose="020B0603020202020204" pitchFamily="34" charset="0"/>
              </a:rPr>
              <a:t>Topic</a:t>
            </a:r>
            <a:r>
              <a:rPr sz="1800" b="1" spc="-25" dirty="0">
                <a:solidFill>
                  <a:srgbClr val="FFFFFF"/>
                </a:solidFill>
                <a:latin typeface="Trebuchet MS" panose="020B0603020202020204" pitchFamily="34" charset="0"/>
              </a:rPr>
              <a:t> </a:t>
            </a:r>
            <a:r>
              <a:rPr sz="1800" b="1" dirty="0">
                <a:latin typeface="Trebuchet MS" panose="020B0603020202020204" pitchFamily="34" charset="0"/>
              </a:rPr>
              <a:t>:</a:t>
            </a:r>
            <a:r>
              <a:rPr sz="1800" b="1" spc="-10" dirty="0">
                <a:solidFill>
                  <a:schemeClr val="bg1"/>
                </a:solidFill>
                <a:latin typeface="Trebuchet MS" panose="020B0603020202020204" pitchFamily="34" charset="0"/>
              </a:rPr>
              <a:t> </a:t>
            </a:r>
            <a:r>
              <a:rPr lang="en-US" sz="1800" b="1" i="0" u="none" strike="noStrike" baseline="0" dirty="0">
                <a:latin typeface="Trebuchet MS" panose="020B0603020202020204" pitchFamily="34" charset="0"/>
              </a:rPr>
              <a:t>Fresh Insights: Revitalizing Sandeep Vegetable Shop through Effective Data Management and Solutions</a:t>
            </a:r>
            <a:r>
              <a:rPr lang="en-US" sz="1800" b="1" i="0" u="none" strike="noStrike" baseline="0" dirty="0">
                <a:latin typeface="Times New Roman" panose="02020603050405020304" pitchFamily="18" charset="0"/>
              </a:rPr>
              <a:t>. </a:t>
            </a:r>
            <a:endParaRPr sz="1800" dirty="0">
              <a:latin typeface="Trebuchet MS"/>
              <a:cs typeface="Trebuchet MS"/>
            </a:endParaRPr>
          </a:p>
        </p:txBody>
      </p:sp>
      <p:sp>
        <p:nvSpPr>
          <p:cNvPr id="4" name="object 4"/>
          <p:cNvSpPr txBox="1"/>
          <p:nvPr/>
        </p:nvSpPr>
        <p:spPr>
          <a:xfrm>
            <a:off x="4255770" y="2347372"/>
            <a:ext cx="3821430" cy="2868093"/>
          </a:xfrm>
          <a:prstGeom prst="rect">
            <a:avLst/>
          </a:prstGeom>
        </p:spPr>
        <p:txBody>
          <a:bodyPr vert="horz" wrap="square" lIns="0" tIns="12700" rIns="0" bIns="0" rtlCol="0">
            <a:spAutoFit/>
          </a:bodyPr>
          <a:lstStyle/>
          <a:p>
            <a:pPr marL="1137285" marR="1129030" indent="565150">
              <a:lnSpc>
                <a:spcPct val="146800"/>
              </a:lnSpc>
              <a:spcBef>
                <a:spcPts val="100"/>
              </a:spcBef>
            </a:pPr>
            <a:endParaRPr lang="en-IN" sz="1800" b="1" spc="-5" dirty="0">
              <a:solidFill>
                <a:srgbClr val="FFFFFF"/>
              </a:solidFill>
              <a:latin typeface="Trebuchet MS"/>
              <a:cs typeface="Trebuchet MS"/>
            </a:endParaRPr>
          </a:p>
          <a:p>
            <a:pPr marL="1137285" marR="1129030" indent="565150">
              <a:lnSpc>
                <a:spcPct val="146800"/>
              </a:lnSpc>
              <a:spcBef>
                <a:spcPts val="100"/>
              </a:spcBef>
            </a:pPr>
            <a:r>
              <a:rPr sz="1800" b="1" spc="-5" dirty="0">
                <a:solidFill>
                  <a:srgbClr val="FFFFFF"/>
                </a:solidFill>
                <a:latin typeface="Trebuchet MS"/>
                <a:cs typeface="Trebuchet MS"/>
              </a:rPr>
              <a:t>BY</a:t>
            </a:r>
            <a:r>
              <a:rPr lang="en-IN" sz="1800" b="1" spc="-5" dirty="0">
                <a:solidFill>
                  <a:srgbClr val="FFFFFF"/>
                </a:solidFill>
                <a:latin typeface="Trebuchet MS"/>
                <a:cs typeface="Trebuchet MS"/>
              </a:rPr>
              <a:t>-</a:t>
            </a:r>
            <a:r>
              <a:rPr lang="en-IN" b="1" spc="-5" dirty="0">
                <a:solidFill>
                  <a:srgbClr val="FFFFFF"/>
                </a:solidFill>
                <a:latin typeface="Trebuchet MS"/>
                <a:cs typeface="Trebuchet MS"/>
              </a:rPr>
              <a:t>ULLAS KUMAR</a:t>
            </a:r>
            <a:endParaRPr sz="1800" dirty="0">
              <a:latin typeface="Trebuchet MS"/>
              <a:cs typeface="Trebuchet MS"/>
            </a:endParaRPr>
          </a:p>
          <a:p>
            <a:pPr marL="635" algn="ctr">
              <a:lnSpc>
                <a:spcPct val="100000"/>
              </a:lnSpc>
              <a:spcBef>
                <a:spcPts val="994"/>
              </a:spcBef>
            </a:pPr>
            <a:r>
              <a:rPr sz="1800" b="1" dirty="0">
                <a:solidFill>
                  <a:srgbClr val="FFFFFF"/>
                </a:solidFill>
                <a:latin typeface="Trebuchet MS"/>
                <a:cs typeface="Trebuchet MS"/>
              </a:rPr>
              <a:t>Roll</a:t>
            </a:r>
            <a:r>
              <a:rPr sz="1800" b="1" spc="-55" dirty="0">
                <a:solidFill>
                  <a:srgbClr val="FFFFFF"/>
                </a:solidFill>
                <a:latin typeface="Trebuchet MS"/>
                <a:cs typeface="Trebuchet MS"/>
              </a:rPr>
              <a:t> </a:t>
            </a:r>
            <a:r>
              <a:rPr sz="1800" b="1" dirty="0">
                <a:solidFill>
                  <a:srgbClr val="FFFFFF"/>
                </a:solidFill>
                <a:latin typeface="Trebuchet MS"/>
                <a:cs typeface="Trebuchet MS"/>
              </a:rPr>
              <a:t>:</a:t>
            </a:r>
            <a:r>
              <a:rPr sz="1800" b="1" spc="-20" dirty="0">
                <a:solidFill>
                  <a:srgbClr val="FFFFFF"/>
                </a:solidFill>
                <a:latin typeface="Trebuchet MS"/>
                <a:cs typeface="Trebuchet MS"/>
              </a:rPr>
              <a:t> </a:t>
            </a:r>
            <a:r>
              <a:rPr sz="1800" b="1" spc="-5" dirty="0">
                <a:solidFill>
                  <a:srgbClr val="FFFFFF"/>
                </a:solidFill>
                <a:latin typeface="Trebuchet MS"/>
                <a:cs typeface="Trebuchet MS"/>
              </a:rPr>
              <a:t>21F300</a:t>
            </a:r>
            <a:r>
              <a:rPr lang="en-IN" sz="1800" b="1" spc="-5" dirty="0">
                <a:solidFill>
                  <a:srgbClr val="FFFFFF"/>
                </a:solidFill>
                <a:latin typeface="Trebuchet MS"/>
                <a:cs typeface="Trebuchet MS"/>
              </a:rPr>
              <a:t>2619</a:t>
            </a:r>
            <a:endParaRPr sz="1800" dirty="0">
              <a:latin typeface="Trebuchet MS"/>
              <a:cs typeface="Trebuchet MS"/>
            </a:endParaRPr>
          </a:p>
          <a:p>
            <a:pPr algn="ctr">
              <a:lnSpc>
                <a:spcPct val="100000"/>
              </a:lnSpc>
              <a:spcBef>
                <a:spcPts val="994"/>
              </a:spcBef>
            </a:pPr>
            <a:r>
              <a:rPr sz="1800" spc="-5" dirty="0">
                <a:solidFill>
                  <a:srgbClr val="FFFFFF"/>
                </a:solidFill>
                <a:latin typeface="Trebuchet MS"/>
                <a:cs typeface="Trebuchet MS"/>
              </a:rPr>
              <a:t>Under</a:t>
            </a:r>
            <a:r>
              <a:rPr sz="1800" spc="-25" dirty="0">
                <a:solidFill>
                  <a:srgbClr val="FFFFFF"/>
                </a:solidFill>
                <a:latin typeface="Trebuchet MS"/>
                <a:cs typeface="Trebuchet MS"/>
              </a:rPr>
              <a:t> </a:t>
            </a:r>
            <a:r>
              <a:rPr sz="1800" spc="-5" dirty="0">
                <a:solidFill>
                  <a:srgbClr val="FFFFFF"/>
                </a:solidFill>
                <a:latin typeface="Trebuchet MS"/>
                <a:cs typeface="Trebuchet MS"/>
              </a:rPr>
              <a:t>the</a:t>
            </a:r>
            <a:r>
              <a:rPr sz="1800" spc="-20" dirty="0">
                <a:solidFill>
                  <a:srgbClr val="FFFFFF"/>
                </a:solidFill>
                <a:latin typeface="Trebuchet MS"/>
                <a:cs typeface="Trebuchet MS"/>
              </a:rPr>
              <a:t> </a:t>
            </a:r>
            <a:r>
              <a:rPr sz="1800" spc="-5" dirty="0">
                <a:solidFill>
                  <a:srgbClr val="FFFFFF"/>
                </a:solidFill>
                <a:latin typeface="Trebuchet MS"/>
                <a:cs typeface="Trebuchet MS"/>
              </a:rPr>
              <a:t>guidance</a:t>
            </a:r>
            <a:r>
              <a:rPr sz="1800" spc="-20" dirty="0">
                <a:solidFill>
                  <a:srgbClr val="FFFFFF"/>
                </a:solidFill>
                <a:latin typeface="Trebuchet MS"/>
                <a:cs typeface="Trebuchet MS"/>
              </a:rPr>
              <a:t> </a:t>
            </a:r>
            <a:r>
              <a:rPr sz="1800" dirty="0">
                <a:solidFill>
                  <a:srgbClr val="FFFFFF"/>
                </a:solidFill>
                <a:latin typeface="Trebuchet MS"/>
                <a:cs typeface="Trebuchet MS"/>
              </a:rPr>
              <a:t>of</a:t>
            </a:r>
            <a:endParaRPr sz="1800" dirty="0">
              <a:latin typeface="Trebuchet MS"/>
              <a:cs typeface="Trebuchet MS"/>
            </a:endParaRPr>
          </a:p>
          <a:p>
            <a:pPr marL="1905" algn="ctr">
              <a:lnSpc>
                <a:spcPct val="100000"/>
              </a:lnSpc>
              <a:spcBef>
                <a:spcPts val="1010"/>
              </a:spcBef>
            </a:pPr>
            <a:r>
              <a:rPr sz="1800" dirty="0">
                <a:solidFill>
                  <a:srgbClr val="FFFFFF"/>
                </a:solidFill>
                <a:latin typeface="Trebuchet MS"/>
                <a:cs typeface="Trebuchet MS"/>
              </a:rPr>
              <a:t>BDM</a:t>
            </a:r>
            <a:r>
              <a:rPr sz="1800" spc="-70" dirty="0">
                <a:solidFill>
                  <a:srgbClr val="FFFFFF"/>
                </a:solidFill>
                <a:latin typeface="Trebuchet MS"/>
                <a:cs typeface="Trebuchet MS"/>
              </a:rPr>
              <a:t> </a:t>
            </a:r>
            <a:r>
              <a:rPr sz="1800" spc="-5" dirty="0">
                <a:solidFill>
                  <a:srgbClr val="FFFFFF"/>
                </a:solidFill>
                <a:latin typeface="Trebuchet MS"/>
                <a:cs typeface="Trebuchet MS"/>
              </a:rPr>
              <a:t>Course</a:t>
            </a:r>
            <a:r>
              <a:rPr sz="1800" spc="-45" dirty="0">
                <a:solidFill>
                  <a:srgbClr val="FFFFFF"/>
                </a:solidFill>
                <a:latin typeface="Trebuchet MS"/>
                <a:cs typeface="Trebuchet MS"/>
              </a:rPr>
              <a:t> </a:t>
            </a:r>
            <a:r>
              <a:rPr sz="1800" spc="-5" dirty="0">
                <a:solidFill>
                  <a:srgbClr val="FFFFFF"/>
                </a:solidFill>
                <a:latin typeface="Trebuchet MS"/>
                <a:cs typeface="Trebuchet MS"/>
              </a:rPr>
              <a:t>instructor</a:t>
            </a:r>
            <a:endParaRPr sz="1800" dirty="0">
              <a:latin typeface="Trebuchet MS"/>
              <a:cs typeface="Trebuchet MS"/>
            </a:endParaRPr>
          </a:p>
          <a:p>
            <a:pPr algn="ctr">
              <a:lnSpc>
                <a:spcPct val="100000"/>
              </a:lnSpc>
              <a:spcBef>
                <a:spcPts val="994"/>
              </a:spcBef>
            </a:pPr>
            <a:r>
              <a:rPr sz="1800" dirty="0">
                <a:solidFill>
                  <a:srgbClr val="FFFFFF"/>
                </a:solidFill>
                <a:latin typeface="Trebuchet MS"/>
                <a:cs typeface="Trebuchet MS"/>
              </a:rPr>
              <a:t>BS</a:t>
            </a:r>
            <a:r>
              <a:rPr sz="1800" spc="-15" dirty="0">
                <a:solidFill>
                  <a:srgbClr val="FFFFFF"/>
                </a:solidFill>
                <a:latin typeface="Trebuchet MS"/>
                <a:cs typeface="Trebuchet MS"/>
              </a:rPr>
              <a:t> </a:t>
            </a:r>
            <a:r>
              <a:rPr sz="1800" spc="-5" dirty="0">
                <a:solidFill>
                  <a:srgbClr val="FFFFFF"/>
                </a:solidFill>
                <a:latin typeface="Trebuchet MS"/>
                <a:cs typeface="Trebuchet MS"/>
              </a:rPr>
              <a:t>D</a:t>
            </a:r>
            <a:r>
              <a:rPr sz="1800" spc="-190" dirty="0">
                <a:solidFill>
                  <a:srgbClr val="FFFFFF"/>
                </a:solidFill>
                <a:latin typeface="Trebuchet MS"/>
                <a:cs typeface="Trebuchet MS"/>
              </a:rPr>
              <a:t>A</a:t>
            </a:r>
            <a:r>
              <a:rPr sz="1800" spc="-185" dirty="0">
                <a:solidFill>
                  <a:srgbClr val="FFFFFF"/>
                </a:solidFill>
                <a:latin typeface="Trebuchet MS"/>
                <a:cs typeface="Trebuchet MS"/>
              </a:rPr>
              <a:t>T</a:t>
            </a:r>
            <a:r>
              <a:rPr sz="1800" dirty="0">
                <a:solidFill>
                  <a:srgbClr val="FFFFFF"/>
                </a:solidFill>
                <a:latin typeface="Trebuchet MS"/>
                <a:cs typeface="Trebuchet MS"/>
              </a:rPr>
              <a:t>A</a:t>
            </a:r>
            <a:r>
              <a:rPr sz="1800" spc="-85" dirty="0">
                <a:solidFill>
                  <a:srgbClr val="FFFFFF"/>
                </a:solidFill>
                <a:latin typeface="Trebuchet MS"/>
                <a:cs typeface="Trebuchet MS"/>
              </a:rPr>
              <a:t> </a:t>
            </a:r>
            <a:r>
              <a:rPr sz="1800" dirty="0">
                <a:solidFill>
                  <a:srgbClr val="FFFFFF"/>
                </a:solidFill>
                <a:latin typeface="Trebuchet MS"/>
                <a:cs typeface="Trebuchet MS"/>
              </a:rPr>
              <a:t>SCIEN</a:t>
            </a:r>
            <a:r>
              <a:rPr sz="1800" spc="5" dirty="0">
                <a:solidFill>
                  <a:srgbClr val="FFFFFF"/>
                </a:solidFill>
                <a:latin typeface="Trebuchet MS"/>
                <a:cs typeface="Trebuchet MS"/>
              </a:rPr>
              <a:t>C</a:t>
            </a:r>
            <a:r>
              <a:rPr sz="1800" dirty="0">
                <a:solidFill>
                  <a:srgbClr val="FFFFFF"/>
                </a:solidFill>
                <a:latin typeface="Trebuchet MS"/>
                <a:cs typeface="Trebuchet MS"/>
              </a:rPr>
              <a:t>E</a:t>
            </a:r>
            <a:r>
              <a:rPr sz="1800" spc="-130" dirty="0">
                <a:solidFill>
                  <a:srgbClr val="FFFFFF"/>
                </a:solidFill>
                <a:latin typeface="Trebuchet MS"/>
                <a:cs typeface="Trebuchet MS"/>
              </a:rPr>
              <a:t> </a:t>
            </a:r>
            <a:r>
              <a:rPr sz="1800" spc="-10" dirty="0">
                <a:solidFill>
                  <a:srgbClr val="FFFFFF"/>
                </a:solidFill>
                <a:latin typeface="Trebuchet MS"/>
                <a:cs typeface="Trebuchet MS"/>
              </a:rPr>
              <a:t>A</a:t>
            </a:r>
            <a:r>
              <a:rPr sz="1800" spc="-5" dirty="0">
                <a:solidFill>
                  <a:srgbClr val="FFFFFF"/>
                </a:solidFill>
                <a:latin typeface="Trebuchet MS"/>
                <a:cs typeface="Trebuchet MS"/>
              </a:rPr>
              <a:t>N</a:t>
            </a:r>
            <a:r>
              <a:rPr sz="1800" dirty="0">
                <a:solidFill>
                  <a:srgbClr val="FFFFFF"/>
                </a:solidFill>
                <a:latin typeface="Trebuchet MS"/>
                <a:cs typeface="Trebuchet MS"/>
              </a:rPr>
              <a:t>D</a:t>
            </a:r>
            <a:r>
              <a:rPr sz="1800" spc="-95" dirty="0">
                <a:solidFill>
                  <a:srgbClr val="FFFFFF"/>
                </a:solidFill>
                <a:latin typeface="Trebuchet MS"/>
                <a:cs typeface="Trebuchet MS"/>
              </a:rPr>
              <a:t> </a:t>
            </a:r>
            <a:r>
              <a:rPr sz="1800" spc="-10" dirty="0">
                <a:solidFill>
                  <a:srgbClr val="FFFFFF"/>
                </a:solidFill>
                <a:latin typeface="Trebuchet MS"/>
                <a:cs typeface="Trebuchet MS"/>
              </a:rPr>
              <a:t>A</a:t>
            </a:r>
            <a:r>
              <a:rPr sz="1800" dirty="0">
                <a:solidFill>
                  <a:srgbClr val="FFFFFF"/>
                </a:solidFill>
                <a:latin typeface="Trebuchet MS"/>
                <a:cs typeface="Trebuchet MS"/>
              </a:rPr>
              <a:t>P</a:t>
            </a:r>
            <a:r>
              <a:rPr sz="1800" spc="5" dirty="0">
                <a:solidFill>
                  <a:srgbClr val="FFFFFF"/>
                </a:solidFill>
                <a:latin typeface="Trebuchet MS"/>
                <a:cs typeface="Trebuchet MS"/>
              </a:rPr>
              <a:t>P</a:t>
            </a:r>
            <a:r>
              <a:rPr sz="1800" spc="-5" dirty="0">
                <a:solidFill>
                  <a:srgbClr val="FFFFFF"/>
                </a:solidFill>
                <a:latin typeface="Trebuchet MS"/>
                <a:cs typeface="Trebuchet MS"/>
              </a:rPr>
              <a:t>LI</a:t>
            </a:r>
            <a:r>
              <a:rPr sz="1800" spc="5" dirty="0">
                <a:solidFill>
                  <a:srgbClr val="FFFFFF"/>
                </a:solidFill>
                <a:latin typeface="Trebuchet MS"/>
                <a:cs typeface="Trebuchet MS"/>
              </a:rPr>
              <a:t>C</a:t>
            </a:r>
            <a:r>
              <a:rPr sz="1800" spc="-190" dirty="0">
                <a:solidFill>
                  <a:srgbClr val="FFFFFF"/>
                </a:solidFill>
                <a:latin typeface="Trebuchet MS"/>
                <a:cs typeface="Trebuchet MS"/>
              </a:rPr>
              <a:t>A</a:t>
            </a:r>
            <a:r>
              <a:rPr sz="1800" dirty="0">
                <a:solidFill>
                  <a:srgbClr val="FFFFFF"/>
                </a:solidFill>
                <a:latin typeface="Trebuchet MS"/>
                <a:cs typeface="Trebuchet MS"/>
              </a:rPr>
              <a:t>TIONS</a:t>
            </a:r>
            <a:endParaRPr sz="1800" dirty="0">
              <a:latin typeface="Trebuchet MS"/>
              <a:cs typeface="Trebuchet MS"/>
            </a:endParaRPr>
          </a:p>
        </p:txBody>
      </p:sp>
      <p:grpSp>
        <p:nvGrpSpPr>
          <p:cNvPr id="5" name="object 5"/>
          <p:cNvGrpSpPr/>
          <p:nvPr/>
        </p:nvGrpSpPr>
        <p:grpSpPr>
          <a:xfrm>
            <a:off x="4770120" y="5155248"/>
            <a:ext cx="7316470" cy="1666875"/>
            <a:chOff x="4770120" y="5096255"/>
            <a:chExt cx="7316470" cy="1666875"/>
          </a:xfrm>
        </p:grpSpPr>
        <p:pic>
          <p:nvPicPr>
            <p:cNvPr id="6" name="object 6"/>
            <p:cNvPicPr/>
            <p:nvPr/>
          </p:nvPicPr>
          <p:blipFill>
            <a:blip r:embed="rId2" cstate="print"/>
            <a:stretch>
              <a:fillRect/>
            </a:stretch>
          </p:blipFill>
          <p:spPr>
            <a:xfrm>
              <a:off x="4770120" y="5096255"/>
              <a:ext cx="3087624" cy="1229868"/>
            </a:xfrm>
            <a:prstGeom prst="rect">
              <a:avLst/>
            </a:prstGeom>
          </p:spPr>
        </p:pic>
        <p:pic>
          <p:nvPicPr>
            <p:cNvPr id="7" name="object 7"/>
            <p:cNvPicPr/>
            <p:nvPr/>
          </p:nvPicPr>
          <p:blipFill>
            <a:blip r:embed="rId3" cstate="print"/>
            <a:stretch>
              <a:fillRect/>
            </a:stretch>
          </p:blipFill>
          <p:spPr>
            <a:xfrm>
              <a:off x="4794504" y="5175503"/>
              <a:ext cx="2986278" cy="1128521"/>
            </a:xfrm>
            <a:prstGeom prst="rect">
              <a:avLst/>
            </a:prstGeom>
          </p:spPr>
        </p:pic>
        <p:pic>
          <p:nvPicPr>
            <p:cNvPr id="8" name="object 8"/>
            <p:cNvPicPr/>
            <p:nvPr/>
          </p:nvPicPr>
          <p:blipFill>
            <a:blip r:embed="rId4" cstate="print"/>
            <a:stretch>
              <a:fillRect/>
            </a:stretch>
          </p:blipFill>
          <p:spPr>
            <a:xfrm>
              <a:off x="4860036" y="5241035"/>
              <a:ext cx="2857500" cy="999744"/>
            </a:xfrm>
            <a:prstGeom prst="rect">
              <a:avLst/>
            </a:prstGeom>
          </p:spPr>
        </p:pic>
        <p:sp>
          <p:nvSpPr>
            <p:cNvPr id="9" name="object 9"/>
            <p:cNvSpPr/>
            <p:nvPr/>
          </p:nvSpPr>
          <p:spPr>
            <a:xfrm>
              <a:off x="7335774" y="6259830"/>
              <a:ext cx="4741545" cy="494030"/>
            </a:xfrm>
            <a:custGeom>
              <a:avLst/>
              <a:gdLst/>
              <a:ahLst/>
              <a:cxnLst/>
              <a:rect l="l" t="t" r="r" b="b"/>
              <a:pathLst>
                <a:path w="4741545" h="494029">
                  <a:moveTo>
                    <a:pt x="4741164" y="0"/>
                  </a:moveTo>
                  <a:lnTo>
                    <a:pt x="0" y="0"/>
                  </a:lnTo>
                  <a:lnTo>
                    <a:pt x="0" y="493776"/>
                  </a:lnTo>
                  <a:lnTo>
                    <a:pt x="4741164" y="493776"/>
                  </a:lnTo>
                  <a:lnTo>
                    <a:pt x="4741164" y="0"/>
                  </a:lnTo>
                  <a:close/>
                </a:path>
              </a:pathLst>
            </a:custGeom>
            <a:solidFill>
              <a:srgbClr val="90C225"/>
            </a:solidFill>
          </p:spPr>
          <p:txBody>
            <a:bodyPr wrap="square" lIns="0" tIns="0" rIns="0" bIns="0" rtlCol="0"/>
            <a:lstStyle/>
            <a:p>
              <a:endParaRPr/>
            </a:p>
          </p:txBody>
        </p:sp>
        <p:sp>
          <p:nvSpPr>
            <p:cNvPr id="10" name="object 10"/>
            <p:cNvSpPr/>
            <p:nvPr/>
          </p:nvSpPr>
          <p:spPr>
            <a:xfrm>
              <a:off x="7335774" y="6259830"/>
              <a:ext cx="4741545" cy="494030"/>
            </a:xfrm>
            <a:custGeom>
              <a:avLst/>
              <a:gdLst/>
              <a:ahLst/>
              <a:cxnLst/>
              <a:rect l="l" t="t" r="r" b="b"/>
              <a:pathLst>
                <a:path w="4741545" h="494029">
                  <a:moveTo>
                    <a:pt x="0" y="493776"/>
                  </a:moveTo>
                  <a:lnTo>
                    <a:pt x="4741164" y="493776"/>
                  </a:lnTo>
                  <a:lnTo>
                    <a:pt x="4741164" y="0"/>
                  </a:lnTo>
                  <a:lnTo>
                    <a:pt x="0" y="0"/>
                  </a:lnTo>
                  <a:lnTo>
                    <a:pt x="0" y="493776"/>
                  </a:lnTo>
                  <a:close/>
                </a:path>
              </a:pathLst>
            </a:custGeom>
            <a:ln w="19050">
              <a:solidFill>
                <a:srgbClr val="688E18"/>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1182116" y="475794"/>
            <a:ext cx="2399284" cy="566822"/>
          </a:xfrm>
          <a:prstGeom prst="rect">
            <a:avLst/>
          </a:prstGeom>
        </p:spPr>
        <p:txBody>
          <a:bodyPr vert="horz" wrap="square" lIns="0" tIns="12700" rIns="0" bIns="0" rtlCol="0">
            <a:spAutoFit/>
          </a:bodyPr>
          <a:lstStyle/>
          <a:p>
            <a:pPr marL="12700">
              <a:lnSpc>
                <a:spcPct val="100000"/>
              </a:lnSpc>
              <a:spcBef>
                <a:spcPts val="100"/>
              </a:spcBef>
            </a:pPr>
            <a:r>
              <a:rPr sz="3600" dirty="0" err="1"/>
              <a:t>Outl</a:t>
            </a:r>
            <a:r>
              <a:rPr lang="en-IN" sz="3600" dirty="0"/>
              <a:t>in</a:t>
            </a:r>
            <a:r>
              <a:rPr sz="3600" dirty="0"/>
              <a:t>e:</a:t>
            </a:r>
          </a:p>
        </p:txBody>
      </p:sp>
      <p:sp>
        <p:nvSpPr>
          <p:cNvPr id="4" name="object 4"/>
          <p:cNvSpPr txBox="1"/>
          <p:nvPr/>
        </p:nvSpPr>
        <p:spPr>
          <a:xfrm>
            <a:off x="1182116" y="1983129"/>
            <a:ext cx="6953250" cy="2796540"/>
          </a:xfrm>
          <a:prstGeom prst="rect">
            <a:avLst/>
          </a:prstGeom>
        </p:spPr>
        <p:txBody>
          <a:bodyPr vert="horz" wrap="square" lIns="0" tIns="140335" rIns="0" bIns="0" rtlCol="0">
            <a:spAutoFit/>
          </a:bodyPr>
          <a:lstStyle/>
          <a:p>
            <a:pPr marL="12700">
              <a:lnSpc>
                <a:spcPct val="100000"/>
              </a:lnSpc>
              <a:spcBef>
                <a:spcPts val="1105"/>
              </a:spcBef>
            </a:pPr>
            <a:r>
              <a:rPr sz="2250" spc="-220" dirty="0">
                <a:solidFill>
                  <a:srgbClr val="90C225"/>
                </a:solidFill>
                <a:latin typeface="Lucida Sans Unicode"/>
                <a:cs typeface="Lucida Sans Unicode"/>
              </a:rPr>
              <a:t>▶</a:t>
            </a:r>
            <a:r>
              <a:rPr sz="2250" spc="10" dirty="0">
                <a:solidFill>
                  <a:srgbClr val="90C225"/>
                </a:solidFill>
                <a:latin typeface="Lucida Sans Unicode"/>
                <a:cs typeface="Lucida Sans Unicode"/>
              </a:rPr>
              <a:t> </a:t>
            </a:r>
            <a:r>
              <a:rPr sz="2800" spc="-5" dirty="0">
                <a:solidFill>
                  <a:srgbClr val="FFFFFF"/>
                </a:solidFill>
                <a:latin typeface="Trebuchet MS"/>
                <a:cs typeface="Trebuchet MS"/>
              </a:rPr>
              <a:t>About</a:t>
            </a:r>
            <a:r>
              <a:rPr sz="2800" spc="10" dirty="0">
                <a:solidFill>
                  <a:srgbClr val="FFFFFF"/>
                </a:solidFill>
                <a:latin typeface="Trebuchet MS"/>
                <a:cs typeface="Trebuchet MS"/>
              </a:rPr>
              <a:t> </a:t>
            </a:r>
            <a:r>
              <a:rPr sz="2800" spc="-5" dirty="0">
                <a:solidFill>
                  <a:srgbClr val="FFFFFF"/>
                </a:solidFill>
                <a:latin typeface="Trebuchet MS"/>
                <a:cs typeface="Trebuchet MS"/>
              </a:rPr>
              <a:t>Sa</a:t>
            </a:r>
            <a:r>
              <a:rPr lang="en-IN" sz="2800" spc="-5" dirty="0" err="1">
                <a:solidFill>
                  <a:srgbClr val="FFFFFF"/>
                </a:solidFill>
                <a:latin typeface="Trebuchet MS"/>
                <a:cs typeface="Trebuchet MS"/>
              </a:rPr>
              <a:t>ndeep</a:t>
            </a:r>
            <a:r>
              <a:rPr lang="en-IN" sz="2800" spc="-5" dirty="0">
                <a:solidFill>
                  <a:srgbClr val="FFFFFF"/>
                </a:solidFill>
                <a:latin typeface="Trebuchet MS"/>
                <a:cs typeface="Trebuchet MS"/>
              </a:rPr>
              <a:t> vegetable shop</a:t>
            </a:r>
            <a:r>
              <a:rPr sz="2800" spc="15" dirty="0">
                <a:solidFill>
                  <a:srgbClr val="FFFFFF"/>
                </a:solidFill>
                <a:latin typeface="Trebuchet MS"/>
                <a:cs typeface="Trebuchet MS"/>
              </a:rPr>
              <a:t> </a:t>
            </a:r>
            <a:r>
              <a:rPr sz="2800" spc="-10" dirty="0">
                <a:solidFill>
                  <a:srgbClr val="FFFFFF"/>
                </a:solidFill>
                <a:latin typeface="Trebuchet MS"/>
                <a:cs typeface="Trebuchet MS"/>
              </a:rPr>
              <a:t>business</a:t>
            </a:r>
            <a:endParaRPr sz="2800" dirty="0">
              <a:latin typeface="Trebuchet MS"/>
              <a:cs typeface="Trebuchet MS"/>
            </a:endParaRPr>
          </a:p>
          <a:p>
            <a:pPr marL="12700">
              <a:lnSpc>
                <a:spcPct val="100000"/>
              </a:lnSpc>
              <a:spcBef>
                <a:spcPts val="1010"/>
              </a:spcBef>
            </a:pPr>
            <a:r>
              <a:rPr sz="2250" spc="-220" dirty="0">
                <a:solidFill>
                  <a:srgbClr val="90C225"/>
                </a:solidFill>
                <a:latin typeface="Lucida Sans Unicode"/>
                <a:cs typeface="Lucida Sans Unicode"/>
              </a:rPr>
              <a:t>▶</a:t>
            </a:r>
            <a:r>
              <a:rPr sz="2250" spc="10" dirty="0">
                <a:solidFill>
                  <a:srgbClr val="90C225"/>
                </a:solidFill>
                <a:latin typeface="Lucida Sans Unicode"/>
                <a:cs typeface="Lucida Sans Unicode"/>
              </a:rPr>
              <a:t> </a:t>
            </a:r>
            <a:r>
              <a:rPr sz="2800" spc="-135" dirty="0">
                <a:solidFill>
                  <a:srgbClr val="FFFFFF"/>
                </a:solidFill>
                <a:latin typeface="Trebuchet MS"/>
                <a:cs typeface="Trebuchet MS"/>
              </a:rPr>
              <a:t>P</a:t>
            </a:r>
            <a:r>
              <a:rPr sz="2800" spc="-5" dirty="0">
                <a:solidFill>
                  <a:srgbClr val="FFFFFF"/>
                </a:solidFill>
                <a:latin typeface="Trebuchet MS"/>
                <a:cs typeface="Trebuchet MS"/>
              </a:rPr>
              <a:t>ro</a:t>
            </a:r>
            <a:r>
              <a:rPr sz="2800" spc="5" dirty="0">
                <a:solidFill>
                  <a:srgbClr val="FFFFFF"/>
                </a:solidFill>
                <a:latin typeface="Trebuchet MS"/>
                <a:cs typeface="Trebuchet MS"/>
              </a:rPr>
              <a:t>b</a:t>
            </a:r>
            <a:r>
              <a:rPr sz="2800" spc="-5" dirty="0">
                <a:solidFill>
                  <a:srgbClr val="FFFFFF"/>
                </a:solidFill>
                <a:latin typeface="Trebuchet MS"/>
                <a:cs typeface="Trebuchet MS"/>
              </a:rPr>
              <a:t>lem Statement</a:t>
            </a:r>
            <a:endParaRPr sz="2800" dirty="0">
              <a:latin typeface="Trebuchet MS"/>
              <a:cs typeface="Trebuchet MS"/>
            </a:endParaRPr>
          </a:p>
          <a:p>
            <a:pPr marL="12700">
              <a:lnSpc>
                <a:spcPct val="100000"/>
              </a:lnSpc>
              <a:spcBef>
                <a:spcPts val="994"/>
              </a:spcBef>
            </a:pPr>
            <a:r>
              <a:rPr sz="2250" spc="-220" dirty="0">
                <a:solidFill>
                  <a:srgbClr val="90C225"/>
                </a:solidFill>
                <a:latin typeface="Lucida Sans Unicode"/>
                <a:cs typeface="Lucida Sans Unicode"/>
              </a:rPr>
              <a:t>▶</a:t>
            </a:r>
            <a:r>
              <a:rPr sz="2250" spc="10" dirty="0">
                <a:solidFill>
                  <a:srgbClr val="90C225"/>
                </a:solidFill>
                <a:latin typeface="Lucida Sans Unicode"/>
                <a:cs typeface="Lucida Sans Unicode"/>
              </a:rPr>
              <a:t> </a:t>
            </a:r>
            <a:r>
              <a:rPr sz="2800" spc="-5" dirty="0">
                <a:solidFill>
                  <a:srgbClr val="FFFFFF"/>
                </a:solidFill>
                <a:latin typeface="Trebuchet MS"/>
                <a:cs typeface="Trebuchet MS"/>
              </a:rPr>
              <a:t>Analysis</a:t>
            </a:r>
            <a:r>
              <a:rPr sz="2800" spc="35" dirty="0">
                <a:solidFill>
                  <a:srgbClr val="FFFFFF"/>
                </a:solidFill>
                <a:latin typeface="Trebuchet MS"/>
                <a:cs typeface="Trebuchet MS"/>
              </a:rPr>
              <a:t> </a:t>
            </a:r>
            <a:r>
              <a:rPr sz="2800" spc="-5" dirty="0">
                <a:solidFill>
                  <a:srgbClr val="FFFFFF"/>
                </a:solidFill>
                <a:latin typeface="Trebuchet MS"/>
                <a:cs typeface="Trebuchet MS"/>
              </a:rPr>
              <a:t>on</a:t>
            </a:r>
            <a:r>
              <a:rPr sz="2800" dirty="0">
                <a:solidFill>
                  <a:srgbClr val="FFFFFF"/>
                </a:solidFill>
                <a:latin typeface="Trebuchet MS"/>
                <a:cs typeface="Trebuchet MS"/>
              </a:rPr>
              <a:t> </a:t>
            </a:r>
            <a:r>
              <a:rPr lang="en-IN" sz="2800" spc="-10" dirty="0">
                <a:solidFill>
                  <a:srgbClr val="FFFFFF"/>
                </a:solidFill>
                <a:latin typeface="Trebuchet MS"/>
                <a:cs typeface="Trebuchet MS"/>
              </a:rPr>
              <a:t>sales data of vegetables</a:t>
            </a:r>
            <a:endParaRPr sz="2800" dirty="0">
              <a:latin typeface="Trebuchet MS"/>
              <a:cs typeface="Trebuchet MS"/>
            </a:endParaRPr>
          </a:p>
          <a:p>
            <a:pPr marL="12700">
              <a:lnSpc>
                <a:spcPct val="100000"/>
              </a:lnSpc>
              <a:spcBef>
                <a:spcPts val="1000"/>
              </a:spcBef>
            </a:pPr>
            <a:r>
              <a:rPr sz="2250" spc="-220" dirty="0">
                <a:solidFill>
                  <a:srgbClr val="90C225"/>
                </a:solidFill>
                <a:latin typeface="Lucida Sans Unicode"/>
                <a:cs typeface="Lucida Sans Unicode"/>
              </a:rPr>
              <a:t>▶</a:t>
            </a:r>
            <a:r>
              <a:rPr sz="2250" spc="10" dirty="0">
                <a:solidFill>
                  <a:srgbClr val="90C225"/>
                </a:solidFill>
                <a:latin typeface="Lucida Sans Unicode"/>
                <a:cs typeface="Lucida Sans Unicode"/>
              </a:rPr>
              <a:t> </a:t>
            </a:r>
            <a:r>
              <a:rPr sz="2800" spc="-5" dirty="0">
                <a:solidFill>
                  <a:srgbClr val="FFFFFF"/>
                </a:solidFill>
                <a:latin typeface="Trebuchet MS"/>
                <a:cs typeface="Trebuchet MS"/>
              </a:rPr>
              <a:t>Analysis</a:t>
            </a:r>
            <a:r>
              <a:rPr sz="2800" spc="30" dirty="0">
                <a:solidFill>
                  <a:srgbClr val="FFFFFF"/>
                </a:solidFill>
                <a:latin typeface="Trebuchet MS"/>
                <a:cs typeface="Trebuchet MS"/>
              </a:rPr>
              <a:t> </a:t>
            </a:r>
            <a:r>
              <a:rPr lang="en-IN" sz="2800" spc="-5" dirty="0">
                <a:solidFill>
                  <a:srgbClr val="FFFFFF"/>
                </a:solidFill>
                <a:latin typeface="Trebuchet MS"/>
                <a:cs typeface="Trebuchet MS"/>
              </a:rPr>
              <a:t>on inventory data of vegetables</a:t>
            </a:r>
            <a:endParaRPr sz="2800" dirty="0">
              <a:latin typeface="Trebuchet MS"/>
              <a:cs typeface="Trebuchet MS"/>
            </a:endParaRPr>
          </a:p>
          <a:p>
            <a:pPr marL="12700">
              <a:lnSpc>
                <a:spcPct val="100000"/>
              </a:lnSpc>
              <a:spcBef>
                <a:spcPts val="1005"/>
              </a:spcBef>
            </a:pPr>
            <a:r>
              <a:rPr sz="2250" spc="-220" dirty="0">
                <a:solidFill>
                  <a:srgbClr val="90C225"/>
                </a:solidFill>
                <a:latin typeface="Lucida Sans Unicode"/>
                <a:cs typeface="Lucida Sans Unicode"/>
              </a:rPr>
              <a:t>▶</a:t>
            </a:r>
            <a:r>
              <a:rPr sz="2250" spc="10" dirty="0">
                <a:solidFill>
                  <a:srgbClr val="90C225"/>
                </a:solidFill>
                <a:latin typeface="Lucida Sans Unicode"/>
                <a:cs typeface="Lucida Sans Unicode"/>
              </a:rPr>
              <a:t> </a:t>
            </a:r>
            <a:r>
              <a:rPr lang="en-IN" sz="2800" spc="-110" dirty="0">
                <a:solidFill>
                  <a:srgbClr val="FFFFFF"/>
                </a:solidFill>
                <a:latin typeface="Trebuchet MS"/>
                <a:cs typeface="Lucida Sans Unicode"/>
              </a:rPr>
              <a:t>Analysis on shelf life problem</a:t>
            </a:r>
            <a:endParaRPr sz="2800" dirty="0">
              <a:latin typeface="Trebuchet MS"/>
              <a:cs typeface="Trebuchet MS"/>
            </a:endParaRPr>
          </a:p>
        </p:txBody>
      </p:sp>
      <p:grpSp>
        <p:nvGrpSpPr>
          <p:cNvPr id="5" name="object 5"/>
          <p:cNvGrpSpPr/>
          <p:nvPr/>
        </p:nvGrpSpPr>
        <p:grpSpPr>
          <a:xfrm>
            <a:off x="7361301" y="6396609"/>
            <a:ext cx="4841240" cy="436880"/>
            <a:chOff x="7361301" y="6396609"/>
            <a:chExt cx="4841240" cy="436880"/>
          </a:xfrm>
        </p:grpSpPr>
        <p:sp>
          <p:nvSpPr>
            <p:cNvPr id="6" name="object 6"/>
            <p:cNvSpPr/>
            <p:nvPr/>
          </p:nvSpPr>
          <p:spPr>
            <a:xfrm>
              <a:off x="7370826" y="6406134"/>
              <a:ext cx="4822190" cy="417830"/>
            </a:xfrm>
            <a:custGeom>
              <a:avLst/>
              <a:gdLst/>
              <a:ahLst/>
              <a:cxnLst/>
              <a:rect l="l" t="t" r="r" b="b"/>
              <a:pathLst>
                <a:path w="4822190" h="417829">
                  <a:moveTo>
                    <a:pt x="4821935" y="0"/>
                  </a:moveTo>
                  <a:lnTo>
                    <a:pt x="0" y="0"/>
                  </a:lnTo>
                  <a:lnTo>
                    <a:pt x="0" y="417575"/>
                  </a:lnTo>
                  <a:lnTo>
                    <a:pt x="4821935" y="417575"/>
                  </a:lnTo>
                  <a:lnTo>
                    <a:pt x="4821935" y="0"/>
                  </a:lnTo>
                  <a:close/>
                </a:path>
              </a:pathLst>
            </a:custGeom>
            <a:solidFill>
              <a:srgbClr val="90C225"/>
            </a:solidFill>
          </p:spPr>
          <p:txBody>
            <a:bodyPr wrap="square" lIns="0" tIns="0" rIns="0" bIns="0" rtlCol="0"/>
            <a:lstStyle/>
            <a:p>
              <a:endParaRPr/>
            </a:p>
          </p:txBody>
        </p:sp>
        <p:sp>
          <p:nvSpPr>
            <p:cNvPr id="7" name="object 7"/>
            <p:cNvSpPr/>
            <p:nvPr/>
          </p:nvSpPr>
          <p:spPr>
            <a:xfrm>
              <a:off x="7370826" y="6406134"/>
              <a:ext cx="4822190" cy="417830"/>
            </a:xfrm>
            <a:custGeom>
              <a:avLst/>
              <a:gdLst/>
              <a:ahLst/>
              <a:cxnLst/>
              <a:rect l="l" t="t" r="r" b="b"/>
              <a:pathLst>
                <a:path w="4822190" h="417829">
                  <a:moveTo>
                    <a:pt x="0" y="417575"/>
                  </a:moveTo>
                  <a:lnTo>
                    <a:pt x="4821935" y="417575"/>
                  </a:lnTo>
                  <a:lnTo>
                    <a:pt x="4821935" y="0"/>
                  </a:lnTo>
                  <a:lnTo>
                    <a:pt x="0" y="0"/>
                  </a:lnTo>
                  <a:lnTo>
                    <a:pt x="0" y="417575"/>
                  </a:lnTo>
                  <a:close/>
                </a:path>
              </a:pathLst>
            </a:custGeom>
            <a:ln w="19050">
              <a:solidFill>
                <a:srgbClr val="688E18"/>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6F35-1C32-A8B4-090D-58FC6C5FF9A8}"/>
              </a:ext>
            </a:extLst>
          </p:cNvPr>
          <p:cNvSpPr>
            <a:spLocks noGrp="1"/>
          </p:cNvSpPr>
          <p:nvPr>
            <p:ph type="title"/>
          </p:nvPr>
        </p:nvSpPr>
        <p:spPr/>
        <p:txBody>
          <a:bodyPr/>
          <a:lstStyle/>
          <a:p>
            <a:r>
              <a:rPr lang="en-US" sz="3600" dirty="0">
                <a:solidFill>
                  <a:srgbClr val="90C225"/>
                </a:solidFill>
                <a:latin typeface="Trebuchet MS"/>
                <a:cs typeface="Trebuchet MS"/>
              </a:rPr>
              <a:t>About</a:t>
            </a:r>
            <a:r>
              <a:rPr lang="en-US" sz="3600" spc="-20" dirty="0">
                <a:solidFill>
                  <a:srgbClr val="90C225"/>
                </a:solidFill>
                <a:latin typeface="Trebuchet MS"/>
                <a:cs typeface="Trebuchet MS"/>
              </a:rPr>
              <a:t> </a:t>
            </a:r>
            <a:r>
              <a:rPr lang="en-US" sz="3600" spc="-5" dirty="0">
                <a:solidFill>
                  <a:srgbClr val="90C225"/>
                </a:solidFill>
                <a:latin typeface="Trebuchet MS"/>
                <a:cs typeface="Trebuchet MS"/>
              </a:rPr>
              <a:t>Sandeep vegetable shop</a:t>
            </a:r>
            <a:r>
              <a:rPr lang="en-US" sz="3600" spc="-15" dirty="0">
                <a:solidFill>
                  <a:srgbClr val="90C225"/>
                </a:solidFill>
                <a:latin typeface="Trebuchet MS"/>
                <a:cs typeface="Trebuchet MS"/>
              </a:rPr>
              <a:t> </a:t>
            </a:r>
            <a:r>
              <a:rPr lang="en-US" sz="3600" dirty="0">
                <a:solidFill>
                  <a:srgbClr val="90C225"/>
                </a:solidFill>
                <a:latin typeface="Trebuchet MS"/>
                <a:cs typeface="Trebuchet MS"/>
              </a:rPr>
              <a:t>business:</a:t>
            </a:r>
            <a:br>
              <a:rPr lang="en-US" sz="36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132B927B-D7B4-D184-28A6-F2B036ACF4DF}"/>
              </a:ext>
            </a:extLst>
          </p:cNvPr>
          <p:cNvSpPr>
            <a:spLocks noGrp="1"/>
          </p:cNvSpPr>
          <p:nvPr>
            <p:ph idx="1"/>
          </p:nvPr>
        </p:nvSpPr>
        <p:spPr/>
        <p:txBody>
          <a:bodyPr/>
          <a:lstStyle/>
          <a:p>
            <a:r>
              <a:rPr lang="en-US" sz="2000" dirty="0">
                <a:solidFill>
                  <a:srgbClr val="FFFFFF"/>
                </a:solidFill>
                <a:latin typeface="Trebuchet MS"/>
                <a:cs typeface="Trebuchet MS"/>
              </a:rPr>
              <a:t>Sandeep</a:t>
            </a:r>
            <a:r>
              <a:rPr lang="en-US" sz="2000" spc="-15" dirty="0">
                <a:solidFill>
                  <a:srgbClr val="FFFFFF"/>
                </a:solidFill>
                <a:latin typeface="Trebuchet MS"/>
                <a:cs typeface="Trebuchet MS"/>
              </a:rPr>
              <a:t> </a:t>
            </a:r>
            <a:r>
              <a:rPr lang="en-US" sz="2000" spc="-5" dirty="0">
                <a:solidFill>
                  <a:srgbClr val="FFFFFF"/>
                </a:solidFill>
                <a:latin typeface="Trebuchet MS"/>
                <a:cs typeface="Trebuchet MS"/>
              </a:rPr>
              <a:t>is</a:t>
            </a:r>
            <a:r>
              <a:rPr lang="en-US" sz="2000" spc="-10" dirty="0">
                <a:solidFill>
                  <a:srgbClr val="FFFFFF"/>
                </a:solidFill>
                <a:latin typeface="Trebuchet MS"/>
                <a:cs typeface="Trebuchet MS"/>
              </a:rPr>
              <a:t> </a:t>
            </a:r>
            <a:r>
              <a:rPr lang="en-US" sz="2000" dirty="0">
                <a:solidFill>
                  <a:srgbClr val="FFFFFF"/>
                </a:solidFill>
                <a:latin typeface="Trebuchet MS"/>
                <a:cs typeface="Trebuchet MS"/>
              </a:rPr>
              <a:t>a owner</a:t>
            </a:r>
            <a:r>
              <a:rPr lang="en-US" sz="2000" spc="-35" dirty="0">
                <a:solidFill>
                  <a:srgbClr val="FFFFFF"/>
                </a:solidFill>
                <a:latin typeface="Trebuchet MS"/>
                <a:cs typeface="Trebuchet MS"/>
              </a:rPr>
              <a:t> </a:t>
            </a:r>
            <a:r>
              <a:rPr lang="en-US" sz="2000" dirty="0">
                <a:solidFill>
                  <a:srgbClr val="FFFFFF"/>
                </a:solidFill>
                <a:latin typeface="Trebuchet MS"/>
                <a:cs typeface="Trebuchet MS"/>
              </a:rPr>
              <a:t>of</a:t>
            </a:r>
            <a:r>
              <a:rPr lang="en-US" sz="2000" spc="-10" dirty="0">
                <a:solidFill>
                  <a:srgbClr val="FFFFFF"/>
                </a:solidFill>
                <a:latin typeface="Trebuchet MS"/>
                <a:cs typeface="Trebuchet MS"/>
              </a:rPr>
              <a:t> vegetable shop in village </a:t>
            </a:r>
            <a:r>
              <a:rPr lang="en-US" sz="2000" spc="-10" dirty="0" err="1">
                <a:solidFill>
                  <a:srgbClr val="FFFFFF"/>
                </a:solidFill>
                <a:latin typeface="Trebuchet MS"/>
                <a:cs typeface="Trebuchet MS"/>
              </a:rPr>
              <a:t>Chunawadh</a:t>
            </a:r>
            <a:r>
              <a:rPr lang="en-US" sz="2000" dirty="0">
                <a:solidFill>
                  <a:srgbClr val="FFFFFF"/>
                </a:solidFill>
                <a:latin typeface="Trebuchet MS"/>
                <a:cs typeface="Trebuchet MS"/>
              </a:rPr>
              <a:t>.</a:t>
            </a:r>
            <a:r>
              <a:rPr lang="en-US" sz="2000" spc="-10" dirty="0">
                <a:solidFill>
                  <a:srgbClr val="FFFFFF"/>
                </a:solidFill>
                <a:latin typeface="Trebuchet MS"/>
                <a:cs typeface="Trebuchet MS"/>
              </a:rPr>
              <a:t> </a:t>
            </a:r>
            <a:r>
              <a:rPr lang="en-US" sz="2000" spc="-5" dirty="0">
                <a:solidFill>
                  <a:srgbClr val="FFFFFF"/>
                </a:solidFill>
                <a:latin typeface="Trebuchet MS"/>
                <a:cs typeface="Trebuchet MS"/>
              </a:rPr>
              <a:t>He</a:t>
            </a:r>
            <a:r>
              <a:rPr lang="en-US" sz="2000" dirty="0">
                <a:solidFill>
                  <a:srgbClr val="FFFFFF"/>
                </a:solidFill>
                <a:latin typeface="Trebuchet MS"/>
                <a:cs typeface="Trebuchet MS"/>
              </a:rPr>
              <a:t> </a:t>
            </a:r>
            <a:r>
              <a:rPr lang="en-US" sz="2000" spc="-5" dirty="0">
                <a:solidFill>
                  <a:srgbClr val="FFFFFF"/>
                </a:solidFill>
                <a:latin typeface="Trebuchet MS"/>
                <a:cs typeface="Trebuchet MS"/>
              </a:rPr>
              <a:t>sells </a:t>
            </a:r>
            <a:r>
              <a:rPr lang="en-US" sz="2000" spc="-590" dirty="0">
                <a:solidFill>
                  <a:srgbClr val="FFFFFF"/>
                </a:solidFill>
                <a:latin typeface="Trebuchet MS"/>
                <a:cs typeface="Trebuchet MS"/>
              </a:rPr>
              <a:t> </a:t>
            </a:r>
            <a:r>
              <a:rPr lang="en-US" sz="2000" spc="-5" dirty="0">
                <a:solidFill>
                  <a:srgbClr val="FFFFFF"/>
                </a:solidFill>
                <a:latin typeface="Trebuchet MS"/>
                <a:cs typeface="Trebuchet MS"/>
              </a:rPr>
              <a:t>different types of vegetables</a:t>
            </a:r>
            <a:r>
              <a:rPr lang="en-US" sz="2000" dirty="0">
                <a:solidFill>
                  <a:srgbClr val="FFFFFF"/>
                </a:solidFill>
                <a:latin typeface="Trebuchet MS"/>
                <a:cs typeface="Trebuchet MS"/>
              </a:rPr>
              <a:t>.</a:t>
            </a:r>
            <a:endParaRPr lang="en-US" sz="2000" dirty="0">
              <a:latin typeface="Trebuchet MS"/>
              <a:cs typeface="Trebuchet MS"/>
            </a:endParaRPr>
          </a:p>
          <a:p>
            <a:endParaRPr lang="en-IN" dirty="0"/>
          </a:p>
        </p:txBody>
      </p:sp>
      <p:pic>
        <p:nvPicPr>
          <p:cNvPr id="4" name="object 4">
            <a:extLst>
              <a:ext uri="{FF2B5EF4-FFF2-40B4-BE49-F238E27FC236}">
                <a16:creationId xmlns:a16="http://schemas.microsoft.com/office/drawing/2014/main" id="{8CBC75BA-E8EA-F857-16C8-7B9FB084F5C1}"/>
              </a:ext>
            </a:extLst>
          </p:cNvPr>
          <p:cNvPicPr/>
          <p:nvPr/>
        </p:nvPicPr>
        <p:blipFill>
          <a:blip r:embed="rId2">
            <a:extLst>
              <a:ext uri="{28A0092B-C50C-407E-A947-70E740481C1C}">
                <a14:useLocalDpi xmlns:a14="http://schemas.microsoft.com/office/drawing/2010/main" val="0"/>
              </a:ext>
            </a:extLst>
          </a:blip>
          <a:srcRect/>
          <a:stretch/>
        </p:blipFill>
        <p:spPr>
          <a:xfrm>
            <a:off x="1295400" y="3200400"/>
            <a:ext cx="8783906" cy="29199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79953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426846"/>
            <a:ext cx="5568290" cy="513715"/>
          </a:xfrm>
          <a:prstGeom prst="rect">
            <a:avLst/>
          </a:prstGeom>
        </p:spPr>
        <p:txBody>
          <a:bodyPr vert="horz" wrap="square" lIns="0" tIns="13335" rIns="0" bIns="0" rtlCol="0">
            <a:spAutoFit/>
          </a:bodyPr>
          <a:lstStyle/>
          <a:p>
            <a:pPr marL="12700">
              <a:lnSpc>
                <a:spcPct val="100000"/>
              </a:lnSpc>
              <a:spcBef>
                <a:spcPts val="105"/>
              </a:spcBef>
            </a:pPr>
            <a:r>
              <a:rPr sz="3200" spc="-20" dirty="0"/>
              <a:t>Problem</a:t>
            </a:r>
            <a:r>
              <a:rPr sz="3200" spc="-75" dirty="0"/>
              <a:t> </a:t>
            </a:r>
            <a:r>
              <a:rPr sz="3200" dirty="0"/>
              <a:t>statement:</a:t>
            </a:r>
          </a:p>
        </p:txBody>
      </p:sp>
      <p:sp>
        <p:nvSpPr>
          <p:cNvPr id="11" name="object 11"/>
          <p:cNvSpPr txBox="1">
            <a:spLocks noGrp="1"/>
          </p:cNvSpPr>
          <p:nvPr>
            <p:ph type="ftr" sz="quarter" idx="11"/>
          </p:nvPr>
        </p:nvSpPr>
        <p:spPr>
          <a:xfrm>
            <a:off x="913794" y="6045960"/>
            <a:ext cx="45719" cy="225959"/>
          </a:xfrm>
          <a:prstGeom prst="rect">
            <a:avLst/>
          </a:prstGeom>
        </p:spPr>
        <p:txBody>
          <a:bodyPr vert="horz" wrap="square" lIns="0" tIns="0" rIns="0" bIns="0" rtlCol="0">
            <a:spAutoFit/>
          </a:bodyPr>
          <a:lstStyle/>
          <a:p>
            <a:pPr marL="12700">
              <a:lnSpc>
                <a:spcPts val="2090"/>
              </a:lnSpc>
            </a:pPr>
            <a:r>
              <a:rPr lang="en-IN" sz="800" spc="-5" dirty="0"/>
              <a:t>u</a:t>
            </a:r>
            <a:endParaRPr sz="800" spc="-5" dirty="0"/>
          </a:p>
        </p:txBody>
      </p:sp>
      <p:sp>
        <p:nvSpPr>
          <p:cNvPr id="4" name="object 4"/>
          <p:cNvSpPr txBox="1"/>
          <p:nvPr/>
        </p:nvSpPr>
        <p:spPr>
          <a:xfrm>
            <a:off x="756310" y="1597914"/>
            <a:ext cx="8322309" cy="1279838"/>
          </a:xfrm>
          <a:prstGeom prst="rect">
            <a:avLst/>
          </a:prstGeom>
        </p:spPr>
        <p:txBody>
          <a:bodyPr vert="horz" wrap="square" lIns="0" tIns="12700" rIns="0" bIns="0" rtlCol="0">
            <a:spAutoFit/>
          </a:bodyPr>
          <a:lstStyle/>
          <a:p>
            <a:pPr marL="355600" marR="5080" indent="-342900" algn="just">
              <a:lnSpc>
                <a:spcPct val="100000"/>
              </a:lnSpc>
              <a:spcBef>
                <a:spcPts val="100"/>
              </a:spcBef>
            </a:pPr>
            <a:r>
              <a:rPr sz="1450" spc="-150" dirty="0">
                <a:solidFill>
                  <a:srgbClr val="90C225"/>
                </a:solidFill>
                <a:latin typeface="Lucida Sans Unicode"/>
                <a:cs typeface="Lucida Sans Unicode"/>
              </a:rPr>
              <a:t>▶</a:t>
            </a:r>
            <a:r>
              <a:rPr lang="en-US" sz="1450" spc="160" dirty="0">
                <a:solidFill>
                  <a:srgbClr val="90C225"/>
                </a:solidFill>
                <a:latin typeface="Lucida Sans Unicode"/>
                <a:cs typeface="Lucida Sans Unicode"/>
              </a:rPr>
              <a:t>   </a:t>
            </a:r>
            <a:r>
              <a:rPr lang="en-US" sz="1800" spc="-10" dirty="0">
                <a:solidFill>
                  <a:srgbClr val="FFFFFF"/>
                </a:solidFill>
                <a:latin typeface="Trebuchet MS"/>
                <a:cs typeface="Trebuchet MS"/>
              </a:rPr>
              <a:t>How to maintain inventory of vegetables to </a:t>
            </a:r>
            <a:r>
              <a:rPr lang="en-US" sz="1800" spc="-10" dirty="0" err="1">
                <a:solidFill>
                  <a:srgbClr val="FFFFFF"/>
                </a:solidFill>
                <a:latin typeface="Trebuchet MS"/>
                <a:cs typeface="Trebuchet MS"/>
              </a:rPr>
              <a:t>maximise</a:t>
            </a:r>
            <a:r>
              <a:rPr lang="en-US" sz="1800" spc="-10" dirty="0">
                <a:solidFill>
                  <a:srgbClr val="FFFFFF"/>
                </a:solidFill>
                <a:latin typeface="Trebuchet MS"/>
                <a:cs typeface="Trebuchet MS"/>
              </a:rPr>
              <a:t> profits?</a:t>
            </a:r>
            <a:endParaRPr lang="en-US" sz="2100" dirty="0">
              <a:latin typeface="Trebuchet MS"/>
              <a:cs typeface="Trebuchet MS"/>
            </a:endParaRPr>
          </a:p>
          <a:p>
            <a:pPr marL="12700">
              <a:lnSpc>
                <a:spcPct val="100000"/>
              </a:lnSpc>
              <a:spcBef>
                <a:spcPts val="1714"/>
              </a:spcBef>
              <a:tabLst>
                <a:tab pos="354965" algn="l"/>
              </a:tabLst>
            </a:pPr>
            <a:r>
              <a:rPr sz="1450" spc="-150" dirty="0">
                <a:solidFill>
                  <a:srgbClr val="90C225"/>
                </a:solidFill>
                <a:latin typeface="Lucida Sans Unicode"/>
                <a:cs typeface="Lucida Sans Unicode"/>
              </a:rPr>
              <a:t>▶	</a:t>
            </a:r>
            <a:r>
              <a:rPr sz="1800" spc="-5" dirty="0">
                <a:solidFill>
                  <a:srgbClr val="FFFFFF"/>
                </a:solidFill>
                <a:latin typeface="Trebuchet MS"/>
                <a:cs typeface="Trebuchet MS"/>
              </a:rPr>
              <a:t>How</a:t>
            </a:r>
            <a:r>
              <a:rPr sz="1800" spc="-20" dirty="0">
                <a:solidFill>
                  <a:srgbClr val="FFFFFF"/>
                </a:solidFill>
                <a:latin typeface="Trebuchet MS"/>
                <a:cs typeface="Trebuchet MS"/>
              </a:rPr>
              <a:t> </a:t>
            </a:r>
            <a:r>
              <a:rPr sz="1800" spc="-5" dirty="0">
                <a:solidFill>
                  <a:srgbClr val="FFFFFF"/>
                </a:solidFill>
                <a:latin typeface="Trebuchet MS"/>
                <a:cs typeface="Trebuchet MS"/>
              </a:rPr>
              <a:t>to</a:t>
            </a:r>
            <a:r>
              <a:rPr sz="1800" spc="-15" dirty="0">
                <a:solidFill>
                  <a:srgbClr val="FFFFFF"/>
                </a:solidFill>
                <a:latin typeface="Trebuchet MS"/>
                <a:cs typeface="Trebuchet MS"/>
              </a:rPr>
              <a:t> </a:t>
            </a:r>
            <a:r>
              <a:rPr sz="1800" spc="-5" dirty="0">
                <a:solidFill>
                  <a:srgbClr val="FFFFFF"/>
                </a:solidFill>
                <a:latin typeface="Trebuchet MS"/>
                <a:cs typeface="Trebuchet MS"/>
              </a:rPr>
              <a:t>increase</a:t>
            </a:r>
            <a:r>
              <a:rPr sz="1800" spc="-10" dirty="0">
                <a:solidFill>
                  <a:srgbClr val="FFFFFF"/>
                </a:solidFill>
                <a:latin typeface="Trebuchet MS"/>
                <a:cs typeface="Trebuchet MS"/>
              </a:rPr>
              <a:t> </a:t>
            </a:r>
            <a:r>
              <a:rPr sz="1800" spc="-5" dirty="0">
                <a:solidFill>
                  <a:srgbClr val="FFFFFF"/>
                </a:solidFill>
                <a:latin typeface="Trebuchet MS"/>
                <a:cs typeface="Trebuchet MS"/>
              </a:rPr>
              <a:t>overall</a:t>
            </a:r>
            <a:r>
              <a:rPr sz="1800" spc="-10" dirty="0">
                <a:solidFill>
                  <a:srgbClr val="FFFFFF"/>
                </a:solidFill>
                <a:latin typeface="Trebuchet MS"/>
                <a:cs typeface="Trebuchet MS"/>
              </a:rPr>
              <a:t> </a:t>
            </a:r>
            <a:r>
              <a:rPr lang="en-IN" spc="-10" dirty="0">
                <a:solidFill>
                  <a:srgbClr val="FFFFFF"/>
                </a:solidFill>
                <a:latin typeface="Trebuchet MS"/>
                <a:cs typeface="Trebuchet MS"/>
              </a:rPr>
              <a:t>sales of vegetables</a:t>
            </a:r>
            <a:r>
              <a:rPr sz="1800" spc="-5" dirty="0">
                <a:solidFill>
                  <a:srgbClr val="FFFFFF"/>
                </a:solidFill>
                <a:latin typeface="Trebuchet MS"/>
                <a:cs typeface="Trebuchet MS"/>
              </a:rPr>
              <a:t>?</a:t>
            </a:r>
            <a:endParaRPr sz="1800" dirty="0">
              <a:latin typeface="Trebuchet MS"/>
              <a:cs typeface="Trebuchet MS"/>
            </a:endParaRPr>
          </a:p>
          <a:p>
            <a:pPr marL="12700">
              <a:lnSpc>
                <a:spcPct val="100000"/>
              </a:lnSpc>
              <a:spcBef>
                <a:spcPts val="1725"/>
              </a:spcBef>
              <a:tabLst>
                <a:tab pos="354965" algn="l"/>
              </a:tabLst>
            </a:pPr>
            <a:r>
              <a:rPr sz="1450" spc="-150" dirty="0">
                <a:solidFill>
                  <a:srgbClr val="90C225"/>
                </a:solidFill>
                <a:latin typeface="Lucida Sans Unicode"/>
                <a:cs typeface="Lucida Sans Unicode"/>
              </a:rPr>
              <a:t>▶	</a:t>
            </a:r>
            <a:r>
              <a:rPr sz="1800" spc="-5" dirty="0">
                <a:solidFill>
                  <a:srgbClr val="FFFFFF"/>
                </a:solidFill>
                <a:latin typeface="Trebuchet MS"/>
                <a:cs typeface="Trebuchet MS"/>
              </a:rPr>
              <a:t>Which</a:t>
            </a:r>
            <a:r>
              <a:rPr sz="1800" spc="-10" dirty="0">
                <a:solidFill>
                  <a:srgbClr val="FFFFFF"/>
                </a:solidFill>
                <a:latin typeface="Trebuchet MS"/>
                <a:cs typeface="Trebuchet MS"/>
              </a:rPr>
              <a:t> </a:t>
            </a:r>
            <a:r>
              <a:rPr lang="en-IN" spc="-10" dirty="0">
                <a:solidFill>
                  <a:srgbClr val="FFFFFF"/>
                </a:solidFill>
                <a:latin typeface="Trebuchet MS"/>
                <a:cs typeface="Trebuchet MS"/>
              </a:rPr>
              <a:t>vegetables have lower shelf life and how to increase it</a:t>
            </a:r>
            <a:r>
              <a:rPr sz="1800" spc="-10" dirty="0">
                <a:solidFill>
                  <a:srgbClr val="FFFFFF"/>
                </a:solidFill>
                <a:latin typeface="Trebuchet MS"/>
                <a:cs typeface="Trebuchet MS"/>
              </a:rPr>
              <a:t>?</a:t>
            </a:r>
            <a:endParaRPr sz="1800" dirty="0">
              <a:latin typeface="Trebuchet MS"/>
              <a:cs typeface="Trebuchet MS"/>
            </a:endParaRPr>
          </a:p>
        </p:txBody>
      </p:sp>
      <p:grpSp>
        <p:nvGrpSpPr>
          <p:cNvPr id="5" name="object 5"/>
          <p:cNvGrpSpPr/>
          <p:nvPr/>
        </p:nvGrpSpPr>
        <p:grpSpPr>
          <a:xfrm>
            <a:off x="9762743" y="1110996"/>
            <a:ext cx="1762125" cy="3792220"/>
            <a:chOff x="9762743" y="1110996"/>
            <a:chExt cx="1762125" cy="3792220"/>
          </a:xfrm>
        </p:grpSpPr>
        <p:pic>
          <p:nvPicPr>
            <p:cNvPr id="6" name="object 6"/>
            <p:cNvPicPr/>
            <p:nvPr/>
          </p:nvPicPr>
          <p:blipFill>
            <a:blip r:embed="rId2" cstate="print"/>
            <a:stretch>
              <a:fillRect/>
            </a:stretch>
          </p:blipFill>
          <p:spPr>
            <a:xfrm>
              <a:off x="9762743" y="1110996"/>
              <a:ext cx="1761744" cy="3791711"/>
            </a:xfrm>
            <a:prstGeom prst="rect">
              <a:avLst/>
            </a:prstGeom>
          </p:spPr>
        </p:pic>
        <p:pic>
          <p:nvPicPr>
            <p:cNvPr id="7" name="object 7"/>
            <p:cNvPicPr/>
            <p:nvPr/>
          </p:nvPicPr>
          <p:blipFill>
            <a:blip r:embed="rId3" cstate="print"/>
            <a:stretch>
              <a:fillRect/>
            </a:stretch>
          </p:blipFill>
          <p:spPr>
            <a:xfrm>
              <a:off x="9992867" y="1341120"/>
              <a:ext cx="1310639" cy="3340608"/>
            </a:xfrm>
            <a:prstGeom prst="rect">
              <a:avLst/>
            </a:prstGeom>
          </p:spPr>
        </p:pic>
      </p:grpSp>
      <p:grpSp>
        <p:nvGrpSpPr>
          <p:cNvPr id="8" name="object 8"/>
          <p:cNvGrpSpPr/>
          <p:nvPr/>
        </p:nvGrpSpPr>
        <p:grpSpPr>
          <a:xfrm>
            <a:off x="7576184" y="6375272"/>
            <a:ext cx="4513580" cy="445770"/>
            <a:chOff x="7576184" y="6375272"/>
            <a:chExt cx="4513580" cy="445770"/>
          </a:xfrm>
        </p:grpSpPr>
        <p:sp>
          <p:nvSpPr>
            <p:cNvPr id="9" name="object 9"/>
            <p:cNvSpPr/>
            <p:nvPr/>
          </p:nvSpPr>
          <p:spPr>
            <a:xfrm>
              <a:off x="7585709" y="6384797"/>
              <a:ext cx="4494530" cy="426720"/>
            </a:xfrm>
            <a:custGeom>
              <a:avLst/>
              <a:gdLst/>
              <a:ahLst/>
              <a:cxnLst/>
              <a:rect l="l" t="t" r="r" b="b"/>
              <a:pathLst>
                <a:path w="4494530" h="426720">
                  <a:moveTo>
                    <a:pt x="4494276" y="0"/>
                  </a:moveTo>
                  <a:lnTo>
                    <a:pt x="0" y="0"/>
                  </a:lnTo>
                  <a:lnTo>
                    <a:pt x="0" y="426719"/>
                  </a:lnTo>
                  <a:lnTo>
                    <a:pt x="4494276" y="426719"/>
                  </a:lnTo>
                  <a:lnTo>
                    <a:pt x="4494276" y="0"/>
                  </a:lnTo>
                  <a:close/>
                </a:path>
              </a:pathLst>
            </a:custGeom>
            <a:solidFill>
              <a:srgbClr val="90C225"/>
            </a:solidFill>
          </p:spPr>
          <p:txBody>
            <a:bodyPr wrap="square" lIns="0" tIns="0" rIns="0" bIns="0" rtlCol="0"/>
            <a:lstStyle/>
            <a:p>
              <a:endParaRPr/>
            </a:p>
          </p:txBody>
        </p:sp>
        <p:sp>
          <p:nvSpPr>
            <p:cNvPr id="10" name="object 10"/>
            <p:cNvSpPr/>
            <p:nvPr/>
          </p:nvSpPr>
          <p:spPr>
            <a:xfrm>
              <a:off x="7585709" y="6384797"/>
              <a:ext cx="4494530" cy="426720"/>
            </a:xfrm>
            <a:custGeom>
              <a:avLst/>
              <a:gdLst/>
              <a:ahLst/>
              <a:cxnLst/>
              <a:rect l="l" t="t" r="r" b="b"/>
              <a:pathLst>
                <a:path w="4494530" h="426720">
                  <a:moveTo>
                    <a:pt x="0" y="426719"/>
                  </a:moveTo>
                  <a:lnTo>
                    <a:pt x="4494276" y="426719"/>
                  </a:lnTo>
                  <a:lnTo>
                    <a:pt x="4494276" y="0"/>
                  </a:lnTo>
                  <a:lnTo>
                    <a:pt x="0" y="0"/>
                  </a:lnTo>
                  <a:lnTo>
                    <a:pt x="0" y="426719"/>
                  </a:lnTo>
                  <a:close/>
                </a:path>
              </a:pathLst>
            </a:custGeom>
            <a:ln w="19049">
              <a:solidFill>
                <a:srgbClr val="688E18"/>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389889"/>
            <a:ext cx="9683090" cy="513715"/>
          </a:xfrm>
          <a:prstGeom prst="rect">
            <a:avLst/>
          </a:prstGeom>
        </p:spPr>
        <p:txBody>
          <a:bodyPr vert="horz" wrap="square" lIns="0" tIns="13335" rIns="0" bIns="0" rtlCol="0">
            <a:spAutoFit/>
          </a:bodyPr>
          <a:lstStyle/>
          <a:p>
            <a:pPr marL="12700">
              <a:lnSpc>
                <a:spcPct val="100000"/>
              </a:lnSpc>
              <a:spcBef>
                <a:spcPts val="105"/>
              </a:spcBef>
            </a:pPr>
            <a:r>
              <a:rPr sz="3200" dirty="0"/>
              <a:t>Analysis</a:t>
            </a:r>
            <a:r>
              <a:rPr sz="3200" spc="-5" dirty="0"/>
              <a:t> </a:t>
            </a:r>
            <a:r>
              <a:rPr sz="3200" dirty="0"/>
              <a:t>on </a:t>
            </a:r>
            <a:r>
              <a:rPr lang="en-IN" sz="3200" spc="-5" dirty="0"/>
              <a:t>sales data of vegetables</a:t>
            </a:r>
            <a:r>
              <a:rPr sz="3200" dirty="0"/>
              <a:t>:</a:t>
            </a:r>
          </a:p>
        </p:txBody>
      </p:sp>
      <p:sp>
        <p:nvSpPr>
          <p:cNvPr id="4" name="object 4"/>
          <p:cNvSpPr txBox="1"/>
          <p:nvPr/>
        </p:nvSpPr>
        <p:spPr>
          <a:xfrm>
            <a:off x="756310" y="1266825"/>
            <a:ext cx="8901430" cy="566822"/>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150" dirty="0">
                <a:solidFill>
                  <a:srgbClr val="90C225"/>
                </a:solidFill>
                <a:latin typeface="Lucida Sans Unicode"/>
                <a:cs typeface="Lucida Sans Unicode"/>
              </a:rPr>
              <a:t>▶	</a:t>
            </a:r>
            <a:r>
              <a:rPr sz="1800" dirty="0">
                <a:solidFill>
                  <a:srgbClr val="FFFFFF"/>
                </a:solidFill>
                <a:latin typeface="Trebuchet MS"/>
                <a:cs typeface="Trebuchet MS"/>
              </a:rPr>
              <a:t>The </a:t>
            </a:r>
            <a:r>
              <a:rPr sz="1800" spc="-5" dirty="0">
                <a:solidFill>
                  <a:srgbClr val="FFFFFF"/>
                </a:solidFill>
                <a:latin typeface="Trebuchet MS"/>
                <a:cs typeface="Trebuchet MS"/>
              </a:rPr>
              <a:t>below bar graph </a:t>
            </a:r>
            <a:r>
              <a:rPr sz="1800" dirty="0">
                <a:solidFill>
                  <a:srgbClr val="FFFFFF"/>
                </a:solidFill>
                <a:latin typeface="Trebuchet MS"/>
                <a:cs typeface="Trebuchet MS"/>
              </a:rPr>
              <a:t>show</a:t>
            </a:r>
            <a:r>
              <a:rPr lang="en-IN" sz="1800" dirty="0">
                <a:solidFill>
                  <a:srgbClr val="FFFFFF"/>
                </a:solidFill>
                <a:latin typeface="Trebuchet MS"/>
                <a:cs typeface="Trebuchet MS"/>
              </a:rPr>
              <a:t>s</a:t>
            </a:r>
            <a:r>
              <a:rPr sz="1800" dirty="0">
                <a:solidFill>
                  <a:srgbClr val="FFFFFF"/>
                </a:solidFill>
                <a:latin typeface="Trebuchet MS"/>
                <a:cs typeface="Trebuchet MS"/>
              </a:rPr>
              <a:t> </a:t>
            </a:r>
            <a:r>
              <a:rPr sz="1800" spc="-5" dirty="0">
                <a:solidFill>
                  <a:srgbClr val="FFFFFF"/>
                </a:solidFill>
                <a:latin typeface="Trebuchet MS"/>
                <a:cs typeface="Trebuchet MS"/>
              </a:rPr>
              <a:t>the</a:t>
            </a:r>
            <a:r>
              <a:rPr lang="en-IN" sz="1800" spc="-5" dirty="0">
                <a:solidFill>
                  <a:srgbClr val="FFFFFF"/>
                </a:solidFill>
                <a:latin typeface="Trebuchet MS"/>
                <a:cs typeface="Trebuchet MS"/>
              </a:rPr>
              <a:t> sales of different vegetables during three month period-</a:t>
            </a:r>
            <a:endParaRPr sz="1800" dirty="0">
              <a:latin typeface="Trebuchet MS"/>
              <a:cs typeface="Trebuchet MS"/>
            </a:endParaRPr>
          </a:p>
        </p:txBody>
      </p:sp>
      <p:sp>
        <p:nvSpPr>
          <p:cNvPr id="5" name="object 5"/>
          <p:cNvSpPr txBox="1"/>
          <p:nvPr/>
        </p:nvSpPr>
        <p:spPr>
          <a:xfrm>
            <a:off x="756310" y="4622639"/>
            <a:ext cx="9471025" cy="1250342"/>
          </a:xfrm>
          <a:prstGeom prst="rect">
            <a:avLst/>
          </a:prstGeom>
        </p:spPr>
        <p:txBody>
          <a:bodyPr vert="horz" wrap="square" lIns="0" tIns="140970" rIns="0" bIns="0" rtlCol="0">
            <a:spAutoFit/>
          </a:bodyPr>
          <a:lstStyle/>
          <a:p>
            <a:pPr algn="l"/>
            <a:r>
              <a:rPr sz="1450" spc="-145" dirty="0">
                <a:solidFill>
                  <a:srgbClr val="90C225"/>
                </a:solidFill>
                <a:latin typeface="Lucida Sans Unicode"/>
                <a:cs typeface="Lucida Sans Unicode"/>
              </a:rPr>
              <a:t>▶</a:t>
            </a:r>
            <a:r>
              <a:rPr lang="en-US" sz="1800" b="0" i="0" u="none" strike="noStrike" baseline="0" dirty="0">
                <a:latin typeface="Trebuchet MS" panose="020B0603020202020204" pitchFamily="34" charset="0"/>
              </a:rPr>
              <a:t>Best-selling vegetables of Sandeep vegetable shop: Potatoes and onions are the most popular vegetables sold at Sandeep Vegetable Shop, with consistently high sales recorded throughout all the weeks. Conversely, spinach and peas have the lowest sales, indicating low demand for these vegetables among the customers of Sandeep vegetable shop</a:t>
            </a:r>
            <a:r>
              <a:rPr lang="en-US" dirty="0">
                <a:latin typeface="Times New Roman" panose="02020603050405020304" pitchFamily="18" charset="0"/>
              </a:rPr>
              <a:t>.</a:t>
            </a:r>
            <a:endParaRPr lang="en-US" sz="1800" b="0" i="0" u="none" strike="noStrike" baseline="0" dirty="0">
              <a:latin typeface="Times New Roman" panose="02020603050405020304" pitchFamily="18" charset="0"/>
            </a:endParaRPr>
          </a:p>
        </p:txBody>
      </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4127500" y="1921764"/>
            <a:ext cx="4348480" cy="2609088"/>
          </a:xfrm>
          <a:prstGeom prst="rect">
            <a:avLst/>
          </a:prstGeom>
        </p:spPr>
      </p:pic>
      <p:grpSp>
        <p:nvGrpSpPr>
          <p:cNvPr id="7" name="object 7"/>
          <p:cNvGrpSpPr/>
          <p:nvPr/>
        </p:nvGrpSpPr>
        <p:grpSpPr>
          <a:xfrm>
            <a:off x="7411593" y="6425565"/>
            <a:ext cx="4688840" cy="443230"/>
            <a:chOff x="7411593" y="6425565"/>
            <a:chExt cx="4688840" cy="443230"/>
          </a:xfrm>
        </p:grpSpPr>
        <p:sp>
          <p:nvSpPr>
            <p:cNvPr id="8" name="object 8"/>
            <p:cNvSpPr/>
            <p:nvPr/>
          </p:nvSpPr>
          <p:spPr>
            <a:xfrm>
              <a:off x="7421118" y="6435090"/>
              <a:ext cx="4669790" cy="424180"/>
            </a:xfrm>
            <a:custGeom>
              <a:avLst/>
              <a:gdLst/>
              <a:ahLst/>
              <a:cxnLst/>
              <a:rect l="l" t="t" r="r" b="b"/>
              <a:pathLst>
                <a:path w="4669790" h="424179">
                  <a:moveTo>
                    <a:pt x="4669535" y="0"/>
                  </a:moveTo>
                  <a:lnTo>
                    <a:pt x="0" y="0"/>
                  </a:lnTo>
                  <a:lnTo>
                    <a:pt x="0" y="423672"/>
                  </a:lnTo>
                  <a:lnTo>
                    <a:pt x="4669535" y="423672"/>
                  </a:lnTo>
                  <a:lnTo>
                    <a:pt x="4669535" y="0"/>
                  </a:lnTo>
                  <a:close/>
                </a:path>
              </a:pathLst>
            </a:custGeom>
            <a:solidFill>
              <a:srgbClr val="90C225"/>
            </a:solidFill>
          </p:spPr>
          <p:txBody>
            <a:bodyPr wrap="square" lIns="0" tIns="0" rIns="0" bIns="0" rtlCol="0"/>
            <a:lstStyle/>
            <a:p>
              <a:endParaRPr/>
            </a:p>
          </p:txBody>
        </p:sp>
        <p:sp>
          <p:nvSpPr>
            <p:cNvPr id="9" name="object 9"/>
            <p:cNvSpPr/>
            <p:nvPr/>
          </p:nvSpPr>
          <p:spPr>
            <a:xfrm>
              <a:off x="7421118" y="6435090"/>
              <a:ext cx="4669790" cy="424180"/>
            </a:xfrm>
            <a:custGeom>
              <a:avLst/>
              <a:gdLst/>
              <a:ahLst/>
              <a:cxnLst/>
              <a:rect l="l" t="t" r="r" b="b"/>
              <a:pathLst>
                <a:path w="4669790" h="424179">
                  <a:moveTo>
                    <a:pt x="0" y="423672"/>
                  </a:moveTo>
                  <a:lnTo>
                    <a:pt x="4669535" y="423672"/>
                  </a:lnTo>
                  <a:lnTo>
                    <a:pt x="4669535" y="0"/>
                  </a:lnTo>
                  <a:lnTo>
                    <a:pt x="0" y="0"/>
                  </a:lnTo>
                  <a:lnTo>
                    <a:pt x="0" y="423672"/>
                  </a:lnTo>
                  <a:close/>
                </a:path>
              </a:pathLst>
            </a:custGeom>
            <a:ln w="19050">
              <a:solidFill>
                <a:srgbClr val="688E18"/>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147572"/>
            <a:ext cx="9683090" cy="998350"/>
          </a:xfrm>
          <a:prstGeom prst="rect">
            <a:avLst/>
          </a:prstGeom>
        </p:spPr>
        <p:txBody>
          <a:bodyPr vert="horz" wrap="square" lIns="0" tIns="13335" rIns="0" bIns="0" rtlCol="0">
            <a:spAutoFit/>
          </a:bodyPr>
          <a:lstStyle/>
          <a:p>
            <a:pPr marL="12700">
              <a:lnSpc>
                <a:spcPct val="100000"/>
              </a:lnSpc>
              <a:spcBef>
                <a:spcPts val="105"/>
              </a:spcBef>
            </a:pPr>
            <a:r>
              <a:rPr sz="3200" dirty="0"/>
              <a:t>Analysis</a:t>
            </a:r>
            <a:r>
              <a:rPr sz="3200" spc="-5" dirty="0"/>
              <a:t> </a:t>
            </a:r>
            <a:r>
              <a:rPr sz="3200" dirty="0"/>
              <a:t>on </a:t>
            </a:r>
            <a:r>
              <a:rPr lang="en-IN" sz="3200" spc="-5" dirty="0"/>
              <a:t>inventory data of vegetables</a:t>
            </a:r>
            <a:r>
              <a:rPr sz="3200" dirty="0"/>
              <a:t>:</a:t>
            </a:r>
          </a:p>
        </p:txBody>
      </p:sp>
      <p:sp>
        <p:nvSpPr>
          <p:cNvPr id="4" name="object 4"/>
          <p:cNvSpPr txBox="1"/>
          <p:nvPr/>
        </p:nvSpPr>
        <p:spPr>
          <a:xfrm>
            <a:off x="756310" y="1266825"/>
            <a:ext cx="8901430" cy="566822"/>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150" dirty="0">
                <a:solidFill>
                  <a:srgbClr val="90C225"/>
                </a:solidFill>
                <a:latin typeface="Lucida Sans Unicode"/>
                <a:cs typeface="Lucida Sans Unicode"/>
              </a:rPr>
              <a:t>▶	</a:t>
            </a:r>
            <a:r>
              <a:rPr sz="1800" dirty="0">
                <a:solidFill>
                  <a:srgbClr val="FFFFFF"/>
                </a:solidFill>
                <a:latin typeface="Trebuchet MS"/>
                <a:cs typeface="Trebuchet MS"/>
              </a:rPr>
              <a:t>The </a:t>
            </a:r>
            <a:r>
              <a:rPr sz="1800" spc="-5" dirty="0">
                <a:solidFill>
                  <a:srgbClr val="FFFFFF"/>
                </a:solidFill>
                <a:latin typeface="Trebuchet MS"/>
                <a:cs typeface="Trebuchet MS"/>
              </a:rPr>
              <a:t>below bar graph </a:t>
            </a:r>
            <a:r>
              <a:rPr sz="1800" dirty="0">
                <a:solidFill>
                  <a:srgbClr val="FFFFFF"/>
                </a:solidFill>
                <a:latin typeface="Trebuchet MS"/>
                <a:cs typeface="Trebuchet MS"/>
              </a:rPr>
              <a:t>show</a:t>
            </a:r>
            <a:r>
              <a:rPr lang="en-IN" sz="1800" dirty="0">
                <a:solidFill>
                  <a:srgbClr val="FFFFFF"/>
                </a:solidFill>
                <a:latin typeface="Trebuchet MS"/>
                <a:cs typeface="Trebuchet MS"/>
              </a:rPr>
              <a:t>s</a:t>
            </a:r>
            <a:r>
              <a:rPr sz="1800" dirty="0">
                <a:solidFill>
                  <a:srgbClr val="FFFFFF"/>
                </a:solidFill>
                <a:latin typeface="Trebuchet MS"/>
                <a:cs typeface="Trebuchet MS"/>
              </a:rPr>
              <a:t> </a:t>
            </a:r>
            <a:r>
              <a:rPr sz="1800" spc="-5" dirty="0">
                <a:solidFill>
                  <a:srgbClr val="FFFFFF"/>
                </a:solidFill>
                <a:latin typeface="Trebuchet MS"/>
                <a:cs typeface="Trebuchet MS"/>
              </a:rPr>
              <a:t>the</a:t>
            </a:r>
            <a:r>
              <a:rPr lang="en-IN" sz="1800" spc="-5" dirty="0">
                <a:solidFill>
                  <a:srgbClr val="FFFFFF"/>
                </a:solidFill>
                <a:latin typeface="Trebuchet MS"/>
                <a:cs typeface="Trebuchet MS"/>
              </a:rPr>
              <a:t> inventory of different vegetables during three month period-</a:t>
            </a:r>
            <a:endParaRPr sz="1800" dirty="0">
              <a:latin typeface="Trebuchet MS"/>
              <a:cs typeface="Trebuchet MS"/>
            </a:endParaRPr>
          </a:p>
        </p:txBody>
      </p:sp>
      <p:sp>
        <p:nvSpPr>
          <p:cNvPr id="5" name="object 5"/>
          <p:cNvSpPr txBox="1"/>
          <p:nvPr/>
        </p:nvSpPr>
        <p:spPr>
          <a:xfrm>
            <a:off x="756310" y="4622639"/>
            <a:ext cx="9471025" cy="2081339"/>
          </a:xfrm>
          <a:prstGeom prst="rect">
            <a:avLst/>
          </a:prstGeom>
        </p:spPr>
        <p:txBody>
          <a:bodyPr vert="horz" wrap="square" lIns="0" tIns="140970" rIns="0" bIns="0" rtlCol="0">
            <a:spAutoFit/>
          </a:bodyPr>
          <a:lstStyle/>
          <a:p>
            <a:pPr algn="l"/>
            <a:r>
              <a:rPr lang="en-IN" sz="1450" spc="-145" dirty="0">
                <a:solidFill>
                  <a:srgbClr val="90C225"/>
                </a:solidFill>
                <a:latin typeface="Lucida Sans Unicode"/>
                <a:cs typeface="Lucida Sans Unicode"/>
              </a:rPr>
              <a:t>▶  </a:t>
            </a:r>
            <a:r>
              <a:rPr lang="en-US" b="0" i="0" dirty="0">
                <a:effectLst/>
                <a:latin typeface="Trebuchet MS" panose="020B0603020202020204" pitchFamily="34" charset="0"/>
              </a:rPr>
              <a:t>Sandeep's purchasing habits for different vegetables were analyzed across different time periods. Tomatoes and onions were consistently high in quantity, with the highest amount of tomatoes purchased from 10th Jan 2023-20th Jan 2023. Peas and spinach had relatively lower quantities purchased, and potatoes had the highest consistently purchased amount. Garlic showed an increase in quantity during 1st March 2023-10th March 2023, and cauliflower had a significant increase in quantity from 11th Feb 2023-20th Feb 2023 and remained relatively consistent thereafter.</a:t>
            </a:r>
            <a:endParaRPr lang="en-US" sz="1800" b="0" i="0" u="none" strike="noStrike" baseline="0" dirty="0">
              <a:latin typeface="Trebuchet MS" panose="020B0603020202020204" pitchFamily="34" charset="0"/>
            </a:endParaRPr>
          </a:p>
        </p:txBody>
      </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4127500" y="1921764"/>
            <a:ext cx="4348480" cy="2609088"/>
          </a:xfrm>
          <a:prstGeom prst="rect">
            <a:avLst/>
          </a:prstGeom>
        </p:spPr>
      </p:pic>
      <p:grpSp>
        <p:nvGrpSpPr>
          <p:cNvPr id="7" name="object 7"/>
          <p:cNvGrpSpPr/>
          <p:nvPr/>
        </p:nvGrpSpPr>
        <p:grpSpPr>
          <a:xfrm>
            <a:off x="7411593" y="6425565"/>
            <a:ext cx="4688840" cy="443230"/>
            <a:chOff x="7411593" y="6425565"/>
            <a:chExt cx="4688840" cy="443230"/>
          </a:xfrm>
        </p:grpSpPr>
        <p:sp>
          <p:nvSpPr>
            <p:cNvPr id="8" name="object 8"/>
            <p:cNvSpPr/>
            <p:nvPr/>
          </p:nvSpPr>
          <p:spPr>
            <a:xfrm>
              <a:off x="7421118" y="6435090"/>
              <a:ext cx="4669790" cy="424180"/>
            </a:xfrm>
            <a:custGeom>
              <a:avLst/>
              <a:gdLst/>
              <a:ahLst/>
              <a:cxnLst/>
              <a:rect l="l" t="t" r="r" b="b"/>
              <a:pathLst>
                <a:path w="4669790" h="424179">
                  <a:moveTo>
                    <a:pt x="4669535" y="0"/>
                  </a:moveTo>
                  <a:lnTo>
                    <a:pt x="0" y="0"/>
                  </a:lnTo>
                  <a:lnTo>
                    <a:pt x="0" y="423672"/>
                  </a:lnTo>
                  <a:lnTo>
                    <a:pt x="4669535" y="423672"/>
                  </a:lnTo>
                  <a:lnTo>
                    <a:pt x="4669535" y="0"/>
                  </a:lnTo>
                  <a:close/>
                </a:path>
              </a:pathLst>
            </a:custGeom>
            <a:solidFill>
              <a:srgbClr val="90C225"/>
            </a:solidFill>
          </p:spPr>
          <p:txBody>
            <a:bodyPr wrap="square" lIns="0" tIns="0" rIns="0" bIns="0" rtlCol="0"/>
            <a:lstStyle/>
            <a:p>
              <a:endParaRPr/>
            </a:p>
          </p:txBody>
        </p:sp>
        <p:sp>
          <p:nvSpPr>
            <p:cNvPr id="9" name="object 9"/>
            <p:cNvSpPr/>
            <p:nvPr/>
          </p:nvSpPr>
          <p:spPr>
            <a:xfrm>
              <a:off x="7421118" y="6435090"/>
              <a:ext cx="4669790" cy="424180"/>
            </a:xfrm>
            <a:custGeom>
              <a:avLst/>
              <a:gdLst/>
              <a:ahLst/>
              <a:cxnLst/>
              <a:rect l="l" t="t" r="r" b="b"/>
              <a:pathLst>
                <a:path w="4669790" h="424179">
                  <a:moveTo>
                    <a:pt x="0" y="423672"/>
                  </a:moveTo>
                  <a:lnTo>
                    <a:pt x="4669535" y="423672"/>
                  </a:lnTo>
                  <a:lnTo>
                    <a:pt x="4669535" y="0"/>
                  </a:lnTo>
                  <a:lnTo>
                    <a:pt x="0" y="0"/>
                  </a:lnTo>
                  <a:lnTo>
                    <a:pt x="0" y="423672"/>
                  </a:lnTo>
                  <a:close/>
                </a:path>
              </a:pathLst>
            </a:custGeom>
            <a:ln w="19050">
              <a:solidFill>
                <a:srgbClr val="688E18"/>
              </a:solidFill>
            </a:ln>
          </p:spPr>
          <p:txBody>
            <a:bodyPr wrap="square" lIns="0" tIns="0" rIns="0" bIns="0" rtlCol="0"/>
            <a:lstStyle/>
            <a:p>
              <a:endParaRPr/>
            </a:p>
          </p:txBody>
        </p:sp>
      </p:grpSp>
    </p:spTree>
    <p:extLst>
      <p:ext uri="{BB962C8B-B14F-4D97-AF65-F5344CB8AC3E}">
        <p14:creationId xmlns:p14="http://schemas.microsoft.com/office/powerpoint/2010/main" val="310804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147572"/>
            <a:ext cx="9683090" cy="998350"/>
          </a:xfrm>
          <a:prstGeom prst="rect">
            <a:avLst/>
          </a:prstGeom>
        </p:spPr>
        <p:txBody>
          <a:bodyPr vert="horz" wrap="square" lIns="0" tIns="13335" rIns="0" bIns="0" rtlCol="0">
            <a:spAutoFit/>
          </a:bodyPr>
          <a:lstStyle/>
          <a:p>
            <a:pPr marL="12700">
              <a:lnSpc>
                <a:spcPct val="100000"/>
              </a:lnSpc>
              <a:spcBef>
                <a:spcPts val="105"/>
              </a:spcBef>
            </a:pPr>
            <a:r>
              <a:rPr sz="3200" dirty="0"/>
              <a:t>Analysis</a:t>
            </a:r>
            <a:r>
              <a:rPr sz="3200" spc="-5" dirty="0"/>
              <a:t> </a:t>
            </a:r>
            <a:r>
              <a:rPr sz="3200" dirty="0"/>
              <a:t>on </a:t>
            </a:r>
            <a:r>
              <a:rPr lang="en-IN" sz="3200" spc="-5" dirty="0"/>
              <a:t>shelf life data of vegetables</a:t>
            </a:r>
            <a:r>
              <a:rPr sz="3200" dirty="0"/>
              <a:t>:</a:t>
            </a:r>
          </a:p>
        </p:txBody>
      </p:sp>
      <p:sp>
        <p:nvSpPr>
          <p:cNvPr id="4" name="object 4"/>
          <p:cNvSpPr txBox="1"/>
          <p:nvPr/>
        </p:nvSpPr>
        <p:spPr>
          <a:xfrm>
            <a:off x="756310" y="1266825"/>
            <a:ext cx="8901430" cy="566822"/>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150" dirty="0">
                <a:solidFill>
                  <a:srgbClr val="90C225"/>
                </a:solidFill>
                <a:latin typeface="Lucida Sans Unicode"/>
                <a:cs typeface="Lucida Sans Unicode"/>
              </a:rPr>
              <a:t>▶	</a:t>
            </a:r>
            <a:r>
              <a:rPr sz="1800" dirty="0">
                <a:solidFill>
                  <a:srgbClr val="FFFFFF"/>
                </a:solidFill>
                <a:latin typeface="Trebuchet MS"/>
                <a:cs typeface="Trebuchet MS"/>
              </a:rPr>
              <a:t>The </a:t>
            </a:r>
            <a:r>
              <a:rPr sz="1800" spc="-5" dirty="0">
                <a:solidFill>
                  <a:srgbClr val="FFFFFF"/>
                </a:solidFill>
                <a:latin typeface="Trebuchet MS"/>
                <a:cs typeface="Trebuchet MS"/>
              </a:rPr>
              <a:t>below bar graph </a:t>
            </a:r>
            <a:r>
              <a:rPr sz="1800" dirty="0">
                <a:solidFill>
                  <a:srgbClr val="FFFFFF"/>
                </a:solidFill>
                <a:latin typeface="Trebuchet MS"/>
                <a:cs typeface="Trebuchet MS"/>
              </a:rPr>
              <a:t>show</a:t>
            </a:r>
            <a:r>
              <a:rPr lang="en-IN" sz="1800" dirty="0">
                <a:solidFill>
                  <a:srgbClr val="FFFFFF"/>
                </a:solidFill>
                <a:latin typeface="Trebuchet MS"/>
                <a:cs typeface="Trebuchet MS"/>
              </a:rPr>
              <a:t>s</a:t>
            </a:r>
            <a:r>
              <a:rPr sz="1800" dirty="0">
                <a:solidFill>
                  <a:srgbClr val="FFFFFF"/>
                </a:solidFill>
                <a:latin typeface="Trebuchet MS"/>
                <a:cs typeface="Trebuchet MS"/>
              </a:rPr>
              <a:t> </a:t>
            </a:r>
            <a:r>
              <a:rPr sz="1800" spc="-5" dirty="0">
                <a:solidFill>
                  <a:srgbClr val="FFFFFF"/>
                </a:solidFill>
                <a:latin typeface="Trebuchet MS"/>
                <a:cs typeface="Trebuchet MS"/>
              </a:rPr>
              <a:t>the</a:t>
            </a:r>
            <a:r>
              <a:rPr lang="en-IN" sz="1800" spc="-5" dirty="0">
                <a:solidFill>
                  <a:srgbClr val="FFFFFF"/>
                </a:solidFill>
                <a:latin typeface="Trebuchet MS"/>
                <a:cs typeface="Trebuchet MS"/>
              </a:rPr>
              <a:t> inventory of different vegetables during three month period-</a:t>
            </a:r>
            <a:endParaRPr sz="1800" dirty="0">
              <a:latin typeface="Trebuchet MS"/>
              <a:cs typeface="Trebuchet MS"/>
            </a:endParaRPr>
          </a:p>
        </p:txBody>
      </p:sp>
      <p:sp>
        <p:nvSpPr>
          <p:cNvPr id="5" name="object 5"/>
          <p:cNvSpPr txBox="1"/>
          <p:nvPr/>
        </p:nvSpPr>
        <p:spPr>
          <a:xfrm>
            <a:off x="756310" y="4622639"/>
            <a:ext cx="9471025" cy="1804340"/>
          </a:xfrm>
          <a:prstGeom prst="rect">
            <a:avLst/>
          </a:prstGeom>
        </p:spPr>
        <p:txBody>
          <a:bodyPr vert="horz" wrap="square" lIns="0" tIns="140970" rIns="0" bIns="0" rtlCol="0">
            <a:spAutoFit/>
          </a:bodyPr>
          <a:lstStyle/>
          <a:p>
            <a:pPr algn="l"/>
            <a:r>
              <a:rPr sz="1450" spc="-145" dirty="0">
                <a:solidFill>
                  <a:srgbClr val="90C225"/>
                </a:solidFill>
                <a:latin typeface="Lucida Sans Unicode"/>
                <a:cs typeface="Lucida Sans Unicode"/>
              </a:rPr>
              <a:t>▶</a:t>
            </a:r>
            <a:r>
              <a:rPr lang="en-IN" sz="1800" dirty="0">
                <a:effectLst/>
                <a:latin typeface="Trebuchet MS" panose="020B0603020202020204" pitchFamily="34" charset="0"/>
                <a:ea typeface="Calibri" panose="020F0502020204030204" pitchFamily="34" charset="0"/>
              </a:rPr>
              <a:t>Sandeep vegetable shop needs to improve their storage and handling practices for most of the vegetables, especially for tomatoes, onions, peas, and potatoes, which have a higher amount of waste during different periods. This vegetable shop seems to be doing well in their handling and storage practices for garlic and cauliflower, as the amount of waste is consistently low for these vegetables. Overall, reducing waste can lead to cost savings and improve the environmental sustainability and profitability of the vegetable shop.</a:t>
            </a:r>
            <a:endParaRPr lang="en-US" sz="1800" b="0" i="0" u="none" strike="noStrike" baseline="0" dirty="0">
              <a:latin typeface="Trebuchet MS" panose="020B0603020202020204" pitchFamily="34" charset="0"/>
            </a:endParaRPr>
          </a:p>
        </p:txBody>
      </p:sp>
      <p:pic>
        <p:nvPicPr>
          <p:cNvPr id="6" name="object 6"/>
          <p:cNvPicPr/>
          <p:nvPr/>
        </p:nvPicPr>
        <p:blipFill>
          <a:blip r:embed="rId3">
            <a:extLst>
              <a:ext uri="{28A0092B-C50C-407E-A947-70E740481C1C}">
                <a14:useLocalDpi xmlns:a14="http://schemas.microsoft.com/office/drawing/2010/main" val="0"/>
              </a:ext>
            </a:extLst>
          </a:blip>
          <a:srcRect/>
          <a:stretch/>
        </p:blipFill>
        <p:spPr>
          <a:xfrm>
            <a:off x="4127500" y="1921764"/>
            <a:ext cx="4348480" cy="2609088"/>
          </a:xfrm>
          <a:prstGeom prst="rect">
            <a:avLst/>
          </a:prstGeom>
        </p:spPr>
      </p:pic>
      <p:grpSp>
        <p:nvGrpSpPr>
          <p:cNvPr id="7" name="object 7"/>
          <p:cNvGrpSpPr/>
          <p:nvPr/>
        </p:nvGrpSpPr>
        <p:grpSpPr>
          <a:xfrm>
            <a:off x="7411593" y="6425565"/>
            <a:ext cx="4688840" cy="443230"/>
            <a:chOff x="7411593" y="6425565"/>
            <a:chExt cx="4688840" cy="443230"/>
          </a:xfrm>
        </p:grpSpPr>
        <p:sp>
          <p:nvSpPr>
            <p:cNvPr id="8" name="object 8"/>
            <p:cNvSpPr/>
            <p:nvPr/>
          </p:nvSpPr>
          <p:spPr>
            <a:xfrm>
              <a:off x="7421118" y="6435090"/>
              <a:ext cx="4669790" cy="424180"/>
            </a:xfrm>
            <a:custGeom>
              <a:avLst/>
              <a:gdLst/>
              <a:ahLst/>
              <a:cxnLst/>
              <a:rect l="l" t="t" r="r" b="b"/>
              <a:pathLst>
                <a:path w="4669790" h="424179">
                  <a:moveTo>
                    <a:pt x="4669535" y="0"/>
                  </a:moveTo>
                  <a:lnTo>
                    <a:pt x="0" y="0"/>
                  </a:lnTo>
                  <a:lnTo>
                    <a:pt x="0" y="423672"/>
                  </a:lnTo>
                  <a:lnTo>
                    <a:pt x="4669535" y="423672"/>
                  </a:lnTo>
                  <a:lnTo>
                    <a:pt x="4669535" y="0"/>
                  </a:lnTo>
                  <a:close/>
                </a:path>
              </a:pathLst>
            </a:custGeom>
            <a:solidFill>
              <a:srgbClr val="90C225"/>
            </a:solidFill>
          </p:spPr>
          <p:txBody>
            <a:bodyPr wrap="square" lIns="0" tIns="0" rIns="0" bIns="0" rtlCol="0"/>
            <a:lstStyle/>
            <a:p>
              <a:endParaRPr/>
            </a:p>
          </p:txBody>
        </p:sp>
        <p:sp>
          <p:nvSpPr>
            <p:cNvPr id="9" name="object 9"/>
            <p:cNvSpPr/>
            <p:nvPr/>
          </p:nvSpPr>
          <p:spPr>
            <a:xfrm>
              <a:off x="7421118" y="6435090"/>
              <a:ext cx="4669790" cy="424180"/>
            </a:xfrm>
            <a:custGeom>
              <a:avLst/>
              <a:gdLst/>
              <a:ahLst/>
              <a:cxnLst/>
              <a:rect l="l" t="t" r="r" b="b"/>
              <a:pathLst>
                <a:path w="4669790" h="424179">
                  <a:moveTo>
                    <a:pt x="0" y="423672"/>
                  </a:moveTo>
                  <a:lnTo>
                    <a:pt x="4669535" y="423672"/>
                  </a:lnTo>
                  <a:lnTo>
                    <a:pt x="4669535" y="0"/>
                  </a:lnTo>
                  <a:lnTo>
                    <a:pt x="0" y="0"/>
                  </a:lnTo>
                  <a:lnTo>
                    <a:pt x="0" y="423672"/>
                  </a:lnTo>
                  <a:close/>
                </a:path>
              </a:pathLst>
            </a:custGeom>
            <a:ln w="19050">
              <a:solidFill>
                <a:srgbClr val="688E18"/>
              </a:solidFill>
            </a:ln>
          </p:spPr>
          <p:txBody>
            <a:bodyPr wrap="square" lIns="0" tIns="0" rIns="0" bIns="0" rtlCol="0"/>
            <a:lstStyle/>
            <a:p>
              <a:endParaRPr/>
            </a:p>
          </p:txBody>
        </p:sp>
      </p:grpSp>
    </p:spTree>
    <p:extLst>
      <p:ext uri="{BB962C8B-B14F-4D97-AF65-F5344CB8AC3E}">
        <p14:creationId xmlns:p14="http://schemas.microsoft.com/office/powerpoint/2010/main" val="405504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267715"/>
            <a:ext cx="9838055" cy="566822"/>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150" dirty="0">
                <a:solidFill>
                  <a:srgbClr val="90C225"/>
                </a:solidFill>
                <a:latin typeface="Lucida Sans Unicode"/>
                <a:cs typeface="Lucida Sans Unicode"/>
              </a:rPr>
              <a:t>▶	</a:t>
            </a:r>
            <a:r>
              <a:rPr sz="1800" spc="-30" dirty="0">
                <a:solidFill>
                  <a:srgbClr val="FFFFFF"/>
                </a:solidFill>
                <a:latin typeface="Trebuchet MS"/>
                <a:cs typeface="Trebuchet MS"/>
              </a:rPr>
              <a:t>Let’s</a:t>
            </a:r>
            <a:r>
              <a:rPr sz="1800" dirty="0">
                <a:solidFill>
                  <a:srgbClr val="FFFFFF"/>
                </a:solidFill>
                <a:latin typeface="Trebuchet MS"/>
                <a:cs typeface="Trebuchet MS"/>
              </a:rPr>
              <a:t> </a:t>
            </a:r>
            <a:r>
              <a:rPr sz="1800" spc="-5" dirty="0">
                <a:solidFill>
                  <a:srgbClr val="FFFFFF"/>
                </a:solidFill>
                <a:latin typeface="Trebuchet MS"/>
                <a:cs typeface="Trebuchet MS"/>
              </a:rPr>
              <a:t>have</a:t>
            </a:r>
            <a:r>
              <a:rPr sz="1800" spc="5" dirty="0">
                <a:solidFill>
                  <a:srgbClr val="FFFFFF"/>
                </a:solidFill>
                <a:latin typeface="Trebuchet MS"/>
                <a:cs typeface="Trebuchet MS"/>
              </a:rPr>
              <a:t> </a:t>
            </a:r>
            <a:r>
              <a:rPr sz="1800" spc="-5" dirty="0">
                <a:solidFill>
                  <a:srgbClr val="FFFFFF"/>
                </a:solidFill>
                <a:latin typeface="Trebuchet MS"/>
                <a:cs typeface="Trebuchet MS"/>
              </a:rPr>
              <a:t>another</a:t>
            </a:r>
            <a:r>
              <a:rPr sz="1800" spc="15" dirty="0">
                <a:solidFill>
                  <a:srgbClr val="FFFFFF"/>
                </a:solidFill>
                <a:latin typeface="Trebuchet MS"/>
                <a:cs typeface="Trebuchet MS"/>
              </a:rPr>
              <a:t> </a:t>
            </a:r>
            <a:r>
              <a:rPr sz="1800" spc="-5" dirty="0">
                <a:solidFill>
                  <a:srgbClr val="FFFFFF"/>
                </a:solidFill>
                <a:latin typeface="Trebuchet MS"/>
                <a:cs typeface="Trebuchet MS"/>
              </a:rPr>
              <a:t>view </a:t>
            </a:r>
            <a:r>
              <a:rPr sz="1800" dirty="0">
                <a:solidFill>
                  <a:srgbClr val="FFFFFF"/>
                </a:solidFill>
                <a:latin typeface="Trebuchet MS"/>
                <a:cs typeface="Trebuchet MS"/>
              </a:rPr>
              <a:t>of</a:t>
            </a:r>
            <a:r>
              <a:rPr sz="1800" spc="-5" dirty="0">
                <a:solidFill>
                  <a:srgbClr val="FFFFFF"/>
                </a:solidFill>
                <a:latin typeface="Trebuchet MS"/>
                <a:cs typeface="Trebuchet MS"/>
              </a:rPr>
              <a:t> how </a:t>
            </a:r>
            <a:r>
              <a:rPr sz="1800" spc="-5" dirty="0" err="1">
                <a:solidFill>
                  <a:srgbClr val="FFFFFF"/>
                </a:solidFill>
                <a:latin typeface="Trebuchet MS"/>
                <a:cs typeface="Trebuchet MS"/>
              </a:rPr>
              <a:t>muc</a:t>
            </a:r>
            <a:r>
              <a:rPr lang="en-IN" sz="1800" spc="-5" dirty="0">
                <a:solidFill>
                  <a:srgbClr val="FFFFFF"/>
                </a:solidFill>
                <a:latin typeface="Trebuchet MS"/>
                <a:cs typeface="Trebuchet MS"/>
              </a:rPr>
              <a:t>h wastage of a vegetable is generated across three  	months period</a:t>
            </a:r>
            <a:r>
              <a:rPr sz="1800" spc="-10" dirty="0">
                <a:solidFill>
                  <a:srgbClr val="FFFFFF"/>
                </a:solidFill>
                <a:latin typeface="Trebuchet MS"/>
                <a:cs typeface="Trebuchet MS"/>
              </a:rPr>
              <a:t>:</a:t>
            </a:r>
            <a:endParaRPr sz="1800" dirty="0">
              <a:latin typeface="Trebuchet MS"/>
              <a:cs typeface="Trebuchet MS"/>
            </a:endParaRPr>
          </a:p>
        </p:txBody>
      </p:sp>
      <p:sp>
        <p:nvSpPr>
          <p:cNvPr id="4" name="object 4"/>
          <p:cNvSpPr txBox="1"/>
          <p:nvPr/>
        </p:nvSpPr>
        <p:spPr>
          <a:xfrm>
            <a:off x="756309" y="2970891"/>
            <a:ext cx="9838055" cy="2808461"/>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150" dirty="0">
                <a:solidFill>
                  <a:srgbClr val="90C225"/>
                </a:solidFill>
                <a:latin typeface="Lucida Sans Unicode"/>
                <a:cs typeface="Lucida Sans Unicode"/>
              </a:rPr>
              <a:t>▶	</a:t>
            </a:r>
            <a:r>
              <a:rPr sz="1800" dirty="0">
                <a:solidFill>
                  <a:srgbClr val="FFFFFF"/>
                </a:solidFill>
                <a:latin typeface="Trebuchet MS"/>
                <a:cs typeface="Trebuchet MS"/>
              </a:rPr>
              <a:t>This </a:t>
            </a:r>
            <a:r>
              <a:rPr sz="1800" spc="-5" dirty="0">
                <a:solidFill>
                  <a:srgbClr val="FFFFFF"/>
                </a:solidFill>
                <a:latin typeface="Trebuchet MS"/>
                <a:cs typeface="Trebuchet MS"/>
              </a:rPr>
              <a:t>can be</a:t>
            </a:r>
            <a:r>
              <a:rPr sz="1800" spc="-15" dirty="0">
                <a:solidFill>
                  <a:srgbClr val="FFFFFF"/>
                </a:solidFill>
                <a:latin typeface="Trebuchet MS"/>
                <a:cs typeface="Trebuchet MS"/>
              </a:rPr>
              <a:t> </a:t>
            </a:r>
            <a:r>
              <a:rPr sz="1800" spc="-5" dirty="0">
                <a:solidFill>
                  <a:srgbClr val="FFFFFF"/>
                </a:solidFill>
                <a:latin typeface="Trebuchet MS"/>
                <a:cs typeface="Trebuchet MS"/>
              </a:rPr>
              <a:t>seen clearly</a:t>
            </a:r>
            <a:r>
              <a:rPr sz="1800" spc="-10" dirty="0">
                <a:solidFill>
                  <a:srgbClr val="FFFFFF"/>
                </a:solidFill>
                <a:latin typeface="Trebuchet MS"/>
                <a:cs typeface="Trebuchet MS"/>
              </a:rPr>
              <a:t> </a:t>
            </a:r>
            <a:r>
              <a:rPr sz="1800" spc="-5" dirty="0">
                <a:solidFill>
                  <a:srgbClr val="FFFFFF"/>
                </a:solidFill>
                <a:latin typeface="Trebuchet MS"/>
                <a:cs typeface="Trebuchet MS"/>
              </a:rPr>
              <a:t>from</a:t>
            </a:r>
            <a:r>
              <a:rPr sz="1800" spc="10" dirty="0">
                <a:solidFill>
                  <a:srgbClr val="FFFFFF"/>
                </a:solidFill>
                <a:latin typeface="Trebuchet MS"/>
                <a:cs typeface="Trebuchet MS"/>
              </a:rPr>
              <a:t> </a:t>
            </a:r>
            <a:r>
              <a:rPr sz="1800" spc="-5" dirty="0">
                <a:solidFill>
                  <a:srgbClr val="FFFFFF"/>
                </a:solidFill>
                <a:latin typeface="Trebuchet MS"/>
                <a:cs typeface="Trebuchet MS"/>
              </a:rPr>
              <a:t>graph </a:t>
            </a:r>
            <a:r>
              <a:rPr sz="1800" spc="-5" dirty="0" err="1">
                <a:solidFill>
                  <a:srgbClr val="FFFFFF"/>
                </a:solidFill>
                <a:latin typeface="Trebuchet MS"/>
                <a:cs typeface="Trebuchet MS"/>
              </a:rPr>
              <a:t>tha</a:t>
            </a:r>
            <a:r>
              <a:rPr lang="en-IN" sz="1800" spc="-5" dirty="0">
                <a:solidFill>
                  <a:srgbClr val="FFFFFF"/>
                </a:solidFill>
                <a:latin typeface="Trebuchet MS"/>
                <a:cs typeface="Trebuchet MS"/>
              </a:rPr>
              <a:t>t as the summer season approaches, wastage of almost all the </a:t>
            </a:r>
            <a:r>
              <a:rPr lang="en-IN" sz="1800" spc="-5" dirty="0" err="1">
                <a:solidFill>
                  <a:srgbClr val="FFFFFF"/>
                </a:solidFill>
                <a:latin typeface="Trebuchet MS"/>
                <a:cs typeface="Trebuchet MS"/>
              </a:rPr>
              <a:t>vegetabales</a:t>
            </a:r>
            <a:r>
              <a:rPr lang="en-IN" sz="1800" spc="-5" dirty="0">
                <a:solidFill>
                  <a:srgbClr val="FFFFFF"/>
                </a:solidFill>
                <a:latin typeface="Trebuchet MS"/>
                <a:cs typeface="Trebuchet MS"/>
              </a:rPr>
              <a:t> increases.</a:t>
            </a:r>
          </a:p>
          <a:p>
            <a:pPr marL="12700">
              <a:lnSpc>
                <a:spcPct val="100000"/>
              </a:lnSpc>
              <a:spcBef>
                <a:spcPts val="100"/>
              </a:spcBef>
              <a:tabLst>
                <a:tab pos="354965" algn="l"/>
              </a:tabLst>
            </a:pPr>
            <a:endParaRPr lang="en-IN" spc="-5" dirty="0">
              <a:solidFill>
                <a:srgbClr val="FFFFFF"/>
              </a:solidFill>
              <a:latin typeface="Trebuchet MS"/>
              <a:cs typeface="Trebuchet MS"/>
            </a:endParaRPr>
          </a:p>
          <a:p>
            <a:pPr marL="12700">
              <a:lnSpc>
                <a:spcPct val="100000"/>
              </a:lnSpc>
              <a:spcBef>
                <a:spcPts val="100"/>
              </a:spcBef>
              <a:tabLst>
                <a:tab pos="354965" algn="l"/>
              </a:tabLst>
            </a:pPr>
            <a:r>
              <a:rPr lang="en-IN" sz="1800" spc="-150" dirty="0">
                <a:solidFill>
                  <a:srgbClr val="90C225"/>
                </a:solidFill>
                <a:latin typeface="Lucida Sans Unicode"/>
                <a:cs typeface="Lucida Sans Unicode"/>
              </a:rPr>
              <a:t>▶</a:t>
            </a:r>
            <a:r>
              <a:rPr lang="en-US" b="0" i="0" dirty="0">
                <a:solidFill>
                  <a:srgbClr val="D1D5DB"/>
                </a:solidFill>
                <a:effectLst/>
                <a:latin typeface="Söhne"/>
              </a:rPr>
              <a:t> </a:t>
            </a:r>
            <a:r>
              <a:rPr lang="en-US" b="0" i="0" dirty="0">
                <a:effectLst/>
                <a:latin typeface="Trebuchet MS" panose="020B0603020202020204" pitchFamily="34" charset="0"/>
              </a:rPr>
              <a:t>This study on waste generation of different vegetables during different periods reveals that tomatoes have the highest waste generation with 109 kg over a 90-day period, followed by onions and peas. Potatoes also generate significant waste, indicating that the vegetable shop needs to improve their storage and handling practices for these vegetables. However, garlic and cauliflower have consistently low waste generation, indicating good handling and storage practices. The vegetable shop needs to focus on reducing waste to save costs and improve sustainability</a:t>
            </a:r>
            <a:r>
              <a:rPr lang="en-US" b="0" i="0" dirty="0">
                <a:solidFill>
                  <a:srgbClr val="D1D5DB"/>
                </a:solidFill>
                <a:effectLst/>
                <a:latin typeface="Söhne"/>
              </a:rPr>
              <a:t>.</a:t>
            </a:r>
            <a:endParaRPr sz="1800" dirty="0">
              <a:latin typeface="Trebuchet MS"/>
              <a:cs typeface="Trebuchet MS"/>
            </a:endParaRPr>
          </a:p>
        </p:txBody>
      </p:sp>
      <p:pic>
        <p:nvPicPr>
          <p:cNvPr id="7" name="object 7"/>
          <p:cNvPicPr/>
          <p:nvPr/>
        </p:nvPicPr>
        <p:blipFill>
          <a:blip r:embed="rId2">
            <a:extLst>
              <a:ext uri="{28A0092B-C50C-407E-A947-70E740481C1C}">
                <a14:useLocalDpi xmlns:a14="http://schemas.microsoft.com/office/drawing/2010/main" val="0"/>
              </a:ext>
            </a:extLst>
          </a:blip>
          <a:srcRect/>
          <a:stretch/>
        </p:blipFill>
        <p:spPr>
          <a:xfrm>
            <a:off x="4108703" y="955396"/>
            <a:ext cx="3157728" cy="1894636"/>
          </a:xfrm>
          <a:prstGeom prst="rect">
            <a:avLst/>
          </a:prstGeom>
        </p:spPr>
      </p:pic>
      <p:grpSp>
        <p:nvGrpSpPr>
          <p:cNvPr id="8" name="object 8"/>
          <p:cNvGrpSpPr/>
          <p:nvPr/>
        </p:nvGrpSpPr>
        <p:grpSpPr>
          <a:xfrm>
            <a:off x="7655432" y="6396609"/>
            <a:ext cx="4547235" cy="443230"/>
            <a:chOff x="7655432" y="6396609"/>
            <a:chExt cx="4547235" cy="443230"/>
          </a:xfrm>
        </p:grpSpPr>
        <p:sp>
          <p:nvSpPr>
            <p:cNvPr id="9" name="object 9"/>
            <p:cNvSpPr/>
            <p:nvPr/>
          </p:nvSpPr>
          <p:spPr>
            <a:xfrm>
              <a:off x="7664957" y="6406134"/>
              <a:ext cx="4528185" cy="424180"/>
            </a:xfrm>
            <a:custGeom>
              <a:avLst/>
              <a:gdLst/>
              <a:ahLst/>
              <a:cxnLst/>
              <a:rect l="l" t="t" r="r" b="b"/>
              <a:pathLst>
                <a:path w="4528184" h="424179">
                  <a:moveTo>
                    <a:pt x="4527804" y="0"/>
                  </a:moveTo>
                  <a:lnTo>
                    <a:pt x="0" y="0"/>
                  </a:lnTo>
                  <a:lnTo>
                    <a:pt x="0" y="423671"/>
                  </a:lnTo>
                  <a:lnTo>
                    <a:pt x="4527804" y="423671"/>
                  </a:lnTo>
                  <a:lnTo>
                    <a:pt x="4527804" y="0"/>
                  </a:lnTo>
                  <a:close/>
                </a:path>
              </a:pathLst>
            </a:custGeom>
            <a:solidFill>
              <a:srgbClr val="90C225"/>
            </a:solidFill>
          </p:spPr>
          <p:txBody>
            <a:bodyPr wrap="square" lIns="0" tIns="0" rIns="0" bIns="0" rtlCol="0"/>
            <a:lstStyle/>
            <a:p>
              <a:endParaRPr/>
            </a:p>
          </p:txBody>
        </p:sp>
        <p:sp>
          <p:nvSpPr>
            <p:cNvPr id="10" name="object 10"/>
            <p:cNvSpPr/>
            <p:nvPr/>
          </p:nvSpPr>
          <p:spPr>
            <a:xfrm>
              <a:off x="7664957" y="6406134"/>
              <a:ext cx="4528185" cy="424180"/>
            </a:xfrm>
            <a:custGeom>
              <a:avLst/>
              <a:gdLst/>
              <a:ahLst/>
              <a:cxnLst/>
              <a:rect l="l" t="t" r="r" b="b"/>
              <a:pathLst>
                <a:path w="4528184" h="424179">
                  <a:moveTo>
                    <a:pt x="0" y="423671"/>
                  </a:moveTo>
                  <a:lnTo>
                    <a:pt x="4527804" y="423671"/>
                  </a:lnTo>
                  <a:lnTo>
                    <a:pt x="4527804" y="0"/>
                  </a:lnTo>
                  <a:lnTo>
                    <a:pt x="0" y="0"/>
                  </a:lnTo>
                  <a:lnTo>
                    <a:pt x="0" y="423671"/>
                  </a:lnTo>
                  <a:close/>
                </a:path>
              </a:pathLst>
            </a:custGeom>
            <a:ln w="19050">
              <a:solidFill>
                <a:srgbClr val="688E18"/>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410971"/>
            <a:ext cx="4501490" cy="513715"/>
          </a:xfrm>
          <a:prstGeom prst="rect">
            <a:avLst/>
          </a:prstGeom>
        </p:spPr>
        <p:txBody>
          <a:bodyPr vert="horz" wrap="square" lIns="0" tIns="13335" rIns="0" bIns="0" rtlCol="0">
            <a:spAutoFit/>
          </a:bodyPr>
          <a:lstStyle/>
          <a:p>
            <a:pPr marL="12700">
              <a:lnSpc>
                <a:spcPct val="100000"/>
              </a:lnSpc>
              <a:spcBef>
                <a:spcPts val="105"/>
              </a:spcBef>
            </a:pPr>
            <a:r>
              <a:rPr sz="3200" spc="-15" dirty="0"/>
              <a:t>Recommendation:</a:t>
            </a:r>
            <a:endParaRPr sz="3200" dirty="0"/>
          </a:p>
        </p:txBody>
      </p:sp>
      <p:sp>
        <p:nvSpPr>
          <p:cNvPr id="4" name="object 4"/>
          <p:cNvSpPr txBox="1"/>
          <p:nvPr/>
        </p:nvSpPr>
        <p:spPr>
          <a:xfrm>
            <a:off x="756310" y="1105280"/>
            <a:ext cx="9454515" cy="5834931"/>
          </a:xfrm>
          <a:prstGeom prst="rect">
            <a:avLst/>
          </a:prstGeom>
        </p:spPr>
        <p:txBody>
          <a:bodyPr vert="horz" wrap="square" lIns="0" tIns="12700" rIns="0" bIns="0" rtlCol="0">
            <a:spAutoFit/>
          </a:bodyPr>
          <a:lstStyle/>
          <a:p>
            <a:pPr marL="355600" marR="175895" indent="-342900">
              <a:spcBef>
                <a:spcPts val="100"/>
              </a:spcBef>
              <a:tabLst>
                <a:tab pos="354965" algn="l"/>
              </a:tabLst>
            </a:pPr>
            <a:r>
              <a:rPr spc="-150" dirty="0">
                <a:latin typeface="Lucida Sans Unicode"/>
                <a:cs typeface="Lucida Sans Unicode"/>
              </a:rPr>
              <a:t>▶</a:t>
            </a:r>
            <a:r>
              <a:rPr lang="en-IN" sz="1450" spc="-150" dirty="0">
                <a:solidFill>
                  <a:srgbClr val="90C225"/>
                </a:solidFill>
                <a:latin typeface="Lucida Sans Unicode"/>
                <a:cs typeface="Lucida Sans Unicode"/>
              </a:rPr>
              <a:t>	</a:t>
            </a:r>
            <a:r>
              <a:rPr lang="en-US" b="0" i="0" dirty="0">
                <a:effectLst/>
                <a:latin typeface="Trebuchet MS" panose="020B0603020202020204" pitchFamily="34" charset="0"/>
              </a:rPr>
              <a:t>Focus on high-selling vegetables: Based on sales data, Sandeep Vegetable Shop should increase the inventory of high-selling vegetables like potatoes and onions to meet customer demand. By stocking up on these items, they can ensure that they do not run out of stock and can maintain customer satisfaction.</a:t>
            </a:r>
          </a:p>
          <a:p>
            <a:pPr marL="355600" marR="175895" indent="-342900">
              <a:spcBef>
                <a:spcPts val="100"/>
              </a:spcBef>
              <a:tabLst>
                <a:tab pos="354965" algn="l"/>
              </a:tabLst>
            </a:pPr>
            <a:r>
              <a:rPr lang="en-US" spc="-145" dirty="0">
                <a:latin typeface="Trebuchet MS" panose="020B0603020202020204" pitchFamily="34" charset="0"/>
                <a:cs typeface="Lucida Sans Unicode"/>
              </a:rPr>
              <a:t>▶	</a:t>
            </a:r>
            <a:r>
              <a:rPr lang="en-US" b="0" i="0" dirty="0">
                <a:effectLst/>
                <a:latin typeface="Trebuchet MS" panose="020B0603020202020204" pitchFamily="34" charset="0"/>
              </a:rPr>
              <a:t>Reduce inventory of low-selling vegetables: To free up space and resources, the shop should reduce the inventory of low-selling vegetables like spinach and peas. This will help them to optimize their inventory and prioritize items with higher demand.</a:t>
            </a:r>
          </a:p>
          <a:p>
            <a:pPr marL="355600" marR="175895" indent="-342900">
              <a:spcBef>
                <a:spcPts val="100"/>
              </a:spcBef>
              <a:tabLst>
                <a:tab pos="354965" algn="l"/>
              </a:tabLst>
            </a:pPr>
            <a:r>
              <a:rPr spc="-150" dirty="0">
                <a:latin typeface="Trebuchet MS" panose="020B0603020202020204" pitchFamily="34" charset="0"/>
                <a:cs typeface="Lucida Sans Unicode"/>
              </a:rPr>
              <a:t>▶	</a:t>
            </a:r>
            <a:r>
              <a:rPr lang="en-US" b="0" i="0" dirty="0">
                <a:effectLst/>
                <a:latin typeface="Trebuchet MS" panose="020B0603020202020204" pitchFamily="34" charset="0"/>
              </a:rPr>
              <a:t>Analyze and adjust sales strategies: Sandeep Vegetable Shop should analyze sales data regularly to identify trends and adjust sales strategies accordingly. For instance, they can offer discounts or promotions on average-selling vegetables like tomatoes to boost sales and attract new customers.</a:t>
            </a:r>
          </a:p>
          <a:p>
            <a:pPr marL="355600" marR="175895" indent="-342900">
              <a:spcBef>
                <a:spcPts val="100"/>
              </a:spcBef>
              <a:tabLst>
                <a:tab pos="354965" algn="l"/>
              </a:tabLst>
            </a:pPr>
            <a:r>
              <a:rPr spc="-150" dirty="0">
                <a:latin typeface="Trebuchet MS" panose="020B0603020202020204" pitchFamily="34" charset="0"/>
                <a:cs typeface="Lucida Sans Unicode"/>
              </a:rPr>
              <a:t>▶	</a:t>
            </a:r>
            <a:r>
              <a:rPr lang="en-US" b="0" i="0" dirty="0">
                <a:effectLst/>
                <a:latin typeface="Trebuchet MS" panose="020B0603020202020204" pitchFamily="34" charset="0"/>
              </a:rPr>
              <a:t>Improve storage and handling: The shop should train its staff on proper handling and storage of vegetables to reduce waste and optimize shelf life. By improving storage conditions and avoiding overhandling during transportation, they can reduce spoilage and increase profitability.</a:t>
            </a:r>
          </a:p>
          <a:p>
            <a:pPr marL="355600" marR="175895" indent="-342900">
              <a:spcBef>
                <a:spcPts val="100"/>
              </a:spcBef>
              <a:tabLst>
                <a:tab pos="354965" algn="l"/>
              </a:tabLst>
            </a:pPr>
            <a:r>
              <a:rPr lang="en-IN" spc="-150" dirty="0">
                <a:latin typeface="Trebuchet MS" panose="020B0603020202020204" pitchFamily="34" charset="0"/>
                <a:cs typeface="Lucida Sans Unicode"/>
              </a:rPr>
              <a:t>▶</a:t>
            </a:r>
            <a:r>
              <a:rPr lang="en-IN" dirty="0">
                <a:effectLst/>
                <a:latin typeface="Trebuchet MS" panose="020B0603020202020204" pitchFamily="34" charset="0"/>
                <a:ea typeface="Times New Roman" panose="02020603050405020304" pitchFamily="18" charset="0"/>
                <a:cs typeface="Times New Roman" panose="02020603050405020304" pitchFamily="18" charset="0"/>
              </a:rPr>
              <a:t>  The shop owner can collaborate with local farmers to source fresh and seasonal vegetables, which can help to attract customers and increase sales. This can also help to reduce transportation costs of the shop.</a:t>
            </a:r>
            <a:endParaRPr lang="en-IN" dirty="0">
              <a:effectLst/>
              <a:latin typeface="Trebuchet MS" panose="020B0603020202020204" pitchFamily="34" charset="0"/>
              <a:ea typeface="Calibri" panose="020F0502020204030204" pitchFamily="34" charset="0"/>
              <a:cs typeface="Times New Roman" panose="02020603050405020304" pitchFamily="18" charset="0"/>
            </a:endParaRPr>
          </a:p>
          <a:p>
            <a:pPr marL="355600" marR="175895" indent="-342900">
              <a:lnSpc>
                <a:spcPct val="100000"/>
              </a:lnSpc>
              <a:spcBef>
                <a:spcPts val="100"/>
              </a:spcBef>
              <a:tabLst>
                <a:tab pos="354965" algn="l"/>
              </a:tabLst>
            </a:pPr>
            <a:r>
              <a:rPr lang="en-IN" sz="2000" dirty="0">
                <a:latin typeface="Comic Sans MS" panose="030F0702030302020204" pitchFamily="66" charset="0"/>
                <a:cs typeface="Trebuchet MS"/>
              </a:rPr>
              <a:t>Link for detailed report: </a:t>
            </a:r>
            <a:r>
              <a:rPr lang="en-IN" sz="2000" u="sng" dirty="0">
                <a:latin typeface="Comic Sans MS" panose="030F0702030302020204" pitchFamily="66" charset="0"/>
                <a:cs typeface="Trebuchet MS"/>
                <a:hlinkClick r:id="rId2"/>
              </a:rPr>
              <a:t>Detailed final report</a:t>
            </a:r>
            <a:endParaRPr sz="2000" u="sng" dirty="0">
              <a:latin typeface="Comic Sans MS" panose="030F0702030302020204" pitchFamily="66" charset="0"/>
              <a:cs typeface="Trebuchet MS"/>
            </a:endParaRPr>
          </a:p>
          <a:p>
            <a:pPr marL="12700">
              <a:lnSpc>
                <a:spcPct val="100000"/>
              </a:lnSpc>
              <a:spcBef>
                <a:spcPts val="1714"/>
              </a:spcBef>
            </a:pPr>
            <a:endParaRPr sz="1800" dirty="0">
              <a:latin typeface="Trebuchet MS"/>
              <a:cs typeface="Trebuchet MS"/>
            </a:endParaRPr>
          </a:p>
        </p:txBody>
      </p:sp>
      <p:grpSp>
        <p:nvGrpSpPr>
          <p:cNvPr id="5" name="object 5"/>
          <p:cNvGrpSpPr/>
          <p:nvPr/>
        </p:nvGrpSpPr>
        <p:grpSpPr>
          <a:xfrm>
            <a:off x="7399401" y="6459092"/>
            <a:ext cx="4803140" cy="367030"/>
            <a:chOff x="7399401" y="6459092"/>
            <a:chExt cx="4803140" cy="367030"/>
          </a:xfrm>
        </p:grpSpPr>
        <p:sp>
          <p:nvSpPr>
            <p:cNvPr id="6" name="object 6"/>
            <p:cNvSpPr/>
            <p:nvPr/>
          </p:nvSpPr>
          <p:spPr>
            <a:xfrm>
              <a:off x="7408926" y="6468617"/>
              <a:ext cx="4784090" cy="347980"/>
            </a:xfrm>
            <a:custGeom>
              <a:avLst/>
              <a:gdLst/>
              <a:ahLst/>
              <a:cxnLst/>
              <a:rect l="l" t="t" r="r" b="b"/>
              <a:pathLst>
                <a:path w="4784090" h="347979">
                  <a:moveTo>
                    <a:pt x="4783835" y="0"/>
                  </a:moveTo>
                  <a:lnTo>
                    <a:pt x="0" y="0"/>
                  </a:lnTo>
                  <a:lnTo>
                    <a:pt x="0" y="347472"/>
                  </a:lnTo>
                  <a:lnTo>
                    <a:pt x="4783835" y="347472"/>
                  </a:lnTo>
                  <a:lnTo>
                    <a:pt x="4783835" y="0"/>
                  </a:lnTo>
                  <a:close/>
                </a:path>
              </a:pathLst>
            </a:custGeom>
            <a:solidFill>
              <a:srgbClr val="90C225"/>
            </a:solidFill>
          </p:spPr>
          <p:txBody>
            <a:bodyPr wrap="square" lIns="0" tIns="0" rIns="0" bIns="0" rtlCol="0"/>
            <a:lstStyle/>
            <a:p>
              <a:endParaRPr/>
            </a:p>
          </p:txBody>
        </p:sp>
        <p:sp>
          <p:nvSpPr>
            <p:cNvPr id="7" name="object 7"/>
            <p:cNvSpPr/>
            <p:nvPr/>
          </p:nvSpPr>
          <p:spPr>
            <a:xfrm>
              <a:off x="7408926" y="6468617"/>
              <a:ext cx="4784090" cy="347980"/>
            </a:xfrm>
            <a:custGeom>
              <a:avLst/>
              <a:gdLst/>
              <a:ahLst/>
              <a:cxnLst/>
              <a:rect l="l" t="t" r="r" b="b"/>
              <a:pathLst>
                <a:path w="4784090" h="347979">
                  <a:moveTo>
                    <a:pt x="0" y="347472"/>
                  </a:moveTo>
                  <a:lnTo>
                    <a:pt x="4783835" y="347472"/>
                  </a:lnTo>
                  <a:lnTo>
                    <a:pt x="4783835" y="0"/>
                  </a:lnTo>
                  <a:lnTo>
                    <a:pt x="0" y="0"/>
                  </a:lnTo>
                  <a:lnTo>
                    <a:pt x="0" y="347472"/>
                  </a:lnTo>
                  <a:close/>
                </a:path>
              </a:pathLst>
            </a:custGeom>
            <a:ln w="19050">
              <a:solidFill>
                <a:srgbClr val="688E18"/>
              </a:solidFill>
            </a:ln>
          </p:spPr>
          <p:txBody>
            <a:bodyPr wrap="square" lIns="0" tIns="0" rIns="0" bIns="0" rtlCol="0"/>
            <a:lstStyle/>
            <a:p>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1446</TotalTime>
  <Words>829</Words>
  <Application>Microsoft Office PowerPoint</Application>
  <PresentationFormat>Widescreen</PresentationFormat>
  <Paragraphs>41</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Bookman Old Style</vt:lpstr>
      <vt:lpstr>Calibri</vt:lpstr>
      <vt:lpstr>Comic Sans MS</vt:lpstr>
      <vt:lpstr>Lucida Sans Unicode</vt:lpstr>
      <vt:lpstr>Rockwell</vt:lpstr>
      <vt:lpstr>Söhne</vt:lpstr>
      <vt:lpstr>Times New Roman</vt:lpstr>
      <vt:lpstr>Trebuchet MS</vt:lpstr>
      <vt:lpstr>Damask</vt:lpstr>
      <vt:lpstr> Presentation on      BDM Capstone Project Topic : Fresh Insights: Revitalizing Sandeep Vegetable Shop through Effective Data Management and Solutions. </vt:lpstr>
      <vt:lpstr>Outline:</vt:lpstr>
      <vt:lpstr>About Sandeep vegetable shop business: </vt:lpstr>
      <vt:lpstr>Problem statement:</vt:lpstr>
      <vt:lpstr>Analysis on sales data of vegetables:</vt:lpstr>
      <vt:lpstr>Analysis on inventory data of vegetables:</vt:lpstr>
      <vt:lpstr>Analysis on shelf life data of vegetables:</vt:lpstr>
      <vt:lpstr>PowerPoint Presentation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BDM Capstone Project</dc:title>
  <dc:creator>Ullas kumar</dc:creator>
  <cp:lastModifiedBy>ullas kumar</cp:lastModifiedBy>
  <cp:revision>11</cp:revision>
  <dcterms:created xsi:type="dcterms:W3CDTF">2023-05-04T04:17:43Z</dcterms:created>
  <dcterms:modified xsi:type="dcterms:W3CDTF">2023-12-19T07:09:54Z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2023-01-23T00:00:00Z</vt:filetime>
  </property>
  <property fmtid="{D5CDD505-2E9C-101B-9397-08002B2CF9AE}" pid="3" name="Creator">
    <vt:lpwstr>Microsoft® PowerPoint® 2019</vt:lpwstr>
  </property>
  <property fmtid="{D5CDD505-2E9C-101B-9397-08002B2CF9AE}" pid="4" name="LastSaved">
    <vt:filetime>2023-05-04T00:00:00Z</vt:filetime>
  </property>
</Properties>
</file>