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8"/>
  </p:notesMasterIdLst>
  <p:sldIdLst>
    <p:sldId id="268" r:id="rId2"/>
    <p:sldId id="264" r:id="rId3"/>
    <p:sldId id="265" r:id="rId4"/>
    <p:sldId id="266" r:id="rId5"/>
    <p:sldId id="267" r:id="rId6"/>
    <p:sldId id="263" r:id="rId7"/>
    <p:sldId id="269" r:id="rId8"/>
    <p:sldId id="270" r:id="rId9"/>
    <p:sldId id="271" r:id="rId10"/>
    <p:sldId id="260" r:id="rId11"/>
    <p:sldId id="276" r:id="rId12"/>
    <p:sldId id="273" r:id="rId13"/>
    <p:sldId id="274" r:id="rId14"/>
    <p:sldId id="262" r:id="rId15"/>
    <p:sldId id="258"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528BA48-4B81-49A4-8140-B2E112EEB701}">
          <p14:sldIdLst>
            <p14:sldId id="268"/>
            <p14:sldId id="264"/>
            <p14:sldId id="265"/>
            <p14:sldId id="266"/>
            <p14:sldId id="267"/>
            <p14:sldId id="263"/>
            <p14:sldId id="269"/>
            <p14:sldId id="270"/>
            <p14:sldId id="271"/>
            <p14:sldId id="260"/>
            <p14:sldId id="276"/>
            <p14:sldId id="273"/>
            <p14:sldId id="274"/>
            <p14:sldId id="262"/>
            <p14:sldId id="258"/>
          </p14:sldIdLst>
        </p14:section>
        <p14:section name="Abschnitt ohne Titel" id="{49D2BE68-693F-4938-AB6C-2C5E8A3EFA0E}">
          <p14:sldIdLst>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19" autoAdjust="0"/>
  </p:normalViewPr>
  <p:slideViewPr>
    <p:cSldViewPr snapToGrid="0" showGuides="1">
      <p:cViewPr varScale="1">
        <p:scale>
          <a:sx n="70" d="100"/>
          <a:sy n="70" d="100"/>
        </p:scale>
        <p:origin x="113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6E676-3B04-48E1-A891-29268CB09FA5}" type="datetimeFigureOut">
              <a:rPr lang="de-DE" smtClean="0"/>
              <a:t>20.06.2018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7A3B3-A710-42A7-8002-D4BB7BC702A2}" type="slidenum">
              <a:rPr lang="de-DE" smtClean="0"/>
              <a:t>‹Nr.›</a:t>
            </a:fld>
            <a:endParaRPr lang="de-DE"/>
          </a:p>
        </p:txBody>
      </p:sp>
    </p:spTree>
    <p:extLst>
      <p:ext uri="{BB962C8B-B14F-4D97-AF65-F5344CB8AC3E}">
        <p14:creationId xmlns:p14="http://schemas.microsoft.com/office/powerpoint/2010/main" val="2995867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Fixed </a:t>
            </a:r>
            <a:r>
              <a:rPr lang="de-DE" dirty="0" err="1"/>
              <a:t>effects</a:t>
            </a:r>
            <a:r>
              <a:rPr lang="de-DE" dirty="0"/>
              <a:t>:</a:t>
            </a:r>
            <a:r>
              <a:rPr lang="de-DE" baseline="0" dirty="0"/>
              <a:t> </a:t>
            </a:r>
          </a:p>
          <a:p>
            <a:pPr marL="171450" indent="-171450">
              <a:buFontTx/>
              <a:buChar char="-"/>
            </a:pPr>
            <a:r>
              <a:rPr lang="de-DE" baseline="0" dirty="0"/>
              <a:t>Wieso ist unser R² so klein? </a:t>
            </a:r>
            <a:r>
              <a:rPr lang="de-DE" baseline="0" dirty="0">
                <a:sym typeface="Wingdings" panose="05000000000000000000" pitchFamily="2" charset="2"/>
              </a:rPr>
              <a:t> </a:t>
            </a:r>
            <a:r>
              <a:rPr lang="de-DE" baseline="0" dirty="0"/>
              <a:t>Schwankt sehr stark über politische Bezirke (Manche politischen Bezirke Braunau haben grundsätzlich hohen Anteil an FPÖ Wählern)</a:t>
            </a:r>
          </a:p>
          <a:p>
            <a:pPr marL="171450" indent="-171450">
              <a:buFontTx/>
              <a:buChar char="-"/>
            </a:pPr>
            <a:endParaRPr lang="de-DE" baseline="0" dirty="0"/>
          </a:p>
          <a:p>
            <a:pPr marL="171450" indent="-171450">
              <a:buFontTx/>
              <a:buChar char="-"/>
            </a:pPr>
            <a:r>
              <a:rPr lang="de-DE" baseline="0" dirty="0"/>
              <a:t>Wenn ich jetzt die politischen Bezirke mit </a:t>
            </a:r>
            <a:r>
              <a:rPr lang="de-DE" baseline="0" dirty="0" err="1"/>
              <a:t>reinfütter</a:t>
            </a:r>
            <a:r>
              <a:rPr lang="de-DE" baseline="0" dirty="0"/>
              <a:t>, berücksichtigen wir auch die Werte in den einzelnen politischen Bezirken (also bspw. ob in Braunau eh alle FPÖ wählen) und können dann unsere UV unabhängig vom Einfluss den der politische Bezirk eh hat erklären.</a:t>
            </a:r>
          </a:p>
          <a:p>
            <a:pPr marL="0" indent="0">
              <a:buFontTx/>
              <a:buNone/>
            </a:pPr>
            <a:endParaRPr lang="de-D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aseline="0" dirty="0"/>
              <a:t>Berechnung ohne Einfluss v. politischen Bezirken und damit nur von unseren </a:t>
            </a:r>
            <a:r>
              <a:rPr lang="de-DE" baseline="0" dirty="0" err="1"/>
              <a:t>Uvs</a:t>
            </a:r>
            <a:r>
              <a:rPr lang="de-DE" baseline="0" dirty="0"/>
              <a:t>, unabhängig von den Einflüssen, die die politischen Bezirke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aseline="0" dirty="0"/>
              <a:t>Man sieht: Unser R² erhöht sich krass, aber die Aussage davon ist natürlich fraglich, denn was soll man daraus praktischerweise schließen dass der FPÖ Wähleranteil in Rust viel höher ist o.ä.? </a:t>
            </a:r>
            <a:r>
              <a:rPr lang="de-DE" baseline="0" dirty="0">
                <a:sym typeface="Wingdings" panose="05000000000000000000" pitchFamily="2" charset="2"/>
              </a:rPr>
              <a:t> Wir wollen lieber Variablen beobachten, die wir auch zumindest teilweise steuern können bzw. an denen man etwas verändern kann, also eben AL, Bildungsniveau….</a:t>
            </a:r>
            <a:endParaRPr lang="de-D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aseline="0" dirty="0">
                <a:sym typeface="Wingdings" panose="05000000000000000000" pitchFamily="2" charset="2"/>
              </a:rPr>
              <a:t> Wir haben dann mit dem Fixed </a:t>
            </a:r>
            <a:r>
              <a:rPr lang="de-DE" baseline="0" dirty="0" err="1">
                <a:sym typeface="Wingdings" panose="05000000000000000000" pitchFamily="2" charset="2"/>
              </a:rPr>
              <a:t>effects</a:t>
            </a:r>
            <a:r>
              <a:rPr lang="de-DE" baseline="0" dirty="0">
                <a:sym typeface="Wingdings" panose="05000000000000000000" pitchFamily="2" charset="2"/>
              </a:rPr>
              <a:t> weitergerechnet, weil wir dachten es ist sinnvoll die politischen Bezirke mitzurechnen wenn sie denn einen so großen Einfluss haben. </a:t>
            </a:r>
            <a:endParaRPr lang="de-D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Und zu den Fixed </a:t>
            </a:r>
            <a:r>
              <a:rPr lang="de-DE" dirty="0" err="1"/>
              <a:t>effects</a:t>
            </a:r>
            <a:r>
              <a:rPr lang="de-DE" dirty="0"/>
              <a:t>: </a:t>
            </a:r>
            <a:r>
              <a:rPr lang="de-DE" dirty="0" err="1"/>
              <a:t>institutional</a:t>
            </a:r>
            <a:r>
              <a:rPr lang="de-DE" dirty="0"/>
              <a:t> </a:t>
            </a:r>
            <a:r>
              <a:rPr lang="de-DE" dirty="0" err="1"/>
              <a:t>level</a:t>
            </a:r>
            <a:r>
              <a:rPr lang="de-DE" dirty="0"/>
              <a:t> </a:t>
            </a:r>
            <a:r>
              <a:rPr lang="de-DE" dirty="0" err="1"/>
              <a:t>shifts</a:t>
            </a:r>
            <a:r>
              <a:rPr lang="de-DE" dirty="0"/>
              <a:t> der Bezirke herausnehmen (z.B. in Braunau ist das FPÖ-Wählerpotenzial grundsätzlich viel höher, ABER dann schau ich mir die Varianz vom Bezirksdurchschnitt an, wie stark variiert das um den Durchschnitt herum aufgrund der erklärenden Variablen</a:t>
            </a:r>
            <a:endParaRPr lang="de-DE" baseline="0" dirty="0"/>
          </a:p>
          <a:p>
            <a:pPr marL="171450" indent="-171450">
              <a:buFontTx/>
              <a:buChar char="-"/>
            </a:pPr>
            <a:endParaRPr lang="de-D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Errormodell</a:t>
            </a:r>
            <a:r>
              <a:rPr lang="de-DE" dirty="0"/>
              <a:t>: Räumliche Struktur in dem, was wir nicht erklären --&gt; keine ökonomische Interpretation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Lag Modell:</a:t>
            </a:r>
            <a:r>
              <a:rPr lang="de-DE" baseline="0" dirty="0"/>
              <a:t> </a:t>
            </a:r>
            <a:r>
              <a:rPr lang="de-DE" dirty="0"/>
              <a:t>direkte und indirekte Effekte der beeinflussenden Variablen</a:t>
            </a:r>
          </a:p>
          <a:p>
            <a:endParaRPr lang="de-DE" dirty="0"/>
          </a:p>
        </p:txBody>
      </p:sp>
      <p:sp>
        <p:nvSpPr>
          <p:cNvPr id="4" name="Foliennummernplatzhalter 3"/>
          <p:cNvSpPr>
            <a:spLocks noGrp="1"/>
          </p:cNvSpPr>
          <p:nvPr>
            <p:ph type="sldNum" sz="quarter" idx="10"/>
          </p:nvPr>
        </p:nvSpPr>
        <p:spPr/>
        <p:txBody>
          <a:bodyPr/>
          <a:lstStyle/>
          <a:p>
            <a:fld id="{C3F923EB-09F0-4300-9A1E-27D655B292AD}" type="slidenum">
              <a:rPr lang="de-DE" smtClean="0"/>
              <a:t>10</a:t>
            </a:fld>
            <a:endParaRPr lang="de-DE"/>
          </a:p>
        </p:txBody>
      </p:sp>
    </p:spTree>
    <p:extLst>
      <p:ext uri="{BB962C8B-B14F-4D97-AF65-F5344CB8AC3E}">
        <p14:creationId xmlns:p14="http://schemas.microsoft.com/office/powerpoint/2010/main" val="799972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Man sieht jetzt: Urbanitätsgrade sind signifikant geworden.</a:t>
            </a:r>
          </a:p>
          <a:p>
            <a:endParaRPr lang="de-DE" dirty="0"/>
          </a:p>
          <a:p>
            <a:r>
              <a:rPr lang="de-DE" dirty="0"/>
              <a:t>Man muss aufpassen bei Interpretation: Komma um zwei stellen verschieben UND Skala beachten. </a:t>
            </a:r>
          </a:p>
          <a:p>
            <a:r>
              <a:rPr lang="de-DE" dirty="0"/>
              <a:t>Wenn wir uns Arbeitslosigkeit anschauen ist es schwieriger 1% zu erreichen als bei „niedrig Gebildeten“</a:t>
            </a:r>
          </a:p>
          <a:p>
            <a:r>
              <a:rPr lang="de-DE" dirty="0"/>
              <a:t>Außerdem: Bei Wahl von einer Partei sind kleine prozentuale</a:t>
            </a:r>
            <a:r>
              <a:rPr lang="de-DE" baseline="0" dirty="0"/>
              <a:t> Unterschiede schon </a:t>
            </a:r>
            <a:r>
              <a:rPr lang="de-DE" baseline="0"/>
              <a:t>viel wert!</a:t>
            </a:r>
            <a:endParaRPr lang="de-DE" dirty="0"/>
          </a:p>
          <a:p>
            <a:endParaRPr lang="de-DE" dirty="0"/>
          </a:p>
          <a:p>
            <a:r>
              <a:rPr lang="de-DE" dirty="0"/>
              <a:t>Ergebnisse:</a:t>
            </a:r>
          </a:p>
          <a:p>
            <a:pPr marL="171450" indent="-171450">
              <a:buFontTx/>
              <a:buChar char="-"/>
            </a:pPr>
            <a:r>
              <a:rPr lang="de-DE" dirty="0"/>
              <a:t>Urbanitätsgrad: </a:t>
            </a:r>
          </a:p>
          <a:p>
            <a:pPr marL="628650" lvl="1" indent="-171450">
              <a:buFontTx/>
              <a:buChar char="-"/>
            </a:pPr>
            <a:r>
              <a:rPr lang="de-DE" dirty="0"/>
              <a:t>Entgegen</a:t>
            </a:r>
            <a:r>
              <a:rPr lang="de-DE" baseline="0" dirty="0"/>
              <a:t> Erwartungen: Je höher der Urbanitätsgrad, desto höher auch der FPÖ Anteil, 1.6% Zunahme im urbansten Bereich</a:t>
            </a:r>
          </a:p>
          <a:p>
            <a:pPr marL="171450" indent="-171450">
              <a:buFontTx/>
              <a:buChar char="-"/>
            </a:pPr>
            <a:r>
              <a:rPr lang="de-DE" baseline="0" dirty="0"/>
              <a:t>Wenn Arbeitslosigkeit +1%, dann FPÖ + 0.3 %</a:t>
            </a:r>
          </a:p>
          <a:p>
            <a:pPr marL="628650" lvl="1" indent="-171450">
              <a:buFontTx/>
              <a:buChar char="-"/>
            </a:pPr>
            <a:r>
              <a:rPr lang="de-DE" baseline="0" dirty="0"/>
              <a:t>Recht klein, da AL nicht um viel % steigen wird außer in Wirtschaftskrise</a:t>
            </a:r>
          </a:p>
          <a:p>
            <a:pPr marL="171450" indent="-171450">
              <a:buFontTx/>
              <a:buChar char="-"/>
            </a:pPr>
            <a:r>
              <a:rPr lang="de-DE" baseline="0" dirty="0"/>
              <a:t>Wenn Anteil der Migranten +1% dann FPÖ -0.1% (Gibt wenige Gemeinden mit hohem Migrationsanteil. Eig. Nur Wien (+20% Migration im Vergleich))</a:t>
            </a:r>
          </a:p>
          <a:p>
            <a:pPr marL="628650" lvl="1" indent="-171450">
              <a:buFontTx/>
              <a:buChar char="-"/>
            </a:pPr>
            <a:r>
              <a:rPr lang="de-DE" baseline="0" dirty="0"/>
              <a:t>Richtung stimmt, hätten wir aber stärker erwartet</a:t>
            </a:r>
          </a:p>
          <a:p>
            <a:pPr marL="171450" indent="-171450">
              <a:buFontTx/>
              <a:buChar char="-"/>
            </a:pPr>
            <a:r>
              <a:rPr lang="de-DE" baseline="0" dirty="0"/>
              <a:t>Wenn Anteil alter Menschen +1% dann FPÖ – 0.5%</a:t>
            </a:r>
          </a:p>
          <a:p>
            <a:pPr marL="628650" lvl="1" indent="-171450">
              <a:buFontTx/>
              <a:buChar char="-"/>
            </a:pPr>
            <a:r>
              <a:rPr lang="de-DE" baseline="0" dirty="0"/>
              <a:t>Richtung hätten wir anders vermutet, aber kann daran liegen, dass wir ganz alte Leute genommen haben</a:t>
            </a:r>
          </a:p>
          <a:p>
            <a:pPr marL="171450" indent="-171450">
              <a:buFontTx/>
              <a:buChar char="-"/>
            </a:pPr>
            <a:r>
              <a:rPr lang="de-DE" baseline="0" dirty="0"/>
              <a:t>Wenn Anteil niedrig gebildeter +1% dann FPÖ + 0.4%</a:t>
            </a:r>
          </a:p>
          <a:p>
            <a:pPr marL="628650" lvl="1" indent="-171450">
              <a:buFontTx/>
              <a:buChar char="-"/>
            </a:pPr>
            <a:r>
              <a:rPr lang="de-DE" baseline="0" dirty="0"/>
              <a:t>Erwartet und unserer Meinung nach die stärkste Variable (Schwankt mal gerne zwischen 10%)</a:t>
            </a:r>
          </a:p>
          <a:p>
            <a:pPr marL="628650" lvl="1" indent="-171450">
              <a:buFontTx/>
              <a:buChar char="-"/>
            </a:pPr>
            <a:endParaRPr lang="de-DE" baseline="0" dirty="0"/>
          </a:p>
          <a:p>
            <a:pPr marL="628650" lvl="1" indent="-171450">
              <a:buFontTx/>
              <a:buChar char="-"/>
            </a:pPr>
            <a:endParaRPr lang="de-DE" baseline="0" dirty="0"/>
          </a:p>
        </p:txBody>
      </p:sp>
      <p:sp>
        <p:nvSpPr>
          <p:cNvPr id="4" name="Foliennummernplatzhalter 3"/>
          <p:cNvSpPr>
            <a:spLocks noGrp="1"/>
          </p:cNvSpPr>
          <p:nvPr>
            <p:ph type="sldNum" sz="quarter" idx="10"/>
          </p:nvPr>
        </p:nvSpPr>
        <p:spPr/>
        <p:txBody>
          <a:bodyPr/>
          <a:lstStyle/>
          <a:p>
            <a:fld id="{C3F923EB-09F0-4300-9A1E-27D655B292AD}" type="slidenum">
              <a:rPr lang="de-DE" smtClean="0"/>
              <a:t>11</a:t>
            </a:fld>
            <a:endParaRPr lang="de-DE"/>
          </a:p>
        </p:txBody>
      </p:sp>
    </p:spTree>
    <p:extLst>
      <p:ext uri="{BB962C8B-B14F-4D97-AF65-F5344CB8AC3E}">
        <p14:creationId xmlns:p14="http://schemas.microsoft.com/office/powerpoint/2010/main" val="845231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Durch welches </a:t>
            </a:r>
            <a:r>
              <a:rPr lang="de-DE" dirty="0" err="1"/>
              <a:t>Spatial</a:t>
            </a:r>
            <a:r>
              <a:rPr lang="de-DE" baseline="0" dirty="0"/>
              <a:t> Modell </a:t>
            </a:r>
            <a:r>
              <a:rPr lang="de-DE" baseline="0" dirty="0" err="1"/>
              <a:t>verbesser</a:t>
            </a:r>
            <a:r>
              <a:rPr lang="de-DE" baseline="0" dirty="0"/>
              <a:t> sich unser Regressionsmodell am meisten? </a:t>
            </a:r>
            <a:endParaRPr lang="de-DE" dirty="0"/>
          </a:p>
        </p:txBody>
      </p:sp>
      <p:sp>
        <p:nvSpPr>
          <p:cNvPr id="4" name="Foliennummernplatzhalter 3"/>
          <p:cNvSpPr>
            <a:spLocks noGrp="1"/>
          </p:cNvSpPr>
          <p:nvPr>
            <p:ph type="sldNum" sz="quarter" idx="10"/>
          </p:nvPr>
        </p:nvSpPr>
        <p:spPr/>
        <p:txBody>
          <a:bodyPr/>
          <a:lstStyle/>
          <a:p>
            <a:fld id="{C3F923EB-09F0-4300-9A1E-27D655B292AD}" type="slidenum">
              <a:rPr lang="de-DE" smtClean="0"/>
              <a:t>12</a:t>
            </a:fld>
            <a:endParaRPr lang="de-DE"/>
          </a:p>
        </p:txBody>
      </p:sp>
    </p:spTree>
    <p:extLst>
      <p:ext uri="{BB962C8B-B14F-4D97-AF65-F5344CB8AC3E}">
        <p14:creationId xmlns:p14="http://schemas.microsoft.com/office/powerpoint/2010/main" val="1406696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3F923EB-09F0-4300-9A1E-27D655B292AD}" type="slidenum">
              <a:rPr lang="de-DE" smtClean="0"/>
              <a:t>13</a:t>
            </a:fld>
            <a:endParaRPr lang="de-DE"/>
          </a:p>
        </p:txBody>
      </p:sp>
    </p:spTree>
    <p:extLst>
      <p:ext uri="{BB962C8B-B14F-4D97-AF65-F5344CB8AC3E}">
        <p14:creationId xmlns:p14="http://schemas.microsoft.com/office/powerpoint/2010/main" val="3737582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Direct: </a:t>
            </a:r>
            <a:r>
              <a:rPr lang="en-US" sz="1200" kern="1200" dirty="0" err="1">
                <a:solidFill>
                  <a:schemeClr val="tx1"/>
                </a:solidFill>
                <a:effectLst/>
                <a:latin typeface="+mn-lt"/>
                <a:ea typeface="+mn-ea"/>
                <a:cs typeface="+mn-cs"/>
              </a:rPr>
              <a:t>Wenn</a:t>
            </a:r>
            <a:r>
              <a:rPr lang="en-US" sz="1200" kern="1200" dirty="0">
                <a:solidFill>
                  <a:schemeClr val="tx1"/>
                </a:solidFill>
                <a:effectLst/>
                <a:latin typeface="+mn-lt"/>
                <a:ea typeface="+mn-ea"/>
                <a:cs typeface="+mn-cs"/>
              </a:rPr>
              <a:t> in </a:t>
            </a:r>
            <a:r>
              <a:rPr lang="en-US" sz="1200" kern="1200" dirty="0" err="1">
                <a:solidFill>
                  <a:schemeClr val="tx1"/>
                </a:solidFill>
                <a:effectLst/>
                <a:latin typeface="+mn-lt"/>
                <a:ea typeface="+mn-ea"/>
                <a:cs typeface="+mn-cs"/>
              </a:rPr>
              <a:t>einer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österreichischen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Gemeinde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bspw</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Eisenstadt</a:t>
            </a:r>
            <a:r>
              <a:rPr lang="en-US" sz="1200" kern="1200" dirty="0">
                <a:solidFill>
                  <a:schemeClr val="tx1"/>
                </a:solidFill>
                <a:effectLst/>
                <a:latin typeface="+mn-lt"/>
                <a:ea typeface="+mn-ea"/>
                <a:cs typeface="+mn-cs"/>
              </a:rPr>
              <a:t>) die </a:t>
            </a:r>
            <a:r>
              <a:rPr lang="en-US" sz="1200" kern="1200" dirty="0" err="1">
                <a:solidFill>
                  <a:schemeClr val="tx1"/>
                </a:solidFill>
                <a:effectLst/>
                <a:latin typeface="+mn-lt"/>
                <a:ea typeface="+mn-ea"/>
                <a:cs typeface="+mn-cs"/>
              </a:rPr>
              <a:t>Arbeitslosigkeit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steigt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erhöht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sich</a:t>
            </a:r>
            <a:r>
              <a:rPr lang="en-US" sz="1200" kern="1200" baseline="0" dirty="0">
                <a:solidFill>
                  <a:schemeClr val="tx1"/>
                </a:solidFill>
                <a:effectLst/>
                <a:latin typeface="+mn-lt"/>
                <a:ea typeface="+mn-ea"/>
                <a:cs typeface="+mn-cs"/>
              </a:rPr>
              <a:t> der FPÖ </a:t>
            </a:r>
            <a:r>
              <a:rPr lang="en-US" sz="1200" kern="1200" baseline="0" dirty="0" err="1">
                <a:solidFill>
                  <a:schemeClr val="tx1"/>
                </a:solidFill>
                <a:effectLst/>
                <a:latin typeface="+mn-lt"/>
                <a:ea typeface="+mn-ea"/>
                <a:cs typeface="+mn-cs"/>
              </a:rPr>
              <a:t>Wähleranteil</a:t>
            </a:r>
            <a:r>
              <a:rPr lang="en-US" sz="1200" kern="1200" baseline="0" dirty="0">
                <a:solidFill>
                  <a:schemeClr val="tx1"/>
                </a:solidFill>
                <a:effectLst/>
                <a:latin typeface="+mn-lt"/>
                <a:ea typeface="+mn-ea"/>
                <a:cs typeface="+mn-cs"/>
              </a:rPr>
              <a:t> in </a:t>
            </a:r>
            <a:r>
              <a:rPr lang="en-US" sz="1200" kern="1200" baseline="0" dirty="0" err="1">
                <a:solidFill>
                  <a:schemeClr val="tx1"/>
                </a:solidFill>
                <a:effectLst/>
                <a:latin typeface="+mn-lt"/>
                <a:ea typeface="+mn-ea"/>
                <a:cs typeface="+mn-cs"/>
              </a:rPr>
              <a:t>ihr</a:t>
            </a:r>
            <a:r>
              <a:rPr lang="en-US" sz="1200" kern="1200" baseline="0" dirty="0">
                <a:solidFill>
                  <a:schemeClr val="tx1"/>
                </a:solidFill>
                <a:effectLst/>
                <a:latin typeface="+mn-lt"/>
                <a:ea typeface="+mn-ea"/>
                <a:cs typeface="+mn-cs"/>
              </a:rPr>
              <a:t> um </a:t>
            </a:r>
            <a:r>
              <a:rPr lang="en-US" sz="1200" kern="1200" baseline="0" dirty="0" err="1">
                <a:solidFill>
                  <a:schemeClr val="tx1"/>
                </a:solidFill>
                <a:effectLst/>
                <a:latin typeface="+mn-lt"/>
                <a:ea typeface="+mn-ea"/>
                <a:cs typeface="+mn-cs"/>
              </a:rPr>
              <a:t>durchschnittlich</a:t>
            </a:r>
            <a:r>
              <a:rPr lang="en-US" sz="1200" kern="1200" baseline="0" dirty="0">
                <a:solidFill>
                  <a:schemeClr val="tx1"/>
                </a:solidFill>
                <a:effectLst/>
                <a:latin typeface="+mn-lt"/>
                <a:ea typeface="+mn-ea"/>
                <a:cs typeface="+mn-cs"/>
              </a:rPr>
              <a:t> 0.25 %</a:t>
            </a:r>
          </a:p>
          <a:p>
            <a:r>
              <a:rPr lang="en-US" sz="1200" kern="1200" baseline="0" dirty="0">
                <a:solidFill>
                  <a:schemeClr val="tx1"/>
                </a:solidFill>
                <a:effectLst/>
                <a:latin typeface="+mn-lt"/>
                <a:ea typeface="+mn-ea"/>
                <a:cs typeface="+mn-cs"/>
              </a:rPr>
              <a:t>Indirect: </a:t>
            </a:r>
            <a:r>
              <a:rPr lang="en-US" sz="1200" kern="1200" baseline="0" dirty="0" err="1">
                <a:solidFill>
                  <a:schemeClr val="tx1"/>
                </a:solidFill>
                <a:effectLst/>
                <a:latin typeface="+mn-lt"/>
                <a:ea typeface="+mn-ea"/>
                <a:cs typeface="+mn-cs"/>
              </a:rPr>
              <a:t>Wenn</a:t>
            </a:r>
            <a:r>
              <a:rPr lang="en-US" sz="1200" kern="1200" baseline="0" dirty="0">
                <a:solidFill>
                  <a:schemeClr val="tx1"/>
                </a:solidFill>
                <a:effectLst/>
                <a:latin typeface="+mn-lt"/>
                <a:ea typeface="+mn-ea"/>
                <a:cs typeface="+mn-cs"/>
              </a:rPr>
              <a:t> in den </a:t>
            </a:r>
            <a:r>
              <a:rPr lang="en-US" sz="1200" kern="1200" baseline="0" dirty="0" err="1">
                <a:solidFill>
                  <a:schemeClr val="tx1"/>
                </a:solidFill>
                <a:effectLst/>
                <a:latin typeface="+mn-lt"/>
                <a:ea typeface="+mn-ea"/>
                <a:cs typeface="+mn-cs"/>
              </a:rPr>
              <a:t>Nachbargemeinden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einer</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österreichischien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Gemeinde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bspw</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Eisenstadt</a:t>
            </a:r>
            <a:r>
              <a:rPr lang="en-US" sz="1200" kern="1200" baseline="0" dirty="0">
                <a:solidFill>
                  <a:schemeClr val="tx1"/>
                </a:solidFill>
                <a:effectLst/>
                <a:latin typeface="+mn-lt"/>
                <a:ea typeface="+mn-ea"/>
                <a:cs typeface="+mn-cs"/>
              </a:rPr>
              <a:t>) die </a:t>
            </a:r>
            <a:r>
              <a:rPr lang="en-US" sz="1200" kern="1200" baseline="0" dirty="0" err="1">
                <a:solidFill>
                  <a:schemeClr val="tx1"/>
                </a:solidFill>
                <a:effectLst/>
                <a:latin typeface="+mn-lt"/>
                <a:ea typeface="+mn-ea"/>
                <a:cs typeface="+mn-cs"/>
              </a:rPr>
              <a:t>Arbeitslosigkeit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steigt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erhöht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sich</a:t>
            </a:r>
            <a:r>
              <a:rPr lang="en-US" sz="1200" kern="1200" baseline="0" dirty="0">
                <a:solidFill>
                  <a:schemeClr val="tx1"/>
                </a:solidFill>
                <a:effectLst/>
                <a:latin typeface="+mn-lt"/>
                <a:ea typeface="+mn-ea"/>
                <a:cs typeface="+mn-cs"/>
              </a:rPr>
              <a:t> der FPÖ </a:t>
            </a:r>
            <a:r>
              <a:rPr lang="en-US" sz="1200" kern="1200" baseline="0" dirty="0" err="1">
                <a:solidFill>
                  <a:schemeClr val="tx1"/>
                </a:solidFill>
                <a:effectLst/>
                <a:latin typeface="+mn-lt"/>
                <a:ea typeface="+mn-ea"/>
                <a:cs typeface="+mn-cs"/>
              </a:rPr>
              <a:t>Wähleranteil</a:t>
            </a:r>
            <a:r>
              <a:rPr lang="en-US" sz="1200" kern="1200" baseline="0" dirty="0">
                <a:solidFill>
                  <a:schemeClr val="tx1"/>
                </a:solidFill>
                <a:effectLst/>
                <a:latin typeface="+mn-lt"/>
                <a:ea typeface="+mn-ea"/>
                <a:cs typeface="+mn-cs"/>
              </a:rPr>
              <a:t> in </a:t>
            </a:r>
            <a:r>
              <a:rPr lang="en-US" sz="1200" kern="1200" baseline="0" dirty="0" err="1">
                <a:solidFill>
                  <a:schemeClr val="tx1"/>
                </a:solidFill>
                <a:effectLst/>
                <a:latin typeface="+mn-lt"/>
                <a:ea typeface="+mn-ea"/>
                <a:cs typeface="+mn-cs"/>
              </a:rPr>
              <a:t>ihr</a:t>
            </a:r>
            <a:r>
              <a:rPr lang="en-US" sz="1200" kern="1200" baseline="0" dirty="0">
                <a:solidFill>
                  <a:schemeClr val="tx1"/>
                </a:solidFill>
                <a:effectLst/>
                <a:latin typeface="+mn-lt"/>
                <a:ea typeface="+mn-ea"/>
                <a:cs typeface="+mn-cs"/>
              </a:rPr>
              <a:t> um </a:t>
            </a:r>
            <a:r>
              <a:rPr lang="en-US" sz="1200" kern="1200" baseline="0" dirty="0" err="1">
                <a:solidFill>
                  <a:schemeClr val="tx1"/>
                </a:solidFill>
                <a:effectLst/>
                <a:latin typeface="+mn-lt"/>
                <a:ea typeface="+mn-ea"/>
                <a:cs typeface="+mn-cs"/>
              </a:rPr>
              <a:t>durchschnittlich</a:t>
            </a:r>
            <a:r>
              <a:rPr lang="en-US" sz="1200" kern="1200" baseline="0" dirty="0">
                <a:solidFill>
                  <a:schemeClr val="tx1"/>
                </a:solidFill>
                <a:effectLst/>
                <a:latin typeface="+mn-lt"/>
                <a:ea typeface="+mn-ea"/>
                <a:cs typeface="+mn-cs"/>
              </a:rPr>
              <a:t> 0.14%</a:t>
            </a:r>
          </a:p>
          <a:p>
            <a:r>
              <a:rPr lang="en-US" sz="1200" kern="1200" baseline="0" dirty="0">
                <a:solidFill>
                  <a:schemeClr val="tx1"/>
                </a:solidFill>
                <a:effectLst/>
                <a:latin typeface="+mn-lt"/>
                <a:ea typeface="+mn-ea"/>
                <a:cs typeface="+mn-cs"/>
              </a:rPr>
              <a:t>Total: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IM DURCHSCHNITT!!!</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Total: </a:t>
            </a:r>
            <a:r>
              <a:rPr lang="en-US" sz="1200" kern="1200" baseline="0" dirty="0" err="1">
                <a:solidFill>
                  <a:schemeClr val="tx1"/>
                </a:solidFill>
                <a:effectLst/>
                <a:latin typeface="+mn-lt"/>
                <a:ea typeface="+mn-ea"/>
                <a:cs typeface="+mn-cs"/>
              </a:rPr>
              <a:t>Wenn</a:t>
            </a:r>
            <a:r>
              <a:rPr lang="en-US" sz="1200" kern="1200" baseline="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Direct:</a:t>
            </a:r>
          </a:p>
          <a:p>
            <a:r>
              <a:rPr lang="en-US" sz="1200" kern="1200" dirty="0">
                <a:solidFill>
                  <a:schemeClr val="tx1"/>
                </a:solidFill>
                <a:effectLst/>
                <a:latin typeface="+mn-lt"/>
                <a:ea typeface="+mn-ea"/>
                <a:cs typeface="+mn-cs"/>
              </a:rPr>
              <a:t>if region I increases the number of commuters who use public transportation, what will be the average impact on the</a:t>
            </a:r>
          </a:p>
          <a:p>
            <a:r>
              <a:rPr lang="en-US" sz="1200" kern="1200" dirty="0">
                <a:solidFill>
                  <a:schemeClr val="tx1"/>
                </a:solidFill>
                <a:effectLst/>
                <a:latin typeface="+mn-lt"/>
                <a:ea typeface="+mn-ea"/>
                <a:cs typeface="+mn-cs"/>
              </a:rPr>
              <a:t>commuting times in region </a:t>
            </a:r>
            <a:r>
              <a:rPr lang="en-US" sz="1200" kern="1200" dirty="0" err="1">
                <a:solidFill>
                  <a:schemeClr val="tx1"/>
                </a:solidFill>
                <a:effectLst/>
                <a:latin typeface="+mn-lt"/>
                <a:ea typeface="+mn-ea"/>
                <a:cs typeface="+mn-cs"/>
              </a:rPr>
              <a:t>i</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Direct</a:t>
            </a:r>
            <a:r>
              <a:rPr lang="en-US" sz="1200" kern="1200" baseline="0" dirty="0">
                <a:solidFill>
                  <a:schemeClr val="tx1"/>
                </a:solidFill>
                <a:effectLst/>
                <a:latin typeface="+mn-lt"/>
                <a:ea typeface="+mn-ea"/>
                <a:cs typeface="+mn-cs"/>
              </a:rPr>
              <a:t> effects (</a:t>
            </a:r>
            <a:r>
              <a:rPr lang="en-US" sz="1200" kern="1200" baseline="0" dirty="0" err="1">
                <a:solidFill>
                  <a:schemeClr val="tx1"/>
                </a:solidFill>
                <a:effectLst/>
                <a:latin typeface="+mn-lt"/>
                <a:ea typeface="+mn-ea"/>
                <a:cs typeface="+mn-cs"/>
              </a:rPr>
              <a:t>Mit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eingerechnet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sind</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Effekte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durch</a:t>
            </a:r>
            <a:r>
              <a:rPr lang="en-US" sz="1200" kern="1200" baseline="0" dirty="0">
                <a:solidFill>
                  <a:schemeClr val="tx1"/>
                </a:solidFill>
                <a:effectLst/>
                <a:latin typeface="+mn-lt"/>
                <a:ea typeface="+mn-ea"/>
                <a:cs typeface="+mn-cs"/>
              </a:rPr>
              <a:t> die </a:t>
            </a:r>
            <a:r>
              <a:rPr lang="en-US" sz="1200" kern="1200" baseline="0" dirty="0" err="1">
                <a:solidFill>
                  <a:schemeClr val="tx1"/>
                </a:solidFill>
                <a:effectLst/>
                <a:latin typeface="+mn-lt"/>
                <a:ea typeface="+mn-ea"/>
                <a:cs typeface="+mn-cs"/>
              </a:rPr>
              <a:t>Nachbarn</a:t>
            </a:r>
            <a:r>
              <a:rPr lang="en-US" sz="1200" kern="1200" baseline="0" dirty="0">
                <a:solidFill>
                  <a:schemeClr val="tx1"/>
                </a:solidFill>
                <a:effectLst/>
                <a:latin typeface="+mn-lt"/>
                <a:ea typeface="+mn-ea"/>
                <a:cs typeface="+mn-cs"/>
              </a:rPr>
              <a:t>):</a:t>
            </a:r>
          </a:p>
          <a:p>
            <a:r>
              <a:rPr lang="en-US" sz="1200" kern="1200" baseline="0" dirty="0" err="1">
                <a:solidFill>
                  <a:schemeClr val="tx1"/>
                </a:solidFill>
                <a:effectLst/>
                <a:latin typeface="+mn-lt"/>
                <a:ea typeface="+mn-ea"/>
                <a:cs typeface="+mn-cs"/>
              </a:rPr>
              <a:t>Wenn</a:t>
            </a:r>
            <a:r>
              <a:rPr lang="en-US" sz="1200" kern="1200" baseline="0" dirty="0">
                <a:solidFill>
                  <a:schemeClr val="tx1"/>
                </a:solidFill>
                <a:effectLst/>
                <a:latin typeface="+mn-lt"/>
                <a:ea typeface="+mn-ea"/>
                <a:cs typeface="+mn-cs"/>
              </a:rPr>
              <a:t> in </a:t>
            </a:r>
            <a:r>
              <a:rPr lang="en-US" sz="1200" kern="1200" baseline="0" dirty="0" err="1">
                <a:solidFill>
                  <a:schemeClr val="tx1"/>
                </a:solidFill>
                <a:effectLst/>
                <a:latin typeface="+mn-lt"/>
                <a:ea typeface="+mn-ea"/>
                <a:cs typeface="+mn-cs"/>
              </a:rPr>
              <a:t>Gemeinde</a:t>
            </a:r>
            <a:r>
              <a:rPr lang="en-US" sz="1200" kern="1200" baseline="0" dirty="0">
                <a:solidFill>
                  <a:schemeClr val="tx1"/>
                </a:solidFill>
                <a:effectLst/>
                <a:latin typeface="+mn-lt"/>
                <a:ea typeface="+mn-ea"/>
                <a:cs typeface="+mn-cs"/>
              </a:rPr>
              <a:t> x die </a:t>
            </a:r>
            <a:r>
              <a:rPr lang="en-US" sz="1200" kern="1200" baseline="0" dirty="0" err="1">
                <a:solidFill>
                  <a:schemeClr val="tx1"/>
                </a:solidFill>
                <a:effectLst/>
                <a:latin typeface="+mn-lt"/>
                <a:ea typeface="+mn-ea"/>
                <a:cs typeface="+mn-cs"/>
              </a:rPr>
              <a:t>Arbeitslosigkeit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hoch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geht</a:t>
            </a:r>
            <a:r>
              <a:rPr lang="en-US" sz="1200" kern="1200" baseline="0" dirty="0">
                <a:solidFill>
                  <a:schemeClr val="tx1"/>
                </a:solidFill>
                <a:effectLst/>
                <a:latin typeface="+mn-lt"/>
                <a:ea typeface="+mn-ea"/>
                <a:cs typeface="+mn-cs"/>
              </a:rPr>
              <a:t>, was </a:t>
            </a:r>
            <a:r>
              <a:rPr lang="en-US" sz="1200" kern="1200" baseline="0" dirty="0" err="1">
                <a:solidFill>
                  <a:schemeClr val="tx1"/>
                </a:solidFill>
                <a:effectLst/>
                <a:latin typeface="+mn-lt"/>
                <a:ea typeface="+mn-ea"/>
                <a:cs typeface="+mn-cs"/>
              </a:rPr>
              <a:t>ist</a:t>
            </a:r>
            <a:r>
              <a:rPr lang="en-US" sz="1200" kern="1200" baseline="0" dirty="0">
                <a:solidFill>
                  <a:schemeClr val="tx1"/>
                </a:solidFill>
                <a:effectLst/>
                <a:latin typeface="+mn-lt"/>
                <a:ea typeface="+mn-ea"/>
                <a:cs typeface="+mn-cs"/>
              </a:rPr>
              <a:t> der </a:t>
            </a:r>
            <a:r>
              <a:rPr lang="en-US" sz="1200" kern="1200" baseline="0" dirty="0" err="1">
                <a:solidFill>
                  <a:schemeClr val="tx1"/>
                </a:solidFill>
                <a:effectLst/>
                <a:latin typeface="+mn-lt"/>
                <a:ea typeface="+mn-ea"/>
                <a:cs typeface="+mn-cs"/>
              </a:rPr>
              <a:t>durchschnittliche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Einfluss</a:t>
            </a:r>
            <a:r>
              <a:rPr lang="en-US" sz="1200" kern="1200" baseline="0" dirty="0">
                <a:solidFill>
                  <a:schemeClr val="tx1"/>
                </a:solidFill>
                <a:effectLst/>
                <a:latin typeface="+mn-lt"/>
                <a:ea typeface="+mn-ea"/>
                <a:cs typeface="+mn-cs"/>
              </a:rPr>
              <a:t> auf den FPÖ </a:t>
            </a:r>
            <a:r>
              <a:rPr lang="en-US" sz="1200" kern="1200" baseline="0" dirty="0" err="1">
                <a:solidFill>
                  <a:schemeClr val="tx1"/>
                </a:solidFill>
                <a:effectLst/>
                <a:latin typeface="+mn-lt"/>
                <a:ea typeface="+mn-ea"/>
                <a:cs typeface="+mn-cs"/>
              </a:rPr>
              <a:t>Wähleranteil</a:t>
            </a:r>
            <a:r>
              <a:rPr lang="en-US" sz="1200" kern="1200" baseline="0" dirty="0">
                <a:solidFill>
                  <a:schemeClr val="tx1"/>
                </a:solidFill>
                <a:effectLst/>
                <a:latin typeface="+mn-lt"/>
                <a:ea typeface="+mn-ea"/>
                <a:cs typeface="+mn-cs"/>
              </a:rPr>
              <a:t> in </a:t>
            </a:r>
            <a:r>
              <a:rPr lang="en-US" sz="1200" kern="1200" baseline="0" dirty="0" err="1">
                <a:solidFill>
                  <a:schemeClr val="tx1"/>
                </a:solidFill>
                <a:effectLst/>
                <a:latin typeface="+mn-lt"/>
                <a:ea typeface="+mn-ea"/>
                <a:cs typeface="+mn-cs"/>
              </a:rPr>
              <a:t>dieser</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Gemeinde</a:t>
            </a:r>
            <a:r>
              <a:rPr lang="en-US" sz="120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sym typeface="Wingdings" panose="05000000000000000000" pitchFamily="2" charset="2"/>
              </a:rPr>
              <a:t> 0.25%</a:t>
            </a:r>
          </a:p>
          <a:p>
            <a:endParaRPr lang="en-US" sz="1200" kern="1200" baseline="0" dirty="0">
              <a:solidFill>
                <a:schemeClr val="tx1"/>
              </a:solidFill>
              <a:effectLst/>
              <a:latin typeface="+mn-lt"/>
              <a:ea typeface="+mn-ea"/>
              <a:cs typeface="+mn-cs"/>
              <a:sym typeface="Wingdings" panose="05000000000000000000" pitchFamily="2" charset="2"/>
            </a:endParaRPr>
          </a:p>
          <a:p>
            <a:r>
              <a:rPr lang="en-US" sz="1200" kern="1200" baseline="0" dirty="0">
                <a:solidFill>
                  <a:schemeClr val="tx1"/>
                </a:solidFill>
                <a:effectLst/>
                <a:latin typeface="+mn-lt"/>
                <a:ea typeface="+mn-ea"/>
                <a:cs typeface="+mn-cs"/>
                <a:sym typeface="Wingdings" panose="05000000000000000000" pitchFamily="2" charset="2"/>
              </a:rPr>
              <a:t>Indirect effects: </a:t>
            </a:r>
            <a:r>
              <a:rPr lang="en-US" sz="1200" kern="1200" dirty="0">
                <a:solidFill>
                  <a:schemeClr val="tx1"/>
                </a:solidFill>
                <a:effectLst/>
                <a:latin typeface="+mn-lt"/>
                <a:ea typeface="+mn-ea"/>
                <a:cs typeface="+mn-cs"/>
              </a:rPr>
              <a:t>As an example, this effect could be used to measure the impact of all other regions raising their public transportation usage on the commuting times of an individual region, again averaged over all regions. </a:t>
            </a:r>
          </a:p>
          <a:p>
            <a:endParaRPr lang="en-US" sz="1200" kern="1200" baseline="0" dirty="0">
              <a:solidFill>
                <a:schemeClr val="tx1"/>
              </a:solidFill>
              <a:effectLst/>
              <a:latin typeface="+mn-lt"/>
              <a:ea typeface="+mn-ea"/>
              <a:cs typeface="+mn-cs"/>
              <a:sym typeface="Wingdings" panose="05000000000000000000" pitchFamily="2" charset="2"/>
            </a:endParaRPr>
          </a:p>
          <a:p>
            <a:r>
              <a:rPr lang="en-US" sz="1200" kern="1200" baseline="0" dirty="0" err="1">
                <a:solidFill>
                  <a:schemeClr val="tx1"/>
                </a:solidFill>
                <a:effectLst/>
                <a:latin typeface="+mn-lt"/>
                <a:ea typeface="+mn-ea"/>
                <a:cs typeface="+mn-cs"/>
                <a:sym typeface="Wingdings" panose="05000000000000000000" pitchFamily="2" charset="2"/>
              </a:rPr>
              <a:t>Wenn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alle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anderen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Gemeinden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ihre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Arbeitslosigkeit</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steigern</a:t>
            </a:r>
            <a:r>
              <a:rPr lang="en-US" sz="1200" kern="1200" baseline="0" dirty="0">
                <a:solidFill>
                  <a:schemeClr val="tx1"/>
                </a:solidFill>
                <a:effectLst/>
                <a:latin typeface="+mn-lt"/>
                <a:ea typeface="+mn-ea"/>
                <a:cs typeface="+mn-cs"/>
                <a:sym typeface="Wingdings" panose="05000000000000000000" pitchFamily="2" charset="2"/>
              </a:rPr>
              <a:t> </a:t>
            </a:r>
          </a:p>
          <a:p>
            <a:r>
              <a:rPr lang="en-US" sz="1200" kern="1200" baseline="0" dirty="0" err="1">
                <a:solidFill>
                  <a:schemeClr val="tx1"/>
                </a:solidFill>
                <a:effectLst/>
                <a:latin typeface="+mn-lt"/>
                <a:ea typeface="+mn-ea"/>
                <a:cs typeface="+mn-cs"/>
                <a:sym typeface="Wingdings" panose="05000000000000000000" pitchFamily="2" charset="2"/>
              </a:rPr>
              <a:t>Messen</a:t>
            </a:r>
            <a:r>
              <a:rPr lang="en-US" sz="1200" kern="1200" baseline="0" dirty="0">
                <a:solidFill>
                  <a:schemeClr val="tx1"/>
                </a:solidFill>
                <a:effectLst/>
                <a:latin typeface="+mn-lt"/>
                <a:ea typeface="+mn-ea"/>
                <a:cs typeface="+mn-cs"/>
                <a:sym typeface="Wingdings" panose="05000000000000000000" pitchFamily="2" charset="2"/>
              </a:rPr>
              <a:t> des </a:t>
            </a:r>
            <a:r>
              <a:rPr lang="en-US" sz="1200" kern="1200" baseline="0" dirty="0" err="1">
                <a:solidFill>
                  <a:schemeClr val="tx1"/>
                </a:solidFill>
                <a:effectLst/>
                <a:latin typeface="+mn-lt"/>
                <a:ea typeface="+mn-ea"/>
                <a:cs typeface="+mn-cs"/>
                <a:sym typeface="Wingdings" panose="05000000000000000000" pitchFamily="2" charset="2"/>
              </a:rPr>
              <a:t>Einflusses</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wenn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alle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anderen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Regionen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ihre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Arbeitslosigkeit</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steigern</a:t>
            </a:r>
            <a:r>
              <a:rPr lang="en-US" sz="1200" kern="1200" baseline="0" dirty="0">
                <a:solidFill>
                  <a:schemeClr val="tx1"/>
                </a:solidFill>
                <a:effectLst/>
                <a:latin typeface="+mn-lt"/>
                <a:ea typeface="+mn-ea"/>
                <a:cs typeface="+mn-cs"/>
                <a:sym typeface="Wingdings" panose="05000000000000000000" pitchFamily="2" charset="2"/>
              </a:rPr>
              <a:t> auf </a:t>
            </a:r>
            <a:r>
              <a:rPr lang="en-US" sz="1200" kern="1200" baseline="0" dirty="0" err="1">
                <a:solidFill>
                  <a:schemeClr val="tx1"/>
                </a:solidFill>
                <a:effectLst/>
                <a:latin typeface="+mn-lt"/>
                <a:ea typeface="+mn-ea"/>
                <a:cs typeface="+mn-cs"/>
                <a:sym typeface="Wingdings" panose="05000000000000000000" pitchFamily="2" charset="2"/>
              </a:rPr>
              <a:t>eine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individuelle</a:t>
            </a:r>
            <a:r>
              <a:rPr lang="en-US" sz="1200" kern="1200" baseline="0" dirty="0">
                <a:solidFill>
                  <a:schemeClr val="tx1"/>
                </a:solidFill>
                <a:effectLst/>
                <a:latin typeface="+mn-lt"/>
                <a:ea typeface="+mn-ea"/>
                <a:cs typeface="+mn-cs"/>
                <a:sym typeface="Wingdings" panose="05000000000000000000" pitchFamily="2" charset="2"/>
              </a:rPr>
              <a:t> Region (</a:t>
            </a:r>
            <a:r>
              <a:rPr lang="en-US" sz="1200" kern="1200" baseline="0" dirty="0" err="1">
                <a:solidFill>
                  <a:schemeClr val="tx1"/>
                </a:solidFill>
                <a:effectLst/>
                <a:latin typeface="+mn-lt"/>
                <a:ea typeface="+mn-ea"/>
                <a:cs typeface="+mn-cs"/>
                <a:sym typeface="Wingdings" panose="05000000000000000000" pitchFamily="2" charset="2"/>
              </a:rPr>
              <a:t>im</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Durchschnitt</a:t>
            </a:r>
            <a:r>
              <a:rPr lang="en-US" sz="1200" kern="1200" baseline="0" dirty="0">
                <a:solidFill>
                  <a:schemeClr val="tx1"/>
                </a:solidFill>
                <a:effectLst/>
                <a:latin typeface="+mn-lt"/>
                <a:ea typeface="+mn-ea"/>
                <a:cs typeface="+mn-cs"/>
                <a:sym typeface="Wingdings" panose="05000000000000000000" pitchFamily="2" charset="2"/>
              </a:rPr>
              <a:t>)</a:t>
            </a:r>
          </a:p>
          <a:p>
            <a:endParaRPr lang="en-US" sz="1200" kern="1200" baseline="0" dirty="0">
              <a:solidFill>
                <a:schemeClr val="tx1"/>
              </a:solidFill>
              <a:effectLst/>
              <a:latin typeface="+mn-lt"/>
              <a:ea typeface="+mn-ea"/>
              <a:cs typeface="+mn-cs"/>
              <a:sym typeface="Wingdings" panose="05000000000000000000" pitchFamily="2" charset="2"/>
            </a:endParaRPr>
          </a:p>
          <a:p>
            <a:endParaRPr lang="en-US" sz="1200" kern="1200" baseline="0" dirty="0">
              <a:solidFill>
                <a:schemeClr val="tx1"/>
              </a:solidFill>
              <a:effectLst/>
              <a:latin typeface="+mn-lt"/>
              <a:ea typeface="+mn-ea"/>
              <a:cs typeface="+mn-cs"/>
              <a:sym typeface="Wingdings" panose="05000000000000000000" pitchFamily="2" charset="2"/>
            </a:endParaRPr>
          </a:p>
          <a:p>
            <a:r>
              <a:rPr lang="en-US" sz="1200" kern="1200" baseline="0" dirty="0">
                <a:solidFill>
                  <a:schemeClr val="tx1"/>
                </a:solidFill>
                <a:effectLst/>
                <a:latin typeface="+mn-lt"/>
                <a:ea typeface="+mn-ea"/>
                <a:cs typeface="+mn-cs"/>
                <a:sym typeface="Wingdings" panose="05000000000000000000" pitchFamily="2" charset="2"/>
              </a:rPr>
              <a:t>Total: </a:t>
            </a:r>
          </a:p>
          <a:p>
            <a:r>
              <a:rPr lang="en-US" sz="1200" kern="1200" dirty="0">
                <a:solidFill>
                  <a:schemeClr val="tx1"/>
                </a:solidFill>
                <a:effectLst/>
                <a:latin typeface="+mn-lt"/>
                <a:ea typeface="+mn-ea"/>
                <a:cs typeface="+mn-cs"/>
              </a:rPr>
              <a:t>Interpretation 1), if all regions raise public transportation usage, what will be the average total impact on commuting times of the typical region ?</a:t>
            </a:r>
          </a:p>
          <a:p>
            <a:r>
              <a:rPr lang="en-US" sz="1200" kern="1200" baseline="0" dirty="0" err="1">
                <a:solidFill>
                  <a:schemeClr val="tx1"/>
                </a:solidFill>
                <a:effectLst/>
                <a:latin typeface="+mn-lt"/>
                <a:ea typeface="+mn-ea"/>
                <a:cs typeface="+mn-cs"/>
                <a:sym typeface="Wingdings" panose="05000000000000000000" pitchFamily="2" charset="2"/>
              </a:rPr>
              <a:t>Wenn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alle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Gemeinden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ihre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Arbeitslosigkeit</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steigern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wie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wird</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sich</a:t>
            </a:r>
            <a:r>
              <a:rPr lang="en-US" sz="1200" kern="1200" baseline="0" dirty="0">
                <a:solidFill>
                  <a:schemeClr val="tx1"/>
                </a:solidFill>
                <a:effectLst/>
                <a:latin typeface="+mn-lt"/>
                <a:ea typeface="+mn-ea"/>
                <a:cs typeface="+mn-cs"/>
                <a:sym typeface="Wingdings" panose="05000000000000000000" pitchFamily="2" charset="2"/>
              </a:rPr>
              <a:t> das </a:t>
            </a:r>
            <a:r>
              <a:rPr lang="en-US" sz="1200" kern="1200" baseline="0" dirty="0" err="1">
                <a:solidFill>
                  <a:schemeClr val="tx1"/>
                </a:solidFill>
                <a:effectLst/>
                <a:latin typeface="+mn-lt"/>
                <a:ea typeface="+mn-ea"/>
                <a:cs typeface="+mn-cs"/>
                <a:sym typeface="Wingdings" panose="05000000000000000000" pitchFamily="2" charset="2"/>
              </a:rPr>
              <a:t>im</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Mittel</a:t>
            </a:r>
            <a:r>
              <a:rPr lang="en-US" sz="1200" kern="1200" baseline="0" dirty="0">
                <a:solidFill>
                  <a:schemeClr val="tx1"/>
                </a:solidFill>
                <a:effectLst/>
                <a:latin typeface="+mn-lt"/>
                <a:ea typeface="+mn-ea"/>
                <a:cs typeface="+mn-cs"/>
                <a:sym typeface="Wingdings" panose="05000000000000000000" pitchFamily="2" charset="2"/>
              </a:rPr>
              <a:t> auf FPÖ </a:t>
            </a:r>
            <a:r>
              <a:rPr lang="en-US" sz="1200" kern="1200" baseline="0" dirty="0" err="1">
                <a:solidFill>
                  <a:schemeClr val="tx1"/>
                </a:solidFill>
                <a:effectLst/>
                <a:latin typeface="+mn-lt"/>
                <a:ea typeface="+mn-ea"/>
                <a:cs typeface="+mn-cs"/>
                <a:sym typeface="Wingdings" panose="05000000000000000000" pitchFamily="2" charset="2"/>
              </a:rPr>
              <a:t>Wahlanteile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auswirken</a:t>
            </a:r>
            <a:r>
              <a:rPr lang="en-US" sz="1200" kern="1200" baseline="0" dirty="0">
                <a:solidFill>
                  <a:schemeClr val="tx1"/>
                </a:solidFill>
                <a:effectLst/>
                <a:latin typeface="+mn-lt"/>
                <a:ea typeface="+mn-ea"/>
                <a:cs typeface="+mn-cs"/>
                <a:sym typeface="Wingdings" panose="05000000000000000000" pitchFamily="2" charset="2"/>
              </a:rPr>
              <a:t>?</a:t>
            </a:r>
          </a:p>
          <a:p>
            <a:endParaRPr lang="en-US" sz="1200" kern="1200" baseline="0" dirty="0">
              <a:solidFill>
                <a:schemeClr val="tx1"/>
              </a:solidFill>
              <a:effectLst/>
              <a:latin typeface="+mn-lt"/>
              <a:ea typeface="+mn-ea"/>
              <a:cs typeface="+mn-cs"/>
              <a:sym typeface="Wingdings" panose="05000000000000000000" pitchFamily="2" charset="2"/>
            </a:endParaRPr>
          </a:p>
          <a:p>
            <a:r>
              <a:rPr lang="en-US" sz="1200" kern="1200" dirty="0">
                <a:solidFill>
                  <a:schemeClr val="tx1"/>
                </a:solidFill>
                <a:effectLst/>
                <a:latin typeface="+mn-lt"/>
                <a:ea typeface="+mn-ea"/>
                <a:cs typeface="+mn-cs"/>
              </a:rPr>
              <a:t>2) measures the total cumulative impact arising from one region j raising its public transportation usage on commuting times of all other regions (on average).</a:t>
            </a:r>
          </a:p>
          <a:p>
            <a:r>
              <a:rPr lang="en-US" sz="1200" kern="1200" baseline="0" dirty="0" err="1">
                <a:solidFill>
                  <a:schemeClr val="tx1"/>
                </a:solidFill>
                <a:effectLst/>
                <a:latin typeface="+mn-lt"/>
                <a:ea typeface="+mn-ea"/>
                <a:cs typeface="+mn-cs"/>
                <a:sym typeface="Wingdings" panose="05000000000000000000" pitchFamily="2" charset="2"/>
              </a:rPr>
              <a:t>Wenn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eine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Gemeinde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ihre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Arbeitslosigkeit</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steigert</a:t>
            </a:r>
            <a:r>
              <a:rPr lang="en-US" sz="1200" kern="1200" baseline="0" dirty="0">
                <a:solidFill>
                  <a:schemeClr val="tx1"/>
                </a:solidFill>
                <a:effectLst/>
                <a:latin typeface="+mn-lt"/>
                <a:ea typeface="+mn-ea"/>
                <a:cs typeface="+mn-cs"/>
                <a:sym typeface="Wingdings" panose="05000000000000000000" pitchFamily="2" charset="2"/>
              </a:rPr>
              <a:t>, was </a:t>
            </a:r>
            <a:r>
              <a:rPr lang="en-US" sz="1200" kern="1200" baseline="0" dirty="0" err="1">
                <a:solidFill>
                  <a:schemeClr val="tx1"/>
                </a:solidFill>
                <a:effectLst/>
                <a:latin typeface="+mn-lt"/>
                <a:ea typeface="+mn-ea"/>
                <a:cs typeface="+mn-cs"/>
                <a:sym typeface="Wingdings" panose="05000000000000000000" pitchFamily="2" charset="2"/>
              </a:rPr>
              <a:t>für</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einen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Effekt</a:t>
            </a:r>
            <a:r>
              <a:rPr lang="en-US" sz="1200" kern="1200" baseline="0" dirty="0">
                <a:solidFill>
                  <a:schemeClr val="tx1"/>
                </a:solidFill>
                <a:effectLst/>
                <a:latin typeface="+mn-lt"/>
                <a:ea typeface="+mn-ea"/>
                <a:cs typeface="+mn-cs"/>
                <a:sym typeface="Wingdings" panose="05000000000000000000" pitchFamily="2" charset="2"/>
              </a:rPr>
              <a:t> hat das auf </a:t>
            </a:r>
            <a:r>
              <a:rPr lang="en-US" sz="1200" kern="1200" baseline="0" dirty="0" err="1">
                <a:solidFill>
                  <a:schemeClr val="tx1"/>
                </a:solidFill>
                <a:effectLst/>
                <a:latin typeface="+mn-lt"/>
                <a:ea typeface="+mn-ea"/>
                <a:cs typeface="+mn-cs"/>
                <a:sym typeface="Wingdings" panose="05000000000000000000" pitchFamily="2" charset="2"/>
              </a:rPr>
              <a:t>alle</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anderen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Regionen</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im</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Durchschnitt</a:t>
            </a:r>
            <a:r>
              <a:rPr lang="en-US" sz="1200" kern="1200" baseline="0" dirty="0">
                <a:solidFill>
                  <a:schemeClr val="tx1"/>
                </a:solidFill>
                <a:effectLst/>
                <a:latin typeface="+mn-lt"/>
                <a:ea typeface="+mn-ea"/>
                <a:cs typeface="+mn-cs"/>
                <a:sym typeface="Wingdings" panose="05000000000000000000" pitchFamily="2" charset="2"/>
              </a:rPr>
              <a:t>)</a:t>
            </a:r>
          </a:p>
          <a:p>
            <a:endParaRPr lang="de-DE" dirty="0"/>
          </a:p>
        </p:txBody>
      </p:sp>
      <p:sp>
        <p:nvSpPr>
          <p:cNvPr id="4" name="Foliennummernplatzhalter 3"/>
          <p:cNvSpPr>
            <a:spLocks noGrp="1"/>
          </p:cNvSpPr>
          <p:nvPr>
            <p:ph type="sldNum" sz="quarter" idx="10"/>
          </p:nvPr>
        </p:nvSpPr>
        <p:spPr/>
        <p:txBody>
          <a:bodyPr/>
          <a:lstStyle/>
          <a:p>
            <a:fld id="{C3F923EB-09F0-4300-9A1E-27D655B292AD}" type="slidenum">
              <a:rPr lang="de-DE" smtClean="0"/>
              <a:t>14</a:t>
            </a:fld>
            <a:endParaRPr lang="de-DE"/>
          </a:p>
        </p:txBody>
      </p:sp>
    </p:spTree>
    <p:extLst>
      <p:ext uri="{BB962C8B-B14F-4D97-AF65-F5344CB8AC3E}">
        <p14:creationId xmlns:p14="http://schemas.microsoft.com/office/powerpoint/2010/main" val="1410986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Offene Fragen:</a:t>
            </a:r>
          </a:p>
          <a:p>
            <a:pPr lvl="1"/>
            <a:r>
              <a:rPr lang="de-DE" dirty="0"/>
              <a:t>Was bedeutet urban/rural im </a:t>
            </a:r>
            <a:r>
              <a:rPr lang="de-DE" dirty="0" err="1"/>
              <a:t>Spatial</a:t>
            </a:r>
            <a:r>
              <a:rPr lang="de-DE" dirty="0"/>
              <a:t> Modell?</a:t>
            </a:r>
          </a:p>
          <a:p>
            <a:pPr lvl="1"/>
            <a:r>
              <a:rPr lang="de-DE" dirty="0"/>
              <a:t>Fixed </a:t>
            </a:r>
            <a:r>
              <a:rPr lang="de-DE" dirty="0" err="1"/>
              <a:t>effects</a:t>
            </a:r>
            <a:endParaRPr lang="de-DE" dirty="0"/>
          </a:p>
          <a:p>
            <a:pPr lvl="1"/>
            <a:r>
              <a:rPr lang="de-DE" dirty="0"/>
              <a:t>Also: Bringt unser </a:t>
            </a:r>
            <a:r>
              <a:rPr lang="de-DE" dirty="0" err="1"/>
              <a:t>Spatial</a:t>
            </a:r>
            <a:r>
              <a:rPr lang="de-DE" dirty="0"/>
              <a:t> Modell tatsächlich eine Verbesserung zur „normalen“ Regression</a:t>
            </a:r>
          </a:p>
          <a:p>
            <a:endParaRPr lang="de-DE" dirty="0"/>
          </a:p>
        </p:txBody>
      </p:sp>
      <p:sp>
        <p:nvSpPr>
          <p:cNvPr id="4" name="Foliennummernplatzhalter 3"/>
          <p:cNvSpPr>
            <a:spLocks noGrp="1"/>
          </p:cNvSpPr>
          <p:nvPr>
            <p:ph type="sldNum" sz="quarter" idx="10"/>
          </p:nvPr>
        </p:nvSpPr>
        <p:spPr/>
        <p:txBody>
          <a:bodyPr/>
          <a:lstStyle/>
          <a:p>
            <a:fld id="{C3F923EB-09F0-4300-9A1E-27D655B292AD}" type="slidenum">
              <a:rPr lang="de-DE" smtClean="0"/>
              <a:t>15</a:t>
            </a:fld>
            <a:endParaRPr lang="de-DE"/>
          </a:p>
        </p:txBody>
      </p:sp>
    </p:spTree>
    <p:extLst>
      <p:ext uri="{BB962C8B-B14F-4D97-AF65-F5344CB8AC3E}">
        <p14:creationId xmlns:p14="http://schemas.microsoft.com/office/powerpoint/2010/main" val="18769912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920834" y="101283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266825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01200" y="2284609"/>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093522"/>
            <a:ext cx="9966960" cy="1488061"/>
          </a:xfrm>
        </p:spPr>
        <p:txBody>
          <a:bodyPr anchor="ctr">
            <a:noAutofit/>
          </a:bodyPr>
          <a:lstStyle>
            <a:lvl1pPr algn="l">
              <a:lnSpc>
                <a:spcPct val="80000"/>
              </a:lnSpc>
              <a:defRPr sz="4800" cap="none" baseline="0">
                <a:solidFill>
                  <a:schemeClr val="tx1"/>
                </a:solidFill>
              </a:defRPr>
            </a:lvl1pPr>
          </a:lstStyle>
          <a:p>
            <a:endParaRPr lang="en-US" dirty="0"/>
          </a:p>
        </p:txBody>
      </p:sp>
      <p:sp>
        <p:nvSpPr>
          <p:cNvPr id="3" name="Subtitle 2"/>
          <p:cNvSpPr>
            <a:spLocks noGrp="1"/>
          </p:cNvSpPr>
          <p:nvPr>
            <p:ph type="subTitle" idx="1"/>
          </p:nvPr>
        </p:nvSpPr>
        <p:spPr>
          <a:xfrm>
            <a:off x="1051560" y="2835611"/>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
        <p:nvSpPr>
          <p:cNvPr id="4" name="Date Placeholder 3"/>
          <p:cNvSpPr>
            <a:spLocks noGrp="1"/>
          </p:cNvSpPr>
          <p:nvPr>
            <p:ph type="dt" sz="half" idx="10"/>
          </p:nvPr>
        </p:nvSpPr>
        <p:spPr/>
        <p:txBody>
          <a:bodyPr/>
          <a:lstStyle/>
          <a:p>
            <a:fld id="{F3AC19CF-B902-4FC6-A94F-32F97D14A7FE}" type="datetime1">
              <a:rPr lang="de-DE" smtClean="0"/>
              <a:t>20.06.2018</a:t>
            </a:fld>
            <a:endParaRPr lang="de-DE"/>
          </a:p>
        </p:txBody>
      </p:sp>
      <p:sp>
        <p:nvSpPr>
          <p:cNvPr id="5" name="Footer Placeholder 4"/>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476421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67AF995-4449-4A14-B596-DE19E142EB58}" type="datetime1">
              <a:rPr lang="de-DE" smtClean="0"/>
              <a:t>20.06.2018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37B930-1B84-4170-A12E-E14E564FA935}" type="slidenum">
              <a:rPr lang="de-DE" smtClean="0"/>
              <a:t>‹Nr.›</a:t>
            </a:fld>
            <a:endParaRPr lang="de-DE"/>
          </a:p>
        </p:txBody>
      </p:sp>
    </p:spTree>
    <p:extLst>
      <p:ext uri="{BB962C8B-B14F-4D97-AF65-F5344CB8AC3E}">
        <p14:creationId xmlns:p14="http://schemas.microsoft.com/office/powerpoint/2010/main" val="328372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E6EBBF-0CC1-4168-A10D-37237570434E}" type="datetime1">
              <a:rPr lang="de-DE" smtClean="0"/>
              <a:t>20.06.2018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37B930-1B84-4170-A12E-E14E564FA935}" type="slidenum">
              <a:rPr lang="de-DE" smtClean="0"/>
              <a:t>‹Nr.›</a:t>
            </a:fld>
            <a:endParaRPr lang="de-DE"/>
          </a:p>
        </p:txBody>
      </p:sp>
    </p:spTree>
    <p:extLst>
      <p:ext uri="{BB962C8B-B14F-4D97-AF65-F5344CB8AC3E}">
        <p14:creationId xmlns:p14="http://schemas.microsoft.com/office/powerpoint/2010/main" val="315297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0091"/>
            <a:ext cx="10058400" cy="949286"/>
          </a:xfrm>
        </p:spPr>
        <p:txBody>
          <a:bodyPr/>
          <a:lstStyle/>
          <a:p>
            <a:r>
              <a:rPr lang="de-DE"/>
              <a:t>Mastertitelformat bearbeiten</a:t>
            </a:r>
            <a:endParaRPr lang="en-US" dirty="0"/>
          </a:p>
        </p:txBody>
      </p:sp>
      <p:sp>
        <p:nvSpPr>
          <p:cNvPr id="3" name="Content Placeholder 2"/>
          <p:cNvSpPr>
            <a:spLocks noGrp="1"/>
          </p:cNvSpPr>
          <p:nvPr>
            <p:ph idx="1"/>
          </p:nvPr>
        </p:nvSpPr>
        <p:spPr>
          <a:xfrm>
            <a:off x="1069848" y="1485901"/>
            <a:ext cx="10058400" cy="46863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794D439-0C1D-48C5-90AF-ABE6964B5761}" type="datetime1">
              <a:rPr lang="de-DE" smtClean="0"/>
              <a:t>20.06.2018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37B930-1B84-4170-A12E-E14E564FA935}" type="slidenum">
              <a:rPr lang="de-DE" smtClean="0"/>
              <a:t>‹Nr.›</a:t>
            </a:fld>
            <a:endParaRPr lang="de-DE" dirty="0"/>
          </a:p>
        </p:txBody>
      </p:sp>
    </p:spTree>
    <p:extLst>
      <p:ext uri="{BB962C8B-B14F-4D97-AF65-F5344CB8AC3E}">
        <p14:creationId xmlns:p14="http://schemas.microsoft.com/office/powerpoint/2010/main" val="336029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de-DE"/>
              <a:t>Mastertitelformat bearbeiten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8593667" y="6272784"/>
            <a:ext cx="2644309" cy="365125"/>
          </a:xfrm>
        </p:spPr>
        <p:txBody>
          <a:bodyPr/>
          <a:lstStyle/>
          <a:p>
            <a:fld id="{68CEC683-9BB2-4FDF-83DB-DFC50ED65823}" type="datetime1">
              <a:rPr lang="de-DE" smtClean="0"/>
              <a:t>20.06.2018</a:t>
            </a:fld>
            <a:endParaRPr lang="de-DE"/>
          </a:p>
        </p:txBody>
      </p:sp>
      <p:sp>
        <p:nvSpPr>
          <p:cNvPr id="5" name="Footer Placeholder 4"/>
          <p:cNvSpPr>
            <a:spLocks noGrp="1"/>
          </p:cNvSpPr>
          <p:nvPr>
            <p:ph type="ftr" sz="quarter" idx="11"/>
          </p:nvPr>
        </p:nvSpPr>
        <p:spPr>
          <a:xfrm>
            <a:off x="2182708" y="6272784"/>
            <a:ext cx="6327648" cy="365125"/>
          </a:xfrm>
        </p:spPr>
        <p:txBody>
          <a:bodyPr/>
          <a:lstStyle/>
          <a:p>
            <a:endParaRPr lang="de-DE"/>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C37B930-1B84-4170-A12E-E14E564FA935}" type="slidenum">
              <a:rPr lang="de-DE" smtClean="0"/>
              <a:t>‹Nr.›</a:t>
            </a:fld>
            <a:endParaRPr lang="de-DE"/>
          </a:p>
        </p:txBody>
      </p:sp>
    </p:spTree>
    <p:extLst>
      <p:ext uri="{BB962C8B-B14F-4D97-AF65-F5344CB8AC3E}">
        <p14:creationId xmlns:p14="http://schemas.microsoft.com/office/powerpoint/2010/main" val="48387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Mastertitelformat bearbeiten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9690756-EBD2-4A21-930F-7F47F5DC07EE}" type="datetime1">
              <a:rPr lang="de-DE" smtClean="0"/>
              <a:t>20.06.2018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37B930-1B84-4170-A12E-E14E564FA935}" type="slidenum">
              <a:rPr lang="de-DE" smtClean="0"/>
              <a:t>‹Nr.›</a:t>
            </a:fld>
            <a:endParaRPr lang="de-DE"/>
          </a:p>
        </p:txBody>
      </p:sp>
    </p:spTree>
    <p:extLst>
      <p:ext uri="{BB962C8B-B14F-4D97-AF65-F5344CB8AC3E}">
        <p14:creationId xmlns:p14="http://schemas.microsoft.com/office/powerpoint/2010/main" val="358083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dirty="0"/>
              <a:t>Mastertitelformat bearbeiten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AF6C9F7-4081-42C4-945B-975690A613CD}" type="datetime1">
              <a:rPr lang="de-DE" smtClean="0"/>
              <a:t>20.06.2018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C37B930-1B84-4170-A12E-E14E564FA935}" type="slidenum">
              <a:rPr lang="de-DE" smtClean="0"/>
              <a:t>‹Nr.›</a:t>
            </a:fld>
            <a:endParaRPr lang="de-DE"/>
          </a:p>
        </p:txBody>
      </p:sp>
    </p:spTree>
    <p:extLst>
      <p:ext uri="{BB962C8B-B14F-4D97-AF65-F5344CB8AC3E}">
        <p14:creationId xmlns:p14="http://schemas.microsoft.com/office/powerpoint/2010/main" val="10457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dirty="0"/>
              <a:t>Mastertitelformat bearbeiten</a:t>
            </a:r>
            <a:endParaRPr lang="en-US" dirty="0"/>
          </a:p>
        </p:txBody>
      </p:sp>
      <p:sp>
        <p:nvSpPr>
          <p:cNvPr id="3" name="Date Placeholder 2"/>
          <p:cNvSpPr>
            <a:spLocks noGrp="1"/>
          </p:cNvSpPr>
          <p:nvPr>
            <p:ph type="dt" sz="half" idx="10"/>
          </p:nvPr>
        </p:nvSpPr>
        <p:spPr/>
        <p:txBody>
          <a:bodyPr/>
          <a:lstStyle/>
          <a:p>
            <a:fld id="{4655D342-F36E-4AF1-B84B-AB9A00CD3E89}" type="datetime1">
              <a:rPr lang="de-DE" smtClean="0"/>
              <a:t>20.06.2018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C37B930-1B84-4170-A12E-E14E564FA935}" type="slidenum">
              <a:rPr lang="de-DE" smtClean="0"/>
              <a:t>‹Nr.›</a:t>
            </a:fld>
            <a:endParaRPr lang="de-DE"/>
          </a:p>
        </p:txBody>
      </p:sp>
    </p:spTree>
    <p:extLst>
      <p:ext uri="{BB962C8B-B14F-4D97-AF65-F5344CB8AC3E}">
        <p14:creationId xmlns:p14="http://schemas.microsoft.com/office/powerpoint/2010/main" val="317003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355C7-56EE-4886-82C1-2B4FD471F96F}" type="datetime1">
              <a:rPr lang="de-DE" smtClean="0"/>
              <a:t>20.06.2018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C37B930-1B84-4170-A12E-E14E564FA935}" type="slidenum">
              <a:rPr lang="de-DE" smtClean="0"/>
              <a:t>‹Nr.›</a:t>
            </a:fld>
            <a:endParaRPr lang="de-DE"/>
          </a:p>
        </p:txBody>
      </p:sp>
    </p:spTree>
    <p:extLst>
      <p:ext uri="{BB962C8B-B14F-4D97-AF65-F5344CB8AC3E}">
        <p14:creationId xmlns:p14="http://schemas.microsoft.com/office/powerpoint/2010/main" val="38850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DD6988B-EB44-4A44-A289-1ABFFBCD5C01}" type="datetime1">
              <a:rPr lang="de-DE" smtClean="0"/>
              <a:t>20.06.2018</a:t>
            </a:fld>
            <a:endParaRPr lang="de-DE"/>
          </a:p>
        </p:txBody>
      </p:sp>
      <p:sp>
        <p:nvSpPr>
          <p:cNvPr id="6" name="Footer Placeholder 5"/>
          <p:cNvSpPr>
            <a:spLocks noGrp="1"/>
          </p:cNvSpPr>
          <p:nvPr>
            <p:ph type="ftr" sz="quarter" idx="11"/>
          </p:nvPr>
        </p:nvSpPr>
        <p:spPr/>
        <p:txBody>
          <a:bodyPr/>
          <a:lstStyle/>
          <a:p>
            <a:endParaRPr lang="de-DE"/>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C37B930-1B84-4170-A12E-E14E564FA935}" type="slidenum">
              <a:rPr lang="de-DE" smtClean="0"/>
              <a:t>‹Nr.›</a:t>
            </a:fld>
            <a:endParaRPr lang="de-DE"/>
          </a:p>
        </p:txBody>
      </p:sp>
    </p:spTree>
    <p:extLst>
      <p:ext uri="{BB962C8B-B14F-4D97-AF65-F5344CB8AC3E}">
        <p14:creationId xmlns:p14="http://schemas.microsoft.com/office/powerpoint/2010/main" val="204352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7C865B2-DA47-4B02-A2B2-FB549BB13B38}" type="datetime1">
              <a:rPr lang="de-DE" smtClean="0"/>
              <a:t>20.06.2018</a:t>
            </a:fld>
            <a:endParaRPr lang="de-DE"/>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C37B930-1B84-4170-A12E-E14E564FA935}" type="slidenum">
              <a:rPr lang="de-DE" smtClean="0"/>
              <a:t>‹Nr.›</a:t>
            </a:fld>
            <a:endParaRPr lang="de-DE"/>
          </a:p>
        </p:txBody>
      </p:sp>
    </p:spTree>
    <p:extLst>
      <p:ext uri="{BB962C8B-B14F-4D97-AF65-F5344CB8AC3E}">
        <p14:creationId xmlns:p14="http://schemas.microsoft.com/office/powerpoint/2010/main" val="253675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78146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1069848" y="1362808"/>
            <a:ext cx="10058400" cy="4809392"/>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latin typeface="Arial" panose="020B0604020202020204" pitchFamily="34" charset="0"/>
                <a:cs typeface="Arial" panose="020B0604020202020204" pitchFamily="34" charset="0"/>
              </a:defRPr>
            </a:lvl1pPr>
          </a:lstStyle>
          <a:p>
            <a:fld id="{4AF645F2-324C-4EB7-8011-25BF27207981}" type="datetime1">
              <a:rPr lang="de-DE" smtClean="0"/>
              <a:t>20.06.2018</a:t>
            </a:fld>
            <a:endParaRPr lang="de-DE"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latin typeface="Arial" panose="020B0604020202020204" pitchFamily="34" charset="0"/>
                <a:cs typeface="Arial" panose="020B0604020202020204" pitchFamily="34" charset="0"/>
              </a:defRPr>
            </a:lvl1pPr>
          </a:lstStyle>
          <a:p>
            <a:endParaRPr lang="de-DE"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Arial" panose="020B0604020202020204" pitchFamily="34" charset="0"/>
                <a:cs typeface="Arial" panose="020B0604020202020204" pitchFamily="34" charset="0"/>
              </a:defRPr>
            </a:lvl1pPr>
          </a:lstStyle>
          <a:p>
            <a:fld id="{FC37B930-1B84-4170-A12E-E14E564FA935}" type="slidenum">
              <a:rPr lang="de-DE" smtClean="0"/>
              <a:pPr/>
              <a:t>‹Nr.›</a:t>
            </a:fld>
            <a:endParaRPr lang="de-DE" dirty="0"/>
          </a:p>
        </p:txBody>
      </p:sp>
    </p:spTree>
    <p:extLst>
      <p:ext uri="{BB962C8B-B14F-4D97-AF65-F5344CB8AC3E}">
        <p14:creationId xmlns:p14="http://schemas.microsoft.com/office/powerpoint/2010/main" val="27641094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3600" kern="1200" cap="all" baseline="0">
          <a:blipFill>
            <a:blip r:embed="rId15">
              <a:extLst>
                <a:ext uri="{28A0092B-C50C-407E-A947-70E740481C1C}">
                  <a14:useLocalDpi xmlns:a14="http://schemas.microsoft.com/office/drawing/2010/main" val="0"/>
                </a:ext>
              </a:extLst>
            </a:blip>
            <a:tile tx="6350" ty="-127000" sx="65000" sy="64000" flip="none" algn="tl"/>
          </a:blipFill>
          <a:latin typeface="Abadi" panose="020B0604020202020204" pitchFamily="34" charset="0"/>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88A130-2A64-4DB3-B394-3CFF17946F29}"/>
              </a:ext>
            </a:extLst>
          </p:cNvPr>
          <p:cNvSpPr>
            <a:spLocks noGrp="1"/>
          </p:cNvSpPr>
          <p:nvPr>
            <p:ph type="ctrTitle"/>
          </p:nvPr>
        </p:nvSpPr>
        <p:spPr/>
        <p:txBody>
          <a:bodyPr/>
          <a:lstStyle/>
          <a:p>
            <a:r>
              <a:rPr lang="de-DE" sz="4400" cap="all" dirty="0"/>
              <a:t>Sag mir, wo du wohnst und ich sag dir, wie du wählst?</a:t>
            </a:r>
            <a:endParaRPr lang="de-DE" sz="4800" dirty="0">
              <a:latin typeface="Abadi" panose="020B0604020104020204" pitchFamily="34" charset="0"/>
            </a:endParaRPr>
          </a:p>
        </p:txBody>
      </p:sp>
      <p:sp>
        <p:nvSpPr>
          <p:cNvPr id="3" name="Untertitel 2">
            <a:extLst>
              <a:ext uri="{FF2B5EF4-FFF2-40B4-BE49-F238E27FC236}">
                <a16:creationId xmlns:a16="http://schemas.microsoft.com/office/drawing/2014/main" id="{C58B3A04-CDFC-4010-AC51-253B6235BBE2}"/>
              </a:ext>
            </a:extLst>
          </p:cNvPr>
          <p:cNvSpPr>
            <a:spLocks noGrp="1"/>
          </p:cNvSpPr>
          <p:nvPr>
            <p:ph type="subTitle" idx="1"/>
          </p:nvPr>
        </p:nvSpPr>
        <p:spPr>
          <a:xfrm>
            <a:off x="1051559" y="2835611"/>
            <a:ext cx="9966961" cy="2146936"/>
          </a:xfrm>
        </p:spPr>
        <p:txBody>
          <a:bodyPr>
            <a:normAutofit/>
          </a:bodyPr>
          <a:lstStyle/>
          <a:p>
            <a:pPr>
              <a:lnSpc>
                <a:spcPct val="170000"/>
              </a:lnSpc>
            </a:pPr>
            <a:r>
              <a:rPr lang="de-DE" sz="2400" dirty="0"/>
              <a:t>Auswirkungen des Urbanitätsgrads auf die Wahl der rechtspopulistischen FPÖ in der österreichischen Nationalratswahl 2017</a:t>
            </a:r>
            <a:endParaRPr lang="de-DE" sz="2000" dirty="0"/>
          </a:p>
        </p:txBody>
      </p:sp>
    </p:spTree>
    <p:extLst>
      <p:ext uri="{BB962C8B-B14F-4D97-AF65-F5344CB8AC3E}">
        <p14:creationId xmlns:p14="http://schemas.microsoft.com/office/powerpoint/2010/main" val="2398051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410546" y="147317"/>
            <a:ext cx="8941588" cy="6563365"/>
          </a:xfrm>
          <a:prstGeom prst="rect">
            <a:avLst/>
          </a:prstGeom>
        </p:spPr>
      </p:pic>
      <p:sp>
        <p:nvSpPr>
          <p:cNvPr id="8" name="Rechteck 7"/>
          <p:cNvSpPr/>
          <p:nvPr/>
        </p:nvSpPr>
        <p:spPr>
          <a:xfrm>
            <a:off x="3741577" y="1800808"/>
            <a:ext cx="2666832" cy="440405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Foliennummernplatzhalter 1">
            <a:extLst>
              <a:ext uri="{FF2B5EF4-FFF2-40B4-BE49-F238E27FC236}">
                <a16:creationId xmlns:a16="http://schemas.microsoft.com/office/drawing/2014/main" id="{26FE3F12-7E23-4D8A-AFAE-52F46AB5A06C}"/>
              </a:ext>
            </a:extLst>
          </p:cNvPr>
          <p:cNvSpPr>
            <a:spLocks noGrp="1"/>
          </p:cNvSpPr>
          <p:nvPr>
            <p:ph type="sldNum" sz="quarter" idx="12"/>
          </p:nvPr>
        </p:nvSpPr>
        <p:spPr/>
        <p:txBody>
          <a:bodyPr/>
          <a:lstStyle/>
          <a:p>
            <a:fld id="{FC37B930-1B84-4170-A12E-E14E564FA935}" type="slidenum">
              <a:rPr lang="de-DE" smtClean="0"/>
              <a:t>10</a:t>
            </a:fld>
            <a:endParaRPr lang="de-DE" dirty="0"/>
          </a:p>
        </p:txBody>
      </p:sp>
    </p:spTree>
    <p:extLst>
      <p:ext uri="{BB962C8B-B14F-4D97-AF65-F5344CB8AC3E}">
        <p14:creationId xmlns:p14="http://schemas.microsoft.com/office/powerpoint/2010/main" val="215183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B139BE5-08B2-4346-9240-557D6DF020DC}"/>
              </a:ext>
            </a:extLst>
          </p:cNvPr>
          <p:cNvPicPr>
            <a:picLocks noChangeAspect="1"/>
          </p:cNvPicPr>
          <p:nvPr/>
        </p:nvPicPr>
        <p:blipFill>
          <a:blip r:embed="rId3"/>
          <a:stretch>
            <a:fillRect/>
          </a:stretch>
        </p:blipFill>
        <p:spPr>
          <a:xfrm>
            <a:off x="410546" y="147317"/>
            <a:ext cx="8941588" cy="6563365"/>
          </a:xfrm>
          <a:prstGeom prst="rect">
            <a:avLst/>
          </a:prstGeom>
        </p:spPr>
      </p:pic>
      <p:sp>
        <p:nvSpPr>
          <p:cNvPr id="2" name="Rechteck 1"/>
          <p:cNvSpPr/>
          <p:nvPr/>
        </p:nvSpPr>
        <p:spPr>
          <a:xfrm>
            <a:off x="0" y="3727938"/>
            <a:ext cx="8848578" cy="788077"/>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10AFD790-44B2-4A88-B66C-FF53DAD14A44}"/>
              </a:ext>
            </a:extLst>
          </p:cNvPr>
          <p:cNvSpPr/>
          <p:nvPr/>
        </p:nvSpPr>
        <p:spPr>
          <a:xfrm>
            <a:off x="6428782" y="1800808"/>
            <a:ext cx="2923351" cy="440405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oliennummernplatzhalter 2">
            <a:extLst>
              <a:ext uri="{FF2B5EF4-FFF2-40B4-BE49-F238E27FC236}">
                <a16:creationId xmlns:a16="http://schemas.microsoft.com/office/drawing/2014/main" id="{F360AD7C-E075-4B89-B553-C64236CCE1E4}"/>
              </a:ext>
            </a:extLst>
          </p:cNvPr>
          <p:cNvSpPr>
            <a:spLocks noGrp="1"/>
          </p:cNvSpPr>
          <p:nvPr>
            <p:ph type="sldNum" sz="quarter" idx="12"/>
          </p:nvPr>
        </p:nvSpPr>
        <p:spPr/>
        <p:txBody>
          <a:bodyPr/>
          <a:lstStyle/>
          <a:p>
            <a:fld id="{FC37B930-1B84-4170-A12E-E14E564FA935}" type="slidenum">
              <a:rPr lang="de-DE" smtClean="0"/>
              <a:t>11</a:t>
            </a:fld>
            <a:endParaRPr lang="de-DE" dirty="0"/>
          </a:p>
        </p:txBody>
      </p:sp>
    </p:spTree>
    <p:extLst>
      <p:ext uri="{BB962C8B-B14F-4D97-AF65-F5344CB8AC3E}">
        <p14:creationId xmlns:p14="http://schemas.microsoft.com/office/powerpoint/2010/main" val="1317858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Lagrange Multiplier Test</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419850848"/>
              </p:ext>
            </p:extLst>
          </p:nvPr>
        </p:nvGraphicFramePr>
        <p:xfrm>
          <a:off x="2732315" y="1977805"/>
          <a:ext cx="6086915" cy="3687537"/>
        </p:xfrm>
        <a:graphic>
          <a:graphicData uri="http://schemas.openxmlformats.org/drawingml/2006/table">
            <a:tbl>
              <a:tblPr>
                <a:tableStyleId>{8EC20E35-A176-4012-BC5E-935CFFF8708E}</a:tableStyleId>
              </a:tblPr>
              <a:tblGrid>
                <a:gridCol w="2854925">
                  <a:extLst>
                    <a:ext uri="{9D8B030D-6E8A-4147-A177-3AD203B41FA5}">
                      <a16:colId xmlns:a16="http://schemas.microsoft.com/office/drawing/2014/main" val="20000"/>
                    </a:ext>
                  </a:extLst>
                </a:gridCol>
                <a:gridCol w="1077330">
                  <a:extLst>
                    <a:ext uri="{9D8B030D-6E8A-4147-A177-3AD203B41FA5}">
                      <a16:colId xmlns:a16="http://schemas.microsoft.com/office/drawing/2014/main" val="20001"/>
                    </a:ext>
                  </a:extLst>
                </a:gridCol>
                <a:gridCol w="1077330">
                  <a:extLst>
                    <a:ext uri="{9D8B030D-6E8A-4147-A177-3AD203B41FA5}">
                      <a16:colId xmlns:a16="http://schemas.microsoft.com/office/drawing/2014/main" val="20002"/>
                    </a:ext>
                  </a:extLst>
                </a:gridCol>
                <a:gridCol w="1077330">
                  <a:extLst>
                    <a:ext uri="{9D8B030D-6E8A-4147-A177-3AD203B41FA5}">
                      <a16:colId xmlns:a16="http://schemas.microsoft.com/office/drawing/2014/main" val="20003"/>
                    </a:ext>
                  </a:extLst>
                </a:gridCol>
              </a:tblGrid>
              <a:tr h="488134">
                <a:tc>
                  <a:txBody>
                    <a:bodyPr/>
                    <a:lstStyle/>
                    <a:p>
                      <a:pPr algn="l" fontAlgn="b"/>
                      <a:r>
                        <a:rPr lang="de-DE" sz="2400" u="none" strike="noStrike" dirty="0" err="1">
                          <a:effectLst/>
                          <a:latin typeface="Arial" panose="020B0604020202020204" pitchFamily="34" charset="0"/>
                          <a:cs typeface="Arial" panose="020B0604020202020204" pitchFamily="34" charset="0"/>
                        </a:rPr>
                        <a:t>Statistc</a:t>
                      </a:r>
                      <a:endParaRPr lang="de-DE"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de-DE" sz="2400" u="none" strike="noStrike" dirty="0" err="1">
                          <a:effectLst/>
                          <a:latin typeface="Arial" panose="020B0604020202020204" pitchFamily="34" charset="0"/>
                          <a:cs typeface="Arial" panose="020B0604020202020204" pitchFamily="34" charset="0"/>
                        </a:rPr>
                        <a:t>df</a:t>
                      </a:r>
                      <a:endParaRPr lang="de-DE"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de-DE" sz="2400" u="none" strike="noStrike" dirty="0">
                          <a:effectLst/>
                          <a:latin typeface="Arial" panose="020B0604020202020204" pitchFamily="34" charset="0"/>
                          <a:cs typeface="Arial" panose="020B0604020202020204" pitchFamily="34" charset="0"/>
                        </a:rPr>
                        <a:t>p-</a:t>
                      </a:r>
                      <a:r>
                        <a:rPr lang="de-DE" sz="2400" u="none" strike="noStrike" dirty="0" err="1">
                          <a:effectLst/>
                          <a:latin typeface="Arial" panose="020B0604020202020204" pitchFamily="34" charset="0"/>
                          <a:cs typeface="Arial" panose="020B0604020202020204" pitchFamily="34" charset="0"/>
                        </a:rPr>
                        <a:t>value</a:t>
                      </a:r>
                      <a:endParaRPr lang="de-DE"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de-DE"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8134">
                <a:tc>
                  <a:txBody>
                    <a:bodyPr/>
                    <a:lstStyle/>
                    <a:p>
                      <a:pPr algn="l" fontAlgn="b"/>
                      <a:r>
                        <a:rPr lang="de-DE" sz="2400" u="none" strike="noStrike" dirty="0" err="1">
                          <a:effectLst/>
                          <a:latin typeface="Arial" panose="020B0604020202020204" pitchFamily="34" charset="0"/>
                          <a:cs typeface="Arial" panose="020B0604020202020204" pitchFamily="34" charset="0"/>
                        </a:rPr>
                        <a:t>LMerr</a:t>
                      </a:r>
                      <a:endParaRPr lang="de-DE"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de-DE" sz="2400" u="none" strike="noStrike">
                          <a:effectLst/>
                          <a:latin typeface="Arial" panose="020B0604020202020204" pitchFamily="34" charset="0"/>
                          <a:cs typeface="Arial" panose="020B0604020202020204" pitchFamily="34" charset="0"/>
                        </a:rPr>
                        <a:t>0.5478</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de-DE" sz="2400" u="none" strike="noStrike">
                          <a:effectLst/>
                          <a:latin typeface="Arial" panose="020B0604020202020204" pitchFamily="34" charset="0"/>
                          <a:cs typeface="Arial" panose="020B0604020202020204" pitchFamily="34" charset="0"/>
                        </a:rPr>
                        <a:t>1</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de-DE" sz="2400" u="none" strike="noStrike">
                          <a:effectLst/>
                          <a:latin typeface="Arial" panose="020B0604020202020204" pitchFamily="34" charset="0"/>
                          <a:cs typeface="Arial" panose="020B0604020202020204" pitchFamily="34" charset="0"/>
                        </a:rPr>
                        <a:t>0.4592</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88134">
                <a:tc>
                  <a:txBody>
                    <a:bodyPr/>
                    <a:lstStyle/>
                    <a:p>
                      <a:pPr algn="l" fontAlgn="b"/>
                      <a:r>
                        <a:rPr lang="de-DE" sz="2400" u="none" strike="noStrike" dirty="0" err="1">
                          <a:effectLst/>
                          <a:latin typeface="Arial" panose="020B0604020202020204" pitchFamily="34" charset="0"/>
                          <a:cs typeface="Arial" panose="020B0604020202020204" pitchFamily="34" charset="0"/>
                        </a:rPr>
                        <a:t>LMlag</a:t>
                      </a:r>
                      <a:endParaRPr lang="de-DE"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de-DE" sz="2400" u="none" strike="noStrike" dirty="0">
                          <a:effectLst/>
                          <a:latin typeface="Arial" panose="020B0604020202020204" pitchFamily="34" charset="0"/>
                          <a:cs typeface="Arial" panose="020B0604020202020204" pitchFamily="34" charset="0"/>
                        </a:rPr>
                        <a:t>32.8524</a:t>
                      </a:r>
                      <a:endParaRPr lang="de-DE"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de-DE" sz="2400" u="none" strike="noStrike">
                          <a:effectLst/>
                          <a:latin typeface="Arial" panose="020B0604020202020204" pitchFamily="34" charset="0"/>
                          <a:cs typeface="Arial" panose="020B0604020202020204" pitchFamily="34" charset="0"/>
                        </a:rPr>
                        <a:t>1</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de-DE" sz="2400" u="none" strike="noStrike">
                          <a:effectLst/>
                          <a:latin typeface="Arial" panose="020B0604020202020204" pitchFamily="34" charset="0"/>
                          <a:cs typeface="Arial" panose="020B0604020202020204" pitchFamily="34" charset="0"/>
                        </a:rPr>
                        <a:t>0</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2"/>
                  </a:ext>
                </a:extLst>
              </a:tr>
              <a:tr h="488134">
                <a:tc>
                  <a:txBody>
                    <a:bodyPr/>
                    <a:lstStyle/>
                    <a:p>
                      <a:pPr algn="l" fontAlgn="b"/>
                      <a:r>
                        <a:rPr lang="de-DE" sz="2400" u="none" strike="noStrike">
                          <a:effectLst/>
                          <a:latin typeface="Arial" panose="020B0604020202020204" pitchFamily="34" charset="0"/>
                          <a:cs typeface="Arial" panose="020B0604020202020204" pitchFamily="34" charset="0"/>
                        </a:rPr>
                        <a:t>RLMerr</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de-DE" sz="2400" u="none" strike="noStrike">
                          <a:effectLst/>
                          <a:latin typeface="Arial" panose="020B0604020202020204" pitchFamily="34" charset="0"/>
                          <a:cs typeface="Arial" panose="020B0604020202020204" pitchFamily="34" charset="0"/>
                        </a:rPr>
                        <a:t>18.0564</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de-DE" sz="2400" u="none" strike="noStrike">
                          <a:effectLst/>
                          <a:latin typeface="Arial" panose="020B0604020202020204" pitchFamily="34" charset="0"/>
                          <a:cs typeface="Arial" panose="020B0604020202020204" pitchFamily="34" charset="0"/>
                        </a:rPr>
                        <a:t>1</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de-DE" sz="2400" u="none" strike="noStrike">
                          <a:effectLst/>
                          <a:latin typeface="Arial" panose="020B0604020202020204" pitchFamily="34" charset="0"/>
                          <a:cs typeface="Arial" panose="020B0604020202020204" pitchFamily="34" charset="0"/>
                        </a:rPr>
                        <a:t>0</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3"/>
                  </a:ext>
                </a:extLst>
              </a:tr>
              <a:tr h="488134">
                <a:tc>
                  <a:txBody>
                    <a:bodyPr/>
                    <a:lstStyle/>
                    <a:p>
                      <a:pPr algn="l" fontAlgn="b"/>
                      <a:r>
                        <a:rPr lang="de-DE" sz="2400" u="none" strike="noStrike">
                          <a:effectLst/>
                          <a:latin typeface="Arial" panose="020B0604020202020204" pitchFamily="34" charset="0"/>
                          <a:cs typeface="Arial" panose="020B0604020202020204" pitchFamily="34" charset="0"/>
                        </a:rPr>
                        <a:t>RLMlag</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de-DE" sz="2400" u="none" strike="noStrike">
                          <a:effectLst/>
                          <a:latin typeface="Arial" panose="020B0604020202020204" pitchFamily="34" charset="0"/>
                          <a:cs typeface="Arial" panose="020B0604020202020204" pitchFamily="34" charset="0"/>
                        </a:rPr>
                        <a:t>50.361</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de-DE" sz="2400" u="none" strike="noStrike">
                          <a:effectLst/>
                          <a:latin typeface="Arial" panose="020B0604020202020204" pitchFamily="34" charset="0"/>
                          <a:cs typeface="Arial" panose="020B0604020202020204" pitchFamily="34" charset="0"/>
                        </a:rPr>
                        <a:t>1</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de-DE" sz="2400" u="none" strike="noStrike">
                          <a:effectLst/>
                          <a:latin typeface="Arial" panose="020B0604020202020204" pitchFamily="34" charset="0"/>
                          <a:cs typeface="Arial" panose="020B0604020202020204" pitchFamily="34" charset="0"/>
                        </a:rPr>
                        <a:t>0</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4"/>
                  </a:ext>
                </a:extLst>
              </a:tr>
              <a:tr h="488134">
                <a:tc>
                  <a:txBody>
                    <a:bodyPr/>
                    <a:lstStyle/>
                    <a:p>
                      <a:pPr algn="l" fontAlgn="b"/>
                      <a:r>
                        <a:rPr lang="de-DE" sz="2400" u="none" strike="noStrike" dirty="0">
                          <a:effectLst/>
                          <a:latin typeface="Arial" panose="020B0604020202020204" pitchFamily="34" charset="0"/>
                          <a:cs typeface="Arial" panose="020B0604020202020204" pitchFamily="34" charset="0"/>
                        </a:rPr>
                        <a:t>SARMA</a:t>
                      </a:r>
                      <a:endParaRPr lang="de-DE"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de-DE" sz="2400" u="none" strike="noStrike">
                          <a:effectLst/>
                          <a:latin typeface="Arial" panose="020B0604020202020204" pitchFamily="34" charset="0"/>
                          <a:cs typeface="Arial" panose="020B0604020202020204" pitchFamily="34" charset="0"/>
                        </a:rPr>
                        <a:t>50.9088</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de-DE" sz="2400" u="none" strike="noStrike">
                          <a:effectLst/>
                          <a:latin typeface="Arial" panose="020B0604020202020204" pitchFamily="34" charset="0"/>
                          <a:cs typeface="Arial" panose="020B0604020202020204" pitchFamily="34" charset="0"/>
                        </a:rPr>
                        <a:t>2</a:t>
                      </a:r>
                      <a:endParaRPr lang="de-DE"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de-DE" sz="2400" u="none" strike="noStrike" dirty="0">
                          <a:effectLst/>
                          <a:latin typeface="Arial" panose="020B0604020202020204" pitchFamily="34" charset="0"/>
                          <a:cs typeface="Arial" panose="020B0604020202020204" pitchFamily="34" charset="0"/>
                        </a:rPr>
                        <a:t>0</a:t>
                      </a:r>
                      <a:endParaRPr lang="de-DE"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5"/>
                  </a:ext>
                </a:extLst>
              </a:tr>
            </a:tbl>
          </a:graphicData>
        </a:graphic>
      </p:graphicFrame>
      <p:sp>
        <p:nvSpPr>
          <p:cNvPr id="5" name="Foliennummernplatzhalter 4">
            <a:extLst>
              <a:ext uri="{FF2B5EF4-FFF2-40B4-BE49-F238E27FC236}">
                <a16:creationId xmlns:a16="http://schemas.microsoft.com/office/drawing/2014/main" id="{CDB57E8A-7533-4F49-83F7-DFB2AF860670}"/>
              </a:ext>
            </a:extLst>
          </p:cNvPr>
          <p:cNvSpPr>
            <a:spLocks noGrp="1"/>
          </p:cNvSpPr>
          <p:nvPr>
            <p:ph type="sldNum" sz="quarter" idx="12"/>
          </p:nvPr>
        </p:nvSpPr>
        <p:spPr/>
        <p:txBody>
          <a:bodyPr/>
          <a:lstStyle/>
          <a:p>
            <a:fld id="{FC37B930-1B84-4170-A12E-E14E564FA935}" type="slidenum">
              <a:rPr lang="de-DE" smtClean="0"/>
              <a:t>12</a:t>
            </a:fld>
            <a:endParaRPr lang="de-DE" dirty="0"/>
          </a:p>
        </p:txBody>
      </p:sp>
    </p:spTree>
    <p:extLst>
      <p:ext uri="{BB962C8B-B14F-4D97-AF65-F5344CB8AC3E}">
        <p14:creationId xmlns:p14="http://schemas.microsoft.com/office/powerpoint/2010/main" val="291481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289249" y="46655"/>
            <a:ext cx="9008098" cy="6772275"/>
          </a:xfrm>
          <a:prstGeom prst="rect">
            <a:avLst/>
          </a:prstGeom>
        </p:spPr>
      </p:pic>
      <p:sp>
        <p:nvSpPr>
          <p:cNvPr id="6" name="Rechteck 5"/>
          <p:cNvSpPr/>
          <p:nvPr/>
        </p:nvSpPr>
        <p:spPr>
          <a:xfrm>
            <a:off x="111449" y="3424855"/>
            <a:ext cx="9185898" cy="5842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p:cNvSpPr/>
          <p:nvPr/>
        </p:nvSpPr>
        <p:spPr>
          <a:xfrm>
            <a:off x="7491906" y="1734777"/>
            <a:ext cx="1795153" cy="4628272"/>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Foliennummernplatzhalter 1">
            <a:extLst>
              <a:ext uri="{FF2B5EF4-FFF2-40B4-BE49-F238E27FC236}">
                <a16:creationId xmlns:a16="http://schemas.microsoft.com/office/drawing/2014/main" id="{484AF463-3C6B-4F62-B28D-F278EE5301E6}"/>
              </a:ext>
            </a:extLst>
          </p:cNvPr>
          <p:cNvSpPr>
            <a:spLocks noGrp="1"/>
          </p:cNvSpPr>
          <p:nvPr>
            <p:ph type="sldNum" sz="quarter" idx="12"/>
          </p:nvPr>
        </p:nvSpPr>
        <p:spPr/>
        <p:txBody>
          <a:bodyPr/>
          <a:lstStyle/>
          <a:p>
            <a:fld id="{FC37B930-1B84-4170-A12E-E14E564FA935}" type="slidenum">
              <a:rPr lang="de-DE" smtClean="0"/>
              <a:t>13</a:t>
            </a:fld>
            <a:endParaRPr lang="de-DE" dirty="0"/>
          </a:p>
        </p:txBody>
      </p:sp>
    </p:spTree>
    <p:extLst>
      <p:ext uri="{BB962C8B-B14F-4D97-AF65-F5344CB8AC3E}">
        <p14:creationId xmlns:p14="http://schemas.microsoft.com/office/powerpoint/2010/main" val="1708905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2516244247"/>
              </p:ext>
            </p:extLst>
          </p:nvPr>
        </p:nvGraphicFramePr>
        <p:xfrm>
          <a:off x="280805" y="1030607"/>
          <a:ext cx="6894694" cy="3779515"/>
        </p:xfrm>
        <a:graphic>
          <a:graphicData uri="http://schemas.openxmlformats.org/drawingml/2006/table">
            <a:tbl>
              <a:tblPr>
                <a:tableStyleId>{793D81CF-94F2-401A-BA57-92F5A7B2D0C5}</a:tableStyleId>
              </a:tblPr>
              <a:tblGrid>
                <a:gridCol w="3233797">
                  <a:extLst>
                    <a:ext uri="{9D8B030D-6E8A-4147-A177-3AD203B41FA5}">
                      <a16:colId xmlns:a16="http://schemas.microsoft.com/office/drawing/2014/main" val="20000"/>
                    </a:ext>
                  </a:extLst>
                </a:gridCol>
                <a:gridCol w="1220299">
                  <a:extLst>
                    <a:ext uri="{9D8B030D-6E8A-4147-A177-3AD203B41FA5}">
                      <a16:colId xmlns:a16="http://schemas.microsoft.com/office/drawing/2014/main" val="20001"/>
                    </a:ext>
                  </a:extLst>
                </a:gridCol>
                <a:gridCol w="1220299">
                  <a:extLst>
                    <a:ext uri="{9D8B030D-6E8A-4147-A177-3AD203B41FA5}">
                      <a16:colId xmlns:a16="http://schemas.microsoft.com/office/drawing/2014/main" val="20002"/>
                    </a:ext>
                  </a:extLst>
                </a:gridCol>
                <a:gridCol w="1220299">
                  <a:extLst>
                    <a:ext uri="{9D8B030D-6E8A-4147-A177-3AD203B41FA5}">
                      <a16:colId xmlns:a16="http://schemas.microsoft.com/office/drawing/2014/main" val="20003"/>
                    </a:ext>
                  </a:extLst>
                </a:gridCol>
              </a:tblGrid>
              <a:tr h="345141">
                <a:tc>
                  <a:txBody>
                    <a:bodyPr/>
                    <a:lstStyle/>
                    <a:p>
                      <a:pPr algn="l" fontAlgn="b"/>
                      <a:endParaRPr lang="de-DE"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tcPr>
                </a:tc>
                <a:tc>
                  <a:txBody>
                    <a:bodyPr/>
                    <a:lstStyle/>
                    <a:p>
                      <a:pPr algn="ctr" fontAlgn="b"/>
                      <a:r>
                        <a:rPr lang="de-DE" sz="2000" b="1" u="none" strike="noStrike" dirty="0" err="1">
                          <a:effectLst/>
                          <a:latin typeface="Arial" panose="020B0604020202020204" pitchFamily="34" charset="0"/>
                          <a:cs typeface="Arial" panose="020B0604020202020204" pitchFamily="34" charset="0"/>
                        </a:rPr>
                        <a:t>Direct</a:t>
                      </a:r>
                      <a:endParaRPr lang="de-DE"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de-DE" sz="2000" b="1" u="none" strike="noStrike">
                          <a:effectLst/>
                          <a:latin typeface="Arial" panose="020B0604020202020204" pitchFamily="34" charset="0"/>
                          <a:cs typeface="Arial" panose="020B0604020202020204" pitchFamily="34" charset="0"/>
                        </a:rPr>
                        <a:t>Indirect</a:t>
                      </a:r>
                      <a:endParaRPr lang="de-DE" sz="2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de-DE" sz="2000" b="1" u="none" strike="noStrike" dirty="0">
                          <a:effectLst/>
                          <a:latin typeface="Arial" panose="020B0604020202020204" pitchFamily="34" charset="0"/>
                          <a:cs typeface="Arial" panose="020B0604020202020204" pitchFamily="34" charset="0"/>
                        </a:rPr>
                        <a:t>Total</a:t>
                      </a:r>
                      <a:endParaRPr lang="de-DE"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382683">
                <a:tc>
                  <a:txBody>
                    <a:bodyPr/>
                    <a:lstStyle/>
                    <a:p>
                      <a:pPr algn="l" fontAlgn="b"/>
                      <a:r>
                        <a:rPr lang="de-DE" sz="2000" u="none" strike="noStrike" dirty="0" err="1">
                          <a:effectLst/>
                          <a:latin typeface="Arial" panose="020B0604020202020204" pitchFamily="34" charset="0"/>
                          <a:cs typeface="Arial" panose="020B0604020202020204" pitchFamily="34" charset="0"/>
                        </a:rPr>
                        <a:t>Urbanity</a:t>
                      </a:r>
                      <a:r>
                        <a:rPr lang="de-DE" sz="2000" u="none" strike="noStrike" dirty="0">
                          <a:effectLst/>
                          <a:latin typeface="Arial" panose="020B0604020202020204" pitchFamily="34" charset="0"/>
                          <a:cs typeface="Arial" panose="020B0604020202020204" pitchFamily="34" charset="0"/>
                        </a:rPr>
                        <a:t> </a:t>
                      </a:r>
                      <a:r>
                        <a:rPr lang="de-DE" sz="2000" u="none" strike="noStrike" dirty="0" err="1">
                          <a:effectLst/>
                          <a:latin typeface="Arial" panose="020B0604020202020204" pitchFamily="34" charset="0"/>
                          <a:cs typeface="Arial" panose="020B0604020202020204" pitchFamily="34" charset="0"/>
                        </a:rPr>
                        <a:t>degree</a:t>
                      </a:r>
                      <a:r>
                        <a:rPr lang="de-DE" sz="2000" u="none" strike="noStrike" dirty="0">
                          <a:effectLst/>
                          <a:latin typeface="Arial" panose="020B0604020202020204" pitchFamily="34" charset="0"/>
                          <a:cs typeface="Arial" panose="020B0604020202020204" pitchFamily="34" charset="0"/>
                        </a:rPr>
                        <a:t> 2</a:t>
                      </a:r>
                      <a:endParaRPr lang="de-DE"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tcPr>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0.01</a:t>
                      </a:r>
                    </a:p>
                  </a:txBody>
                  <a:tcPr marL="9525" marR="9525" marT="9525" marB="0" anchor="b"/>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0.006</a:t>
                      </a:r>
                    </a:p>
                  </a:txBody>
                  <a:tcPr marL="9525" marR="9525" marT="9525" marB="0" anchor="b"/>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0.015</a:t>
                      </a:r>
                    </a:p>
                  </a:txBody>
                  <a:tcPr marL="9525" marR="9525" marT="9525" marB="0" anchor="b">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382683">
                <a:tc>
                  <a:txBody>
                    <a:bodyPr/>
                    <a:lstStyle/>
                    <a:p>
                      <a:pPr algn="l" fontAlgn="b"/>
                      <a:r>
                        <a:rPr lang="de-DE" sz="2000" u="none" strike="noStrike" dirty="0" err="1">
                          <a:effectLst/>
                          <a:latin typeface="Arial" panose="020B0604020202020204" pitchFamily="34" charset="0"/>
                          <a:cs typeface="Arial" panose="020B0604020202020204" pitchFamily="34" charset="0"/>
                        </a:rPr>
                        <a:t>Urbanity</a:t>
                      </a:r>
                      <a:r>
                        <a:rPr lang="de-DE" sz="2000" u="none" strike="noStrike" dirty="0">
                          <a:effectLst/>
                          <a:latin typeface="Arial" panose="020B0604020202020204" pitchFamily="34" charset="0"/>
                          <a:cs typeface="Arial" panose="020B0604020202020204" pitchFamily="34" charset="0"/>
                        </a:rPr>
                        <a:t> </a:t>
                      </a:r>
                      <a:r>
                        <a:rPr lang="de-DE" sz="2000" u="none" strike="noStrike" dirty="0" err="1">
                          <a:effectLst/>
                          <a:latin typeface="Arial" panose="020B0604020202020204" pitchFamily="34" charset="0"/>
                          <a:cs typeface="Arial" panose="020B0604020202020204" pitchFamily="34" charset="0"/>
                        </a:rPr>
                        <a:t>degree</a:t>
                      </a:r>
                      <a:r>
                        <a:rPr lang="de-DE" sz="2000" u="none" strike="noStrike" dirty="0">
                          <a:effectLst/>
                          <a:latin typeface="Arial" panose="020B0604020202020204" pitchFamily="34" charset="0"/>
                          <a:cs typeface="Arial" panose="020B0604020202020204" pitchFamily="34" charset="0"/>
                        </a:rPr>
                        <a:t> 3</a:t>
                      </a:r>
                      <a:endParaRPr lang="de-DE"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tcPr>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-0.0003</a:t>
                      </a:r>
                    </a:p>
                  </a:txBody>
                  <a:tcPr marL="9525" marR="9525" marT="9525" marB="0" anchor="b"/>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-0.0002</a:t>
                      </a:r>
                    </a:p>
                  </a:txBody>
                  <a:tcPr marL="9525" marR="9525" marT="9525" marB="0" anchor="b"/>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-0.001</a:t>
                      </a:r>
                    </a:p>
                  </a:txBody>
                  <a:tcPr marL="9525" marR="9525" marT="9525" marB="0" anchor="b">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382683">
                <a:tc>
                  <a:txBody>
                    <a:bodyPr/>
                    <a:lstStyle/>
                    <a:p>
                      <a:pPr algn="l" fontAlgn="b"/>
                      <a:r>
                        <a:rPr lang="de-DE" sz="2000" u="none" strike="noStrike" dirty="0" err="1">
                          <a:effectLst/>
                          <a:latin typeface="Arial" panose="020B0604020202020204" pitchFamily="34" charset="0"/>
                          <a:cs typeface="Arial" panose="020B0604020202020204" pitchFamily="34" charset="0"/>
                        </a:rPr>
                        <a:t>Urbanity</a:t>
                      </a:r>
                      <a:r>
                        <a:rPr lang="de-DE" sz="2000" u="none" strike="noStrike" dirty="0">
                          <a:effectLst/>
                          <a:latin typeface="Arial" panose="020B0604020202020204" pitchFamily="34" charset="0"/>
                          <a:cs typeface="Arial" panose="020B0604020202020204" pitchFamily="34" charset="0"/>
                        </a:rPr>
                        <a:t> </a:t>
                      </a:r>
                      <a:r>
                        <a:rPr lang="de-DE" sz="2000" u="none" strike="noStrike" dirty="0" err="1">
                          <a:effectLst/>
                          <a:latin typeface="Arial" panose="020B0604020202020204" pitchFamily="34" charset="0"/>
                          <a:cs typeface="Arial" panose="020B0604020202020204" pitchFamily="34" charset="0"/>
                        </a:rPr>
                        <a:t>degree</a:t>
                      </a:r>
                      <a:r>
                        <a:rPr lang="de-DE" sz="2000" u="none" strike="noStrike" dirty="0">
                          <a:effectLst/>
                          <a:latin typeface="Arial" panose="020B0604020202020204" pitchFamily="34" charset="0"/>
                          <a:cs typeface="Arial" panose="020B0604020202020204" pitchFamily="34" charset="0"/>
                        </a:rPr>
                        <a:t> 4</a:t>
                      </a:r>
                      <a:endParaRPr lang="de-DE"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tcPr>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0.015</a:t>
                      </a:r>
                    </a:p>
                  </a:txBody>
                  <a:tcPr marL="9525" marR="9525" marT="9525" marB="0" anchor="b"/>
                </a:tc>
                <a:tc>
                  <a:txBody>
                    <a:bodyPr/>
                    <a:lstStyle/>
                    <a:p>
                      <a:pPr algn="ctr" fontAlgn="b"/>
                      <a:r>
                        <a:rPr lang="de-DE" sz="2400" b="0" i="0" u="none" strike="noStrike">
                          <a:solidFill>
                            <a:srgbClr val="000000"/>
                          </a:solidFill>
                          <a:effectLst/>
                          <a:latin typeface="Arial" panose="020B0604020202020204" pitchFamily="34" charset="0"/>
                          <a:cs typeface="Arial" panose="020B0604020202020204" pitchFamily="34" charset="0"/>
                        </a:rPr>
                        <a:t>0.009</a:t>
                      </a:r>
                    </a:p>
                  </a:txBody>
                  <a:tcPr marL="9525" marR="9525" marT="9525" marB="0" anchor="b"/>
                </a:tc>
                <a:tc>
                  <a:txBody>
                    <a:bodyPr/>
                    <a:lstStyle/>
                    <a:p>
                      <a:pPr algn="ctr" fontAlgn="b"/>
                      <a:r>
                        <a:rPr lang="de-DE" sz="2400" b="0" i="0" u="none" strike="noStrike">
                          <a:solidFill>
                            <a:srgbClr val="000000"/>
                          </a:solidFill>
                          <a:effectLst/>
                          <a:latin typeface="Arial" panose="020B0604020202020204" pitchFamily="34" charset="0"/>
                          <a:cs typeface="Arial" panose="020B0604020202020204" pitchFamily="34" charset="0"/>
                        </a:rPr>
                        <a:t>0.024</a:t>
                      </a:r>
                    </a:p>
                  </a:txBody>
                  <a:tcPr marL="9525" marR="9525" marT="9525" marB="0" anchor="b">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382683">
                <a:tc>
                  <a:txBody>
                    <a:bodyPr/>
                    <a:lstStyle/>
                    <a:p>
                      <a:pPr algn="l" fontAlgn="b"/>
                      <a:r>
                        <a:rPr lang="de-DE" sz="2000" u="none" strike="noStrike">
                          <a:effectLst/>
                          <a:latin typeface="Arial" panose="020B0604020202020204" pitchFamily="34" charset="0"/>
                          <a:cs typeface="Arial" panose="020B0604020202020204" pitchFamily="34" charset="0"/>
                        </a:rPr>
                        <a:t>Unemployment</a:t>
                      </a:r>
                      <a:endParaRPr lang="de-DE"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tcPr>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0.003</a:t>
                      </a:r>
                    </a:p>
                  </a:txBody>
                  <a:tcPr marL="9525" marR="9525" marT="9525" marB="0" anchor="b"/>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0.001</a:t>
                      </a:r>
                    </a:p>
                  </a:txBody>
                  <a:tcPr marL="9525" marR="9525" marT="9525" marB="0" anchor="b"/>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0.004</a:t>
                      </a:r>
                    </a:p>
                  </a:txBody>
                  <a:tcPr marL="9525" marR="9525" marT="9525" marB="0" anchor="b">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382683">
                <a:tc>
                  <a:txBody>
                    <a:bodyPr/>
                    <a:lstStyle/>
                    <a:p>
                      <a:pPr algn="l" fontAlgn="b"/>
                      <a:r>
                        <a:rPr lang="de-DE" sz="2000" u="none" strike="noStrike">
                          <a:effectLst/>
                          <a:latin typeface="Arial" panose="020B0604020202020204" pitchFamily="34" charset="0"/>
                          <a:cs typeface="Arial" panose="020B0604020202020204" pitchFamily="34" charset="0"/>
                        </a:rPr>
                        <a:t>Share migrants</a:t>
                      </a:r>
                      <a:endParaRPr lang="de-DE"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tcPr>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-0.001</a:t>
                      </a:r>
                    </a:p>
                  </a:txBody>
                  <a:tcPr marL="9525" marR="9525" marT="9525" marB="0" anchor="b"/>
                </a:tc>
                <a:tc>
                  <a:txBody>
                    <a:bodyPr/>
                    <a:lstStyle/>
                    <a:p>
                      <a:pPr algn="ctr" fontAlgn="b"/>
                      <a:r>
                        <a:rPr lang="de-DE" sz="2400" b="0" i="0" u="none" strike="noStrike">
                          <a:solidFill>
                            <a:srgbClr val="000000"/>
                          </a:solidFill>
                          <a:effectLst/>
                          <a:latin typeface="Arial" panose="020B0604020202020204" pitchFamily="34" charset="0"/>
                          <a:cs typeface="Arial" panose="020B0604020202020204" pitchFamily="34" charset="0"/>
                        </a:rPr>
                        <a:t>-0.0004</a:t>
                      </a:r>
                    </a:p>
                  </a:txBody>
                  <a:tcPr marL="9525" marR="9525" marT="9525" marB="0" anchor="b"/>
                </a:tc>
                <a:tc>
                  <a:txBody>
                    <a:bodyPr/>
                    <a:lstStyle/>
                    <a:p>
                      <a:pPr algn="ctr" fontAlgn="b"/>
                      <a:r>
                        <a:rPr lang="de-DE" sz="2400" b="0" i="0" u="none" strike="noStrike">
                          <a:solidFill>
                            <a:srgbClr val="000000"/>
                          </a:solidFill>
                          <a:effectLst/>
                          <a:latin typeface="Arial" panose="020B0604020202020204" pitchFamily="34" charset="0"/>
                          <a:cs typeface="Arial" panose="020B0604020202020204" pitchFamily="34" charset="0"/>
                        </a:rPr>
                        <a:t>-0.001</a:t>
                      </a:r>
                    </a:p>
                  </a:txBody>
                  <a:tcPr marL="9525" marR="9525" marT="9525" marB="0" anchor="b">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82683">
                <a:tc>
                  <a:txBody>
                    <a:bodyPr/>
                    <a:lstStyle/>
                    <a:p>
                      <a:pPr algn="l" fontAlgn="b"/>
                      <a:r>
                        <a:rPr lang="de-DE" sz="2000" u="none" strike="noStrike">
                          <a:effectLst/>
                          <a:latin typeface="Arial" panose="020B0604020202020204" pitchFamily="34" charset="0"/>
                          <a:cs typeface="Arial" panose="020B0604020202020204" pitchFamily="34" charset="0"/>
                        </a:rPr>
                        <a:t>Share young people (15-29)</a:t>
                      </a:r>
                      <a:endParaRPr lang="de-DE"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tcPr>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-0.001</a:t>
                      </a:r>
                    </a:p>
                  </a:txBody>
                  <a:tcPr marL="9525" marR="9525" marT="9525" marB="0" anchor="b"/>
                </a:tc>
                <a:tc>
                  <a:txBody>
                    <a:bodyPr/>
                    <a:lstStyle/>
                    <a:p>
                      <a:pPr algn="ctr" fontAlgn="b"/>
                      <a:r>
                        <a:rPr lang="de-DE" sz="2400" b="0" i="0" u="none" strike="noStrike">
                          <a:solidFill>
                            <a:srgbClr val="000000"/>
                          </a:solidFill>
                          <a:effectLst/>
                          <a:latin typeface="Arial" panose="020B0604020202020204" pitchFamily="34" charset="0"/>
                          <a:cs typeface="Arial" panose="020B0604020202020204" pitchFamily="34" charset="0"/>
                        </a:rPr>
                        <a:t>-0.0003</a:t>
                      </a:r>
                    </a:p>
                  </a:txBody>
                  <a:tcPr marL="9525" marR="9525" marT="9525" marB="0" anchor="b"/>
                </a:tc>
                <a:tc>
                  <a:txBody>
                    <a:bodyPr/>
                    <a:lstStyle/>
                    <a:p>
                      <a:pPr algn="ctr" fontAlgn="b"/>
                      <a:r>
                        <a:rPr lang="de-DE" sz="2400" b="0" i="0" u="none" strike="noStrike">
                          <a:solidFill>
                            <a:srgbClr val="000000"/>
                          </a:solidFill>
                          <a:effectLst/>
                          <a:latin typeface="Arial" panose="020B0604020202020204" pitchFamily="34" charset="0"/>
                          <a:cs typeface="Arial" panose="020B0604020202020204" pitchFamily="34" charset="0"/>
                        </a:rPr>
                        <a:t>-0.001</a:t>
                      </a:r>
                    </a:p>
                  </a:txBody>
                  <a:tcPr marL="9525" marR="9525" marT="9525" marB="0" anchor="b">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382683">
                <a:tc>
                  <a:txBody>
                    <a:bodyPr/>
                    <a:lstStyle/>
                    <a:p>
                      <a:pPr algn="l" fontAlgn="b"/>
                      <a:r>
                        <a:rPr lang="de-DE" sz="2000" u="none" strike="noStrike">
                          <a:effectLst/>
                          <a:latin typeface="Arial" panose="020B0604020202020204" pitchFamily="34" charset="0"/>
                          <a:cs typeface="Arial" panose="020B0604020202020204" pitchFamily="34" charset="0"/>
                        </a:rPr>
                        <a:t>Share old people (&gt;65)</a:t>
                      </a:r>
                      <a:endParaRPr lang="de-DE"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tcPr>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-0.005</a:t>
                      </a:r>
                    </a:p>
                  </a:txBody>
                  <a:tcPr marL="9525" marR="9525" marT="9525" marB="0" anchor="b"/>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-0.003</a:t>
                      </a:r>
                    </a:p>
                  </a:txBody>
                  <a:tcPr marL="9525" marR="9525" marT="9525" marB="0" anchor="b"/>
                </a:tc>
                <a:tc>
                  <a:txBody>
                    <a:bodyPr/>
                    <a:lstStyle/>
                    <a:p>
                      <a:pPr algn="ctr" fontAlgn="b"/>
                      <a:r>
                        <a:rPr lang="de-DE" sz="2400" b="0" i="0" u="none" strike="noStrike">
                          <a:solidFill>
                            <a:srgbClr val="000000"/>
                          </a:solidFill>
                          <a:effectLst/>
                          <a:latin typeface="Arial" panose="020B0604020202020204" pitchFamily="34" charset="0"/>
                          <a:cs typeface="Arial" panose="020B0604020202020204" pitchFamily="34" charset="0"/>
                        </a:rPr>
                        <a:t>-0.008</a:t>
                      </a:r>
                    </a:p>
                  </a:txBody>
                  <a:tcPr marL="9525" marR="9525" marT="9525" marB="0" anchor="b">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82683">
                <a:tc>
                  <a:txBody>
                    <a:bodyPr/>
                    <a:lstStyle/>
                    <a:p>
                      <a:pPr algn="l" fontAlgn="b"/>
                      <a:r>
                        <a:rPr lang="de-DE" sz="2000" u="none" strike="noStrike" dirty="0">
                          <a:effectLst/>
                          <a:latin typeface="Arial" panose="020B0604020202020204" pitchFamily="34" charset="0"/>
                          <a:cs typeface="Arial" panose="020B0604020202020204" pitchFamily="34" charset="0"/>
                        </a:rPr>
                        <a:t>Share </a:t>
                      </a:r>
                      <a:r>
                        <a:rPr lang="de-DE" sz="2000" u="none" strike="noStrike" dirty="0" err="1">
                          <a:effectLst/>
                          <a:latin typeface="Arial" panose="020B0604020202020204" pitchFamily="34" charset="0"/>
                          <a:cs typeface="Arial" panose="020B0604020202020204" pitchFamily="34" charset="0"/>
                        </a:rPr>
                        <a:t>low</a:t>
                      </a:r>
                      <a:r>
                        <a:rPr lang="de-DE" sz="2000" u="none" strike="noStrike" dirty="0">
                          <a:effectLst/>
                          <a:latin typeface="Arial" panose="020B0604020202020204" pitchFamily="34" charset="0"/>
                          <a:cs typeface="Arial" panose="020B0604020202020204" pitchFamily="34" charset="0"/>
                        </a:rPr>
                        <a:t> </a:t>
                      </a:r>
                      <a:r>
                        <a:rPr lang="de-DE" sz="2000" u="none" strike="noStrike" dirty="0" err="1">
                          <a:effectLst/>
                          <a:latin typeface="Arial" panose="020B0604020202020204" pitchFamily="34" charset="0"/>
                          <a:cs typeface="Arial" panose="020B0604020202020204" pitchFamily="34" charset="0"/>
                        </a:rPr>
                        <a:t>education</a:t>
                      </a:r>
                      <a:endParaRPr lang="de-DE"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tcPr>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0.004</a:t>
                      </a:r>
                    </a:p>
                  </a:txBody>
                  <a:tcPr marL="9525" marR="9525" marT="9525" marB="0" anchor="b"/>
                </a:tc>
                <a:tc>
                  <a:txBody>
                    <a:bodyPr/>
                    <a:lstStyle/>
                    <a:p>
                      <a:pPr algn="ctr" fontAlgn="b"/>
                      <a:r>
                        <a:rPr lang="de-DE" sz="2400" b="0" i="0" u="none" strike="noStrike">
                          <a:solidFill>
                            <a:srgbClr val="000000"/>
                          </a:solidFill>
                          <a:effectLst/>
                          <a:latin typeface="Arial" panose="020B0604020202020204" pitchFamily="34" charset="0"/>
                          <a:cs typeface="Arial" panose="020B0604020202020204" pitchFamily="34" charset="0"/>
                        </a:rPr>
                        <a:t>0.002</a:t>
                      </a:r>
                    </a:p>
                  </a:txBody>
                  <a:tcPr marL="9525" marR="9525" marT="9525" marB="0" anchor="b"/>
                </a:tc>
                <a:tc>
                  <a:txBody>
                    <a:bodyPr/>
                    <a:lstStyle/>
                    <a:p>
                      <a:pPr algn="ctr" fontAlgn="b"/>
                      <a:r>
                        <a:rPr lang="de-DE" sz="2400" b="0" i="0" u="none" strike="noStrike" dirty="0">
                          <a:solidFill>
                            <a:srgbClr val="000000"/>
                          </a:solidFill>
                          <a:effectLst/>
                          <a:latin typeface="Arial" panose="020B0604020202020204" pitchFamily="34" charset="0"/>
                          <a:cs typeface="Arial" panose="020B0604020202020204" pitchFamily="34" charset="0"/>
                        </a:rPr>
                        <a:t>0.006</a:t>
                      </a:r>
                    </a:p>
                  </a:txBody>
                  <a:tcPr marL="9525" marR="9525" marT="9525" marB="0" anchor="b">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372910">
                <a:tc>
                  <a:txBody>
                    <a:bodyPr/>
                    <a:lstStyle/>
                    <a:p>
                      <a:pPr algn="l" fontAlgn="b"/>
                      <a:r>
                        <a:rPr lang="de-DE" sz="1600" u="none" strike="noStrike" dirty="0">
                          <a:solidFill>
                            <a:schemeClr val="bg1">
                              <a:lumMod val="65000"/>
                            </a:schemeClr>
                          </a:solidFill>
                          <a:effectLst/>
                          <a:latin typeface="Arial" panose="020B0604020202020204" pitchFamily="34" charset="0"/>
                          <a:cs typeface="Arial" panose="020B0604020202020204" pitchFamily="34" charset="0"/>
                        </a:rPr>
                        <a:t>[116 </a:t>
                      </a:r>
                      <a:r>
                        <a:rPr lang="de-DE" sz="1600" u="none" strike="noStrike" dirty="0" err="1">
                          <a:solidFill>
                            <a:schemeClr val="bg1">
                              <a:lumMod val="65000"/>
                            </a:schemeClr>
                          </a:solidFill>
                          <a:effectLst/>
                          <a:latin typeface="Arial" panose="020B0604020202020204" pitchFamily="34" charset="0"/>
                          <a:cs typeface="Arial" panose="020B0604020202020204" pitchFamily="34" charset="0"/>
                        </a:rPr>
                        <a:t>omitted</a:t>
                      </a:r>
                      <a:r>
                        <a:rPr lang="de-DE" sz="1600" u="none" strike="noStrike" dirty="0">
                          <a:solidFill>
                            <a:schemeClr val="bg1">
                              <a:lumMod val="65000"/>
                            </a:schemeClr>
                          </a:solidFill>
                          <a:effectLst/>
                          <a:latin typeface="Arial" panose="020B0604020202020204" pitchFamily="34" charset="0"/>
                          <a:cs typeface="Arial" panose="020B0604020202020204" pitchFamily="34" charset="0"/>
                        </a:rPr>
                        <a:t>]</a:t>
                      </a:r>
                      <a:endParaRPr lang="de-DE" sz="1600" b="0" i="0" u="none" strike="noStrike" dirty="0">
                        <a:solidFill>
                          <a:schemeClr val="bg1">
                            <a:lumMod val="65000"/>
                          </a:schemeClr>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tcPr>
                </a:tc>
                <a:tc>
                  <a:txBody>
                    <a:bodyPr/>
                    <a:lstStyle/>
                    <a:p>
                      <a:endParaRPr lang="de-DE" dirty="0">
                        <a:latin typeface="Arial" panose="020B0604020202020204" pitchFamily="34" charset="0"/>
                        <a:cs typeface="Arial" panose="020B0604020202020204" pitchFamily="34" charset="0"/>
                      </a:endParaRPr>
                    </a:p>
                  </a:txBody>
                  <a:tcPr marL="9525" marR="9525" marT="9525" marB="0" anchor="b"/>
                </a:tc>
                <a:tc>
                  <a:txBody>
                    <a:bodyPr/>
                    <a:lstStyle/>
                    <a:p>
                      <a:endParaRPr lang="de-DE">
                        <a:latin typeface="Arial" panose="020B0604020202020204" pitchFamily="34" charset="0"/>
                        <a:cs typeface="Arial" panose="020B0604020202020204" pitchFamily="34" charset="0"/>
                      </a:endParaRPr>
                    </a:p>
                  </a:txBody>
                  <a:tcPr marL="9525" marR="9525" marT="9525" marB="0" anchor="b"/>
                </a:tc>
                <a:tc>
                  <a:txBody>
                    <a:bodyPr/>
                    <a:lstStyle/>
                    <a:p>
                      <a:endParaRPr lang="de-DE" dirty="0">
                        <a:latin typeface="Arial" panose="020B0604020202020204" pitchFamily="34" charset="0"/>
                        <a:cs typeface="Arial" panose="020B0604020202020204" pitchFamily="34" charset="0"/>
                      </a:endParaRPr>
                    </a:p>
                  </a:txBody>
                  <a:tcPr marL="9525" marR="9525" marT="9525" marB="0" anchor="b">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bl>
          </a:graphicData>
        </a:graphic>
      </p:graphicFrame>
      <p:sp>
        <p:nvSpPr>
          <p:cNvPr id="5" name="Rechteck 4"/>
          <p:cNvSpPr/>
          <p:nvPr/>
        </p:nvSpPr>
        <p:spPr>
          <a:xfrm>
            <a:off x="9138920" y="2891789"/>
            <a:ext cx="1245870" cy="84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Arial" panose="020B0604020202020204" pitchFamily="34" charset="0"/>
                <a:cs typeface="Arial" panose="020B0604020202020204" pitchFamily="34" charset="0"/>
              </a:rPr>
              <a:t>Österr.</a:t>
            </a:r>
          </a:p>
          <a:p>
            <a:pPr algn="ctr"/>
            <a:r>
              <a:rPr lang="de-DE" dirty="0">
                <a:latin typeface="Arial" panose="020B0604020202020204" pitchFamily="34" charset="0"/>
                <a:cs typeface="Arial" panose="020B0604020202020204" pitchFamily="34" charset="0"/>
              </a:rPr>
              <a:t>Gemeinde</a:t>
            </a:r>
          </a:p>
        </p:txBody>
      </p:sp>
      <p:sp>
        <p:nvSpPr>
          <p:cNvPr id="7" name="Rechteck 6"/>
          <p:cNvSpPr/>
          <p:nvPr/>
        </p:nvSpPr>
        <p:spPr>
          <a:xfrm>
            <a:off x="7893050" y="2045969"/>
            <a:ext cx="2491740" cy="845820"/>
          </a:xfrm>
          <a:prstGeom prst="rect">
            <a:avLst/>
          </a:prstGeom>
          <a:solidFill>
            <a:schemeClr val="bg1">
              <a:lumMod val="85000"/>
            </a:schemeClr>
          </a:solidFill>
          <a:ln w="1905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latin typeface="Arial" panose="020B0604020202020204" pitchFamily="34" charset="0"/>
              <a:cs typeface="Arial" panose="020B0604020202020204" pitchFamily="34" charset="0"/>
            </a:endParaRPr>
          </a:p>
        </p:txBody>
      </p:sp>
      <p:sp>
        <p:nvSpPr>
          <p:cNvPr id="8" name="Rechteck 7"/>
          <p:cNvSpPr/>
          <p:nvPr/>
        </p:nvSpPr>
        <p:spPr>
          <a:xfrm>
            <a:off x="7893050" y="2899290"/>
            <a:ext cx="1245870" cy="1684139"/>
          </a:xfrm>
          <a:prstGeom prst="rect">
            <a:avLst/>
          </a:prstGeom>
          <a:solidFill>
            <a:schemeClr val="bg1">
              <a:lumMod val="85000"/>
            </a:schemeClr>
          </a:solidFill>
          <a:ln w="1905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9" name="Rechteck 8"/>
          <p:cNvSpPr/>
          <p:nvPr/>
        </p:nvSpPr>
        <p:spPr>
          <a:xfrm>
            <a:off x="9138920" y="3737609"/>
            <a:ext cx="2491740" cy="845820"/>
          </a:xfrm>
          <a:prstGeom prst="rect">
            <a:avLst/>
          </a:prstGeom>
          <a:solidFill>
            <a:schemeClr val="bg1">
              <a:lumMod val="85000"/>
            </a:schemeClr>
          </a:solidFill>
          <a:ln w="1905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10" name="Rechteck 9"/>
          <p:cNvSpPr/>
          <p:nvPr/>
        </p:nvSpPr>
        <p:spPr>
          <a:xfrm>
            <a:off x="10384790" y="2045968"/>
            <a:ext cx="1245870" cy="1684139"/>
          </a:xfrm>
          <a:prstGeom prst="rect">
            <a:avLst/>
          </a:prstGeom>
          <a:solidFill>
            <a:schemeClr val="bg1">
              <a:lumMod val="85000"/>
            </a:schemeClr>
          </a:solidFill>
          <a:ln w="1905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latin typeface="Arial" panose="020B0604020202020204" pitchFamily="34" charset="0"/>
              <a:cs typeface="Arial" panose="020B0604020202020204" pitchFamily="34" charset="0"/>
            </a:endParaRPr>
          </a:p>
        </p:txBody>
      </p:sp>
      <p:sp>
        <p:nvSpPr>
          <p:cNvPr id="11" name="Ellipse 10"/>
          <p:cNvSpPr/>
          <p:nvPr/>
        </p:nvSpPr>
        <p:spPr>
          <a:xfrm>
            <a:off x="7893050" y="1691639"/>
            <a:ext cx="3737610" cy="321183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12" name="Textfeld 11"/>
          <p:cNvSpPr txBox="1"/>
          <p:nvPr/>
        </p:nvSpPr>
        <p:spPr>
          <a:xfrm>
            <a:off x="280805" y="5029199"/>
            <a:ext cx="7627088" cy="923330"/>
          </a:xfrm>
          <a:prstGeom prst="rect">
            <a:avLst/>
          </a:prstGeom>
          <a:noFill/>
        </p:spPr>
        <p:txBody>
          <a:bodyPr wrap="none" rtlCol="0">
            <a:spAutoFit/>
          </a:bodyPr>
          <a:lstStyle/>
          <a:p>
            <a:pPr marL="342900" indent="-342900">
              <a:buAutoNum type="arabicPeriod"/>
            </a:pPr>
            <a:r>
              <a:rPr lang="de-DE" dirty="0">
                <a:latin typeface="Arial" panose="020B0604020202020204" pitchFamily="34" charset="0"/>
                <a:cs typeface="Arial" panose="020B0604020202020204" pitchFamily="34" charset="0"/>
              </a:rPr>
              <a:t>Direkte Effekte sind überall rund doppelt so stark wie indirekte Effekte</a:t>
            </a:r>
          </a:p>
          <a:p>
            <a:pPr marL="342900" indent="-342900">
              <a:buAutoNum type="arabicPeriod"/>
            </a:pPr>
            <a:r>
              <a:rPr lang="de-DE" dirty="0">
                <a:latin typeface="Arial" panose="020B0604020202020204" pitchFamily="34" charset="0"/>
                <a:cs typeface="Arial" panose="020B0604020202020204" pitchFamily="34" charset="0"/>
              </a:rPr>
              <a:t>Wirkungsrichtung verändert sich nicht </a:t>
            </a:r>
          </a:p>
          <a:p>
            <a:endParaRPr lang="de-DE" dirty="0">
              <a:latin typeface="Arial" panose="020B0604020202020204" pitchFamily="34" charset="0"/>
              <a:cs typeface="Arial" panose="020B0604020202020204" pitchFamily="34" charset="0"/>
            </a:endParaRPr>
          </a:p>
        </p:txBody>
      </p:sp>
      <p:sp>
        <p:nvSpPr>
          <p:cNvPr id="19" name="Textfeld 18"/>
          <p:cNvSpPr txBox="1"/>
          <p:nvPr/>
        </p:nvSpPr>
        <p:spPr>
          <a:xfrm>
            <a:off x="8986643" y="1314806"/>
            <a:ext cx="1729961" cy="369332"/>
          </a:xfrm>
          <a:prstGeom prst="rect">
            <a:avLst/>
          </a:prstGeom>
          <a:noFill/>
        </p:spPr>
        <p:txBody>
          <a:bodyPr wrap="none" rtlCol="0">
            <a:spAutoFit/>
          </a:bodyPr>
          <a:lstStyle/>
          <a:p>
            <a:r>
              <a:rPr lang="de-DE" dirty="0">
                <a:latin typeface="Arial" panose="020B0604020202020204" pitchFamily="34" charset="0"/>
                <a:cs typeface="Arial" panose="020B0604020202020204" pitchFamily="34" charset="0"/>
              </a:rPr>
              <a:t>Radius = 25km</a:t>
            </a:r>
          </a:p>
        </p:txBody>
      </p:sp>
      <p:sp>
        <p:nvSpPr>
          <p:cNvPr id="3" name="Foliennummernplatzhalter 2">
            <a:extLst>
              <a:ext uri="{FF2B5EF4-FFF2-40B4-BE49-F238E27FC236}">
                <a16:creationId xmlns:a16="http://schemas.microsoft.com/office/drawing/2014/main" id="{5C26C110-AD8B-438C-B991-4800413AC449}"/>
              </a:ext>
            </a:extLst>
          </p:cNvPr>
          <p:cNvSpPr>
            <a:spLocks noGrp="1"/>
          </p:cNvSpPr>
          <p:nvPr>
            <p:ph type="sldNum" sz="quarter" idx="12"/>
          </p:nvPr>
        </p:nvSpPr>
        <p:spPr/>
        <p:txBody>
          <a:bodyPr/>
          <a:lstStyle/>
          <a:p>
            <a:fld id="{FC37B930-1B84-4170-A12E-E14E564FA935}" type="slidenum">
              <a:rPr lang="de-DE" smtClean="0"/>
              <a:t>14</a:t>
            </a:fld>
            <a:endParaRPr lang="de-DE" dirty="0"/>
          </a:p>
        </p:txBody>
      </p:sp>
      <p:sp>
        <p:nvSpPr>
          <p:cNvPr id="6" name="Rechteck 5">
            <a:extLst>
              <a:ext uri="{FF2B5EF4-FFF2-40B4-BE49-F238E27FC236}">
                <a16:creationId xmlns:a16="http://schemas.microsoft.com/office/drawing/2014/main" id="{851C5D1D-F3DF-4A19-A54D-7530B73144D3}"/>
              </a:ext>
            </a:extLst>
          </p:cNvPr>
          <p:cNvSpPr/>
          <p:nvPr/>
        </p:nvSpPr>
        <p:spPr>
          <a:xfrm>
            <a:off x="280805" y="1379695"/>
            <a:ext cx="6894694" cy="385632"/>
          </a:xfrm>
          <a:prstGeom prst="rect">
            <a:avLst/>
          </a:prstGeom>
          <a:solidFill>
            <a:schemeClr val="accent1">
              <a:lumMod val="75000"/>
              <a:alpha val="17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39AC3154-C5CB-4DA7-8BA9-4A42B1A22826}"/>
              </a:ext>
            </a:extLst>
          </p:cNvPr>
          <p:cNvSpPr/>
          <p:nvPr/>
        </p:nvSpPr>
        <p:spPr>
          <a:xfrm>
            <a:off x="266308" y="2159269"/>
            <a:ext cx="6894694" cy="385632"/>
          </a:xfrm>
          <a:prstGeom prst="rect">
            <a:avLst/>
          </a:prstGeom>
          <a:solidFill>
            <a:schemeClr val="accent1">
              <a:lumMod val="75000"/>
              <a:alpha val="17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A523F861-F8C7-4039-9BEA-6B49A378AFAD}"/>
              </a:ext>
            </a:extLst>
          </p:cNvPr>
          <p:cNvSpPr/>
          <p:nvPr/>
        </p:nvSpPr>
        <p:spPr>
          <a:xfrm>
            <a:off x="266308" y="3673563"/>
            <a:ext cx="6894694" cy="385632"/>
          </a:xfrm>
          <a:prstGeom prst="rect">
            <a:avLst/>
          </a:prstGeom>
          <a:solidFill>
            <a:schemeClr val="accent1">
              <a:lumMod val="75000"/>
              <a:alpha val="17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19682CE-5663-4732-BFA7-583D2FE3383A}"/>
              </a:ext>
            </a:extLst>
          </p:cNvPr>
          <p:cNvSpPr/>
          <p:nvPr/>
        </p:nvSpPr>
        <p:spPr>
          <a:xfrm>
            <a:off x="266308" y="4076605"/>
            <a:ext cx="6894694" cy="385632"/>
          </a:xfrm>
          <a:prstGeom prst="rect">
            <a:avLst/>
          </a:prstGeom>
          <a:solidFill>
            <a:schemeClr val="accent1">
              <a:lumMod val="75000"/>
              <a:alpha val="17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BB379DA8-1F53-409D-A10B-4ADFC3EDB3DA}"/>
              </a:ext>
            </a:extLst>
          </p:cNvPr>
          <p:cNvSpPr/>
          <p:nvPr/>
        </p:nvSpPr>
        <p:spPr>
          <a:xfrm>
            <a:off x="266308" y="2526028"/>
            <a:ext cx="6894694" cy="385632"/>
          </a:xfrm>
          <a:prstGeom prst="rect">
            <a:avLst/>
          </a:prstGeom>
          <a:solidFill>
            <a:schemeClr val="accent1">
              <a:lumMod val="75000"/>
              <a:alpha val="17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9930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Ergebnisse</a:t>
            </a:r>
          </a:p>
        </p:txBody>
      </p:sp>
      <p:sp>
        <p:nvSpPr>
          <p:cNvPr id="3" name="Inhaltsplatzhalter 2"/>
          <p:cNvSpPr>
            <a:spLocks noGrp="1"/>
          </p:cNvSpPr>
          <p:nvPr>
            <p:ph idx="1"/>
          </p:nvPr>
        </p:nvSpPr>
        <p:spPr/>
        <p:txBody>
          <a:bodyPr>
            <a:normAutofit/>
          </a:bodyPr>
          <a:lstStyle/>
          <a:p>
            <a:r>
              <a:rPr lang="de-DE" dirty="0"/>
              <a:t>Hauptergebnisse:</a:t>
            </a:r>
          </a:p>
          <a:p>
            <a:pPr lvl="1">
              <a:buFont typeface="Symbol" panose="05050102010706020507" pitchFamily="18" charset="2"/>
              <a:buChar char="-"/>
            </a:pPr>
            <a:r>
              <a:rPr lang="de-DE" sz="2000" dirty="0"/>
              <a:t>Urbanitätsgrad verläuft quasi in entgegengesetzte Richtung wie erwartet</a:t>
            </a:r>
          </a:p>
          <a:p>
            <a:pPr lvl="1">
              <a:buFont typeface="Wingdings" panose="05000000000000000000" pitchFamily="2" charset="2"/>
              <a:buChar char="à"/>
            </a:pPr>
            <a:r>
              <a:rPr lang="de-DE" sz="2000" dirty="0">
                <a:sym typeface="Wingdings" panose="05000000000000000000" pitchFamily="2" charset="2"/>
              </a:rPr>
              <a:t>Falsifizierung der Hypothese: </a:t>
            </a:r>
          </a:p>
          <a:p>
            <a:pPr marL="274320" lvl="1" indent="0" algn="ctr">
              <a:buNone/>
            </a:pPr>
            <a:r>
              <a:rPr lang="de-DE" sz="2000" i="1" dirty="0">
                <a:sym typeface="Wingdings" panose="05000000000000000000" pitchFamily="2" charset="2"/>
              </a:rPr>
              <a:t>	Je höher der Urbanitätsgrad, desto höher der FPÖ Wähleranteil</a:t>
            </a:r>
          </a:p>
          <a:p>
            <a:pPr marL="274320" lvl="1" indent="0">
              <a:buNone/>
            </a:pPr>
            <a:endParaRPr lang="de-DE" sz="2000" dirty="0"/>
          </a:p>
          <a:p>
            <a:r>
              <a:rPr lang="de-DE" dirty="0"/>
              <a:t>Mögliche Erklärungsansätze:</a:t>
            </a:r>
          </a:p>
          <a:p>
            <a:pPr lvl="1">
              <a:buFont typeface="Symbol" panose="05050102010706020507" pitchFamily="18" charset="2"/>
              <a:buChar char="-"/>
            </a:pPr>
            <a:r>
              <a:rPr lang="de-DE" sz="2000" dirty="0"/>
              <a:t>Urbanitätsgrad vs. Bevölkerungsdichte</a:t>
            </a:r>
          </a:p>
          <a:p>
            <a:pPr lvl="1">
              <a:buFont typeface="Symbol" panose="05050102010706020507" pitchFamily="18" charset="2"/>
              <a:buChar char="-"/>
            </a:pPr>
            <a:r>
              <a:rPr lang="de-DE" sz="2000" dirty="0"/>
              <a:t>Fokus auf FPÖ, also im Grunde nur Aussage, dass rechtsextreme Wähler nicht unbedingt mit diesen Variablen zusammenhängen</a:t>
            </a:r>
          </a:p>
        </p:txBody>
      </p:sp>
      <p:sp>
        <p:nvSpPr>
          <p:cNvPr id="4" name="Foliennummernplatzhalter 3">
            <a:extLst>
              <a:ext uri="{FF2B5EF4-FFF2-40B4-BE49-F238E27FC236}">
                <a16:creationId xmlns:a16="http://schemas.microsoft.com/office/drawing/2014/main" id="{AC755BDF-4BE6-4B91-8C47-96FD76E0116B}"/>
              </a:ext>
            </a:extLst>
          </p:cNvPr>
          <p:cNvSpPr>
            <a:spLocks noGrp="1"/>
          </p:cNvSpPr>
          <p:nvPr>
            <p:ph type="sldNum" sz="quarter" idx="12"/>
          </p:nvPr>
        </p:nvSpPr>
        <p:spPr/>
        <p:txBody>
          <a:bodyPr/>
          <a:lstStyle/>
          <a:p>
            <a:fld id="{FC37B930-1B84-4170-A12E-E14E564FA935}" type="slidenum">
              <a:rPr lang="de-DE" smtClean="0"/>
              <a:t>15</a:t>
            </a:fld>
            <a:endParaRPr lang="de-DE" dirty="0"/>
          </a:p>
        </p:txBody>
      </p:sp>
    </p:spTree>
    <p:extLst>
      <p:ext uri="{BB962C8B-B14F-4D97-AF65-F5344CB8AC3E}">
        <p14:creationId xmlns:p14="http://schemas.microsoft.com/office/powerpoint/2010/main" val="895842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AABA8B-0186-43F2-9820-FEB8171500A7}"/>
              </a:ext>
            </a:extLst>
          </p:cNvPr>
          <p:cNvSpPr>
            <a:spLocks noGrp="1"/>
          </p:cNvSpPr>
          <p:nvPr>
            <p:ph type="title"/>
          </p:nvPr>
        </p:nvSpPr>
        <p:spPr/>
        <p:txBody>
          <a:bodyPr/>
          <a:lstStyle/>
          <a:p>
            <a:r>
              <a:rPr lang="de-DE" dirty="0"/>
              <a:t>Back-up</a:t>
            </a:r>
          </a:p>
        </p:txBody>
      </p:sp>
      <p:sp>
        <p:nvSpPr>
          <p:cNvPr id="4" name="Foliennummernplatzhalter 3">
            <a:extLst>
              <a:ext uri="{FF2B5EF4-FFF2-40B4-BE49-F238E27FC236}">
                <a16:creationId xmlns:a16="http://schemas.microsoft.com/office/drawing/2014/main" id="{B1908CFB-5863-472E-A2F4-C7EC51D9F9B5}"/>
              </a:ext>
            </a:extLst>
          </p:cNvPr>
          <p:cNvSpPr>
            <a:spLocks noGrp="1"/>
          </p:cNvSpPr>
          <p:nvPr>
            <p:ph type="sldNum" sz="quarter" idx="12"/>
          </p:nvPr>
        </p:nvSpPr>
        <p:spPr/>
        <p:txBody>
          <a:bodyPr/>
          <a:lstStyle/>
          <a:p>
            <a:fld id="{FC37B930-1B84-4170-A12E-E14E564FA935}" type="slidenum">
              <a:rPr lang="de-DE" smtClean="0"/>
              <a:t>16</a:t>
            </a:fld>
            <a:endParaRPr lang="de-DE" dirty="0"/>
          </a:p>
        </p:txBody>
      </p:sp>
      <p:pic>
        <p:nvPicPr>
          <p:cNvPr id="5" name="Grafik 4" descr="Bildschirmausschnitt">
            <a:extLst>
              <a:ext uri="{FF2B5EF4-FFF2-40B4-BE49-F238E27FC236}">
                <a16:creationId xmlns:a16="http://schemas.microsoft.com/office/drawing/2014/main" id="{42E8C280-ACF9-4CE0-AADC-058C997B9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91" y="1688034"/>
            <a:ext cx="10855854" cy="3947584"/>
          </a:xfrm>
          <a:prstGeom prst="rect">
            <a:avLst/>
          </a:prstGeom>
        </p:spPr>
      </p:pic>
    </p:spTree>
    <p:extLst>
      <p:ext uri="{BB962C8B-B14F-4D97-AF65-F5344CB8AC3E}">
        <p14:creationId xmlns:p14="http://schemas.microsoft.com/office/powerpoint/2010/main" val="271602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47E42-A9A4-44C2-82C5-20A5F6FA274A}"/>
              </a:ext>
            </a:extLst>
          </p:cNvPr>
          <p:cNvSpPr>
            <a:spLocks noGrp="1"/>
          </p:cNvSpPr>
          <p:nvPr>
            <p:ph type="title"/>
          </p:nvPr>
        </p:nvSpPr>
        <p:spPr/>
        <p:txBody>
          <a:bodyPr/>
          <a:lstStyle/>
          <a:p>
            <a:r>
              <a:rPr lang="de-AT" dirty="0"/>
              <a:t>Erkenntnisinteresse &amp; Forschungsfrage </a:t>
            </a:r>
            <a:endParaRPr lang="de-DE" dirty="0"/>
          </a:p>
        </p:txBody>
      </p:sp>
      <p:sp>
        <p:nvSpPr>
          <p:cNvPr id="3" name="Inhaltsplatzhalter 2">
            <a:extLst>
              <a:ext uri="{FF2B5EF4-FFF2-40B4-BE49-F238E27FC236}">
                <a16:creationId xmlns:a16="http://schemas.microsoft.com/office/drawing/2014/main" id="{F2C7F7BE-5D16-448F-8D28-5872C2F9F220}"/>
              </a:ext>
            </a:extLst>
          </p:cNvPr>
          <p:cNvSpPr>
            <a:spLocks noGrp="1"/>
          </p:cNvSpPr>
          <p:nvPr>
            <p:ph idx="1"/>
          </p:nvPr>
        </p:nvSpPr>
        <p:spPr/>
        <p:txBody>
          <a:bodyPr/>
          <a:lstStyle/>
          <a:p>
            <a:r>
              <a:rPr lang="de-AT" dirty="0"/>
              <a:t>Aufstreben rechtspopulistischer Parteien </a:t>
            </a:r>
          </a:p>
          <a:p>
            <a:pPr lvl="1">
              <a:buFont typeface="Symbol" panose="05050102010706020507" pitchFamily="18" charset="2"/>
              <a:buChar char="-"/>
            </a:pPr>
            <a:r>
              <a:rPr lang="de-AT" sz="2000" dirty="0"/>
              <a:t>Nationalratswahl 2017: 26% FPÖ </a:t>
            </a:r>
          </a:p>
          <a:p>
            <a:r>
              <a:rPr lang="de-AT" dirty="0"/>
              <a:t>Nationale &amp; regionale Unterschiede in Wahlergebnissen</a:t>
            </a:r>
          </a:p>
          <a:p>
            <a:r>
              <a:rPr lang="de-AT" dirty="0"/>
              <a:t>Gemeindeebene als Analyseeinheit</a:t>
            </a:r>
          </a:p>
          <a:p>
            <a:endParaRPr lang="de-AT" dirty="0"/>
          </a:p>
          <a:p>
            <a:pPr marL="0" indent="0">
              <a:buNone/>
            </a:pPr>
            <a:r>
              <a:rPr lang="de-AT" dirty="0">
                <a:solidFill>
                  <a:schemeClr val="accent1">
                    <a:lumMod val="75000"/>
                  </a:schemeClr>
                </a:solidFill>
                <a:sym typeface="Wingdings" panose="05000000000000000000" pitchFamily="2" charset="2"/>
              </a:rPr>
              <a:t></a:t>
            </a:r>
            <a:r>
              <a:rPr lang="de-AT" dirty="0">
                <a:sym typeface="Wingdings" panose="05000000000000000000" pitchFamily="2" charset="2"/>
              </a:rPr>
              <a:t> Forschungsfrage: </a:t>
            </a:r>
            <a:endParaRPr lang="de-AT" dirty="0"/>
          </a:p>
          <a:p>
            <a:pPr marL="0" indent="0" algn="ctr">
              <a:buNone/>
            </a:pPr>
            <a:r>
              <a:rPr lang="de-AT" i="1" dirty="0"/>
              <a:t>In welchem Zusammenhang steht der Urbanitätsgrad österreichischer Gemeinden mit der Wahl rechtspopulistischer Parteien? </a:t>
            </a:r>
            <a:endParaRPr lang="de-AT" dirty="0"/>
          </a:p>
          <a:p>
            <a:pPr marL="0" indent="0">
              <a:buNone/>
            </a:pPr>
            <a:endParaRPr lang="de-AT" dirty="0"/>
          </a:p>
          <a:p>
            <a:endParaRPr lang="de-DE" dirty="0"/>
          </a:p>
        </p:txBody>
      </p:sp>
      <p:sp>
        <p:nvSpPr>
          <p:cNvPr id="4" name="Foliennummernplatzhalter 3">
            <a:extLst>
              <a:ext uri="{FF2B5EF4-FFF2-40B4-BE49-F238E27FC236}">
                <a16:creationId xmlns:a16="http://schemas.microsoft.com/office/drawing/2014/main" id="{8FB38B01-7EA6-4876-84F1-5289FCF8BB21}"/>
              </a:ext>
            </a:extLst>
          </p:cNvPr>
          <p:cNvSpPr>
            <a:spLocks noGrp="1"/>
          </p:cNvSpPr>
          <p:nvPr>
            <p:ph type="sldNum" sz="quarter" idx="12"/>
          </p:nvPr>
        </p:nvSpPr>
        <p:spPr/>
        <p:txBody>
          <a:bodyPr/>
          <a:lstStyle/>
          <a:p>
            <a:fld id="{FC37B930-1B84-4170-A12E-E14E564FA935}" type="slidenum">
              <a:rPr lang="de-DE" smtClean="0"/>
              <a:t>2</a:t>
            </a:fld>
            <a:endParaRPr lang="de-DE" dirty="0"/>
          </a:p>
        </p:txBody>
      </p:sp>
    </p:spTree>
    <p:extLst>
      <p:ext uri="{BB962C8B-B14F-4D97-AF65-F5344CB8AC3E}">
        <p14:creationId xmlns:p14="http://schemas.microsoft.com/office/powerpoint/2010/main" val="316770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F2310-6FDE-4172-BD02-B5BD8B832C37}"/>
              </a:ext>
            </a:extLst>
          </p:cNvPr>
          <p:cNvSpPr>
            <a:spLocks noGrp="1"/>
          </p:cNvSpPr>
          <p:nvPr>
            <p:ph type="title"/>
          </p:nvPr>
        </p:nvSpPr>
        <p:spPr/>
        <p:txBody>
          <a:bodyPr>
            <a:normAutofit fontScale="90000"/>
          </a:bodyPr>
          <a:lstStyle/>
          <a:p>
            <a:r>
              <a:rPr lang="de-AT" dirty="0"/>
              <a:t>Rechtspopulistisches Wählerpotenzial: </a:t>
            </a:r>
            <a:br>
              <a:rPr lang="de-AT" dirty="0"/>
            </a:br>
            <a:r>
              <a:rPr lang="de-AT" dirty="0"/>
              <a:t>Regionale Kontextfaktoren </a:t>
            </a:r>
            <a:endParaRPr lang="de-DE" dirty="0"/>
          </a:p>
        </p:txBody>
      </p:sp>
      <p:sp>
        <p:nvSpPr>
          <p:cNvPr id="3" name="Inhaltsplatzhalter 2">
            <a:extLst>
              <a:ext uri="{FF2B5EF4-FFF2-40B4-BE49-F238E27FC236}">
                <a16:creationId xmlns:a16="http://schemas.microsoft.com/office/drawing/2014/main" id="{B85ED564-B757-49D5-A4F7-8C1D201FAC40}"/>
              </a:ext>
            </a:extLst>
          </p:cNvPr>
          <p:cNvSpPr>
            <a:spLocks noGrp="1"/>
          </p:cNvSpPr>
          <p:nvPr>
            <p:ph idx="1"/>
          </p:nvPr>
        </p:nvSpPr>
        <p:spPr/>
        <p:txBody>
          <a:bodyPr/>
          <a:lstStyle/>
          <a:p>
            <a:r>
              <a:rPr lang="de-AT" dirty="0"/>
              <a:t>Urbanitätsgrad (Post-Materialismus): 	</a:t>
            </a:r>
          </a:p>
          <a:p>
            <a:pPr lvl="1">
              <a:buFont typeface="Symbol" panose="05050102010706020507" pitchFamily="18" charset="2"/>
              <a:buChar char="-"/>
            </a:pPr>
            <a:r>
              <a:rPr lang="de-AT" sz="2000" dirty="0"/>
              <a:t>Städtisch/entwickelt: Kosmopolitische, multikulturelle, freiheitliche Werte </a:t>
            </a:r>
          </a:p>
          <a:p>
            <a:pPr lvl="1">
              <a:buFont typeface="Symbol" panose="05050102010706020507" pitchFamily="18" charset="2"/>
              <a:buChar char="-"/>
            </a:pPr>
            <a:r>
              <a:rPr lang="de-AT" sz="2000" dirty="0"/>
              <a:t>Ländlich/weniger entwickelt: Traditionelle, konservative Werte</a:t>
            </a:r>
          </a:p>
          <a:p>
            <a:pPr marL="274320" lvl="1" indent="0">
              <a:buNone/>
            </a:pPr>
            <a:r>
              <a:rPr lang="de-AT" sz="2000" dirty="0"/>
              <a:t> </a:t>
            </a:r>
          </a:p>
          <a:p>
            <a:pPr marL="0" indent="0">
              <a:buNone/>
            </a:pPr>
            <a:r>
              <a:rPr lang="de-AT" dirty="0">
                <a:solidFill>
                  <a:schemeClr val="accent1">
                    <a:lumMod val="75000"/>
                  </a:schemeClr>
                </a:solidFill>
                <a:sym typeface="Wingdings" panose="05000000000000000000" pitchFamily="2" charset="2"/>
              </a:rPr>
              <a:t></a:t>
            </a:r>
            <a:r>
              <a:rPr lang="de-AT" dirty="0">
                <a:sym typeface="Wingdings" panose="05000000000000000000" pitchFamily="2" charset="2"/>
              </a:rPr>
              <a:t> Hypothese: </a:t>
            </a:r>
          </a:p>
          <a:p>
            <a:pPr marL="0" indent="0" algn="ctr">
              <a:buNone/>
            </a:pPr>
            <a:r>
              <a:rPr lang="de-AT" i="1" dirty="0"/>
              <a:t>Je geringer der Urbanitätsgrad einer Gemeinde, desto höher der Stimmenanteil </a:t>
            </a:r>
            <a:br>
              <a:rPr lang="de-AT" i="1" dirty="0"/>
            </a:br>
            <a:r>
              <a:rPr lang="de-AT" i="1" dirty="0"/>
              <a:t>der FPÖ bei der Nationalratswahl 2017 </a:t>
            </a:r>
          </a:p>
          <a:p>
            <a:pPr lvl="1" algn="just"/>
            <a:endParaRPr lang="de-AT" sz="2000" dirty="0"/>
          </a:p>
          <a:p>
            <a:endParaRPr lang="de-DE" dirty="0"/>
          </a:p>
        </p:txBody>
      </p:sp>
      <p:sp>
        <p:nvSpPr>
          <p:cNvPr id="4" name="Foliennummernplatzhalter 3">
            <a:extLst>
              <a:ext uri="{FF2B5EF4-FFF2-40B4-BE49-F238E27FC236}">
                <a16:creationId xmlns:a16="http://schemas.microsoft.com/office/drawing/2014/main" id="{8AC47237-969B-4B62-BA5D-E137D3D099B2}"/>
              </a:ext>
            </a:extLst>
          </p:cNvPr>
          <p:cNvSpPr>
            <a:spLocks noGrp="1"/>
          </p:cNvSpPr>
          <p:nvPr>
            <p:ph type="sldNum" sz="quarter" idx="12"/>
          </p:nvPr>
        </p:nvSpPr>
        <p:spPr/>
        <p:txBody>
          <a:bodyPr/>
          <a:lstStyle/>
          <a:p>
            <a:fld id="{FC37B930-1B84-4170-A12E-E14E564FA935}" type="slidenum">
              <a:rPr lang="de-DE" smtClean="0"/>
              <a:t>3</a:t>
            </a:fld>
            <a:endParaRPr lang="de-DE"/>
          </a:p>
        </p:txBody>
      </p:sp>
    </p:spTree>
    <p:extLst>
      <p:ext uri="{BB962C8B-B14F-4D97-AF65-F5344CB8AC3E}">
        <p14:creationId xmlns:p14="http://schemas.microsoft.com/office/powerpoint/2010/main" val="247165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F2310-6FDE-4172-BD02-B5BD8B832C37}"/>
              </a:ext>
            </a:extLst>
          </p:cNvPr>
          <p:cNvSpPr>
            <a:spLocks noGrp="1"/>
          </p:cNvSpPr>
          <p:nvPr>
            <p:ph type="title"/>
          </p:nvPr>
        </p:nvSpPr>
        <p:spPr/>
        <p:txBody>
          <a:bodyPr>
            <a:normAutofit fontScale="90000"/>
          </a:bodyPr>
          <a:lstStyle/>
          <a:p>
            <a:r>
              <a:rPr lang="de-AT" dirty="0"/>
              <a:t>Rechtspopulistisches Wählerpotenzial: </a:t>
            </a:r>
            <a:br>
              <a:rPr lang="de-AT" dirty="0"/>
            </a:br>
            <a:r>
              <a:rPr lang="de-AT" dirty="0"/>
              <a:t>Regionale Kontextfaktoren </a:t>
            </a:r>
            <a:endParaRPr lang="de-DE" dirty="0"/>
          </a:p>
        </p:txBody>
      </p:sp>
      <p:sp>
        <p:nvSpPr>
          <p:cNvPr id="3" name="Inhaltsplatzhalter 2">
            <a:extLst>
              <a:ext uri="{FF2B5EF4-FFF2-40B4-BE49-F238E27FC236}">
                <a16:creationId xmlns:a16="http://schemas.microsoft.com/office/drawing/2014/main" id="{B85ED564-B757-49D5-A4F7-8C1D201FAC40}"/>
              </a:ext>
            </a:extLst>
          </p:cNvPr>
          <p:cNvSpPr>
            <a:spLocks noGrp="1"/>
          </p:cNvSpPr>
          <p:nvPr>
            <p:ph idx="1"/>
          </p:nvPr>
        </p:nvSpPr>
        <p:spPr/>
        <p:txBody>
          <a:bodyPr>
            <a:noAutofit/>
          </a:bodyPr>
          <a:lstStyle/>
          <a:p>
            <a:r>
              <a:rPr lang="de-AT" dirty="0"/>
              <a:t>Urbanitätsgrad (Post-Materialismus): 	</a:t>
            </a:r>
          </a:p>
          <a:p>
            <a:pPr lvl="1">
              <a:buFont typeface="Symbol" panose="05050102010706020507" pitchFamily="18" charset="2"/>
              <a:buChar char="-"/>
            </a:pPr>
            <a:r>
              <a:rPr lang="de-AT" sz="2000" dirty="0"/>
              <a:t>Städtisch/entwickelt: Kosmopolitische, multikulturelle, freiheitliche Werte </a:t>
            </a:r>
          </a:p>
          <a:p>
            <a:pPr lvl="1">
              <a:buFont typeface="Symbol" panose="05050102010706020507" pitchFamily="18" charset="2"/>
              <a:buChar char="-"/>
            </a:pPr>
            <a:r>
              <a:rPr lang="de-AT" sz="2000" dirty="0"/>
              <a:t>Ländlich/weniger entwickelt: Traditionelle, konservative Werte</a:t>
            </a:r>
          </a:p>
          <a:p>
            <a:pPr marL="274320" lvl="1" indent="0">
              <a:buNone/>
            </a:pPr>
            <a:r>
              <a:rPr lang="de-AT" sz="2000" dirty="0"/>
              <a:t> </a:t>
            </a:r>
          </a:p>
          <a:p>
            <a:pPr marL="0" indent="0">
              <a:buNone/>
            </a:pPr>
            <a:r>
              <a:rPr lang="de-AT" dirty="0">
                <a:solidFill>
                  <a:schemeClr val="accent1">
                    <a:lumMod val="75000"/>
                  </a:schemeClr>
                </a:solidFill>
                <a:sym typeface="Wingdings" panose="05000000000000000000" pitchFamily="2" charset="2"/>
              </a:rPr>
              <a:t></a:t>
            </a:r>
            <a:r>
              <a:rPr lang="de-AT" dirty="0">
                <a:sym typeface="Wingdings" panose="05000000000000000000" pitchFamily="2" charset="2"/>
              </a:rPr>
              <a:t> Hypothese: </a:t>
            </a:r>
          </a:p>
          <a:p>
            <a:pPr marL="0" indent="0" algn="ctr">
              <a:buNone/>
            </a:pPr>
            <a:r>
              <a:rPr lang="de-AT" i="1" dirty="0"/>
              <a:t>Je geringer der Urbanitätsgrad einer Gemeinde, desto höher der Stimmenanteil </a:t>
            </a:r>
            <a:br>
              <a:rPr lang="de-AT" i="1" dirty="0"/>
            </a:br>
            <a:r>
              <a:rPr lang="de-AT" i="1" dirty="0"/>
              <a:t>der FPÖ bei der Nationalratswahl 2017</a:t>
            </a:r>
          </a:p>
          <a:p>
            <a:pPr marL="0" indent="0" algn="ctr">
              <a:buNone/>
            </a:pPr>
            <a:endParaRPr lang="de-AT" i="1" dirty="0"/>
          </a:p>
          <a:p>
            <a:pPr algn="just"/>
            <a:r>
              <a:rPr lang="de-AT" dirty="0"/>
              <a:t>Weitere zentrale Einflussfaktoren </a:t>
            </a:r>
          </a:p>
          <a:p>
            <a:pPr lvl="1" algn="just">
              <a:buFont typeface="Symbol" panose="05050102010706020507" pitchFamily="18" charset="2"/>
              <a:buChar char="-"/>
            </a:pPr>
            <a:r>
              <a:rPr lang="de-AT" sz="2000" dirty="0"/>
              <a:t>Arbeitslosigkeit </a:t>
            </a:r>
          </a:p>
          <a:p>
            <a:pPr lvl="1" algn="just">
              <a:buFont typeface="Symbol" panose="05050102010706020507" pitchFamily="18" charset="2"/>
              <a:buChar char="-"/>
            </a:pPr>
            <a:r>
              <a:rPr lang="de-AT" sz="2000" dirty="0" err="1"/>
              <a:t>MigrantInnenanteile</a:t>
            </a:r>
            <a:endParaRPr lang="de-AT" sz="2000" dirty="0"/>
          </a:p>
          <a:p>
            <a:pPr lvl="1" algn="just">
              <a:buFont typeface="Symbol" panose="05050102010706020507" pitchFamily="18" charset="2"/>
              <a:buChar char="-"/>
            </a:pPr>
            <a:r>
              <a:rPr lang="de-AT" sz="2000" dirty="0"/>
              <a:t>Bildungsniveau</a:t>
            </a:r>
          </a:p>
          <a:p>
            <a:pPr lvl="1" algn="just">
              <a:buFont typeface="Symbol" panose="05050102010706020507" pitchFamily="18" charset="2"/>
              <a:buChar char="-"/>
            </a:pPr>
            <a:r>
              <a:rPr lang="de-AT" sz="2000" dirty="0"/>
              <a:t>Altersstruktur</a:t>
            </a:r>
          </a:p>
        </p:txBody>
      </p:sp>
      <p:sp>
        <p:nvSpPr>
          <p:cNvPr id="4" name="Foliennummernplatzhalter 3">
            <a:extLst>
              <a:ext uri="{FF2B5EF4-FFF2-40B4-BE49-F238E27FC236}">
                <a16:creationId xmlns:a16="http://schemas.microsoft.com/office/drawing/2014/main" id="{8AC47237-969B-4B62-BA5D-E137D3D099B2}"/>
              </a:ext>
            </a:extLst>
          </p:cNvPr>
          <p:cNvSpPr>
            <a:spLocks noGrp="1"/>
          </p:cNvSpPr>
          <p:nvPr>
            <p:ph type="sldNum" sz="quarter" idx="12"/>
          </p:nvPr>
        </p:nvSpPr>
        <p:spPr/>
        <p:txBody>
          <a:bodyPr/>
          <a:lstStyle/>
          <a:p>
            <a:fld id="{FC37B930-1B84-4170-A12E-E14E564FA935}" type="slidenum">
              <a:rPr lang="de-DE" smtClean="0"/>
              <a:t>4</a:t>
            </a:fld>
            <a:endParaRPr lang="de-DE"/>
          </a:p>
        </p:txBody>
      </p:sp>
    </p:spTree>
    <p:extLst>
      <p:ext uri="{BB962C8B-B14F-4D97-AF65-F5344CB8AC3E}">
        <p14:creationId xmlns:p14="http://schemas.microsoft.com/office/powerpoint/2010/main" val="211057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5A668-B101-4BBA-A022-0D16860C7548}"/>
              </a:ext>
            </a:extLst>
          </p:cNvPr>
          <p:cNvSpPr>
            <a:spLocks noGrp="1"/>
          </p:cNvSpPr>
          <p:nvPr>
            <p:ph type="title"/>
          </p:nvPr>
        </p:nvSpPr>
        <p:spPr/>
        <p:txBody>
          <a:bodyPr>
            <a:normAutofit fontScale="90000"/>
          </a:bodyPr>
          <a:lstStyle/>
          <a:p>
            <a:r>
              <a:rPr lang="de-AT" dirty="0"/>
              <a:t>Rechtspopulistisches Wählerpotenzial: </a:t>
            </a:r>
            <a:br>
              <a:rPr lang="de-AT" dirty="0"/>
            </a:br>
            <a:r>
              <a:rPr lang="de-AT" dirty="0"/>
              <a:t>Österreichische Gemeinden als Analyseeinheit</a:t>
            </a:r>
            <a:endParaRPr lang="de-DE" dirty="0"/>
          </a:p>
        </p:txBody>
      </p:sp>
      <p:sp>
        <p:nvSpPr>
          <p:cNvPr id="3" name="Inhaltsplatzhalter 2">
            <a:extLst>
              <a:ext uri="{FF2B5EF4-FFF2-40B4-BE49-F238E27FC236}">
                <a16:creationId xmlns:a16="http://schemas.microsoft.com/office/drawing/2014/main" id="{F0D6B241-A5C3-4126-95A1-19992FB95B76}"/>
              </a:ext>
            </a:extLst>
          </p:cNvPr>
          <p:cNvSpPr>
            <a:spLocks noGrp="1"/>
          </p:cNvSpPr>
          <p:nvPr>
            <p:ph idx="1"/>
          </p:nvPr>
        </p:nvSpPr>
        <p:spPr/>
        <p:txBody>
          <a:bodyPr/>
          <a:lstStyle/>
          <a:p>
            <a:r>
              <a:rPr lang="de-AT" dirty="0"/>
              <a:t>Feingliedrige Analyse auf lokaler Ebene (2122 Gemeinden) </a:t>
            </a:r>
          </a:p>
          <a:p>
            <a:r>
              <a:rPr lang="de-AT" dirty="0"/>
              <a:t>Differenzierte Typologie (11 Urbanitätsgrade) </a:t>
            </a:r>
          </a:p>
          <a:p>
            <a:r>
              <a:rPr lang="de-AT" dirty="0"/>
              <a:t>Annahme räumlicher Struktur: gegenseitige Beeinflussung umliegender Gemeinden </a:t>
            </a:r>
          </a:p>
          <a:p>
            <a:pPr marL="0" indent="0">
              <a:buNone/>
            </a:pPr>
            <a:endParaRPr lang="de-AT" dirty="0"/>
          </a:p>
          <a:p>
            <a:pPr marL="0" indent="0">
              <a:buNone/>
            </a:pPr>
            <a:r>
              <a:rPr lang="de-AT" dirty="0">
                <a:solidFill>
                  <a:schemeClr val="accent1">
                    <a:lumMod val="75000"/>
                  </a:schemeClr>
                </a:solidFill>
                <a:sym typeface="Wingdings" panose="05000000000000000000" pitchFamily="2" charset="2"/>
              </a:rPr>
              <a:t></a:t>
            </a:r>
            <a:r>
              <a:rPr lang="de-AT" dirty="0">
                <a:sym typeface="Wingdings" panose="05000000000000000000" pitchFamily="2" charset="2"/>
              </a:rPr>
              <a:t> </a:t>
            </a:r>
            <a:r>
              <a:rPr lang="de-AT" dirty="0" err="1">
                <a:sym typeface="Wingdings" panose="05000000000000000000" pitchFamily="2" charset="2"/>
              </a:rPr>
              <a:t>Spatial</a:t>
            </a:r>
            <a:r>
              <a:rPr lang="de-AT" dirty="0">
                <a:sym typeface="Wingdings" panose="05000000000000000000" pitchFamily="2" charset="2"/>
              </a:rPr>
              <a:t> </a:t>
            </a:r>
            <a:r>
              <a:rPr lang="de-AT" dirty="0" err="1">
                <a:sym typeface="Wingdings" panose="05000000000000000000" pitchFamily="2" charset="2"/>
              </a:rPr>
              <a:t>Weights</a:t>
            </a:r>
            <a:r>
              <a:rPr lang="de-AT" dirty="0">
                <a:sym typeface="Wingdings" panose="05000000000000000000" pitchFamily="2" charset="2"/>
              </a:rPr>
              <a:t> Matrix: 25km Distanz  </a:t>
            </a:r>
            <a:endParaRPr lang="de-AT" dirty="0"/>
          </a:p>
          <a:p>
            <a:endParaRPr lang="de-DE" dirty="0"/>
          </a:p>
        </p:txBody>
      </p:sp>
      <p:sp>
        <p:nvSpPr>
          <p:cNvPr id="4" name="Foliennummernplatzhalter 3">
            <a:extLst>
              <a:ext uri="{FF2B5EF4-FFF2-40B4-BE49-F238E27FC236}">
                <a16:creationId xmlns:a16="http://schemas.microsoft.com/office/drawing/2014/main" id="{8DEAFD08-9732-4C79-BEA3-53C2B5904481}"/>
              </a:ext>
            </a:extLst>
          </p:cNvPr>
          <p:cNvSpPr>
            <a:spLocks noGrp="1"/>
          </p:cNvSpPr>
          <p:nvPr>
            <p:ph type="sldNum" sz="quarter" idx="12"/>
          </p:nvPr>
        </p:nvSpPr>
        <p:spPr/>
        <p:txBody>
          <a:bodyPr/>
          <a:lstStyle/>
          <a:p>
            <a:fld id="{FC37B930-1B84-4170-A12E-E14E564FA935}" type="slidenum">
              <a:rPr lang="de-DE" smtClean="0"/>
              <a:t>5</a:t>
            </a:fld>
            <a:endParaRPr lang="de-DE" dirty="0"/>
          </a:p>
        </p:txBody>
      </p:sp>
    </p:spTree>
    <p:extLst>
      <p:ext uri="{BB962C8B-B14F-4D97-AF65-F5344CB8AC3E}">
        <p14:creationId xmlns:p14="http://schemas.microsoft.com/office/powerpoint/2010/main" val="132079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FACA8-2AD2-451A-9C14-F81BC346602B}"/>
              </a:ext>
            </a:extLst>
          </p:cNvPr>
          <p:cNvSpPr>
            <a:spLocks noGrp="1"/>
          </p:cNvSpPr>
          <p:nvPr>
            <p:ph type="title"/>
          </p:nvPr>
        </p:nvSpPr>
        <p:spPr/>
        <p:txBody>
          <a:bodyPr/>
          <a:lstStyle/>
          <a:p>
            <a:r>
              <a:rPr lang="de-DE" dirty="0"/>
              <a:t>Datengrundlage</a:t>
            </a:r>
          </a:p>
        </p:txBody>
      </p:sp>
      <p:sp>
        <p:nvSpPr>
          <p:cNvPr id="4" name="Foliennummernplatzhalter 3">
            <a:extLst>
              <a:ext uri="{FF2B5EF4-FFF2-40B4-BE49-F238E27FC236}">
                <a16:creationId xmlns:a16="http://schemas.microsoft.com/office/drawing/2014/main" id="{0F7B31C4-8446-4D38-90DD-08AA33982014}"/>
              </a:ext>
            </a:extLst>
          </p:cNvPr>
          <p:cNvSpPr>
            <a:spLocks noGrp="1"/>
          </p:cNvSpPr>
          <p:nvPr>
            <p:ph type="sldNum" sz="quarter" idx="12"/>
          </p:nvPr>
        </p:nvSpPr>
        <p:spPr/>
        <p:txBody>
          <a:bodyPr/>
          <a:lstStyle/>
          <a:p>
            <a:fld id="{FC37B930-1B84-4170-A12E-E14E564FA935}" type="slidenum">
              <a:rPr lang="de-DE" smtClean="0"/>
              <a:t>6</a:t>
            </a:fld>
            <a:endParaRPr lang="de-DE"/>
          </a:p>
        </p:txBody>
      </p:sp>
      <p:cxnSp>
        <p:nvCxnSpPr>
          <p:cNvPr id="5" name="Gerader Verbinder 4">
            <a:extLst>
              <a:ext uri="{FF2B5EF4-FFF2-40B4-BE49-F238E27FC236}">
                <a16:creationId xmlns:a16="http://schemas.microsoft.com/office/drawing/2014/main" id="{D4AF867E-665E-49A5-B540-2B797A16CCDC}"/>
              </a:ext>
            </a:extLst>
          </p:cNvPr>
          <p:cNvCxnSpPr>
            <a:cxnSpLocks/>
          </p:cNvCxnSpPr>
          <p:nvPr/>
        </p:nvCxnSpPr>
        <p:spPr>
          <a:xfrm>
            <a:off x="2184918" y="1130530"/>
            <a:ext cx="0" cy="912874"/>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DD0AF080-CF4E-41B7-BFC5-835837F96A49}"/>
              </a:ext>
            </a:extLst>
          </p:cNvPr>
          <p:cNvCxnSpPr>
            <a:cxnSpLocks/>
          </p:cNvCxnSpPr>
          <p:nvPr/>
        </p:nvCxnSpPr>
        <p:spPr>
          <a:xfrm>
            <a:off x="5038530" y="1091682"/>
            <a:ext cx="2584580" cy="86774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0F77BF92-22E6-49FE-8383-99B3821F7BA5}"/>
              </a:ext>
            </a:extLst>
          </p:cNvPr>
          <p:cNvSpPr txBox="1"/>
          <p:nvPr/>
        </p:nvSpPr>
        <p:spPr>
          <a:xfrm>
            <a:off x="1184989" y="2202024"/>
            <a:ext cx="4911012" cy="461665"/>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Urbanitätsgrad + Kontrollvariablen</a:t>
            </a:r>
          </a:p>
        </p:txBody>
      </p:sp>
      <p:sp>
        <p:nvSpPr>
          <p:cNvPr id="11" name="Textfeld 10">
            <a:extLst>
              <a:ext uri="{FF2B5EF4-FFF2-40B4-BE49-F238E27FC236}">
                <a16:creationId xmlns:a16="http://schemas.microsoft.com/office/drawing/2014/main" id="{9F2DE8AE-8ACA-41CC-BB49-FD00C59A62F3}"/>
              </a:ext>
            </a:extLst>
          </p:cNvPr>
          <p:cNvSpPr txBox="1"/>
          <p:nvPr/>
        </p:nvSpPr>
        <p:spPr>
          <a:xfrm>
            <a:off x="6842449" y="2202024"/>
            <a:ext cx="4391607" cy="830997"/>
          </a:xfrm>
          <a:prstGeom prst="rect">
            <a:avLst/>
          </a:prstGeom>
          <a:noFill/>
        </p:spPr>
        <p:txBody>
          <a:bodyPr wrap="square" rtlCol="0">
            <a:spAutoFit/>
          </a:bodyPr>
          <a:lstStyle/>
          <a:p>
            <a:r>
              <a:rPr lang="de-DE" sz="2400" dirty="0">
                <a:latin typeface="Arial" panose="020B0604020202020204" pitchFamily="34" charset="0"/>
                <a:cs typeface="Arial" panose="020B0604020202020204" pitchFamily="34" charset="0"/>
              </a:rPr>
              <a:t>FPÖ-Stimmenanteil NRW 17</a:t>
            </a:r>
          </a:p>
          <a:p>
            <a:r>
              <a:rPr lang="de-DE" sz="2400" dirty="0">
                <a:latin typeface="Arial" panose="020B0604020202020204" pitchFamily="34" charset="0"/>
                <a:cs typeface="Arial" panose="020B0604020202020204" pitchFamily="34" charset="0"/>
                <a:sym typeface="Wingdings" panose="05000000000000000000" pitchFamily="2" charset="2"/>
              </a:rPr>
              <a:t> Wahldatenbank</a:t>
            </a:r>
            <a:endParaRPr lang="de-DE" sz="2400" dirty="0">
              <a:latin typeface="Arial" panose="020B0604020202020204" pitchFamily="34" charset="0"/>
              <a:cs typeface="Arial" panose="020B0604020202020204" pitchFamily="34" charset="0"/>
            </a:endParaRPr>
          </a:p>
        </p:txBody>
      </p:sp>
      <p:pic>
        <p:nvPicPr>
          <p:cNvPr id="13" name="Grafik 12">
            <a:extLst>
              <a:ext uri="{FF2B5EF4-FFF2-40B4-BE49-F238E27FC236}">
                <a16:creationId xmlns:a16="http://schemas.microsoft.com/office/drawing/2014/main" id="{430C391E-E238-4681-A8B3-532DF9864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55" y="3076051"/>
            <a:ext cx="5060302" cy="2180990"/>
          </a:xfrm>
          <a:prstGeom prst="rect">
            <a:avLst/>
          </a:prstGeom>
        </p:spPr>
      </p:pic>
      <p:pic>
        <p:nvPicPr>
          <p:cNvPr id="15" name="Grafik 14">
            <a:extLst>
              <a:ext uri="{FF2B5EF4-FFF2-40B4-BE49-F238E27FC236}">
                <a16:creationId xmlns:a16="http://schemas.microsoft.com/office/drawing/2014/main" id="{DE71311F-C13F-41D4-AEA3-3139B2A484CE}"/>
              </a:ext>
            </a:extLst>
          </p:cNvPr>
          <p:cNvPicPr>
            <a:picLocks noChangeAspect="1"/>
          </p:cNvPicPr>
          <p:nvPr/>
        </p:nvPicPr>
        <p:blipFill rotWithShape="1">
          <a:blip r:embed="rId3">
            <a:extLst>
              <a:ext uri="{28A0092B-C50C-407E-A947-70E740481C1C}">
                <a14:useLocalDpi xmlns:a14="http://schemas.microsoft.com/office/drawing/2010/main" val="0"/>
              </a:ext>
            </a:extLst>
          </a:blip>
          <a:srcRect t="7446"/>
          <a:stretch/>
        </p:blipFill>
        <p:spPr>
          <a:xfrm>
            <a:off x="7508031" y="3032823"/>
            <a:ext cx="3060441" cy="3362076"/>
          </a:xfrm>
          <a:prstGeom prst="rect">
            <a:avLst/>
          </a:prstGeom>
        </p:spPr>
      </p:pic>
    </p:spTree>
    <p:extLst>
      <p:ext uri="{BB962C8B-B14F-4D97-AF65-F5344CB8AC3E}">
        <p14:creationId xmlns:p14="http://schemas.microsoft.com/office/powerpoint/2010/main" val="148125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0393C3B8-DB56-460D-8064-6D2CDB185580}"/>
              </a:ext>
            </a:extLst>
          </p:cNvPr>
          <p:cNvPicPr>
            <a:picLocks noChangeAspect="1"/>
          </p:cNvPicPr>
          <p:nvPr/>
        </p:nvPicPr>
        <p:blipFill rotWithShape="1">
          <a:blip r:embed="rId2">
            <a:extLst>
              <a:ext uri="{28A0092B-C50C-407E-A947-70E740481C1C}">
                <a14:useLocalDpi xmlns:a14="http://schemas.microsoft.com/office/drawing/2010/main" val="0"/>
              </a:ext>
            </a:extLst>
          </a:blip>
          <a:srcRect t="7418" r="709" b="1232"/>
          <a:stretch/>
        </p:blipFill>
        <p:spPr>
          <a:xfrm>
            <a:off x="421459" y="1322561"/>
            <a:ext cx="10980550" cy="5106231"/>
          </a:xfrm>
          <a:prstGeom prst="rect">
            <a:avLst/>
          </a:prstGeom>
        </p:spPr>
      </p:pic>
      <p:sp>
        <p:nvSpPr>
          <p:cNvPr id="12" name="Textfeld 11">
            <a:extLst>
              <a:ext uri="{FF2B5EF4-FFF2-40B4-BE49-F238E27FC236}">
                <a16:creationId xmlns:a16="http://schemas.microsoft.com/office/drawing/2014/main" id="{C3287D11-1898-47B1-A4A3-BAB03DF8E8B9}"/>
              </a:ext>
            </a:extLst>
          </p:cNvPr>
          <p:cNvSpPr txBox="1"/>
          <p:nvPr/>
        </p:nvSpPr>
        <p:spPr>
          <a:xfrm>
            <a:off x="9302618" y="5176409"/>
            <a:ext cx="2261729" cy="707886"/>
          </a:xfrm>
          <a:prstGeom prst="rect">
            <a:avLst/>
          </a:prstGeom>
          <a:noFill/>
        </p:spPr>
        <p:txBody>
          <a:bodyPr wrap="square" rtlCol="0">
            <a:spAutoFit/>
          </a:bodyPr>
          <a:lstStyle/>
          <a:p>
            <a:r>
              <a:rPr lang="de-DE" sz="2000" dirty="0">
                <a:solidFill>
                  <a:schemeClr val="bg1"/>
                </a:solidFill>
                <a:latin typeface="Arial" panose="020B0604020202020204" pitchFamily="34" charset="0"/>
                <a:cs typeface="Arial" panose="020B0604020202020204" pitchFamily="34" charset="0"/>
              </a:rPr>
              <a:t>Wiener Bezirke, Linz, Krems, …</a:t>
            </a:r>
          </a:p>
        </p:txBody>
      </p:sp>
      <p:sp>
        <p:nvSpPr>
          <p:cNvPr id="13" name="Rechteck 12">
            <a:extLst>
              <a:ext uri="{FF2B5EF4-FFF2-40B4-BE49-F238E27FC236}">
                <a16:creationId xmlns:a16="http://schemas.microsoft.com/office/drawing/2014/main" id="{AC63224F-D96C-4D02-AF61-86409335EACD}"/>
              </a:ext>
            </a:extLst>
          </p:cNvPr>
          <p:cNvSpPr/>
          <p:nvPr/>
        </p:nvSpPr>
        <p:spPr>
          <a:xfrm>
            <a:off x="1414729" y="1675073"/>
            <a:ext cx="2058716" cy="3785652"/>
          </a:xfrm>
          <a:prstGeom prst="rect">
            <a:avLst/>
          </a:prstGeom>
        </p:spPr>
        <p:txBody>
          <a:bodyPr wrap="square">
            <a:spAutoFit/>
          </a:bodyPr>
          <a:lstStyle/>
          <a:p>
            <a:r>
              <a:rPr lang="de-DE" sz="2000" dirty="0">
                <a:solidFill>
                  <a:schemeClr val="bg1"/>
                </a:solidFill>
                <a:latin typeface="Arial" panose="020B0604020202020204" pitchFamily="34" charset="0"/>
                <a:cs typeface="Arial" panose="020B0604020202020204" pitchFamily="34" charset="0"/>
              </a:rPr>
              <a:t>Sankt Michael im Burgenland, </a:t>
            </a:r>
          </a:p>
          <a:p>
            <a:r>
              <a:rPr lang="de-DE" sz="2000" dirty="0">
                <a:solidFill>
                  <a:schemeClr val="bg1"/>
                </a:solidFill>
                <a:latin typeface="Arial" panose="020B0604020202020204" pitchFamily="34" charset="0"/>
                <a:cs typeface="Arial" panose="020B0604020202020204" pitchFamily="34" charset="0"/>
              </a:rPr>
              <a:t>Heiligenkreuz im </a:t>
            </a:r>
            <a:r>
              <a:rPr lang="de-DE" sz="2000" dirty="0" err="1">
                <a:solidFill>
                  <a:schemeClr val="bg1"/>
                </a:solidFill>
                <a:latin typeface="Arial" panose="020B0604020202020204" pitchFamily="34" charset="0"/>
                <a:cs typeface="Arial" panose="020B0604020202020204" pitchFamily="34" charset="0"/>
              </a:rPr>
              <a:t>Lafnitztal</a:t>
            </a:r>
            <a:r>
              <a:rPr lang="de-DE" sz="2000" dirty="0">
                <a:solidFill>
                  <a:schemeClr val="bg1"/>
                </a:solidFill>
                <a:latin typeface="Arial" panose="020B0604020202020204" pitchFamily="34" charset="0"/>
                <a:cs typeface="Arial" panose="020B0604020202020204" pitchFamily="34" charset="0"/>
              </a:rPr>
              <a:t>,</a:t>
            </a:r>
          </a:p>
          <a:p>
            <a:r>
              <a:rPr lang="de-DE" sz="2000" dirty="0">
                <a:solidFill>
                  <a:schemeClr val="bg1"/>
                </a:solidFill>
                <a:latin typeface="Arial" panose="020B0604020202020204" pitchFamily="34" charset="0"/>
                <a:cs typeface="Arial" panose="020B0604020202020204" pitchFamily="34" charset="0"/>
              </a:rPr>
              <a:t>Sankt Andrä am </a:t>
            </a:r>
            <a:r>
              <a:rPr lang="de-DE" sz="2000" dirty="0" err="1">
                <a:solidFill>
                  <a:schemeClr val="bg1"/>
                </a:solidFill>
                <a:latin typeface="Arial" panose="020B0604020202020204" pitchFamily="34" charset="0"/>
                <a:cs typeface="Arial" panose="020B0604020202020204" pitchFamily="34" charset="0"/>
              </a:rPr>
              <a:t>Zicksee</a:t>
            </a:r>
            <a:r>
              <a:rPr lang="de-DE" sz="2000" dirty="0">
                <a:solidFill>
                  <a:schemeClr val="bg1"/>
                </a:solidFill>
                <a:latin typeface="Arial" panose="020B0604020202020204" pitchFamily="34" charset="0"/>
                <a:cs typeface="Arial" panose="020B0604020202020204" pitchFamily="34" charset="0"/>
              </a:rPr>
              <a:t>, </a:t>
            </a:r>
          </a:p>
          <a:p>
            <a:r>
              <a:rPr lang="de-DE" sz="2000" dirty="0">
                <a:solidFill>
                  <a:schemeClr val="bg1"/>
                </a:solidFill>
                <a:latin typeface="Arial" panose="020B0604020202020204" pitchFamily="34" charset="0"/>
                <a:cs typeface="Arial" panose="020B0604020202020204" pitchFamily="34" charset="0"/>
              </a:rPr>
              <a:t>Seeboden am Millstätter See, </a:t>
            </a:r>
          </a:p>
          <a:p>
            <a:r>
              <a:rPr lang="de-DE" sz="2000" dirty="0">
                <a:solidFill>
                  <a:schemeClr val="bg1"/>
                </a:solidFill>
                <a:latin typeface="Arial" panose="020B0604020202020204" pitchFamily="34" charset="0"/>
                <a:cs typeface="Arial" panose="020B0604020202020204" pitchFamily="34" charset="0"/>
              </a:rPr>
              <a:t>Schwarzenberg, …</a:t>
            </a:r>
          </a:p>
          <a:p>
            <a:endParaRPr lang="de-DE" sz="2000" dirty="0">
              <a:solidFill>
                <a:schemeClr val="bg1"/>
              </a:solidFill>
              <a:latin typeface="Arial" panose="020B0604020202020204" pitchFamily="34" charset="0"/>
              <a:cs typeface="Arial" panose="020B0604020202020204" pitchFamily="34" charset="0"/>
            </a:endParaRPr>
          </a:p>
          <a:p>
            <a:endParaRPr lang="de-DE" sz="2000" dirty="0">
              <a:solidFill>
                <a:schemeClr val="bg1"/>
              </a:solidFill>
              <a:latin typeface="Arial" panose="020B0604020202020204" pitchFamily="34" charset="0"/>
              <a:cs typeface="Arial" panose="020B0604020202020204" pitchFamily="34" charset="0"/>
            </a:endParaRPr>
          </a:p>
        </p:txBody>
      </p:sp>
      <p:sp>
        <p:nvSpPr>
          <p:cNvPr id="14" name="Rechteck 13">
            <a:extLst>
              <a:ext uri="{FF2B5EF4-FFF2-40B4-BE49-F238E27FC236}">
                <a16:creationId xmlns:a16="http://schemas.microsoft.com/office/drawing/2014/main" id="{1E0D42F7-5CD0-4E0F-BCBE-7BAADC5891B3}"/>
              </a:ext>
            </a:extLst>
          </p:cNvPr>
          <p:cNvSpPr/>
          <p:nvPr/>
        </p:nvSpPr>
        <p:spPr>
          <a:xfrm>
            <a:off x="6506104" y="5646916"/>
            <a:ext cx="2536272" cy="400110"/>
          </a:xfrm>
          <a:prstGeom prst="rect">
            <a:avLst/>
          </a:prstGeom>
        </p:spPr>
        <p:txBody>
          <a:bodyPr wrap="none">
            <a:spAutoFit/>
          </a:bodyPr>
          <a:lstStyle/>
          <a:p>
            <a:r>
              <a:rPr lang="de-DE" sz="2000" dirty="0">
                <a:solidFill>
                  <a:schemeClr val="bg1"/>
                </a:solidFill>
                <a:latin typeface="Arial" panose="020B0604020202020204" pitchFamily="34" charset="0"/>
                <a:cs typeface="Arial" panose="020B0604020202020204" pitchFamily="34" charset="0"/>
              </a:rPr>
              <a:t>Neusiedl am See</a:t>
            </a:r>
            <a:r>
              <a:rPr lang="de-DE" sz="2000" b="0" i="0" dirty="0">
                <a:solidFill>
                  <a:schemeClr val="bg1"/>
                </a:solidFill>
                <a:effectLst/>
                <a:latin typeface="Arial" panose="020B0604020202020204" pitchFamily="34" charset="0"/>
                <a:cs typeface="Arial" panose="020B0604020202020204" pitchFamily="34" charset="0"/>
              </a:rPr>
              <a:t>,…</a:t>
            </a:r>
            <a:endParaRPr lang="de-DE" sz="2000" dirty="0">
              <a:solidFill>
                <a:schemeClr val="bg1"/>
              </a:solidFill>
              <a:latin typeface="Arial" panose="020B0604020202020204" pitchFamily="34" charset="0"/>
              <a:cs typeface="Arial" panose="020B0604020202020204" pitchFamily="34" charset="0"/>
            </a:endParaRPr>
          </a:p>
        </p:txBody>
      </p:sp>
      <p:sp>
        <p:nvSpPr>
          <p:cNvPr id="15" name="Rechteck 14">
            <a:extLst>
              <a:ext uri="{FF2B5EF4-FFF2-40B4-BE49-F238E27FC236}">
                <a16:creationId xmlns:a16="http://schemas.microsoft.com/office/drawing/2014/main" id="{751836C5-9372-4E38-8E02-CF5B13C41DD9}"/>
              </a:ext>
            </a:extLst>
          </p:cNvPr>
          <p:cNvSpPr/>
          <p:nvPr/>
        </p:nvSpPr>
        <p:spPr>
          <a:xfrm>
            <a:off x="4026353" y="3978805"/>
            <a:ext cx="2141854" cy="2554545"/>
          </a:xfrm>
          <a:prstGeom prst="rect">
            <a:avLst/>
          </a:prstGeom>
        </p:spPr>
        <p:txBody>
          <a:bodyPr wrap="square">
            <a:spAutoFit/>
          </a:bodyPr>
          <a:lstStyle/>
          <a:p>
            <a:r>
              <a:rPr lang="de-DE" sz="2000" b="0" i="0" dirty="0" err="1">
                <a:solidFill>
                  <a:schemeClr val="bg1"/>
                </a:solidFill>
                <a:effectLst/>
                <a:latin typeface="Arial" panose="020B0604020202020204" pitchFamily="34" charset="0"/>
                <a:cs typeface="Arial" panose="020B0604020202020204" pitchFamily="34" charset="0"/>
              </a:rPr>
              <a:t>Engelhartstetten</a:t>
            </a:r>
            <a:r>
              <a:rPr lang="de-DE" sz="2000" b="0" i="0" dirty="0">
                <a:solidFill>
                  <a:schemeClr val="bg1"/>
                </a:solidFill>
                <a:effectLst/>
                <a:latin typeface="Arial" panose="020B0604020202020204" pitchFamily="34" charset="0"/>
                <a:cs typeface="Arial" panose="020B0604020202020204" pitchFamily="34" charset="0"/>
              </a:rPr>
              <a:t>, </a:t>
            </a:r>
          </a:p>
          <a:p>
            <a:r>
              <a:rPr lang="de-DE" sz="2000" dirty="0">
                <a:solidFill>
                  <a:schemeClr val="bg1"/>
                </a:solidFill>
                <a:latin typeface="Arial" panose="020B0604020202020204" pitchFamily="34" charset="0"/>
                <a:cs typeface="Arial" panose="020B0604020202020204" pitchFamily="34" charset="0"/>
              </a:rPr>
              <a:t>Groß-</a:t>
            </a:r>
            <a:r>
              <a:rPr lang="de-DE" sz="2000" dirty="0" err="1">
                <a:solidFill>
                  <a:schemeClr val="bg1"/>
                </a:solidFill>
                <a:latin typeface="Arial" panose="020B0604020202020204" pitchFamily="34" charset="0"/>
                <a:cs typeface="Arial" panose="020B0604020202020204" pitchFamily="34" charset="0"/>
              </a:rPr>
              <a:t>Schweinbarth</a:t>
            </a:r>
            <a:r>
              <a:rPr lang="de-DE" sz="2000" dirty="0">
                <a:solidFill>
                  <a:schemeClr val="bg1"/>
                </a:solidFill>
                <a:latin typeface="Arial" panose="020B0604020202020204" pitchFamily="34" charset="0"/>
                <a:cs typeface="Arial" panose="020B0604020202020204" pitchFamily="34" charset="0"/>
              </a:rPr>
              <a:t>,</a:t>
            </a:r>
          </a:p>
          <a:p>
            <a:r>
              <a:rPr lang="de-DE" sz="2000" dirty="0">
                <a:solidFill>
                  <a:schemeClr val="bg1"/>
                </a:solidFill>
                <a:latin typeface="Arial" panose="020B0604020202020204" pitchFamily="34" charset="0"/>
                <a:cs typeface="Arial" panose="020B0604020202020204" pitchFamily="34" charset="0"/>
              </a:rPr>
              <a:t>Langen bei Bregenz,</a:t>
            </a:r>
          </a:p>
          <a:p>
            <a:r>
              <a:rPr lang="de-DE" sz="2000" dirty="0">
                <a:solidFill>
                  <a:schemeClr val="bg1"/>
                </a:solidFill>
                <a:latin typeface="Arial" panose="020B0604020202020204" pitchFamily="34" charset="0"/>
                <a:cs typeface="Arial" panose="020B0604020202020204" pitchFamily="34" charset="0"/>
              </a:rPr>
              <a:t>Krumbach, ….</a:t>
            </a:r>
          </a:p>
          <a:p>
            <a:endParaRPr lang="de-DE" sz="2000" dirty="0">
              <a:solidFill>
                <a:schemeClr val="bg1"/>
              </a:solidFill>
              <a:latin typeface="Arial" panose="020B0604020202020204" pitchFamily="34" charset="0"/>
              <a:cs typeface="Arial" panose="020B0604020202020204" pitchFamily="34" charset="0"/>
            </a:endParaRPr>
          </a:p>
          <a:p>
            <a:r>
              <a:rPr lang="de-DE" sz="2000" b="0" i="0" dirty="0">
                <a:solidFill>
                  <a:schemeClr val="bg1"/>
                </a:solidFill>
                <a:effectLst/>
                <a:latin typeface="Arial" panose="020B0604020202020204" pitchFamily="34" charset="0"/>
                <a:cs typeface="Arial" panose="020B0604020202020204" pitchFamily="34" charset="0"/>
              </a:rPr>
              <a:t> </a:t>
            </a:r>
            <a:endParaRPr lang="de-DE" sz="2000" dirty="0">
              <a:solidFill>
                <a:schemeClr val="bg1"/>
              </a:solidFill>
              <a:latin typeface="Arial" panose="020B0604020202020204" pitchFamily="34" charset="0"/>
              <a:cs typeface="Arial" panose="020B0604020202020204" pitchFamily="34" charset="0"/>
            </a:endParaRPr>
          </a:p>
        </p:txBody>
      </p:sp>
      <p:sp>
        <p:nvSpPr>
          <p:cNvPr id="16" name="Foliennummernplatzhalter 1">
            <a:extLst>
              <a:ext uri="{FF2B5EF4-FFF2-40B4-BE49-F238E27FC236}">
                <a16:creationId xmlns:a16="http://schemas.microsoft.com/office/drawing/2014/main" id="{D65F4F99-5424-453C-AC22-D2A4093638FC}"/>
              </a:ext>
            </a:extLst>
          </p:cNvPr>
          <p:cNvSpPr txBox="1">
            <a:spLocks/>
          </p:cNvSpPr>
          <p:nvPr/>
        </p:nvSpPr>
        <p:spPr>
          <a:xfrm>
            <a:off x="9583403" y="4177366"/>
            <a:ext cx="1193868" cy="640080"/>
          </a:xfrm>
          <a:prstGeom prst="rect">
            <a:avLst/>
          </a:prstGeom>
        </p:spPr>
        <p:txBody>
          <a:bodyPr vert="horz" lIns="91440" tIns="45720" rIns="91440" bIns="45720" rtlCol="0" anchor="ctr"/>
          <a:lstStyle>
            <a:defPPr>
              <a:defRPr lang="en-US"/>
            </a:defPPr>
            <a:lvl1pPr marL="0" algn="ctr" defTabSz="457200" rtl="0" eaLnBrk="1" latinLnBrk="0" hangingPunct="1">
              <a:defRPr sz="1400" b="1" kern="1200">
                <a:solidFill>
                  <a:srgbClr val="FFFFFF"/>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37B930-1B84-4170-A12E-E14E564FA935}" type="slidenum">
              <a:rPr lang="de-DE" sz="1200" smtClean="0"/>
              <a:pPr/>
              <a:t>7</a:t>
            </a:fld>
            <a:endParaRPr lang="de-DE" sz="1200"/>
          </a:p>
        </p:txBody>
      </p:sp>
      <p:sp>
        <p:nvSpPr>
          <p:cNvPr id="2" name="Titel 1">
            <a:extLst>
              <a:ext uri="{FF2B5EF4-FFF2-40B4-BE49-F238E27FC236}">
                <a16:creationId xmlns:a16="http://schemas.microsoft.com/office/drawing/2014/main" id="{0A1C9043-9EA6-4619-A423-016EEA969B46}"/>
              </a:ext>
            </a:extLst>
          </p:cNvPr>
          <p:cNvSpPr>
            <a:spLocks noGrp="1"/>
          </p:cNvSpPr>
          <p:nvPr>
            <p:ph type="title"/>
          </p:nvPr>
        </p:nvSpPr>
        <p:spPr/>
        <p:txBody>
          <a:bodyPr>
            <a:normAutofit/>
          </a:bodyPr>
          <a:lstStyle/>
          <a:p>
            <a:r>
              <a:rPr lang="de-DE" dirty="0"/>
              <a:t>Deskriptive Statistik: Urbanitätsgrad</a:t>
            </a:r>
          </a:p>
        </p:txBody>
      </p:sp>
      <p:sp>
        <p:nvSpPr>
          <p:cNvPr id="4" name="Foliennummernplatzhalter 3">
            <a:extLst>
              <a:ext uri="{FF2B5EF4-FFF2-40B4-BE49-F238E27FC236}">
                <a16:creationId xmlns:a16="http://schemas.microsoft.com/office/drawing/2014/main" id="{E56AD6BA-6944-46FA-904C-DA27DFF8D54A}"/>
              </a:ext>
            </a:extLst>
          </p:cNvPr>
          <p:cNvSpPr>
            <a:spLocks noGrp="1"/>
          </p:cNvSpPr>
          <p:nvPr>
            <p:ph type="sldNum" sz="quarter" idx="12"/>
          </p:nvPr>
        </p:nvSpPr>
        <p:spPr>
          <a:xfrm>
            <a:off x="11311128" y="6272784"/>
            <a:ext cx="640080" cy="365125"/>
          </a:xfrm>
        </p:spPr>
        <p:txBody>
          <a:bodyPr/>
          <a:lstStyle/>
          <a:p>
            <a:fld id="{FC37B930-1B84-4170-A12E-E14E564FA935}" type="slidenum">
              <a:rPr lang="de-DE" smtClean="0"/>
              <a:t>7</a:t>
            </a:fld>
            <a:endParaRPr lang="de-DE" dirty="0"/>
          </a:p>
        </p:txBody>
      </p:sp>
    </p:spTree>
    <p:extLst>
      <p:ext uri="{BB962C8B-B14F-4D97-AF65-F5344CB8AC3E}">
        <p14:creationId xmlns:p14="http://schemas.microsoft.com/office/powerpoint/2010/main" val="284683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02C508-3ADC-4E05-840B-B6EE5B9E3719}"/>
              </a:ext>
            </a:extLst>
          </p:cNvPr>
          <p:cNvSpPr>
            <a:spLocks noGrp="1"/>
          </p:cNvSpPr>
          <p:nvPr>
            <p:ph type="title"/>
          </p:nvPr>
        </p:nvSpPr>
        <p:spPr/>
        <p:txBody>
          <a:bodyPr>
            <a:normAutofit/>
          </a:bodyPr>
          <a:lstStyle/>
          <a:p>
            <a:r>
              <a:rPr lang="de-DE" dirty="0"/>
              <a:t>Deskriptive Statistik: FPÖ Stimmenanteil</a:t>
            </a:r>
          </a:p>
        </p:txBody>
      </p:sp>
      <p:sp>
        <p:nvSpPr>
          <p:cNvPr id="4" name="Foliennummernplatzhalter 3">
            <a:extLst>
              <a:ext uri="{FF2B5EF4-FFF2-40B4-BE49-F238E27FC236}">
                <a16:creationId xmlns:a16="http://schemas.microsoft.com/office/drawing/2014/main" id="{546ED146-6965-4970-92B4-955EFBEB7AB7}"/>
              </a:ext>
            </a:extLst>
          </p:cNvPr>
          <p:cNvSpPr>
            <a:spLocks noGrp="1"/>
          </p:cNvSpPr>
          <p:nvPr>
            <p:ph type="sldNum" sz="quarter" idx="12"/>
          </p:nvPr>
        </p:nvSpPr>
        <p:spPr/>
        <p:txBody>
          <a:bodyPr/>
          <a:lstStyle/>
          <a:p>
            <a:fld id="{FC37B930-1B84-4170-A12E-E14E564FA935}" type="slidenum">
              <a:rPr lang="de-DE" smtClean="0"/>
              <a:t>8</a:t>
            </a:fld>
            <a:endParaRPr lang="de-DE"/>
          </a:p>
        </p:txBody>
      </p:sp>
      <p:pic>
        <p:nvPicPr>
          <p:cNvPr id="5" name="Grafik 4" descr="Plot Zoom">
            <a:extLst>
              <a:ext uri="{FF2B5EF4-FFF2-40B4-BE49-F238E27FC236}">
                <a16:creationId xmlns:a16="http://schemas.microsoft.com/office/drawing/2014/main" id="{0394BF11-39A2-4655-8C65-B882BC2647C2}"/>
              </a:ext>
            </a:extLst>
          </p:cNvPr>
          <p:cNvPicPr>
            <a:picLocks noChangeAspect="1"/>
          </p:cNvPicPr>
          <p:nvPr/>
        </p:nvPicPr>
        <p:blipFill rotWithShape="1">
          <a:blip r:embed="rId2">
            <a:extLst>
              <a:ext uri="{28A0092B-C50C-407E-A947-70E740481C1C}">
                <a14:useLocalDpi xmlns:a14="http://schemas.microsoft.com/office/drawing/2010/main" val="0"/>
              </a:ext>
            </a:extLst>
          </a:blip>
          <a:srcRect l="2067" t="13894" r="4642" b="5958"/>
          <a:stretch/>
        </p:blipFill>
        <p:spPr>
          <a:xfrm>
            <a:off x="507831" y="2230016"/>
            <a:ext cx="9572473" cy="4447224"/>
          </a:xfrm>
          <a:prstGeom prst="rect">
            <a:avLst/>
          </a:prstGeom>
        </p:spPr>
      </p:pic>
      <p:sp>
        <p:nvSpPr>
          <p:cNvPr id="6" name="Textfeld 5">
            <a:extLst>
              <a:ext uri="{FF2B5EF4-FFF2-40B4-BE49-F238E27FC236}">
                <a16:creationId xmlns:a16="http://schemas.microsoft.com/office/drawing/2014/main" id="{7DA4930D-AAD1-4D50-A515-12B47628F687}"/>
              </a:ext>
            </a:extLst>
          </p:cNvPr>
          <p:cNvSpPr txBox="1"/>
          <p:nvPr/>
        </p:nvSpPr>
        <p:spPr>
          <a:xfrm>
            <a:off x="7600344" y="1346659"/>
            <a:ext cx="4030824" cy="3293209"/>
          </a:xfrm>
          <a:prstGeom prst="rect">
            <a:avLst/>
          </a:prstGeom>
          <a:noFill/>
          <a:ln w="28575">
            <a:solidFill>
              <a:schemeClr val="accent1">
                <a:lumMod val="75000"/>
              </a:schemeClr>
            </a:solidFill>
          </a:ln>
        </p:spPr>
        <p:txBody>
          <a:bodyPr wrap="square" rtlCol="0">
            <a:spAutoFit/>
          </a:bodyPr>
          <a:lstStyle/>
          <a:p>
            <a:r>
              <a:rPr lang="de-DE" sz="2400" dirty="0">
                <a:solidFill>
                  <a:schemeClr val="accent1">
                    <a:lumMod val="75000"/>
                  </a:schemeClr>
                </a:solidFill>
                <a:latin typeface="Arial" panose="020B0604020202020204" pitchFamily="34" charset="0"/>
                <a:cs typeface="Arial" panose="020B0604020202020204" pitchFamily="34" charset="0"/>
              </a:rPr>
              <a:t>Mittelwert</a:t>
            </a:r>
            <a:r>
              <a:rPr lang="de-DE" sz="2400" dirty="0">
                <a:latin typeface="Arial" panose="020B0604020202020204" pitchFamily="34" charset="0"/>
                <a:cs typeface="Arial" panose="020B0604020202020204" pitchFamily="34" charset="0"/>
              </a:rPr>
              <a:t> = 0.28</a:t>
            </a:r>
          </a:p>
          <a:p>
            <a:pPr marL="342900" indent="-342900">
              <a:buFont typeface="Wingdings" panose="05000000000000000000" pitchFamily="2" charset="2"/>
              <a:buChar char="à"/>
            </a:pPr>
            <a:r>
              <a:rPr lang="de-DE" sz="2000" dirty="0">
                <a:latin typeface="Arial" panose="020B0604020202020204" pitchFamily="34" charset="0"/>
                <a:cs typeface="Arial" panose="020B0604020202020204" pitchFamily="34" charset="0"/>
                <a:sym typeface="Wingdings" panose="05000000000000000000" pitchFamily="2" charset="2"/>
              </a:rPr>
              <a:t>z.B. </a:t>
            </a:r>
            <a:r>
              <a:rPr lang="de-DE" sz="2000" dirty="0" err="1">
                <a:latin typeface="Arial" panose="020B0604020202020204" pitchFamily="34" charset="0"/>
                <a:cs typeface="Arial" panose="020B0604020202020204" pitchFamily="34" charset="0"/>
                <a:sym typeface="Wingdings" panose="05000000000000000000" pitchFamily="2" charset="2"/>
              </a:rPr>
              <a:t>Purbach</a:t>
            </a:r>
            <a:r>
              <a:rPr lang="de-DE" sz="2000" dirty="0">
                <a:latin typeface="Arial" panose="020B0604020202020204" pitchFamily="34" charset="0"/>
                <a:cs typeface="Arial" panose="020B0604020202020204" pitchFamily="34" charset="0"/>
                <a:sym typeface="Wingdings" panose="05000000000000000000" pitchFamily="2" charset="2"/>
              </a:rPr>
              <a:t> am Neusiedler See (Burgenland)</a:t>
            </a:r>
          </a:p>
          <a:p>
            <a:endParaRPr lang="de-DE" sz="2400" dirty="0">
              <a:latin typeface="Arial" panose="020B0604020202020204" pitchFamily="34" charset="0"/>
              <a:cs typeface="Arial" panose="020B0604020202020204" pitchFamily="34" charset="0"/>
            </a:endParaRPr>
          </a:p>
          <a:p>
            <a:r>
              <a:rPr lang="de-DE" sz="2400" dirty="0">
                <a:solidFill>
                  <a:schemeClr val="accent1">
                    <a:lumMod val="75000"/>
                  </a:schemeClr>
                </a:solidFill>
                <a:latin typeface="Arial" panose="020B0604020202020204" pitchFamily="34" charset="0"/>
                <a:cs typeface="Arial" panose="020B0604020202020204" pitchFamily="34" charset="0"/>
              </a:rPr>
              <a:t>Min</a:t>
            </a:r>
            <a:r>
              <a:rPr lang="de-DE" sz="2400" dirty="0">
                <a:latin typeface="Arial" panose="020B0604020202020204" pitchFamily="34" charset="0"/>
                <a:cs typeface="Arial" panose="020B0604020202020204" pitchFamily="34" charset="0"/>
              </a:rPr>
              <a:t> = 0.07</a:t>
            </a:r>
          </a:p>
          <a:p>
            <a:r>
              <a:rPr lang="de-DE" sz="2000" dirty="0">
                <a:latin typeface="Arial" panose="020B0604020202020204" pitchFamily="34" charset="0"/>
                <a:cs typeface="Arial" panose="020B0604020202020204" pitchFamily="34" charset="0"/>
                <a:sym typeface="Wingdings" panose="05000000000000000000" pitchFamily="2" charset="2"/>
              </a:rPr>
              <a:t> </a:t>
            </a:r>
            <a:r>
              <a:rPr lang="de-DE" sz="2000" dirty="0" err="1">
                <a:latin typeface="Arial" panose="020B0604020202020204" pitchFamily="34" charset="0"/>
                <a:cs typeface="Arial" panose="020B0604020202020204" pitchFamily="34" charset="0"/>
                <a:sym typeface="Wingdings" panose="05000000000000000000" pitchFamily="2" charset="2"/>
              </a:rPr>
              <a:t>Kaunertal</a:t>
            </a:r>
            <a:r>
              <a:rPr lang="de-DE" sz="2000" dirty="0">
                <a:latin typeface="Arial" panose="020B0604020202020204" pitchFamily="34" charset="0"/>
                <a:cs typeface="Arial" panose="020B0604020202020204" pitchFamily="34" charset="0"/>
                <a:sym typeface="Wingdings" panose="05000000000000000000" pitchFamily="2" charset="2"/>
              </a:rPr>
              <a:t> (Tirol)</a:t>
            </a:r>
            <a:endParaRPr lang="de-DE"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à"/>
            </a:pPr>
            <a:endParaRPr lang="de-DE" sz="2400" dirty="0">
              <a:latin typeface="Arial" panose="020B0604020202020204" pitchFamily="34" charset="0"/>
              <a:cs typeface="Arial" panose="020B0604020202020204" pitchFamily="34" charset="0"/>
            </a:endParaRPr>
          </a:p>
          <a:p>
            <a:r>
              <a:rPr lang="de-DE" sz="2400" dirty="0">
                <a:solidFill>
                  <a:schemeClr val="accent1">
                    <a:lumMod val="75000"/>
                  </a:schemeClr>
                </a:solidFill>
                <a:latin typeface="Arial" panose="020B0604020202020204" pitchFamily="34" charset="0"/>
                <a:cs typeface="Arial" panose="020B0604020202020204" pitchFamily="34" charset="0"/>
              </a:rPr>
              <a:t>Max</a:t>
            </a:r>
            <a:r>
              <a:rPr lang="de-DE" sz="2400" dirty="0">
                <a:latin typeface="Arial" panose="020B0604020202020204" pitchFamily="34" charset="0"/>
                <a:cs typeface="Arial" panose="020B0604020202020204" pitchFamily="34" charset="0"/>
              </a:rPr>
              <a:t> = 0.54</a:t>
            </a:r>
          </a:p>
          <a:p>
            <a:pPr marL="342900" indent="-342900">
              <a:buFont typeface="Wingdings" panose="05000000000000000000" pitchFamily="2" charset="2"/>
              <a:buChar char="à"/>
            </a:pPr>
            <a:r>
              <a:rPr lang="de-DE" sz="2000" dirty="0">
                <a:latin typeface="Arial" panose="020B0604020202020204" pitchFamily="34" charset="0"/>
                <a:cs typeface="Arial" panose="020B0604020202020204" pitchFamily="34" charset="0"/>
                <a:sym typeface="Wingdings" panose="05000000000000000000" pitchFamily="2" charset="2"/>
              </a:rPr>
              <a:t>Deutsch-Griffen (Kärnten)</a:t>
            </a:r>
          </a:p>
        </p:txBody>
      </p:sp>
    </p:spTree>
    <p:extLst>
      <p:ext uri="{BB962C8B-B14F-4D97-AF65-F5344CB8AC3E}">
        <p14:creationId xmlns:p14="http://schemas.microsoft.com/office/powerpoint/2010/main" val="132558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99DA14-21F6-4AA7-A581-7B9CEE686AB7}"/>
              </a:ext>
            </a:extLst>
          </p:cNvPr>
          <p:cNvSpPr>
            <a:spLocks noGrp="1"/>
          </p:cNvSpPr>
          <p:nvPr>
            <p:ph type="title"/>
          </p:nvPr>
        </p:nvSpPr>
        <p:spPr/>
        <p:txBody>
          <a:bodyPr/>
          <a:lstStyle/>
          <a:p>
            <a:r>
              <a:rPr lang="de-DE" dirty="0"/>
              <a:t>Deskriptive Statistik: FPÖ-Anteil räumlich</a:t>
            </a:r>
          </a:p>
        </p:txBody>
      </p:sp>
      <p:sp>
        <p:nvSpPr>
          <p:cNvPr id="4" name="Foliennummernplatzhalter 3">
            <a:extLst>
              <a:ext uri="{FF2B5EF4-FFF2-40B4-BE49-F238E27FC236}">
                <a16:creationId xmlns:a16="http://schemas.microsoft.com/office/drawing/2014/main" id="{A84E3898-C4EB-4C79-97D6-020C123EC330}"/>
              </a:ext>
            </a:extLst>
          </p:cNvPr>
          <p:cNvSpPr>
            <a:spLocks noGrp="1"/>
          </p:cNvSpPr>
          <p:nvPr>
            <p:ph type="sldNum" sz="quarter" idx="12"/>
          </p:nvPr>
        </p:nvSpPr>
        <p:spPr/>
        <p:txBody>
          <a:bodyPr/>
          <a:lstStyle/>
          <a:p>
            <a:fld id="{FC37B930-1B84-4170-A12E-E14E564FA935}" type="slidenum">
              <a:rPr lang="de-DE" smtClean="0"/>
              <a:t>9</a:t>
            </a:fld>
            <a:endParaRPr lang="de-DE"/>
          </a:p>
        </p:txBody>
      </p:sp>
      <p:pic>
        <p:nvPicPr>
          <p:cNvPr id="5" name="Grafik 4" descr="Plot Zoom">
            <a:extLst>
              <a:ext uri="{FF2B5EF4-FFF2-40B4-BE49-F238E27FC236}">
                <a16:creationId xmlns:a16="http://schemas.microsoft.com/office/drawing/2014/main" id="{DF0C3DFA-EBC7-4EC3-82EA-156F885F40FB}"/>
              </a:ext>
            </a:extLst>
          </p:cNvPr>
          <p:cNvPicPr>
            <a:picLocks noChangeAspect="1"/>
          </p:cNvPicPr>
          <p:nvPr/>
        </p:nvPicPr>
        <p:blipFill rotWithShape="1">
          <a:blip r:embed="rId2">
            <a:extLst>
              <a:ext uri="{28A0092B-C50C-407E-A947-70E740481C1C}">
                <a14:useLocalDpi xmlns:a14="http://schemas.microsoft.com/office/drawing/2010/main" val="0"/>
              </a:ext>
            </a:extLst>
          </a:blip>
          <a:srcRect l="3591" t="4678" r="8821" b="3597"/>
          <a:stretch/>
        </p:blipFill>
        <p:spPr>
          <a:xfrm>
            <a:off x="437743" y="1095284"/>
            <a:ext cx="9465013" cy="5360062"/>
          </a:xfrm>
          <a:prstGeom prst="rect">
            <a:avLst/>
          </a:prstGeom>
        </p:spPr>
      </p:pic>
      <p:pic>
        <p:nvPicPr>
          <p:cNvPr id="6" name="Grafik 5" descr="Plot Zoom">
            <a:extLst>
              <a:ext uri="{FF2B5EF4-FFF2-40B4-BE49-F238E27FC236}">
                <a16:creationId xmlns:a16="http://schemas.microsoft.com/office/drawing/2014/main" id="{32A95386-62AA-49C8-811C-273FF0759A67}"/>
              </a:ext>
            </a:extLst>
          </p:cNvPr>
          <p:cNvPicPr>
            <a:picLocks noChangeAspect="1"/>
          </p:cNvPicPr>
          <p:nvPr/>
        </p:nvPicPr>
        <p:blipFill rotWithShape="1">
          <a:blip r:embed="rId2">
            <a:extLst>
              <a:ext uri="{28A0092B-C50C-407E-A947-70E740481C1C}">
                <a14:useLocalDpi xmlns:a14="http://schemas.microsoft.com/office/drawing/2010/main" val="0"/>
              </a:ext>
            </a:extLst>
          </a:blip>
          <a:srcRect l="91748" t="44392" r="331" b="35504"/>
          <a:stretch/>
        </p:blipFill>
        <p:spPr>
          <a:xfrm>
            <a:off x="9902756" y="2463455"/>
            <a:ext cx="1851499" cy="2541001"/>
          </a:xfrm>
          <a:prstGeom prst="rect">
            <a:avLst/>
          </a:prstGeom>
        </p:spPr>
      </p:pic>
    </p:spTree>
    <p:extLst>
      <p:ext uri="{BB962C8B-B14F-4D97-AF65-F5344CB8AC3E}">
        <p14:creationId xmlns:p14="http://schemas.microsoft.com/office/powerpoint/2010/main" val="1944694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lzart">
  <a:themeElements>
    <a:clrScheme name="Bla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Holzart">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Holzart">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TM03090434[[fn=Holzart]]</Template>
  <TotalTime>0</TotalTime>
  <Words>1167</Words>
  <Application>Microsoft Office PowerPoint</Application>
  <PresentationFormat>Breitbild</PresentationFormat>
  <Paragraphs>231</Paragraphs>
  <Slides>16</Slides>
  <Notes>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Abadi</vt:lpstr>
      <vt:lpstr>Arial</vt:lpstr>
      <vt:lpstr>Calibri</vt:lpstr>
      <vt:lpstr>Rockwell</vt:lpstr>
      <vt:lpstr>Symbol</vt:lpstr>
      <vt:lpstr>Wingdings</vt:lpstr>
      <vt:lpstr>Holzart</vt:lpstr>
      <vt:lpstr>Sag mir, wo du wohnst und ich sag dir, wie du wählst?</vt:lpstr>
      <vt:lpstr>Erkenntnisinteresse &amp; Forschungsfrage </vt:lpstr>
      <vt:lpstr>Rechtspopulistisches Wählerpotenzial:  Regionale Kontextfaktoren </vt:lpstr>
      <vt:lpstr>Rechtspopulistisches Wählerpotenzial:  Regionale Kontextfaktoren </vt:lpstr>
      <vt:lpstr>Rechtspopulistisches Wählerpotenzial:  Österreichische Gemeinden als Analyseeinheit</vt:lpstr>
      <vt:lpstr>Datengrundlage</vt:lpstr>
      <vt:lpstr>Deskriptive Statistik: Urbanitätsgrad</vt:lpstr>
      <vt:lpstr>Deskriptive Statistik: FPÖ Stimmenanteil</vt:lpstr>
      <vt:lpstr>Deskriptive Statistik: FPÖ-Anteil räumlich</vt:lpstr>
      <vt:lpstr>PowerPoint-Präsentation</vt:lpstr>
      <vt:lpstr>PowerPoint-Präsentation</vt:lpstr>
      <vt:lpstr>Lagrange Multiplier Test</vt:lpstr>
      <vt:lpstr>PowerPoint-Präsentation</vt:lpstr>
      <vt:lpstr>PowerPoint-Präsentation</vt:lpstr>
      <vt:lpstr>Ergebnisse</vt:lpstr>
      <vt:lpstr>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Sarah Beranek</dc:creator>
  <cp:lastModifiedBy>Sarah Beranek</cp:lastModifiedBy>
  <cp:revision>47</cp:revision>
  <dcterms:created xsi:type="dcterms:W3CDTF">2018-06-18T08:31:52Z</dcterms:created>
  <dcterms:modified xsi:type="dcterms:W3CDTF">2018-06-20T09:32:13Z</dcterms:modified>
</cp:coreProperties>
</file>