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7" r:id="rId2"/>
    <p:sldId id="258" r:id="rId3"/>
    <p:sldId id="259" r:id="rId4"/>
    <p:sldId id="260" r:id="rId5"/>
    <p:sldId id="261" r:id="rId6"/>
    <p:sldId id="262" r:id="rId7"/>
    <p:sldId id="263" r:id="rId8"/>
    <p:sldId id="264" r:id="rId9"/>
    <p:sldId id="27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p:restoredTop sz="94674"/>
  </p:normalViewPr>
  <p:slideViewPr>
    <p:cSldViewPr snapToGrid="0">
      <p:cViewPr varScale="1">
        <p:scale>
          <a:sx n="119" d="100"/>
          <a:sy n="119"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amirizimbergenov/Desktop/bike%20share/results_by_mon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amirizimbergenov/Desktop/bike%20share/results_by_mont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amirizimbergenov/Desktop/bike%20share/results_by_mont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amirizimbergenov/Desktop/bike%20share/results_by_month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400" dirty="0"/>
              <a:t>Monthly number of rides –</a:t>
            </a:r>
            <a:r>
              <a:rPr lang="en-US" sz="1400" baseline="0" dirty="0"/>
              <a:t> member vs casual</a:t>
            </a:r>
            <a:r>
              <a:rPr lang="en-US" sz="140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KZ"/>
        </a:p>
      </c:txPr>
    </c:title>
    <c:autoTitleDeleted val="0"/>
    <c:plotArea>
      <c:layout>
        <c:manualLayout>
          <c:layoutTarget val="inner"/>
          <c:xMode val="edge"/>
          <c:yMode val="edge"/>
          <c:x val="0.12742744428888977"/>
          <c:y val="0.10887029224000845"/>
          <c:w val="0.8244197023106109"/>
          <c:h val="0.74131127852104239"/>
        </c:manualLayout>
      </c:layout>
      <c:scatterChart>
        <c:scatterStyle val="smoothMarker"/>
        <c:varyColors val="0"/>
        <c:ser>
          <c:idx val="0"/>
          <c:order val="0"/>
          <c:tx>
            <c:v>Member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comparison!$C$5:$C$18</c:f>
              <c:numCache>
                <c:formatCode>General</c:formatCode>
                <c:ptCount val="14"/>
                <c:pt idx="0">
                  <c:v>147422</c:v>
                </c:pt>
                <c:pt idx="1">
                  <c:v>196465</c:v>
                </c:pt>
                <c:pt idx="2">
                  <c:v>279285</c:v>
                </c:pt>
                <c:pt idx="3">
                  <c:v>370603</c:v>
                </c:pt>
                <c:pt idx="4">
                  <c:v>418347</c:v>
                </c:pt>
                <c:pt idx="5">
                  <c:v>436185</c:v>
                </c:pt>
                <c:pt idx="6">
                  <c:v>460430</c:v>
                </c:pt>
                <c:pt idx="7">
                  <c:v>404617</c:v>
                </c:pt>
                <c:pt idx="8">
                  <c:v>359947</c:v>
                </c:pt>
                <c:pt idx="9">
                  <c:v>264042</c:v>
                </c:pt>
                <c:pt idx="10">
                  <c:v>172356</c:v>
                </c:pt>
                <c:pt idx="11">
                  <c:v>120330</c:v>
                </c:pt>
                <c:pt idx="12">
                  <c:v>175979</c:v>
                </c:pt>
                <c:pt idx="13">
                  <c:v>219081</c:v>
                </c:pt>
              </c:numCache>
            </c:numRef>
          </c:yVal>
          <c:smooth val="1"/>
          <c:extLst>
            <c:ext xmlns:c16="http://schemas.microsoft.com/office/drawing/2014/chart" uri="{C3380CC4-5D6E-409C-BE32-E72D297353CC}">
              <c16:uniqueId val="{00000000-4386-334E-954A-66C67125518F}"/>
            </c:ext>
          </c:extLst>
        </c:ser>
        <c:ser>
          <c:idx val="1"/>
          <c:order val="1"/>
          <c:tx>
            <c:v>Casual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comparison!$F$5:$F$18</c:f>
              <c:numCache>
                <c:formatCode>General</c:formatCode>
                <c:ptCount val="14"/>
                <c:pt idx="0">
                  <c:v>43014</c:v>
                </c:pt>
                <c:pt idx="1">
                  <c:v>62194</c:v>
                </c:pt>
                <c:pt idx="2">
                  <c:v>147269</c:v>
                </c:pt>
                <c:pt idx="3">
                  <c:v>234153</c:v>
                </c:pt>
                <c:pt idx="4">
                  <c:v>301198</c:v>
                </c:pt>
                <c:pt idx="5">
                  <c:v>331252</c:v>
                </c:pt>
                <c:pt idx="6">
                  <c:v>311006</c:v>
                </c:pt>
                <c:pt idx="7">
                  <c:v>261534</c:v>
                </c:pt>
                <c:pt idx="8">
                  <c:v>177007</c:v>
                </c:pt>
                <c:pt idx="9">
                  <c:v>98327</c:v>
                </c:pt>
                <c:pt idx="10">
                  <c:v>51662</c:v>
                </c:pt>
                <c:pt idx="11">
                  <c:v>24446</c:v>
                </c:pt>
                <c:pt idx="12">
                  <c:v>47157</c:v>
                </c:pt>
                <c:pt idx="13">
                  <c:v>82500</c:v>
                </c:pt>
              </c:numCache>
            </c:numRef>
          </c:yVal>
          <c:smooth val="1"/>
          <c:extLst>
            <c:ext xmlns:c16="http://schemas.microsoft.com/office/drawing/2014/chart" uri="{C3380CC4-5D6E-409C-BE32-E72D297353CC}">
              <c16:uniqueId val="{00000001-4386-334E-954A-66C67125518F}"/>
            </c:ext>
          </c:extLst>
        </c:ser>
        <c:dLbls>
          <c:showLegendKey val="0"/>
          <c:showVal val="0"/>
          <c:showCatName val="0"/>
          <c:showSerName val="0"/>
          <c:showPercent val="0"/>
          <c:showBubbleSize val="0"/>
        </c:dLbls>
        <c:axId val="1666310751"/>
        <c:axId val="1618213919"/>
      </c:scatterChart>
      <c:valAx>
        <c:axId val="16663107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Month</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18213919"/>
        <c:crosses val="autoZero"/>
        <c:crossBetween val="midCat"/>
      </c:valAx>
      <c:valAx>
        <c:axId val="161821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Total number of rides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66310751"/>
        <c:crossesAt val="44900"/>
        <c:crossBetween val="midCat"/>
      </c:valAx>
      <c:spPr>
        <a:noFill/>
        <a:ln>
          <a:noFill/>
        </a:ln>
        <a:effectLst/>
      </c:spPr>
    </c:plotArea>
    <c:legend>
      <c:legendPos val="r"/>
      <c:layout>
        <c:manualLayout>
          <c:xMode val="edge"/>
          <c:yMode val="edge"/>
          <c:x val="0.81109728859041097"/>
          <c:y val="0.11488313097248885"/>
          <c:w val="0.13714343297330986"/>
          <c:h val="0.1435226330182694"/>
        </c:manualLayout>
      </c:layout>
      <c:overlay val="0"/>
      <c:spPr>
        <a:solidFill>
          <a:schemeClr val="bg1"/>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Times New Roman" panose="02020603050405020304" pitchFamily="18" charset="0"/>
          <a:cs typeface="Times New Roman" panose="02020603050405020304" pitchFamily="18" charset="0"/>
        </a:defRPr>
      </a:pPr>
      <a:endParaRPr lang="en-K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t>Monthly total duration in hours – member vs casual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KZ"/>
        </a:p>
      </c:txPr>
    </c:title>
    <c:autoTitleDeleted val="0"/>
    <c:plotArea>
      <c:layout>
        <c:manualLayout>
          <c:layoutTarget val="inner"/>
          <c:xMode val="edge"/>
          <c:yMode val="edge"/>
          <c:x val="0.1160469202939417"/>
          <c:y val="0.10411679790026247"/>
          <c:w val="0.84259538564765291"/>
          <c:h val="0.76858132280970337"/>
        </c:manualLayout>
      </c:layout>
      <c:scatterChart>
        <c:scatterStyle val="smoothMarker"/>
        <c:varyColors val="0"/>
        <c:ser>
          <c:idx val="0"/>
          <c:order val="0"/>
          <c:tx>
            <c:v>Member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comparison!$E$5:$E$18</c:f>
              <c:numCache>
                <c:formatCode>0</c:formatCode>
                <c:ptCount val="14"/>
                <c:pt idx="0">
                  <c:v>26326.623888888887</c:v>
                </c:pt>
                <c:pt idx="1">
                  <c:v>34194.271666666667</c:v>
                </c:pt>
                <c:pt idx="2">
                  <c:v>54435.49694444445</c:v>
                </c:pt>
                <c:pt idx="3">
                  <c:v>80553.556944444455</c:v>
                </c:pt>
                <c:pt idx="4">
                  <c:v>92046.58666666667</c:v>
                </c:pt>
                <c:pt idx="5">
                  <c:v>99555.659722222219</c:v>
                </c:pt>
                <c:pt idx="6">
                  <c:v>105714.05194444444</c:v>
                </c:pt>
                <c:pt idx="7">
                  <c:v>88669.781944444447</c:v>
                </c:pt>
                <c:pt idx="8">
                  <c:v>72910.90416666666</c:v>
                </c:pt>
                <c:pt idx="9">
                  <c:v>50941.85527777778</c:v>
                </c:pt>
                <c:pt idx="10">
                  <c:v>32888.592222222222</c:v>
                </c:pt>
                <c:pt idx="11">
                  <c:v>27679.3825</c:v>
                </c:pt>
                <c:pt idx="12">
                  <c:v>37880.723333333335</c:v>
                </c:pt>
                <c:pt idx="13">
                  <c:v>43715.076388888891</c:v>
                </c:pt>
              </c:numCache>
            </c:numRef>
          </c:yVal>
          <c:smooth val="1"/>
          <c:extLst>
            <c:ext xmlns:c16="http://schemas.microsoft.com/office/drawing/2014/chart" uri="{C3380CC4-5D6E-409C-BE32-E72D297353CC}">
              <c16:uniqueId val="{00000000-2211-5F48-9B02-594F8F07475A}"/>
            </c:ext>
          </c:extLst>
        </c:ser>
        <c:ser>
          <c:idx val="1"/>
          <c:order val="1"/>
          <c:tx>
            <c:v>Casual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comparison!$H$5:$H$18</c:f>
              <c:numCache>
                <c:formatCode>0</c:formatCode>
                <c:ptCount val="14"/>
                <c:pt idx="0">
                  <c:v>16627.488055555554</c:v>
                </c:pt>
                <c:pt idx="1">
                  <c:v>22197.749166666665</c:v>
                </c:pt>
                <c:pt idx="2">
                  <c:v>67929.699722222227</c:v>
                </c:pt>
                <c:pt idx="3">
                  <c:v>111313.38166666667</c:v>
                </c:pt>
                <c:pt idx="4">
                  <c:v>147635.57222222222</c:v>
                </c:pt>
                <c:pt idx="5">
                  <c:v>178564.08194444442</c:v>
                </c:pt>
                <c:pt idx="6">
                  <c:v>182753.60722222223</c:v>
                </c:pt>
                <c:pt idx="7">
                  <c:v>109817.05694444446</c:v>
                </c:pt>
                <c:pt idx="8">
                  <c:v>67493.539444444439</c:v>
                </c:pt>
                <c:pt idx="9">
                  <c:v>32622.314444444444</c:v>
                </c:pt>
                <c:pt idx="10">
                  <c:v>17169.111944444445</c:v>
                </c:pt>
                <c:pt idx="11">
                  <c:v>8685.3147222222233</c:v>
                </c:pt>
                <c:pt idx="12">
                  <c:v>19800.500833333335</c:v>
                </c:pt>
                <c:pt idx="13">
                  <c:v>34333.886666666665</c:v>
                </c:pt>
              </c:numCache>
            </c:numRef>
          </c:yVal>
          <c:smooth val="1"/>
          <c:extLst>
            <c:ext xmlns:c16="http://schemas.microsoft.com/office/drawing/2014/chart" uri="{C3380CC4-5D6E-409C-BE32-E72D297353CC}">
              <c16:uniqueId val="{00000001-2211-5F48-9B02-594F8F07475A}"/>
            </c:ext>
          </c:extLst>
        </c:ser>
        <c:dLbls>
          <c:showLegendKey val="0"/>
          <c:showVal val="0"/>
          <c:showCatName val="0"/>
          <c:showSerName val="0"/>
          <c:showPercent val="0"/>
          <c:showBubbleSize val="0"/>
        </c:dLbls>
        <c:axId val="1630517103"/>
        <c:axId val="1629589279"/>
      </c:scatterChart>
      <c:valAx>
        <c:axId val="1630517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dirty="0"/>
                  <a:t>Month</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29589279"/>
        <c:crosses val="autoZero"/>
        <c:crossBetween val="midCat"/>
      </c:valAx>
      <c:valAx>
        <c:axId val="162958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dirty="0"/>
                  <a:t>Sum of ride</a:t>
                </a:r>
                <a:r>
                  <a:rPr lang="en-US" baseline="0" dirty="0"/>
                  <a:t> durations (</a:t>
                </a:r>
                <a:r>
                  <a:rPr lang="en-US" baseline="0" dirty="0" err="1"/>
                  <a:t>hrs</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30517103"/>
        <c:crosses val="autoZero"/>
        <c:crossBetween val="midCat"/>
      </c:valAx>
      <c:spPr>
        <a:noFill/>
        <a:ln>
          <a:noFill/>
        </a:ln>
        <a:effectLst/>
      </c:spPr>
    </c:plotArea>
    <c:legend>
      <c:legendPos val="r"/>
      <c:layout>
        <c:manualLayout>
          <c:xMode val="edge"/>
          <c:yMode val="edge"/>
          <c:x val="0.79305543897747832"/>
          <c:y val="0.10387422185719931"/>
          <c:w val="0.15804975095946236"/>
          <c:h val="0.11636828982688022"/>
        </c:manualLayout>
      </c:layout>
      <c:overlay val="0"/>
      <c:spPr>
        <a:solidFill>
          <a:schemeClr val="bg1"/>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en-K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400" dirty="0"/>
              <a:t>Monthly number of rides –</a:t>
            </a:r>
            <a:r>
              <a:rPr lang="en-US" sz="1400" baseline="0" dirty="0"/>
              <a:t> member vs casual</a:t>
            </a:r>
            <a:r>
              <a:rPr lang="en-US" sz="140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KZ"/>
        </a:p>
      </c:txPr>
    </c:title>
    <c:autoTitleDeleted val="0"/>
    <c:plotArea>
      <c:layout>
        <c:manualLayout>
          <c:layoutTarget val="inner"/>
          <c:xMode val="edge"/>
          <c:yMode val="edge"/>
          <c:x val="0.12742744428888977"/>
          <c:y val="0.10887029224000845"/>
          <c:w val="0.8244197023106109"/>
          <c:h val="0.74131127852104239"/>
        </c:manualLayout>
      </c:layout>
      <c:scatterChart>
        <c:scatterStyle val="smoothMarker"/>
        <c:varyColors val="0"/>
        <c:ser>
          <c:idx val="0"/>
          <c:order val="0"/>
          <c:tx>
            <c:v>Member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comparison!$C$5:$C$18</c:f>
              <c:numCache>
                <c:formatCode>General</c:formatCode>
                <c:ptCount val="14"/>
                <c:pt idx="0">
                  <c:v>147422</c:v>
                </c:pt>
                <c:pt idx="1">
                  <c:v>196465</c:v>
                </c:pt>
                <c:pt idx="2">
                  <c:v>279285</c:v>
                </c:pt>
                <c:pt idx="3">
                  <c:v>370603</c:v>
                </c:pt>
                <c:pt idx="4">
                  <c:v>418347</c:v>
                </c:pt>
                <c:pt idx="5">
                  <c:v>436185</c:v>
                </c:pt>
                <c:pt idx="6">
                  <c:v>460430</c:v>
                </c:pt>
                <c:pt idx="7">
                  <c:v>404617</c:v>
                </c:pt>
                <c:pt idx="8">
                  <c:v>359947</c:v>
                </c:pt>
                <c:pt idx="9">
                  <c:v>264042</c:v>
                </c:pt>
                <c:pt idx="10">
                  <c:v>172356</c:v>
                </c:pt>
                <c:pt idx="11">
                  <c:v>120330</c:v>
                </c:pt>
                <c:pt idx="12">
                  <c:v>175979</c:v>
                </c:pt>
                <c:pt idx="13">
                  <c:v>219081</c:v>
                </c:pt>
              </c:numCache>
            </c:numRef>
          </c:yVal>
          <c:smooth val="1"/>
          <c:extLst>
            <c:ext xmlns:c16="http://schemas.microsoft.com/office/drawing/2014/chart" uri="{C3380CC4-5D6E-409C-BE32-E72D297353CC}">
              <c16:uniqueId val="{00000000-4386-334E-954A-66C67125518F}"/>
            </c:ext>
          </c:extLst>
        </c:ser>
        <c:ser>
          <c:idx val="1"/>
          <c:order val="1"/>
          <c:tx>
            <c:v>Casual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comparison!$K$5:$K$18</c:f>
              <c:numCache>
                <c:formatCode>General</c:formatCode>
                <c:ptCount val="14"/>
                <c:pt idx="0">
                  <c:v>43014</c:v>
                </c:pt>
                <c:pt idx="1">
                  <c:v>62194</c:v>
                </c:pt>
                <c:pt idx="2">
                  <c:v>147269</c:v>
                </c:pt>
                <c:pt idx="3">
                  <c:v>234153</c:v>
                </c:pt>
                <c:pt idx="4">
                  <c:v>301198</c:v>
                </c:pt>
                <c:pt idx="5">
                  <c:v>331252</c:v>
                </c:pt>
                <c:pt idx="6">
                  <c:v>311006</c:v>
                </c:pt>
                <c:pt idx="7">
                  <c:v>261534</c:v>
                </c:pt>
                <c:pt idx="8">
                  <c:v>177007</c:v>
                </c:pt>
                <c:pt idx="9">
                  <c:v>98327</c:v>
                </c:pt>
                <c:pt idx="10">
                  <c:v>51662</c:v>
                </c:pt>
                <c:pt idx="11">
                  <c:v>24446</c:v>
                </c:pt>
                <c:pt idx="12">
                  <c:v>47157</c:v>
                </c:pt>
                <c:pt idx="13">
                  <c:v>82500</c:v>
                </c:pt>
              </c:numCache>
            </c:numRef>
          </c:yVal>
          <c:smooth val="1"/>
          <c:extLst>
            <c:ext xmlns:c16="http://schemas.microsoft.com/office/drawing/2014/chart" uri="{C3380CC4-5D6E-409C-BE32-E72D297353CC}">
              <c16:uniqueId val="{00000001-4386-334E-954A-66C67125518F}"/>
            </c:ext>
          </c:extLst>
        </c:ser>
        <c:dLbls>
          <c:showLegendKey val="0"/>
          <c:showVal val="0"/>
          <c:showCatName val="0"/>
          <c:showSerName val="0"/>
          <c:showPercent val="0"/>
          <c:showBubbleSize val="0"/>
        </c:dLbls>
        <c:axId val="1666310751"/>
        <c:axId val="1618213919"/>
      </c:scatterChart>
      <c:valAx>
        <c:axId val="16663107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Month</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18213919"/>
        <c:crosses val="autoZero"/>
        <c:crossBetween val="midCat"/>
      </c:valAx>
      <c:valAx>
        <c:axId val="161821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t>Total number of rides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66310751"/>
        <c:crossesAt val="44900"/>
        <c:crossBetween val="midCat"/>
      </c:valAx>
      <c:spPr>
        <a:noFill/>
        <a:ln>
          <a:noFill/>
        </a:ln>
        <a:effectLst/>
      </c:spPr>
    </c:plotArea>
    <c:legend>
      <c:legendPos val="r"/>
      <c:layout>
        <c:manualLayout>
          <c:xMode val="edge"/>
          <c:yMode val="edge"/>
          <c:x val="0.81109728859041097"/>
          <c:y val="0.11488313097248885"/>
          <c:w val="0.13714343297330986"/>
          <c:h val="0.1435226330182694"/>
        </c:manualLayout>
      </c:layout>
      <c:overlay val="0"/>
      <c:spPr>
        <a:solidFill>
          <a:schemeClr val="bg1"/>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Times New Roman" panose="02020603050405020304" pitchFamily="18" charset="0"/>
          <a:cs typeface="Times New Roman" panose="02020603050405020304" pitchFamily="18" charset="0"/>
        </a:defRPr>
      </a:pPr>
      <a:endParaRPr lang="en-K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t>Monthly total duration in hours – member vs casual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KZ"/>
        </a:p>
      </c:txPr>
    </c:title>
    <c:autoTitleDeleted val="0"/>
    <c:plotArea>
      <c:layout>
        <c:manualLayout>
          <c:layoutTarget val="inner"/>
          <c:xMode val="edge"/>
          <c:yMode val="edge"/>
          <c:x val="0.1160469202939417"/>
          <c:y val="0.10411679790026247"/>
          <c:w val="0.84259538564765291"/>
          <c:h val="0.76858132280970337"/>
        </c:manualLayout>
      </c:layout>
      <c:scatterChart>
        <c:scatterStyle val="smoothMarker"/>
        <c:varyColors val="0"/>
        <c:ser>
          <c:idx val="0"/>
          <c:order val="0"/>
          <c:tx>
            <c:v>Member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comparison!$E$5:$E$18</c:f>
              <c:numCache>
                <c:formatCode>0</c:formatCode>
                <c:ptCount val="14"/>
                <c:pt idx="0">
                  <c:v>26326.623888888887</c:v>
                </c:pt>
                <c:pt idx="1">
                  <c:v>34194.271666666667</c:v>
                </c:pt>
                <c:pt idx="2">
                  <c:v>54435.49694444445</c:v>
                </c:pt>
                <c:pt idx="3">
                  <c:v>80553.556944444455</c:v>
                </c:pt>
                <c:pt idx="4">
                  <c:v>92046.58666666667</c:v>
                </c:pt>
                <c:pt idx="5">
                  <c:v>99555.659722222219</c:v>
                </c:pt>
                <c:pt idx="6">
                  <c:v>105714.05194444444</c:v>
                </c:pt>
                <c:pt idx="7">
                  <c:v>88669.781944444447</c:v>
                </c:pt>
                <c:pt idx="8">
                  <c:v>72910.90416666666</c:v>
                </c:pt>
                <c:pt idx="9">
                  <c:v>50941.85527777778</c:v>
                </c:pt>
                <c:pt idx="10">
                  <c:v>32888.592222222222</c:v>
                </c:pt>
                <c:pt idx="11">
                  <c:v>27679.3825</c:v>
                </c:pt>
                <c:pt idx="12">
                  <c:v>37880.723333333335</c:v>
                </c:pt>
                <c:pt idx="13">
                  <c:v>43715.076388888891</c:v>
                </c:pt>
              </c:numCache>
            </c:numRef>
          </c:yVal>
          <c:smooth val="1"/>
          <c:extLst>
            <c:ext xmlns:c16="http://schemas.microsoft.com/office/drawing/2014/chart" uri="{C3380CC4-5D6E-409C-BE32-E72D297353CC}">
              <c16:uniqueId val="{00000000-2211-5F48-9B02-594F8F07475A}"/>
            </c:ext>
          </c:extLst>
        </c:ser>
        <c:ser>
          <c:idx val="1"/>
          <c:order val="1"/>
          <c:tx>
            <c:v>Casual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comparison!$B$5:$B$18</c:f>
              <c:numCache>
                <c:formatCode>mmm\-yy</c:formatCode>
                <c:ptCount val="14"/>
                <c:pt idx="0">
                  <c:v>44958</c:v>
                </c:pt>
                <c:pt idx="1">
                  <c:v>44986</c:v>
                </c:pt>
                <c:pt idx="2">
                  <c:v>45017</c:v>
                </c:pt>
                <c:pt idx="3">
                  <c:v>45047</c:v>
                </c:pt>
                <c:pt idx="4">
                  <c:v>45078</c:v>
                </c:pt>
                <c:pt idx="5">
                  <c:v>45108</c:v>
                </c:pt>
                <c:pt idx="6">
                  <c:v>45139</c:v>
                </c:pt>
                <c:pt idx="7">
                  <c:v>45170</c:v>
                </c:pt>
                <c:pt idx="8">
                  <c:v>45200</c:v>
                </c:pt>
                <c:pt idx="9">
                  <c:v>45231</c:v>
                </c:pt>
                <c:pt idx="10">
                  <c:v>45261</c:v>
                </c:pt>
                <c:pt idx="11">
                  <c:v>45292</c:v>
                </c:pt>
                <c:pt idx="12">
                  <c:v>45323</c:v>
                </c:pt>
                <c:pt idx="13">
                  <c:v>45352</c:v>
                </c:pt>
              </c:numCache>
            </c:numRef>
          </c:xVal>
          <c:yVal>
            <c:numRef>
              <c:f>comparison!$M$5:$M$18</c:f>
              <c:numCache>
                <c:formatCode>0</c:formatCode>
                <c:ptCount val="14"/>
                <c:pt idx="0">
                  <c:v>16627.488055555554</c:v>
                </c:pt>
                <c:pt idx="1">
                  <c:v>22197.749166666665</c:v>
                </c:pt>
                <c:pt idx="2">
                  <c:v>67929.699722222227</c:v>
                </c:pt>
                <c:pt idx="3">
                  <c:v>111313.38166666667</c:v>
                </c:pt>
                <c:pt idx="4">
                  <c:v>147635.57222222222</c:v>
                </c:pt>
                <c:pt idx="5">
                  <c:v>178564.08194444442</c:v>
                </c:pt>
                <c:pt idx="6">
                  <c:v>182753.60722222223</c:v>
                </c:pt>
                <c:pt idx="7">
                  <c:v>109817.05694444446</c:v>
                </c:pt>
                <c:pt idx="8">
                  <c:v>67493.539444444439</c:v>
                </c:pt>
                <c:pt idx="9">
                  <c:v>32622.314444444444</c:v>
                </c:pt>
                <c:pt idx="10">
                  <c:v>17169.111944444445</c:v>
                </c:pt>
                <c:pt idx="11">
                  <c:v>8685.3147222222233</c:v>
                </c:pt>
                <c:pt idx="12">
                  <c:v>19800.500833333335</c:v>
                </c:pt>
                <c:pt idx="13">
                  <c:v>34333.886666666665</c:v>
                </c:pt>
              </c:numCache>
            </c:numRef>
          </c:yVal>
          <c:smooth val="1"/>
          <c:extLst>
            <c:ext xmlns:c16="http://schemas.microsoft.com/office/drawing/2014/chart" uri="{C3380CC4-5D6E-409C-BE32-E72D297353CC}">
              <c16:uniqueId val="{00000001-2211-5F48-9B02-594F8F07475A}"/>
            </c:ext>
          </c:extLst>
        </c:ser>
        <c:dLbls>
          <c:showLegendKey val="0"/>
          <c:showVal val="0"/>
          <c:showCatName val="0"/>
          <c:showSerName val="0"/>
          <c:showPercent val="0"/>
          <c:showBubbleSize val="0"/>
        </c:dLbls>
        <c:axId val="1630517103"/>
        <c:axId val="1629589279"/>
      </c:scatterChart>
      <c:valAx>
        <c:axId val="1630517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dirty="0"/>
                  <a:t>Month</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29589279"/>
        <c:crosses val="autoZero"/>
        <c:crossBetween val="midCat"/>
      </c:valAx>
      <c:valAx>
        <c:axId val="162958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dirty="0"/>
                  <a:t>Sum of ride</a:t>
                </a:r>
                <a:r>
                  <a:rPr lang="en-US" baseline="0" dirty="0"/>
                  <a:t> durations (</a:t>
                </a:r>
                <a:r>
                  <a:rPr lang="en-US" baseline="0" dirty="0" err="1"/>
                  <a:t>hrs</a:t>
                </a:r>
                <a:r>
                  <a:rPr lang="en-US" baseline="0" dirty="0"/>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crossAx val="1630517103"/>
        <c:crosses val="autoZero"/>
        <c:crossBetween val="midCat"/>
      </c:valAx>
      <c:spPr>
        <a:noFill/>
        <a:ln>
          <a:noFill/>
        </a:ln>
        <a:effectLst/>
      </c:spPr>
    </c:plotArea>
    <c:legend>
      <c:legendPos val="r"/>
      <c:layout>
        <c:manualLayout>
          <c:xMode val="edge"/>
          <c:yMode val="edge"/>
          <c:x val="0.79305543897747832"/>
          <c:y val="0.10387422185719931"/>
          <c:w val="0.15804975095946236"/>
          <c:h val="0.11636828982688022"/>
        </c:manualLayout>
      </c:layout>
      <c:overlay val="0"/>
      <c:spPr>
        <a:solidFill>
          <a:schemeClr val="bg1"/>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K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en-K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FDBA7-54CD-6747-8962-06E996986753}" type="datetimeFigureOut">
              <a:rPr lang="en-KZ" smtClean="0"/>
              <a:t>25.04.2024</a:t>
            </a:fld>
            <a:endParaRPr lang="en-K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061EF-4C29-FB46-8F78-0783CF49C4F5}" type="slidenum">
              <a:rPr lang="en-KZ" smtClean="0"/>
              <a:t>‹#›</a:t>
            </a:fld>
            <a:endParaRPr lang="en-KZ"/>
          </a:p>
        </p:txBody>
      </p:sp>
    </p:spTree>
    <p:extLst>
      <p:ext uri="{BB962C8B-B14F-4D97-AF65-F5344CB8AC3E}">
        <p14:creationId xmlns:p14="http://schemas.microsoft.com/office/powerpoint/2010/main" val="374302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2</a:t>
            </a:fld>
            <a:endParaRPr lang="en-KZ"/>
          </a:p>
        </p:txBody>
      </p:sp>
    </p:spTree>
    <p:extLst>
      <p:ext uri="{BB962C8B-B14F-4D97-AF65-F5344CB8AC3E}">
        <p14:creationId xmlns:p14="http://schemas.microsoft.com/office/powerpoint/2010/main" val="339009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FF1995D-0585-4D4C-ABEC-DD3B0A990502}" type="datetimeFigureOut">
              <a:rPr lang="en-KZ" smtClean="0"/>
              <a:t>25.04.2024</a:t>
            </a:fld>
            <a:endParaRPr lang="en-KZ"/>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KZ"/>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BB77C63-52A8-6F40-B23B-9C7D02DC60E2}" type="slidenum">
              <a:rPr lang="en-KZ" smtClean="0"/>
              <a:t>‹#›</a:t>
            </a:fld>
            <a:endParaRPr lang="en-KZ"/>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30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25.04.2024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14844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25.04.2024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6884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25.04.2024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420308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FF1995D-0585-4D4C-ABEC-DD3B0A990502}" type="datetimeFigureOut">
              <a:rPr lang="en-KZ" smtClean="0"/>
              <a:t>25.04.2024</a:t>
            </a:fld>
            <a:endParaRPr lang="en-KZ"/>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KZ"/>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BB77C63-52A8-6F40-B23B-9C7D02DC60E2}" type="slidenum">
              <a:rPr lang="en-KZ" smtClean="0"/>
              <a:t>‹#›</a:t>
            </a:fld>
            <a:endParaRPr lang="en-KZ"/>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064317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1995D-0585-4D4C-ABEC-DD3B0A990502}" type="datetimeFigureOut">
              <a:rPr lang="en-KZ" smtClean="0"/>
              <a:t>25.04.2024</a:t>
            </a:fld>
            <a:endParaRPr lang="en-KZ"/>
          </a:p>
        </p:txBody>
      </p:sp>
      <p:sp>
        <p:nvSpPr>
          <p:cNvPr id="6" name="Footer Placeholder 5"/>
          <p:cNvSpPr>
            <a:spLocks noGrp="1"/>
          </p:cNvSpPr>
          <p:nvPr>
            <p:ph type="ftr" sz="quarter" idx="11"/>
          </p:nvPr>
        </p:nvSpPr>
        <p:spPr/>
        <p:txBody>
          <a:bodyPr/>
          <a:lstStyle/>
          <a:p>
            <a:endParaRPr lang="en-KZ"/>
          </a:p>
        </p:txBody>
      </p:sp>
      <p:sp>
        <p:nvSpPr>
          <p:cNvPr id="7" name="Slide Number Placeholder 6"/>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392645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1995D-0585-4D4C-ABEC-DD3B0A990502}" type="datetimeFigureOut">
              <a:rPr lang="en-KZ" smtClean="0"/>
              <a:t>25.04.2024</a:t>
            </a:fld>
            <a:endParaRPr lang="en-KZ"/>
          </a:p>
        </p:txBody>
      </p:sp>
      <p:sp>
        <p:nvSpPr>
          <p:cNvPr id="8" name="Footer Placeholder 7"/>
          <p:cNvSpPr>
            <a:spLocks noGrp="1"/>
          </p:cNvSpPr>
          <p:nvPr>
            <p:ph type="ftr" sz="quarter" idx="11"/>
          </p:nvPr>
        </p:nvSpPr>
        <p:spPr/>
        <p:txBody>
          <a:bodyPr/>
          <a:lstStyle/>
          <a:p>
            <a:endParaRPr lang="en-KZ"/>
          </a:p>
        </p:txBody>
      </p:sp>
      <p:sp>
        <p:nvSpPr>
          <p:cNvPr id="9" name="Slide Number Placeholder 8"/>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074966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1995D-0585-4D4C-ABEC-DD3B0A990502}" type="datetimeFigureOut">
              <a:rPr lang="en-KZ" smtClean="0"/>
              <a:t>25.04.2024</a:t>
            </a:fld>
            <a:endParaRPr lang="en-KZ"/>
          </a:p>
        </p:txBody>
      </p:sp>
      <p:sp>
        <p:nvSpPr>
          <p:cNvPr id="4" name="Footer Placeholder 3"/>
          <p:cNvSpPr>
            <a:spLocks noGrp="1"/>
          </p:cNvSpPr>
          <p:nvPr>
            <p:ph type="ftr" sz="quarter" idx="11"/>
          </p:nvPr>
        </p:nvSpPr>
        <p:spPr/>
        <p:txBody>
          <a:bodyPr/>
          <a:lstStyle/>
          <a:p>
            <a:endParaRPr lang="en-KZ"/>
          </a:p>
        </p:txBody>
      </p:sp>
      <p:sp>
        <p:nvSpPr>
          <p:cNvPr id="5" name="Slide Number Placeholder 4"/>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410443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1995D-0585-4D4C-ABEC-DD3B0A990502}" type="datetimeFigureOut">
              <a:rPr lang="en-KZ" smtClean="0"/>
              <a:t>25.04.2024</a:t>
            </a:fld>
            <a:endParaRPr lang="en-KZ"/>
          </a:p>
        </p:txBody>
      </p:sp>
      <p:sp>
        <p:nvSpPr>
          <p:cNvPr id="3" name="Footer Placeholder 2"/>
          <p:cNvSpPr>
            <a:spLocks noGrp="1"/>
          </p:cNvSpPr>
          <p:nvPr>
            <p:ph type="ftr" sz="quarter" idx="11"/>
          </p:nvPr>
        </p:nvSpPr>
        <p:spPr/>
        <p:txBody>
          <a:bodyPr/>
          <a:lstStyle/>
          <a:p>
            <a:endParaRPr lang="en-KZ"/>
          </a:p>
        </p:txBody>
      </p:sp>
      <p:sp>
        <p:nvSpPr>
          <p:cNvPr id="4" name="Slide Number Placeholder 3"/>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151255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FF1995D-0585-4D4C-ABEC-DD3B0A990502}" type="datetimeFigureOut">
              <a:rPr lang="en-KZ" smtClean="0"/>
              <a:t>25.04.2024</a:t>
            </a:fld>
            <a:endParaRPr lang="en-KZ"/>
          </a:p>
        </p:txBody>
      </p:sp>
      <p:sp>
        <p:nvSpPr>
          <p:cNvPr id="6" name="Footer Placeholder 5"/>
          <p:cNvSpPr>
            <a:spLocks noGrp="1"/>
          </p:cNvSpPr>
          <p:nvPr>
            <p:ph type="ftr" sz="quarter" idx="11"/>
          </p:nvPr>
        </p:nvSpPr>
        <p:spPr>
          <a:xfrm>
            <a:off x="2103620" y="6375679"/>
            <a:ext cx="3482179" cy="345796"/>
          </a:xfrm>
        </p:spPr>
        <p:txBody>
          <a:bodyPr/>
          <a:lstStyle/>
          <a:p>
            <a:endParaRPr lang="en-KZ"/>
          </a:p>
        </p:txBody>
      </p:sp>
      <p:sp>
        <p:nvSpPr>
          <p:cNvPr id="7" name="Slide Number Placeholder 6"/>
          <p:cNvSpPr>
            <a:spLocks noGrp="1"/>
          </p:cNvSpPr>
          <p:nvPr>
            <p:ph type="sldNum" sz="quarter" idx="12"/>
          </p:nvPr>
        </p:nvSpPr>
        <p:spPr>
          <a:xfrm>
            <a:off x="5691014" y="6375679"/>
            <a:ext cx="1232456" cy="345796"/>
          </a:xfrm>
        </p:spPr>
        <p:txBody>
          <a:bodyPr/>
          <a:lstStyle/>
          <a:p>
            <a:fld id="{8BB77C63-52A8-6F40-B23B-9C7D02DC60E2}" type="slidenum">
              <a:rPr lang="en-KZ" smtClean="0"/>
              <a:t>‹#›</a:t>
            </a:fld>
            <a:endParaRPr lang="en-KZ"/>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210525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FF1995D-0585-4D4C-ABEC-DD3B0A990502}" type="datetimeFigureOut">
              <a:rPr lang="en-KZ" smtClean="0"/>
              <a:t>25.04.2024</a:t>
            </a:fld>
            <a:endParaRPr lang="en-KZ"/>
          </a:p>
        </p:txBody>
      </p:sp>
      <p:sp>
        <p:nvSpPr>
          <p:cNvPr id="6" name="Footer Placeholder 5"/>
          <p:cNvSpPr>
            <a:spLocks noGrp="1"/>
          </p:cNvSpPr>
          <p:nvPr>
            <p:ph type="ftr" sz="quarter" idx="11"/>
          </p:nvPr>
        </p:nvSpPr>
        <p:spPr>
          <a:xfrm>
            <a:off x="2103621" y="6375679"/>
            <a:ext cx="3482178" cy="345796"/>
          </a:xfrm>
        </p:spPr>
        <p:txBody>
          <a:bodyPr/>
          <a:lstStyle/>
          <a:p>
            <a:endParaRPr lang="en-KZ"/>
          </a:p>
        </p:txBody>
      </p:sp>
      <p:sp>
        <p:nvSpPr>
          <p:cNvPr id="7" name="Slide Number Placeholder 6"/>
          <p:cNvSpPr>
            <a:spLocks noGrp="1"/>
          </p:cNvSpPr>
          <p:nvPr>
            <p:ph type="sldNum" sz="quarter" idx="12"/>
          </p:nvPr>
        </p:nvSpPr>
        <p:spPr>
          <a:xfrm>
            <a:off x="5687568" y="6375679"/>
            <a:ext cx="1234440" cy="345796"/>
          </a:xfrm>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05744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FF1995D-0585-4D4C-ABEC-DD3B0A990502}" type="datetimeFigureOut">
              <a:rPr lang="en-KZ" smtClean="0"/>
              <a:t>25.04.2024</a:t>
            </a:fld>
            <a:endParaRPr lang="en-KZ"/>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KZ"/>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BB77C63-52A8-6F40-B23B-9C7D02DC60E2}" type="slidenum">
              <a:rPr lang="en-KZ" smtClean="0"/>
              <a:t>‹#›</a:t>
            </a:fld>
            <a:endParaRPr lang="en-KZ"/>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73580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ivvybikes.com/data-license-agreeme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834-145A-AEBB-D418-4B96ABA6E49A}"/>
              </a:ext>
            </a:extLst>
          </p:cNvPr>
          <p:cNvSpPr>
            <a:spLocks noGrp="1"/>
          </p:cNvSpPr>
          <p:nvPr>
            <p:ph type="title"/>
          </p:nvPr>
        </p:nvSpPr>
        <p:spPr>
          <a:xfrm>
            <a:off x="794567" y="132013"/>
            <a:ext cx="11092543" cy="1492132"/>
          </a:xfrm>
        </p:spPr>
        <p:txBody>
          <a:bodyPr>
            <a:noAutofit/>
          </a:bodyPr>
          <a:lstStyle/>
          <a:p>
            <a:pPr algn="ctr"/>
            <a:r>
              <a:rPr lang="en-KZ" sz="4000" dirty="0">
                <a:solidFill>
                  <a:schemeClr val="tx1"/>
                </a:solidFill>
                <a:latin typeface="ACADEMY ENGRAVED LET PLAIN:1.0" panose="02000000000000000000" pitchFamily="2" charset="0"/>
              </a:rPr>
              <a:t>CYCLISTIC BIKE-SHARE CASE STUDY</a:t>
            </a:r>
            <a:br>
              <a:rPr lang="en-KZ" sz="4000" dirty="0">
                <a:solidFill>
                  <a:schemeClr val="tx1"/>
                </a:solidFill>
                <a:latin typeface="ACADEMY ENGRAVED LET PLAIN:1.0" panose="02000000000000000000" pitchFamily="2" charset="0"/>
              </a:rPr>
            </a:br>
            <a:br>
              <a:rPr lang="en-KZ" sz="4000" dirty="0">
                <a:solidFill>
                  <a:schemeClr val="tx1"/>
                </a:solidFill>
                <a:latin typeface="ACADEMY ENGRAVED LET PLAIN:1.0" panose="02000000000000000000" pitchFamily="2" charset="0"/>
              </a:rPr>
            </a:br>
            <a:endParaRPr lang="en-KZ" sz="4000" dirty="0">
              <a:solidFill>
                <a:schemeClr val="tx1"/>
              </a:solidFill>
              <a:latin typeface="ACADEMY ENGRAVED LET PLAIN:1.0" panose="02000000000000000000" pitchFamily="2" charset="0"/>
            </a:endParaRPr>
          </a:p>
        </p:txBody>
      </p:sp>
      <p:sp>
        <p:nvSpPr>
          <p:cNvPr id="4" name="Title 1">
            <a:extLst>
              <a:ext uri="{FF2B5EF4-FFF2-40B4-BE49-F238E27FC236}">
                <a16:creationId xmlns:a16="http://schemas.microsoft.com/office/drawing/2014/main" id="{B019DF7D-FA56-D893-BA69-B5927A95C14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solidFill>
                  <a:schemeClr val="tx1"/>
                </a:solidFill>
                <a:latin typeface="American Typewriter" panose="02090604020004020304" pitchFamily="18" charset="77"/>
              </a:rPr>
              <a:t>B</a:t>
            </a:r>
            <a:r>
              <a:rPr lang="en-KZ" sz="1400" dirty="0">
                <a:solidFill>
                  <a:schemeClr val="tx1"/>
                </a:solidFill>
                <a:latin typeface="American Typewriter" panose="02090604020004020304" pitchFamily="18" charset="77"/>
              </a:rPr>
              <a:t>y Ulmeken kaibaldiyeva</a:t>
            </a:r>
          </a:p>
          <a:p>
            <a:pPr algn="ctr"/>
            <a:r>
              <a:rPr lang="en-KZ" sz="1400" dirty="0">
                <a:solidFill>
                  <a:schemeClr val="tx1"/>
                </a:solidFill>
                <a:latin typeface="American Typewriter" panose="02090604020004020304" pitchFamily="18" charset="77"/>
              </a:rPr>
              <a:t>April 2024</a:t>
            </a:r>
          </a:p>
        </p:txBody>
      </p:sp>
      <p:pic>
        <p:nvPicPr>
          <p:cNvPr id="5" name="Picture 4">
            <a:extLst>
              <a:ext uri="{FF2B5EF4-FFF2-40B4-BE49-F238E27FC236}">
                <a16:creationId xmlns:a16="http://schemas.microsoft.com/office/drawing/2014/main" id="{41B5B9E8-9B35-1357-582A-A22663230597}"/>
              </a:ext>
            </a:extLst>
          </p:cNvPr>
          <p:cNvPicPr>
            <a:picLocks noChangeAspect="1"/>
          </p:cNvPicPr>
          <p:nvPr/>
        </p:nvPicPr>
        <p:blipFill>
          <a:blip r:embed="rId2"/>
          <a:stretch>
            <a:fillRect/>
          </a:stretch>
        </p:blipFill>
        <p:spPr>
          <a:xfrm>
            <a:off x="4928455" y="952169"/>
            <a:ext cx="2335089" cy="2323414"/>
          </a:xfrm>
          <a:prstGeom prst="rect">
            <a:avLst/>
          </a:prstGeom>
        </p:spPr>
      </p:pic>
      <p:sp>
        <p:nvSpPr>
          <p:cNvPr id="6" name="Title 1">
            <a:extLst>
              <a:ext uri="{FF2B5EF4-FFF2-40B4-BE49-F238E27FC236}">
                <a16:creationId xmlns:a16="http://schemas.microsoft.com/office/drawing/2014/main" id="{8211F441-0D14-0CF8-0FE2-6B273ADFBF25}"/>
              </a:ext>
            </a:extLst>
          </p:cNvPr>
          <p:cNvSpPr txBox="1">
            <a:spLocks/>
          </p:cNvSpPr>
          <p:nvPr/>
        </p:nvSpPr>
        <p:spPr>
          <a:xfrm>
            <a:off x="794567" y="3582417"/>
            <a:ext cx="11092543"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KZ" sz="1800" dirty="0">
                <a:solidFill>
                  <a:schemeClr val="tx1"/>
                </a:solidFill>
                <a:latin typeface="Times New Roman" panose="02020603050405020304" pitchFamily="18" charset="0"/>
                <a:cs typeface="Times New Roman" panose="02020603050405020304" pitchFamily="18" charset="0"/>
              </a:rPr>
              <a:t>A cASE STUDY IS DEDICATED TO PERFORM DATA ANALYSIS FOR FURTHER USAGE IN MARKETING DEPARTMENT OF A BIKE-SHARE COMPANY IN CHICAGO</a:t>
            </a:r>
          </a:p>
          <a:p>
            <a:pPr algn="ctr"/>
            <a:endParaRPr lang="en-KZ" sz="1800" dirty="0">
              <a:solidFill>
                <a:schemeClr val="tx1"/>
              </a:solidFill>
              <a:latin typeface="Times New Roman" panose="02020603050405020304" pitchFamily="18" charset="0"/>
              <a:cs typeface="Times New Roman" panose="02020603050405020304" pitchFamily="18" charset="0"/>
            </a:endParaRPr>
          </a:p>
          <a:p>
            <a:pPr algn="ctr"/>
            <a:r>
              <a:rPr lang="en-KZ" sz="1800" dirty="0">
                <a:solidFill>
                  <a:schemeClr val="tx1"/>
                </a:solidFill>
                <a:latin typeface="Times New Roman" panose="02020603050405020304" pitchFamily="18" charset="0"/>
                <a:cs typeface="Times New Roman" panose="02020603050405020304" pitchFamily="18" charset="0"/>
              </a:rPr>
              <a:t>DATA </a:t>
            </a:r>
            <a:r>
              <a:rPr lang="en-KZ" sz="18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a:t>
            </a:r>
            <a:r>
              <a:rPr lang="en-KZ" sz="1800" dirty="0">
                <a:solidFill>
                  <a:schemeClr val="tx1"/>
                </a:solidFill>
                <a:latin typeface="Times New Roman" panose="02020603050405020304" pitchFamily="18" charset="0"/>
                <a:cs typeface="Times New Roman" panose="02020603050405020304" pitchFamily="18" charset="0"/>
              </a:rPr>
              <a:t> IS USED THROUGH THE AGREEMENT </a:t>
            </a:r>
            <a:r>
              <a:rPr lang="en-KZ" sz="18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a:t>
            </a:r>
            <a:endParaRPr lang="en-KZ"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29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Appendix</a:t>
            </a:r>
          </a:p>
        </p:txBody>
      </p:sp>
      <p:pic>
        <p:nvPicPr>
          <p:cNvPr id="3" name="Content Placeholder 2">
            <a:extLst>
              <a:ext uri="{FF2B5EF4-FFF2-40B4-BE49-F238E27FC236}">
                <a16:creationId xmlns:a16="http://schemas.microsoft.com/office/drawing/2014/main" id="{74244DB9-6EE8-6881-E68A-7D7D30613139}"/>
              </a:ext>
            </a:extLst>
          </p:cNvPr>
          <p:cNvPicPr>
            <a:picLocks noGrp="1" noChangeAspect="1"/>
          </p:cNvPicPr>
          <p:nvPr>
            <p:ph idx="1"/>
          </p:nvPr>
        </p:nvPicPr>
        <p:blipFill>
          <a:blip r:embed="rId2"/>
          <a:stretch>
            <a:fillRect/>
          </a:stretch>
        </p:blipFill>
        <p:spPr>
          <a:xfrm>
            <a:off x="7831830" y="809204"/>
            <a:ext cx="3737958" cy="2917971"/>
          </a:xfrm>
        </p:spPr>
      </p:pic>
      <p:pic>
        <p:nvPicPr>
          <p:cNvPr id="10" name="Picture 9">
            <a:extLst>
              <a:ext uri="{FF2B5EF4-FFF2-40B4-BE49-F238E27FC236}">
                <a16:creationId xmlns:a16="http://schemas.microsoft.com/office/drawing/2014/main" id="{8DB07800-8F18-FBA2-C3D7-4C4901DD4F56}"/>
              </a:ext>
            </a:extLst>
          </p:cNvPr>
          <p:cNvPicPr>
            <a:picLocks noChangeAspect="1"/>
          </p:cNvPicPr>
          <p:nvPr/>
        </p:nvPicPr>
        <p:blipFill>
          <a:blip r:embed="rId3"/>
          <a:stretch>
            <a:fillRect/>
          </a:stretch>
        </p:blipFill>
        <p:spPr>
          <a:xfrm>
            <a:off x="868017" y="809205"/>
            <a:ext cx="6680616" cy="2917970"/>
          </a:xfrm>
          <a:prstGeom prst="rect">
            <a:avLst/>
          </a:prstGeom>
        </p:spPr>
      </p:pic>
      <p:sp>
        <p:nvSpPr>
          <p:cNvPr id="11" name="TextBox 10">
            <a:extLst>
              <a:ext uri="{FF2B5EF4-FFF2-40B4-BE49-F238E27FC236}">
                <a16:creationId xmlns:a16="http://schemas.microsoft.com/office/drawing/2014/main" id="{D4B5A881-0D71-9556-97AC-624FCD94E674}"/>
              </a:ext>
            </a:extLst>
          </p:cNvPr>
          <p:cNvSpPr txBox="1"/>
          <p:nvPr/>
        </p:nvSpPr>
        <p:spPr>
          <a:xfrm>
            <a:off x="3111582" y="3727175"/>
            <a:ext cx="2193486"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Table 3. Calculation results.</a:t>
            </a:r>
          </a:p>
        </p:txBody>
      </p:sp>
      <p:sp>
        <p:nvSpPr>
          <p:cNvPr id="12" name="TextBox 11">
            <a:extLst>
              <a:ext uri="{FF2B5EF4-FFF2-40B4-BE49-F238E27FC236}">
                <a16:creationId xmlns:a16="http://schemas.microsoft.com/office/drawing/2014/main" id="{14901BC9-5594-864D-507C-8D07C007C15B}"/>
              </a:ext>
            </a:extLst>
          </p:cNvPr>
          <p:cNvSpPr txBox="1"/>
          <p:nvPr/>
        </p:nvSpPr>
        <p:spPr>
          <a:xfrm>
            <a:off x="7732032" y="3727174"/>
            <a:ext cx="3937553"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Table 4. Number of negative durations over months.</a:t>
            </a:r>
          </a:p>
        </p:txBody>
      </p:sp>
    </p:spTree>
    <p:extLst>
      <p:ext uri="{BB962C8B-B14F-4D97-AF65-F5344CB8AC3E}">
        <p14:creationId xmlns:p14="http://schemas.microsoft.com/office/powerpoint/2010/main" val="48908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BUSINESS TASK</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3342010"/>
          </a:xfrm>
        </p:spPr>
        <p:txBody>
          <a:bodyPr>
            <a:normAutofit fontScale="92500" lnSpcReduction="10000"/>
          </a:bodyPr>
          <a:lstStyle/>
          <a:p>
            <a:pPr marL="0" indent="0">
              <a:buNone/>
            </a:pPr>
            <a:r>
              <a:rPr lang="en-KZ" b="1" dirty="0">
                <a:solidFill>
                  <a:schemeClr val="tx1"/>
                </a:solidFill>
                <a:latin typeface="Times New Roman" panose="02020603050405020304" pitchFamily="18" charset="0"/>
                <a:cs typeface="Times New Roman" panose="02020603050405020304" pitchFamily="18" charset="0"/>
              </a:rPr>
              <a:t>Main tasks:</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Perform data analysis to determine annual trends for members and casual riders</a:t>
            </a:r>
          </a:p>
          <a:p>
            <a:pPr>
              <a:buFont typeface="Wingdings" pitchFamily="2" charset="2"/>
              <a:buChar char="Ø"/>
            </a:pPr>
            <a:endParaRPr lang="en-KZ"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Perform data analysis to suggest why would casual rider buy and membershop and how digital media department could direct their marketing tactics to result in higher revenue. </a:t>
            </a: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r>
              <a:rPr lang="en-KZ" b="1" dirty="0">
                <a:solidFill>
                  <a:schemeClr val="tx1"/>
                </a:solidFill>
                <a:latin typeface="Times New Roman" panose="02020603050405020304" pitchFamily="18" charset="0"/>
                <a:cs typeface="Times New Roman" panose="02020603050405020304" pitchFamily="18" charset="0"/>
              </a:rPr>
              <a:t>Quick review on the data:</a:t>
            </a:r>
          </a:p>
          <a:p>
            <a:pPr marL="0" indent="0">
              <a:buNone/>
            </a:pPr>
            <a:r>
              <a:rPr lang="en-KZ" dirty="0">
                <a:solidFill>
                  <a:schemeClr val="tx1"/>
                </a:solidFill>
                <a:latin typeface="Times New Roman" panose="02020603050405020304" pitchFamily="18" charset="0"/>
                <a:cs typeface="Times New Roman" panose="02020603050405020304" pitchFamily="18" charset="0"/>
              </a:rPr>
              <a:t>Data</a:t>
            </a:r>
            <a:r>
              <a:rPr lang="en-KZ"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[1]</a:t>
            </a:r>
            <a:r>
              <a:rPr lang="en-KZ" sz="2000" dirty="0">
                <a:solidFill>
                  <a:schemeClr val="tx1"/>
                </a:solidFill>
                <a:latin typeface="Times New Roman" panose="02020603050405020304" pitchFamily="18" charset="0"/>
                <a:cs typeface="Times New Roman" panose="02020603050405020304" pitchFamily="18" charset="0"/>
              </a:rPr>
              <a:t> for the last 14 months (</a:t>
            </a:r>
            <a:r>
              <a:rPr lang="en-KZ" sz="2000" u="sng" dirty="0">
                <a:solidFill>
                  <a:schemeClr val="tx1"/>
                </a:solidFill>
                <a:latin typeface="Times New Roman" panose="02020603050405020304" pitchFamily="18" charset="0"/>
                <a:cs typeface="Times New Roman" panose="02020603050405020304" pitchFamily="18" charset="0"/>
              </a:rPr>
              <a:t>February 2023 – March 2024</a:t>
            </a:r>
            <a:r>
              <a:rPr lang="en-KZ" sz="2000" dirty="0">
                <a:solidFill>
                  <a:schemeClr val="tx1"/>
                </a:solidFill>
                <a:latin typeface="Times New Roman" panose="02020603050405020304" pitchFamily="18" charset="0"/>
                <a:cs typeface="Times New Roman" panose="02020603050405020304" pitchFamily="18" charset="0"/>
              </a:rPr>
              <a:t>) contains the following information on each ride, the study will use the highlighted info</a:t>
            </a:r>
            <a:r>
              <a:rPr lang="en-US" sz="2000" dirty="0">
                <a:solidFill>
                  <a:schemeClr val="tx1"/>
                </a:solidFill>
                <a:latin typeface="Times New Roman" panose="02020603050405020304" pitchFamily="18" charset="0"/>
                <a:cs typeface="Times New Roman" panose="02020603050405020304" pitchFamily="18" charset="0"/>
              </a:rPr>
              <a:t>r</a:t>
            </a:r>
            <a:r>
              <a:rPr lang="en-KZ" sz="2000" dirty="0">
                <a:solidFill>
                  <a:schemeClr val="tx1"/>
                </a:solidFill>
                <a:latin typeface="Times New Roman" panose="02020603050405020304" pitchFamily="18" charset="0"/>
                <a:cs typeface="Times New Roman" panose="02020603050405020304" pitchFamily="18" charset="0"/>
              </a:rPr>
              <a:t>mation from according columns within a dataset:</a:t>
            </a:r>
          </a:p>
          <a:p>
            <a:endParaRPr lang="en-KZ"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1025F59C-246F-B16D-A517-32BBEB63B5BB}"/>
              </a:ext>
            </a:extLst>
          </p:cNvPr>
          <p:cNvSpPr txBox="1">
            <a:spLocks/>
          </p:cNvSpPr>
          <p:nvPr/>
        </p:nvSpPr>
        <p:spPr>
          <a:xfrm>
            <a:off x="1251675" y="4118165"/>
            <a:ext cx="10178321" cy="2225165"/>
          </a:xfrm>
          <a:prstGeom prst="rect">
            <a:avLst/>
          </a:prstGeom>
        </p:spPr>
        <p:txBody>
          <a:bodyPr vert="horz" lIns="91440" tIns="45720" rIns="91440" bIns="45720" numCol="3"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85750" indent="-285750">
              <a:buFont typeface="Arial" panose="020B0604020202020204" pitchFamily="34" charset="0"/>
              <a:buChar char="•"/>
            </a:pPr>
            <a:r>
              <a:rPr lang="en-KZ" sz="1900" dirty="0">
                <a:solidFill>
                  <a:schemeClr val="tx1"/>
                </a:solidFill>
                <a:highlight>
                  <a:srgbClr val="FFFF00"/>
                </a:highlight>
                <a:latin typeface="Times New Roman" panose="02020603050405020304" pitchFamily="18" charset="0"/>
                <a:cs typeface="Times New Roman" panose="02020603050405020304" pitchFamily="18" charset="0"/>
              </a:rPr>
              <a:t>ride_id</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rideable_type</a:t>
            </a:r>
          </a:p>
          <a:p>
            <a:pPr marL="285750" indent="-285750">
              <a:buFont typeface="Arial" panose="020B0604020202020204" pitchFamily="34" charset="0"/>
              <a:buChar char="•"/>
            </a:pPr>
            <a:r>
              <a:rPr lang="en-KZ" sz="1900" dirty="0">
                <a:solidFill>
                  <a:schemeClr val="tx1"/>
                </a:solidFill>
                <a:highlight>
                  <a:srgbClr val="FFFF00"/>
                </a:highlight>
                <a:latin typeface="Times New Roman" panose="02020603050405020304" pitchFamily="18" charset="0"/>
                <a:cs typeface="Times New Roman" panose="02020603050405020304" pitchFamily="18" charset="0"/>
              </a:rPr>
              <a:t>started_at (time)</a:t>
            </a:r>
          </a:p>
          <a:p>
            <a:pPr marL="285750" indent="-285750">
              <a:buFont typeface="Arial" panose="020B0604020202020204" pitchFamily="34" charset="0"/>
              <a:buChar char="•"/>
            </a:pPr>
            <a:r>
              <a:rPr lang="en-KZ" sz="1900" dirty="0">
                <a:solidFill>
                  <a:schemeClr val="tx1"/>
                </a:solidFill>
                <a:highlight>
                  <a:srgbClr val="FFFF00"/>
                </a:highlight>
                <a:latin typeface="Times New Roman" panose="02020603050405020304" pitchFamily="18" charset="0"/>
                <a:cs typeface="Times New Roman" panose="02020603050405020304" pitchFamily="18" charset="0"/>
              </a:rPr>
              <a:t>ended_at (time)</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start_station_name</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start_station_id</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end_station_name</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end_station_id</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start_lat</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start_lng</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end_lat</a:t>
            </a:r>
          </a:p>
          <a:p>
            <a:pPr marL="285750" indent="-285750">
              <a:buFont typeface="Arial" panose="020B0604020202020204" pitchFamily="34" charset="0"/>
              <a:buChar char="•"/>
            </a:pPr>
            <a:r>
              <a:rPr lang="en-KZ" sz="1900" dirty="0">
                <a:solidFill>
                  <a:schemeClr val="tx1"/>
                </a:solidFill>
                <a:latin typeface="Times New Roman" panose="02020603050405020304" pitchFamily="18" charset="0"/>
                <a:cs typeface="Times New Roman" panose="02020603050405020304" pitchFamily="18" charset="0"/>
              </a:rPr>
              <a:t>end_lng</a:t>
            </a:r>
          </a:p>
          <a:p>
            <a:pPr marL="285750" indent="-285750">
              <a:buFont typeface="Arial" panose="020B0604020202020204" pitchFamily="34" charset="0"/>
              <a:buChar char="•"/>
            </a:pPr>
            <a:r>
              <a:rPr lang="en-KZ" sz="1900" dirty="0">
                <a:solidFill>
                  <a:schemeClr val="tx1"/>
                </a:solidFill>
                <a:highlight>
                  <a:srgbClr val="FFFF00"/>
                </a:highlight>
                <a:latin typeface="Times New Roman" panose="02020603050405020304" pitchFamily="18" charset="0"/>
                <a:cs typeface="Times New Roman" panose="02020603050405020304" pitchFamily="18" charset="0"/>
              </a:rPr>
              <a:t>member_casual</a:t>
            </a:r>
          </a:p>
          <a:p>
            <a:pPr marL="0" indent="0">
              <a:buNone/>
            </a:pPr>
            <a:endParaRPr lang="en-KZ"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90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DATA PROCESSing</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5534126"/>
          </a:xfrm>
        </p:spPr>
        <p:txBody>
          <a:bodyPr>
            <a:normAutofit fontScale="77500" lnSpcReduction="20000"/>
          </a:bodyPr>
          <a:lstStyle/>
          <a:p>
            <a:pPr marL="0" indent="0">
              <a:buNone/>
            </a:pPr>
            <a:r>
              <a:rPr lang="en-KZ" b="1" dirty="0">
                <a:solidFill>
                  <a:schemeClr val="tx1"/>
                </a:solidFill>
                <a:latin typeface="Times New Roman" panose="02020603050405020304" pitchFamily="18" charset="0"/>
                <a:cs typeface="Times New Roman" panose="02020603050405020304" pitchFamily="18" charset="0"/>
              </a:rPr>
              <a:t>Tools used:</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MySQL in BigQuery Platform by Google is used in processing and analyzing stages. </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Microsoft Excel is used for summarizing and sharing the final results and suggestions. </a:t>
            </a:r>
          </a:p>
          <a:p>
            <a:pPr>
              <a:buFont typeface="Wingdings" pitchFamily="2" charset="2"/>
              <a:buChar char="Ø"/>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r>
              <a:rPr lang="en-KZ" b="1" dirty="0">
                <a:solidFill>
                  <a:schemeClr val="tx1"/>
                </a:solidFill>
                <a:latin typeface="Times New Roman" panose="02020603050405020304" pitchFamily="18" charset="0"/>
                <a:cs typeface="Times New Roman" panose="02020603050405020304" pitchFamily="18" charset="0"/>
              </a:rPr>
              <a:t>Data clening:</a:t>
            </a:r>
          </a:p>
          <a:p>
            <a:pPr marL="457200" indent="-457200"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Check for duplicates: a command below has been applied to check for duplicates in </a:t>
            </a:r>
            <a:r>
              <a:rPr lang="en-US" dirty="0" err="1">
                <a:solidFill>
                  <a:schemeClr val="tx1"/>
                </a:solidFill>
                <a:latin typeface="Times New Roman" panose="02020603050405020304" pitchFamily="18" charset="0"/>
                <a:cs typeface="Times New Roman" panose="02020603050405020304" pitchFamily="18" charset="0"/>
              </a:rPr>
              <a:t>ride_ids</a:t>
            </a:r>
            <a:r>
              <a:rPr lang="en-US" dirty="0">
                <a:solidFill>
                  <a:schemeClr val="tx1"/>
                </a:solidFill>
                <a:latin typeface="Times New Roman" panose="02020603050405020304" pitchFamily="18" charset="0"/>
                <a:cs typeface="Times New Roman" panose="02020603050405020304" pitchFamily="18" charset="0"/>
              </a:rPr>
              <a:t>: </a:t>
            </a:r>
          </a:p>
          <a:p>
            <a:pPr marL="933450" indent="0" algn="l">
              <a:buNone/>
            </a:pPr>
            <a:r>
              <a:rPr lang="en-US" sz="1800" b="0" i="0" u="none" strike="noStrike" dirty="0">
                <a:solidFill>
                  <a:srgbClr val="3367D6"/>
                </a:solidFill>
                <a:effectLst/>
                <a:latin typeface="Roboto Mono" pitchFamily="49" charset="0"/>
              </a:rPr>
              <a:t>SELECT</a:t>
            </a:r>
            <a:endParaRPr lang="en-US" sz="1800" b="0" i="0" u="none" strike="noStrike" dirty="0">
              <a:solidFill>
                <a:srgbClr val="3A474E"/>
              </a:solidFill>
              <a:effectLst/>
              <a:latin typeface="Roboto Mono" pitchFamily="49" charset="0"/>
            </a:endParaRPr>
          </a:p>
          <a:p>
            <a:pPr marL="933450" indent="0" algn="l">
              <a:buNone/>
            </a:pPr>
            <a:r>
              <a:rPr lang="en-US" sz="1800" b="0" i="0" u="none" strike="noStrike" dirty="0">
                <a:solidFill>
                  <a:srgbClr val="3367D6"/>
                </a:solidFill>
                <a:effectLst/>
                <a:latin typeface="Roboto Mono" pitchFamily="49" charset="0"/>
              </a:rPr>
              <a:t>  COUNT</a:t>
            </a:r>
            <a:r>
              <a:rPr lang="en-US" sz="1800" b="0" i="0" u="none" strike="noStrike" dirty="0">
                <a:solidFill>
                  <a:srgbClr val="37474F"/>
                </a:solidFill>
                <a:effectLst/>
                <a:latin typeface="Roboto Mono" pitchFamily="49" charset="0"/>
              </a:rPr>
              <a:t>(</a:t>
            </a:r>
            <a:r>
              <a:rPr lang="en-US" sz="1800" b="0" i="0" u="none" strike="noStrike" dirty="0">
                <a:solidFill>
                  <a:srgbClr val="3367D6"/>
                </a:solidFill>
                <a:effectLst/>
                <a:latin typeface="Roboto Mono" pitchFamily="49" charset="0"/>
              </a:rPr>
              <a:t>DISTINCT</a:t>
            </a:r>
            <a:r>
              <a:rPr lang="en-US" sz="1800" b="0" i="0" u="none" strike="noStrike" dirty="0">
                <a:solidFill>
                  <a:srgbClr val="3A474E"/>
                </a:solidFill>
                <a:effectLst/>
                <a:latin typeface="Roboto Mono" pitchFamily="49" charset="0"/>
              </a:rPr>
              <a:t> </a:t>
            </a:r>
            <a:r>
              <a:rPr lang="en-US" sz="1800" b="0" i="0" u="none" strike="noStrike" dirty="0">
                <a:solidFill>
                  <a:srgbClr val="37474F"/>
                </a:solidFill>
                <a:effectLst/>
                <a:latin typeface="Roboto Mono" pitchFamily="49" charset="0"/>
              </a:rPr>
              <a:t>(</a:t>
            </a:r>
            <a:r>
              <a:rPr lang="en-US" sz="1800" b="0" i="0" u="none" strike="noStrike" dirty="0" err="1">
                <a:solidFill>
                  <a:srgbClr val="000000"/>
                </a:solidFill>
                <a:effectLst/>
                <a:latin typeface="Roboto Mono" pitchFamily="49" charset="0"/>
              </a:rPr>
              <a:t>ride_id</a:t>
            </a:r>
            <a:r>
              <a:rPr lang="en-US" sz="1800" b="0" i="0" u="none" strike="noStrike" dirty="0">
                <a:solidFill>
                  <a:srgbClr val="37474F"/>
                </a:solidFill>
                <a:effectLst/>
                <a:latin typeface="Roboto Mono" pitchFamily="49" charset="0"/>
              </a:rPr>
              <a:t>))</a:t>
            </a:r>
            <a:r>
              <a:rPr lang="en-US" sz="1800" b="0" i="0" u="none" strike="noStrike" dirty="0">
                <a:solidFill>
                  <a:srgbClr val="3A474E"/>
                </a:solidFill>
                <a:effectLst/>
                <a:latin typeface="Roboto Mono" pitchFamily="49" charset="0"/>
              </a:rPr>
              <a:t> </a:t>
            </a:r>
            <a:r>
              <a:rPr lang="en-US" sz="1800" b="0" i="0" u="none" strike="noStrike" dirty="0">
                <a:solidFill>
                  <a:srgbClr val="3367D6"/>
                </a:solidFill>
                <a:effectLst/>
                <a:latin typeface="Roboto Mono" pitchFamily="49" charset="0"/>
              </a:rPr>
              <a:t>as</a:t>
            </a:r>
            <a:r>
              <a:rPr lang="en-US" sz="1800" b="0" i="0" u="none" strike="noStrike" dirty="0">
                <a:solidFill>
                  <a:srgbClr val="3A474E"/>
                </a:solidFill>
                <a:effectLst/>
                <a:latin typeface="Roboto Mono" pitchFamily="49" charset="0"/>
              </a:rPr>
              <a:t> </a:t>
            </a:r>
            <a:r>
              <a:rPr lang="en-US" sz="1800" b="0" i="0" u="none" strike="noStrike" dirty="0" err="1">
                <a:solidFill>
                  <a:srgbClr val="000000"/>
                </a:solidFill>
                <a:effectLst/>
                <a:latin typeface="Roboto Mono" pitchFamily="49" charset="0"/>
              </a:rPr>
              <a:t>number_of_ride_id</a:t>
            </a:r>
            <a:endParaRPr lang="en-US" sz="1800" b="0" i="0" u="none" strike="noStrike" dirty="0">
              <a:solidFill>
                <a:srgbClr val="3A474E"/>
              </a:solidFill>
              <a:effectLst/>
              <a:latin typeface="Roboto Mono" pitchFamily="49" charset="0"/>
            </a:endParaRPr>
          </a:p>
          <a:p>
            <a:pPr marL="933450" indent="0" algn="l">
              <a:buNone/>
            </a:pPr>
            <a:r>
              <a:rPr lang="en-US" sz="1800" b="0" i="0" u="none" strike="noStrike" dirty="0">
                <a:solidFill>
                  <a:srgbClr val="3367D6"/>
                </a:solidFill>
                <a:effectLst/>
                <a:latin typeface="Roboto Mono" pitchFamily="49" charset="0"/>
              </a:rPr>
              <a:t>FROM</a:t>
            </a:r>
            <a:endParaRPr lang="en-US" sz="1800" b="0" i="0" u="none" strike="noStrike" dirty="0">
              <a:solidFill>
                <a:srgbClr val="3A474E"/>
              </a:solidFill>
              <a:effectLst/>
              <a:latin typeface="Roboto Mono" pitchFamily="49" charset="0"/>
            </a:endParaRPr>
          </a:p>
          <a:p>
            <a:pPr marL="933450" indent="0" algn="l">
              <a:buNone/>
            </a:pPr>
            <a:r>
              <a:rPr lang="en-US" sz="1800" b="0" i="0" u="none" strike="noStrike" dirty="0">
                <a:solidFill>
                  <a:srgbClr val="000000"/>
                </a:solidFill>
                <a:effectLst/>
                <a:latin typeface="Roboto Mono" pitchFamily="49" charset="0"/>
              </a:rPr>
              <a:t>  bike_share_data.January_2024</a:t>
            </a:r>
            <a:endParaRPr lang="en-US" sz="1800" b="0" i="0" u="none" strike="noStrike" dirty="0">
              <a:solidFill>
                <a:srgbClr val="3A474E"/>
              </a:solidFill>
              <a:effectLst/>
              <a:latin typeface="Roboto Mono" pitchFamily="49" charset="0"/>
            </a:endParaRPr>
          </a:p>
          <a:p>
            <a:pPr marL="0" indent="0" algn="l">
              <a:buNone/>
            </a:pPr>
            <a:r>
              <a:rPr lang="en-US" dirty="0">
                <a:solidFill>
                  <a:srgbClr val="000000"/>
                </a:solidFill>
                <a:latin typeface="Times New Roman" panose="02020603050405020304" pitchFamily="18" charset="0"/>
                <a:cs typeface="Times New Roman" panose="02020603050405020304" pitchFamily="18" charset="0"/>
              </a:rPr>
              <a:t>Difference in the results of </a:t>
            </a:r>
            <a:r>
              <a:rPr lang="en-US" b="0" i="0" u="none" strike="noStrike" dirty="0">
                <a:solidFill>
                  <a:srgbClr val="3367D6"/>
                </a:solidFill>
                <a:effectLst/>
                <a:latin typeface="Roboto Mono" pitchFamily="49" charset="0"/>
              </a:rPr>
              <a:t>COUNT</a:t>
            </a:r>
            <a:r>
              <a:rPr lang="en-US" dirty="0">
                <a:solidFill>
                  <a:srgbClr val="000000"/>
                </a:solidFill>
                <a:latin typeface="Times New Roman" panose="02020603050405020304" pitchFamily="18" charset="0"/>
                <a:cs typeface="Times New Roman" panose="02020603050405020304" pitchFamily="18" charset="0"/>
              </a:rPr>
              <a:t> command and the actual number of rows would indicate the presence of duplicates. </a:t>
            </a:r>
          </a:p>
          <a:p>
            <a:pPr marL="0" indent="0" algn="l">
              <a:buNone/>
            </a:pPr>
            <a:endParaRPr lang="en-US" dirty="0">
              <a:solidFill>
                <a:srgbClr val="000000"/>
              </a:solidFill>
              <a:latin typeface="Roboto Mono" pitchFamily="49" charset="0"/>
            </a:endParaRPr>
          </a:p>
          <a:p>
            <a:pPr marL="457200" indent="-457200" algn="l">
              <a:buAutoNum type="arabicPeriod" startAt="2"/>
            </a:pPr>
            <a:r>
              <a:rPr lang="en-US" dirty="0">
                <a:solidFill>
                  <a:srgbClr val="000000"/>
                </a:solidFill>
                <a:latin typeface="Times New Roman" panose="02020603050405020304" pitchFamily="18" charset="0"/>
                <a:cs typeface="Times New Roman" panose="02020603050405020304" pitchFamily="18" charset="0"/>
              </a:rPr>
              <a:t>Ensure that there are only two types of program: ”</a:t>
            </a:r>
            <a:r>
              <a:rPr lang="en-US" u="sng" dirty="0">
                <a:solidFill>
                  <a:schemeClr val="tx1"/>
                </a:solidFill>
                <a:latin typeface="Times New Roman" panose="02020603050405020304" pitchFamily="18" charset="0"/>
                <a:cs typeface="Times New Roman" panose="02020603050405020304" pitchFamily="18" charset="0"/>
              </a:rPr>
              <a:t>member</a:t>
            </a:r>
            <a:r>
              <a:rPr lang="en-US" dirty="0">
                <a:solidFill>
                  <a:srgbClr val="000000"/>
                </a:solidFill>
                <a:latin typeface="Times New Roman" panose="02020603050405020304" pitchFamily="18" charset="0"/>
                <a:cs typeface="Times New Roman" panose="02020603050405020304" pitchFamily="18" charset="0"/>
              </a:rPr>
              <a:t>” and “</a:t>
            </a:r>
            <a:r>
              <a:rPr lang="en-US" u="sng" dirty="0">
                <a:solidFill>
                  <a:srgbClr val="000000"/>
                </a:solidFill>
                <a:latin typeface="Times New Roman" panose="02020603050405020304" pitchFamily="18" charset="0"/>
                <a:cs typeface="Times New Roman" panose="02020603050405020304" pitchFamily="18" charset="0"/>
              </a:rPr>
              <a:t>casual</a:t>
            </a:r>
            <a:r>
              <a:rPr lang="en-US" dirty="0">
                <a:solidFill>
                  <a:srgbClr val="000000"/>
                </a:solidFill>
                <a:latin typeface="Times New Roman" panose="02020603050405020304" pitchFamily="18" charset="0"/>
                <a:cs typeface="Times New Roman" panose="02020603050405020304" pitchFamily="18" charset="0"/>
              </a:rPr>
              <a:t>” – this helps to detect misspelling and/or NULL . </a:t>
            </a:r>
          </a:p>
          <a:p>
            <a:pPr marL="933450" indent="0" algn="l">
              <a:buNone/>
            </a:pPr>
            <a:r>
              <a:rPr lang="en-US" sz="1800" b="0" i="0" u="none" strike="noStrike" dirty="0">
                <a:solidFill>
                  <a:srgbClr val="3367D6"/>
                </a:solidFill>
                <a:effectLst/>
                <a:latin typeface="Roboto Mono" pitchFamily="49" charset="0"/>
              </a:rPr>
              <a:t>SELECT</a:t>
            </a:r>
            <a:r>
              <a:rPr lang="en-US" sz="1800" b="0" i="0" u="none" strike="noStrike" dirty="0">
                <a:solidFill>
                  <a:srgbClr val="3A474E"/>
                </a:solidFill>
                <a:effectLst/>
                <a:latin typeface="Roboto Mono" pitchFamily="49" charset="0"/>
              </a:rPr>
              <a:t> </a:t>
            </a:r>
          </a:p>
          <a:p>
            <a:pPr marL="933450" indent="0" algn="l">
              <a:buNone/>
            </a:pPr>
            <a:r>
              <a:rPr lang="en-US" sz="1800" b="0" i="0" u="none" strike="noStrike" dirty="0">
                <a:solidFill>
                  <a:srgbClr val="3367D6"/>
                </a:solidFill>
                <a:effectLst/>
                <a:latin typeface="Roboto Mono" pitchFamily="49" charset="0"/>
              </a:rPr>
              <a:t>  COUNT</a:t>
            </a:r>
            <a:r>
              <a:rPr lang="en-US" sz="1800" b="0" i="0" u="none" strike="noStrike" dirty="0">
                <a:solidFill>
                  <a:srgbClr val="37474F"/>
                </a:solidFill>
                <a:effectLst/>
                <a:latin typeface="Roboto Mono" pitchFamily="49" charset="0"/>
              </a:rPr>
              <a:t>(</a:t>
            </a:r>
            <a:r>
              <a:rPr lang="en-US" sz="1800" b="0" i="0" u="none" strike="noStrike" dirty="0">
                <a:solidFill>
                  <a:srgbClr val="3367D6"/>
                </a:solidFill>
                <a:effectLst/>
                <a:latin typeface="Roboto Mono" pitchFamily="49" charset="0"/>
              </a:rPr>
              <a:t>DISTINCT</a:t>
            </a:r>
            <a:r>
              <a:rPr lang="en-US" sz="1800" b="0" i="0" u="none" strike="noStrike" dirty="0">
                <a:solidFill>
                  <a:srgbClr val="3A474E"/>
                </a:solidFill>
                <a:effectLst/>
                <a:latin typeface="Roboto Mono" pitchFamily="49" charset="0"/>
              </a:rPr>
              <a:t> </a:t>
            </a:r>
            <a:r>
              <a:rPr lang="en-US" sz="1800" b="0" i="0" u="none" strike="noStrike" dirty="0" err="1">
                <a:solidFill>
                  <a:srgbClr val="000000"/>
                </a:solidFill>
                <a:effectLst/>
                <a:latin typeface="Roboto Mono" pitchFamily="49" charset="0"/>
              </a:rPr>
              <a:t>member_casual</a:t>
            </a:r>
            <a:r>
              <a:rPr lang="en-US" sz="1800" b="0" i="0" u="none" strike="noStrike" dirty="0">
                <a:solidFill>
                  <a:srgbClr val="37474F"/>
                </a:solidFill>
                <a:effectLst/>
                <a:latin typeface="Roboto Mono" pitchFamily="49" charset="0"/>
              </a:rPr>
              <a:t>)</a:t>
            </a:r>
            <a:r>
              <a:rPr lang="en-US" sz="1800" b="0" i="0" u="none" strike="noStrike" dirty="0">
                <a:solidFill>
                  <a:srgbClr val="3A474E"/>
                </a:solidFill>
                <a:effectLst/>
                <a:latin typeface="Roboto Mono" pitchFamily="49" charset="0"/>
              </a:rPr>
              <a:t> </a:t>
            </a:r>
            <a:r>
              <a:rPr lang="en-US" sz="1800" b="0" i="0" u="none" strike="noStrike" dirty="0">
                <a:solidFill>
                  <a:srgbClr val="3367D6"/>
                </a:solidFill>
                <a:effectLst/>
                <a:latin typeface="Roboto Mono" pitchFamily="49" charset="0"/>
              </a:rPr>
              <a:t>AS</a:t>
            </a:r>
            <a:r>
              <a:rPr lang="en-US" sz="1800" b="0" i="0" u="none" strike="noStrike" dirty="0">
                <a:solidFill>
                  <a:srgbClr val="3A474E"/>
                </a:solidFill>
                <a:effectLst/>
                <a:latin typeface="Roboto Mono" pitchFamily="49" charset="0"/>
              </a:rPr>
              <a:t> </a:t>
            </a:r>
            <a:r>
              <a:rPr lang="en-US" sz="1800" b="0" i="0" u="none" strike="noStrike" dirty="0" err="1">
                <a:solidFill>
                  <a:srgbClr val="000000"/>
                </a:solidFill>
                <a:effectLst/>
                <a:latin typeface="Roboto Mono" pitchFamily="49" charset="0"/>
              </a:rPr>
              <a:t>number_of_types</a:t>
            </a:r>
            <a:r>
              <a:rPr lang="en-US" sz="1800" b="0" i="0" u="none" strike="noStrike" dirty="0">
                <a:solidFill>
                  <a:srgbClr val="3A474E"/>
                </a:solidFill>
                <a:effectLst/>
                <a:latin typeface="Roboto Mono" pitchFamily="49" charset="0"/>
              </a:rPr>
              <a:t>,</a:t>
            </a:r>
          </a:p>
          <a:p>
            <a:pPr marL="933450" indent="0" algn="l">
              <a:buNone/>
            </a:pPr>
            <a:r>
              <a:rPr lang="en-US" sz="1800" b="0" i="0" u="none" strike="noStrike" dirty="0">
                <a:solidFill>
                  <a:srgbClr val="3367D6"/>
                </a:solidFill>
                <a:effectLst/>
                <a:latin typeface="Roboto Mono" pitchFamily="49" charset="0"/>
              </a:rPr>
              <a:t>FROM</a:t>
            </a:r>
            <a:r>
              <a:rPr lang="en-US" sz="1800" b="0" i="0" u="none" strike="noStrike" dirty="0">
                <a:solidFill>
                  <a:srgbClr val="3A474E"/>
                </a:solidFill>
                <a:effectLst/>
                <a:latin typeface="Roboto Mono" pitchFamily="49" charset="0"/>
              </a:rPr>
              <a:t> </a:t>
            </a:r>
            <a:r>
              <a:rPr lang="en-US" sz="1800" b="0" i="0" u="none" strike="noStrike" dirty="0">
                <a:solidFill>
                  <a:srgbClr val="000000"/>
                </a:solidFill>
                <a:effectLst/>
                <a:latin typeface="Roboto Mono" pitchFamily="49" charset="0"/>
              </a:rPr>
              <a:t>bike_share_data.December_2023</a:t>
            </a:r>
            <a:endParaRPr lang="en-US" sz="1800" b="0" i="0" u="none" strike="noStrike" dirty="0">
              <a:solidFill>
                <a:srgbClr val="3A474E"/>
              </a:solidFill>
              <a:effectLst/>
              <a:latin typeface="Roboto Mono" pitchFamily="49" charset="0"/>
            </a:endParaRPr>
          </a:p>
          <a:p>
            <a:pPr marL="0" indent="0" algn="l">
              <a:buNone/>
            </a:pPr>
            <a:r>
              <a:rPr lang="en-US" dirty="0">
                <a:solidFill>
                  <a:schemeClr val="tx1"/>
                </a:solidFill>
                <a:latin typeface="Times New Roman" panose="02020603050405020304" pitchFamily="18" charset="0"/>
                <a:cs typeface="Times New Roman" panose="02020603050405020304" pitchFamily="18" charset="0"/>
              </a:rPr>
              <a:t>The results must be 2 which indicates that the column </a:t>
            </a:r>
            <a:r>
              <a:rPr lang="en-US" dirty="0" err="1">
                <a:solidFill>
                  <a:schemeClr val="tx1"/>
                </a:solidFill>
                <a:latin typeface="Times New Roman" panose="02020603050405020304" pitchFamily="18" charset="0"/>
                <a:cs typeface="Times New Roman" panose="02020603050405020304" pitchFamily="18" charset="0"/>
              </a:rPr>
              <a:t>member_casual</a:t>
            </a:r>
            <a:r>
              <a:rPr lang="en-US" dirty="0">
                <a:solidFill>
                  <a:schemeClr val="tx1"/>
                </a:solidFill>
                <a:latin typeface="Times New Roman" panose="02020603050405020304" pitchFamily="18" charset="0"/>
                <a:cs typeface="Times New Roman" panose="02020603050405020304" pitchFamily="18" charset="0"/>
              </a:rPr>
              <a:t> has only “member” and “casual” without any misspelling nor NULL values.</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75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DATa processing</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5534126"/>
          </a:xfrm>
        </p:spPr>
        <p:txBody>
          <a:bodyPr/>
          <a:lstStyle/>
          <a:p>
            <a:pPr marL="457200" indent="-457200">
              <a:buAutoNum type="arabicPeriod" startAt="3"/>
            </a:pPr>
            <a:r>
              <a:rPr lang="en-KZ" dirty="0">
                <a:solidFill>
                  <a:schemeClr val="tx1"/>
                </a:solidFill>
                <a:latin typeface="Times New Roman" panose="02020603050405020304" pitchFamily="18" charset="0"/>
                <a:cs typeface="Times New Roman" panose="02020603050405020304" pitchFamily="18" charset="0"/>
              </a:rPr>
              <a:t>The command below is applied to create a table which contains focused information and to find </a:t>
            </a:r>
            <a:r>
              <a:rPr lang="en-KZ" dirty="0">
                <a:solidFill>
                  <a:schemeClr val="tx1"/>
                </a:solidFill>
                <a:highlight>
                  <a:srgbClr val="FFFF00"/>
                </a:highlight>
                <a:latin typeface="Times New Roman" panose="02020603050405020304" pitchFamily="18" charset="0"/>
                <a:cs typeface="Times New Roman" panose="02020603050405020304" pitchFamily="18" charset="0"/>
              </a:rPr>
              <a:t>rides’ durations</a:t>
            </a:r>
            <a:r>
              <a:rPr lang="en-KZ" dirty="0">
                <a:solidFill>
                  <a:schemeClr val="tx1"/>
                </a:solidFill>
                <a:latin typeface="Times New Roman" panose="02020603050405020304" pitchFamily="18" charset="0"/>
                <a:cs typeface="Times New Roman" panose="02020603050405020304" pitchFamily="18" charset="0"/>
              </a:rPr>
              <a:t>:</a:t>
            </a:r>
          </a:p>
          <a:p>
            <a:pPr marL="0" indent="0" algn="l">
              <a:buNone/>
            </a:pPr>
            <a:r>
              <a:rPr lang="en-US" sz="1400" b="0" i="0" u="none" strike="noStrike" dirty="0">
                <a:solidFill>
                  <a:srgbClr val="3367D6"/>
                </a:solidFill>
                <a:effectLst/>
                <a:latin typeface="Roboto Mono" pitchFamily="49" charset="0"/>
              </a:rPr>
              <a:t>          SELECT</a:t>
            </a:r>
            <a:endParaRPr lang="en-US" sz="1400" b="0" i="0" u="none" strike="noStrike" dirty="0">
              <a:solidFill>
                <a:srgbClr val="3A474E"/>
              </a:solidFill>
              <a:effectLst/>
              <a:latin typeface="Roboto Mono" pitchFamily="49" charset="0"/>
            </a:endParaRPr>
          </a:p>
          <a:p>
            <a:pPr marL="0" indent="0" algn="l">
              <a:buNone/>
            </a:pPr>
            <a:r>
              <a:rPr lang="en-US" sz="1400" b="0" i="0" u="none" strike="noStrike" dirty="0">
                <a:solidFill>
                  <a:srgbClr val="3367D6"/>
                </a:solidFill>
                <a:effectLst/>
                <a:latin typeface="Roboto Mono" pitchFamily="49" charset="0"/>
              </a:rPr>
              <a:t>            </a:t>
            </a:r>
            <a:r>
              <a:rPr lang="en-US" sz="1400" b="0" i="0" u="none" strike="noStrike" dirty="0" err="1">
                <a:solidFill>
                  <a:srgbClr val="000000"/>
                </a:solidFill>
                <a:effectLst/>
                <a:latin typeface="Roboto Mono" pitchFamily="49" charset="0"/>
              </a:rPr>
              <a:t>ride_id</a:t>
            </a:r>
            <a:r>
              <a:rPr lang="en-US" sz="1400" b="0" i="0" u="none" strike="noStrike" dirty="0">
                <a:solidFill>
                  <a:srgbClr val="3A474E"/>
                </a:solidFill>
                <a:effectLst/>
                <a:latin typeface="Roboto Mono" pitchFamily="49" charset="0"/>
              </a:rPr>
              <a:t>,</a:t>
            </a:r>
          </a:p>
          <a:p>
            <a:pPr marL="0" indent="0" algn="l">
              <a:buNone/>
            </a:pPr>
            <a:r>
              <a:rPr lang="en-US" sz="1400" b="0" i="0" u="none" strike="noStrike" dirty="0">
                <a:solidFill>
                  <a:srgbClr val="3367D6"/>
                </a:solidFill>
                <a:effectLst/>
                <a:latin typeface="Roboto Mono" pitchFamily="49" charset="0"/>
              </a:rPr>
              <a:t>            </a:t>
            </a:r>
            <a:r>
              <a:rPr lang="en-US" sz="1400" b="0" i="0" u="none" strike="noStrike" dirty="0" err="1">
                <a:solidFill>
                  <a:srgbClr val="000000"/>
                </a:solidFill>
                <a:effectLst/>
                <a:latin typeface="Roboto Mono" pitchFamily="49" charset="0"/>
              </a:rPr>
              <a:t>rideable_type</a:t>
            </a:r>
            <a:r>
              <a:rPr lang="en-US" sz="1400" b="0" i="0" u="none" strike="noStrike" dirty="0">
                <a:solidFill>
                  <a:srgbClr val="3A474E"/>
                </a:solidFill>
                <a:effectLst/>
                <a:latin typeface="Roboto Mono" pitchFamily="49" charset="0"/>
              </a:rPr>
              <a:t>,</a:t>
            </a:r>
          </a:p>
          <a:p>
            <a:pPr marL="0" indent="0" algn="l">
              <a:buNone/>
            </a:pPr>
            <a:r>
              <a:rPr lang="en-US" sz="1400" b="0" i="0" u="none" strike="noStrike" dirty="0">
                <a:solidFill>
                  <a:srgbClr val="3367D6"/>
                </a:solidFill>
                <a:effectLst/>
                <a:latin typeface="Roboto Mono" pitchFamily="49" charset="0"/>
              </a:rPr>
              <a:t>            </a:t>
            </a:r>
            <a:r>
              <a:rPr lang="en-US" sz="1400" b="0" i="0" u="none" strike="noStrike" dirty="0" err="1">
                <a:solidFill>
                  <a:srgbClr val="000000"/>
                </a:solidFill>
                <a:effectLst/>
                <a:latin typeface="Roboto Mono" pitchFamily="49" charset="0"/>
              </a:rPr>
              <a:t>started_at</a:t>
            </a:r>
            <a:r>
              <a:rPr lang="en-US" sz="1400" b="0" i="0" u="none" strike="noStrike" dirty="0">
                <a:solidFill>
                  <a:srgbClr val="3A474E"/>
                </a:solidFill>
                <a:effectLst/>
                <a:latin typeface="Roboto Mono" pitchFamily="49" charset="0"/>
              </a:rPr>
              <a:t>,</a:t>
            </a:r>
          </a:p>
          <a:p>
            <a:pPr marL="0" indent="0" algn="l">
              <a:buNone/>
            </a:pPr>
            <a:r>
              <a:rPr lang="en-US" sz="1400" b="0" i="0" u="none" strike="noStrike" dirty="0">
                <a:solidFill>
                  <a:srgbClr val="000000"/>
                </a:solidFill>
                <a:effectLst/>
                <a:latin typeface="Roboto Mono" pitchFamily="49" charset="0"/>
              </a:rPr>
              <a:t>            </a:t>
            </a:r>
            <a:r>
              <a:rPr lang="en-US" sz="1400" b="0" i="0" u="none" strike="noStrike" dirty="0" err="1">
                <a:solidFill>
                  <a:srgbClr val="000000"/>
                </a:solidFill>
                <a:effectLst/>
                <a:latin typeface="Roboto Mono" pitchFamily="49" charset="0"/>
              </a:rPr>
              <a:t>ended_at</a:t>
            </a:r>
            <a:r>
              <a:rPr lang="en-US" sz="1400" b="0" i="0" u="none" strike="noStrike" dirty="0">
                <a:solidFill>
                  <a:srgbClr val="3A474E"/>
                </a:solidFill>
                <a:effectLst/>
                <a:latin typeface="Roboto Mono" pitchFamily="49" charset="0"/>
              </a:rPr>
              <a:t>,</a:t>
            </a:r>
          </a:p>
          <a:p>
            <a:pPr marL="0" indent="0" algn="l">
              <a:buNone/>
            </a:pPr>
            <a:r>
              <a:rPr lang="en-US" sz="1400" b="0" i="0" u="none" strike="noStrike" dirty="0">
                <a:solidFill>
                  <a:srgbClr val="3367D6"/>
                </a:solidFill>
                <a:effectLst/>
                <a:latin typeface="Roboto Mono" pitchFamily="49" charset="0"/>
              </a:rPr>
              <a:t>            TIMESTAMP_DIFF</a:t>
            </a:r>
            <a:r>
              <a:rPr lang="en-US" sz="1400" b="0" i="0" u="none" strike="noStrike" dirty="0">
                <a:solidFill>
                  <a:srgbClr val="37474F"/>
                </a:solidFill>
                <a:effectLst/>
                <a:latin typeface="Roboto Mono" pitchFamily="49" charset="0"/>
              </a:rPr>
              <a:t>(</a:t>
            </a:r>
            <a:r>
              <a:rPr lang="en-US" sz="1400" b="0" i="0" u="none" strike="noStrike" dirty="0" err="1">
                <a:solidFill>
                  <a:srgbClr val="000000"/>
                </a:solidFill>
                <a:effectLst/>
                <a:latin typeface="Roboto Mono" pitchFamily="49" charset="0"/>
              </a:rPr>
              <a:t>ended_at</a:t>
            </a:r>
            <a:r>
              <a:rPr lang="en-US" sz="1400" b="0" i="0" u="none" strike="noStrike" dirty="0">
                <a:solidFill>
                  <a:srgbClr val="3A474E"/>
                </a:solidFill>
                <a:effectLst/>
                <a:latin typeface="Roboto Mono" pitchFamily="49" charset="0"/>
              </a:rPr>
              <a:t>, </a:t>
            </a:r>
            <a:r>
              <a:rPr lang="en-US" sz="1400" b="0" i="0" u="none" strike="noStrike" dirty="0" err="1">
                <a:solidFill>
                  <a:srgbClr val="000000"/>
                </a:solidFill>
                <a:effectLst/>
                <a:latin typeface="Roboto Mono" pitchFamily="49" charset="0"/>
              </a:rPr>
              <a:t>started_at</a:t>
            </a:r>
            <a:r>
              <a:rPr lang="en-US" sz="1400" b="0" i="0" u="none" strike="noStrike" dirty="0">
                <a:solidFill>
                  <a:srgbClr val="3A474E"/>
                </a:solidFill>
                <a:effectLst/>
                <a:latin typeface="Roboto Mono" pitchFamily="49" charset="0"/>
              </a:rPr>
              <a:t>, </a:t>
            </a:r>
            <a:r>
              <a:rPr lang="en-US" sz="1400" b="0" i="0" u="none" strike="noStrike" dirty="0">
                <a:solidFill>
                  <a:srgbClr val="000000"/>
                </a:solidFill>
                <a:effectLst/>
                <a:latin typeface="Roboto Mono" pitchFamily="49" charset="0"/>
              </a:rPr>
              <a:t>SECOND</a:t>
            </a:r>
            <a:r>
              <a:rPr lang="en-US" sz="1400" b="0" i="0" u="none" strike="noStrike" dirty="0">
                <a:solidFill>
                  <a:srgbClr val="37474F"/>
                </a:solidFill>
                <a:effectLst/>
                <a:latin typeface="Roboto Mono" pitchFamily="49" charset="0"/>
              </a:rPr>
              <a:t>)</a:t>
            </a:r>
            <a:r>
              <a:rPr lang="en-US" sz="1400" b="0" i="0" u="none" strike="noStrike" dirty="0">
                <a:solidFill>
                  <a:srgbClr val="3A474E"/>
                </a:solidFill>
                <a:effectLst/>
                <a:latin typeface="Roboto Mono" pitchFamily="49" charset="0"/>
              </a:rPr>
              <a:t> </a:t>
            </a:r>
            <a:r>
              <a:rPr lang="en-US" sz="1400" b="0" i="0" u="none" strike="noStrike" dirty="0">
                <a:solidFill>
                  <a:srgbClr val="3367D6"/>
                </a:solidFill>
                <a:effectLst/>
                <a:latin typeface="Roboto Mono" pitchFamily="49" charset="0"/>
              </a:rPr>
              <a:t>AS</a:t>
            </a:r>
            <a:r>
              <a:rPr lang="en-US" sz="1400" b="0" i="0" u="none" strike="noStrike" dirty="0">
                <a:solidFill>
                  <a:srgbClr val="3A474E"/>
                </a:solidFill>
                <a:effectLst/>
                <a:latin typeface="Roboto Mono" pitchFamily="49" charset="0"/>
              </a:rPr>
              <a:t> </a:t>
            </a:r>
            <a:r>
              <a:rPr lang="en-US" sz="1400" b="0" i="0" u="none" strike="noStrike" dirty="0" err="1">
                <a:solidFill>
                  <a:srgbClr val="000000"/>
                </a:solidFill>
                <a:effectLst/>
                <a:latin typeface="Roboto Mono" pitchFamily="49" charset="0"/>
              </a:rPr>
              <a:t>difference_in_seconds</a:t>
            </a:r>
            <a:r>
              <a:rPr lang="en-US" sz="1400" b="0" i="0" u="none" strike="noStrike" dirty="0">
                <a:solidFill>
                  <a:srgbClr val="3A474E"/>
                </a:solidFill>
                <a:effectLst/>
                <a:latin typeface="Roboto Mono" pitchFamily="49" charset="0"/>
              </a:rPr>
              <a:t>,</a:t>
            </a:r>
          </a:p>
          <a:p>
            <a:pPr marL="0" indent="0" algn="l">
              <a:buNone/>
            </a:pPr>
            <a:r>
              <a:rPr lang="en-US" sz="1400" b="0" i="0" u="none" strike="noStrike" dirty="0">
                <a:solidFill>
                  <a:srgbClr val="000000"/>
                </a:solidFill>
                <a:effectLst/>
                <a:latin typeface="Roboto Mono" pitchFamily="49" charset="0"/>
              </a:rPr>
              <a:t>            </a:t>
            </a:r>
            <a:r>
              <a:rPr lang="en-US" sz="1400" b="0" i="0" u="none" strike="noStrike" dirty="0" err="1">
                <a:solidFill>
                  <a:srgbClr val="000000"/>
                </a:solidFill>
                <a:effectLst/>
                <a:latin typeface="Roboto Mono" pitchFamily="49" charset="0"/>
              </a:rPr>
              <a:t>member_casual</a:t>
            </a:r>
            <a:endParaRPr lang="en-US" sz="1400" b="0" i="0" u="none" strike="noStrike" dirty="0">
              <a:solidFill>
                <a:srgbClr val="3A474E"/>
              </a:solidFill>
              <a:effectLst/>
              <a:latin typeface="Roboto Mono" pitchFamily="49" charset="0"/>
            </a:endParaRPr>
          </a:p>
          <a:p>
            <a:pPr marL="0" indent="0" algn="l">
              <a:buNone/>
            </a:pPr>
            <a:r>
              <a:rPr lang="en-US" sz="1400" b="0" i="0" u="none" strike="noStrike" dirty="0">
                <a:solidFill>
                  <a:srgbClr val="3367D6"/>
                </a:solidFill>
                <a:effectLst/>
                <a:latin typeface="Roboto Mono" pitchFamily="49" charset="0"/>
              </a:rPr>
              <a:t>          FROM</a:t>
            </a:r>
            <a:r>
              <a:rPr lang="en-US" sz="1400" b="0" i="0" u="none" strike="noStrike" dirty="0">
                <a:solidFill>
                  <a:srgbClr val="3A474E"/>
                </a:solidFill>
                <a:effectLst/>
                <a:latin typeface="Roboto Mono" pitchFamily="49" charset="0"/>
              </a:rPr>
              <a:t> </a:t>
            </a:r>
          </a:p>
          <a:p>
            <a:pPr marL="0" indent="0" algn="l">
              <a:buNone/>
            </a:pPr>
            <a:r>
              <a:rPr lang="en-US" sz="1400" b="0" i="0" u="none" strike="noStrike" dirty="0">
                <a:solidFill>
                  <a:srgbClr val="000000"/>
                </a:solidFill>
                <a:effectLst/>
                <a:latin typeface="Roboto Mono" pitchFamily="49" charset="0"/>
              </a:rPr>
              <a:t>            bike_share_data.January_2024</a:t>
            </a:r>
            <a:r>
              <a:rPr lang="en-US" sz="1400" b="0" i="0" u="none" strike="noStrike" dirty="0">
                <a:solidFill>
                  <a:srgbClr val="3A474E"/>
                </a:solidFill>
                <a:effectLst/>
                <a:latin typeface="Roboto Mono" pitchFamily="49" charset="0"/>
              </a:rPr>
              <a:t>;</a:t>
            </a:r>
          </a:p>
          <a:p>
            <a:pPr marL="0" indent="0" algn="l">
              <a:buNone/>
            </a:pPr>
            <a:endParaRPr lang="en-US" sz="1400" b="0" i="0" u="none" strike="noStrike" dirty="0">
              <a:solidFill>
                <a:srgbClr val="3A474E"/>
              </a:solidFill>
              <a:effectLst/>
              <a:latin typeface="Roboto Mono" pitchFamily="49" charset="0"/>
            </a:endParaRPr>
          </a:p>
          <a:p>
            <a:pPr marL="0" indent="0">
              <a:buNone/>
            </a:pPr>
            <a:r>
              <a:rPr lang="en-KZ" dirty="0">
                <a:solidFill>
                  <a:schemeClr val="tx1"/>
                </a:solidFill>
                <a:latin typeface="Times New Roman" panose="02020603050405020304" pitchFamily="18" charset="0"/>
                <a:cs typeface="Times New Roman" panose="02020603050405020304" pitchFamily="18" charset="0"/>
              </a:rPr>
              <a:t>The results which the query above are saved as new tables with </a:t>
            </a:r>
            <a:r>
              <a:rPr lang="en-KZ" dirty="0">
                <a:solidFill>
                  <a:schemeClr val="tx1"/>
                </a:solidFill>
                <a:highlight>
                  <a:srgbClr val="FFFF00"/>
                </a:highlight>
                <a:latin typeface="Times New Roman" panose="02020603050405020304" pitchFamily="18" charset="0"/>
                <a:cs typeface="Times New Roman" panose="02020603050405020304" pitchFamily="18" charset="0"/>
              </a:rPr>
              <a:t>”_diff” </a:t>
            </a:r>
            <a:r>
              <a:rPr lang="en-KZ" dirty="0">
                <a:solidFill>
                  <a:schemeClr val="tx1"/>
                </a:solidFill>
                <a:latin typeface="Times New Roman" panose="02020603050405020304" pitchFamily="18" charset="0"/>
                <a:cs typeface="Times New Roman" panose="02020603050405020304" pitchFamily="18" charset="0"/>
              </a:rPr>
              <a:t>added to the original tables at the end for further calculations and analysis. </a:t>
            </a:r>
          </a:p>
          <a:p>
            <a:pPr marL="0" indent="0">
              <a:buNone/>
            </a:pPr>
            <a:r>
              <a:rPr lang="en-KZ" dirty="0">
                <a:solidFill>
                  <a:schemeClr val="tx1"/>
                </a:solidFill>
                <a:latin typeface="Times New Roman" panose="02020603050405020304" pitchFamily="18" charset="0"/>
                <a:cs typeface="Times New Roman" panose="02020603050405020304" pitchFamily="18" charset="0"/>
              </a:rPr>
              <a:t>The results are kept in seconds to eliminate any confusion in time measurements. However, at the end of the analysis, the seconds are converted to bigger terms. </a:t>
            </a:r>
          </a:p>
        </p:txBody>
      </p:sp>
    </p:spTree>
    <p:extLst>
      <p:ext uri="{BB962C8B-B14F-4D97-AF65-F5344CB8AC3E}">
        <p14:creationId xmlns:p14="http://schemas.microsoft.com/office/powerpoint/2010/main" val="237799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US" sz="4000" dirty="0">
                <a:solidFill>
                  <a:schemeClr val="tx1"/>
                </a:solidFill>
                <a:latin typeface="ACADEMY ENGRAVED LET PLAIN:1.0" panose="02000000000000000000" pitchFamily="2" charset="0"/>
              </a:rPr>
              <a:t>D</a:t>
            </a:r>
            <a:r>
              <a:rPr lang="en-KZ" sz="4000" dirty="0">
                <a:solidFill>
                  <a:schemeClr val="tx1"/>
                </a:solidFill>
                <a:latin typeface="ACADEMY ENGRAVED LET PLAIN:1.0" panose="02000000000000000000" pitchFamily="2" charset="0"/>
              </a:rPr>
              <a:t>ata processing</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5534126"/>
          </a:xfrm>
        </p:spPr>
        <p:txBody>
          <a:bodyPr/>
          <a:lstStyle/>
          <a:p>
            <a:pPr marL="457200" indent="-457200">
              <a:buAutoNum type="arabicPeriod" startAt="4"/>
            </a:pPr>
            <a:r>
              <a:rPr lang="en-KZ" dirty="0">
                <a:solidFill>
                  <a:schemeClr val="tx1"/>
                </a:solidFill>
                <a:latin typeface="Times New Roman" panose="02020603050405020304" pitchFamily="18" charset="0"/>
                <a:cs typeface="Times New Roman" panose="02020603050405020304" pitchFamily="18" charset="0"/>
              </a:rPr>
              <a:t>To check for </a:t>
            </a:r>
            <a:r>
              <a:rPr lang="en-KZ" dirty="0">
                <a:solidFill>
                  <a:schemeClr val="tx1"/>
                </a:solidFill>
                <a:highlight>
                  <a:srgbClr val="FFFF00"/>
                </a:highlight>
                <a:latin typeface="Times New Roman" panose="02020603050405020304" pitchFamily="18" charset="0"/>
                <a:cs typeface="Times New Roman" panose="02020603050405020304" pitchFamily="18" charset="0"/>
              </a:rPr>
              <a:t>negative durations </a:t>
            </a:r>
            <a:r>
              <a:rPr lang="en-KZ" dirty="0">
                <a:solidFill>
                  <a:schemeClr val="tx1"/>
                </a:solidFill>
                <a:latin typeface="Times New Roman" panose="02020603050405020304" pitchFamily="18" charset="0"/>
                <a:cs typeface="Times New Roman" panose="02020603050405020304" pitchFamily="18" charset="0"/>
              </a:rPr>
              <a:t>which indicates the error(s) in timings of the ride:</a:t>
            </a:r>
          </a:p>
          <a:p>
            <a:pPr marL="715963" indent="0" algn="l">
              <a:buNone/>
            </a:pPr>
            <a:r>
              <a:rPr lang="en-KZ" sz="1400" dirty="0">
                <a:solidFill>
                  <a:schemeClr val="tx1"/>
                </a:solidFill>
                <a:latin typeface="Times New Roman" panose="02020603050405020304" pitchFamily="18" charset="0"/>
                <a:cs typeface="Times New Roman" panose="02020603050405020304" pitchFamily="18" charset="0"/>
              </a:rPr>
              <a:t> </a:t>
            </a:r>
            <a:r>
              <a:rPr lang="en-US" sz="1400" b="0" i="0" u="none" strike="noStrike" dirty="0">
                <a:solidFill>
                  <a:srgbClr val="3367D6"/>
                </a:solidFill>
                <a:effectLst/>
                <a:latin typeface="Roboto Mono" pitchFamily="49" charset="0"/>
              </a:rPr>
              <a:t>SELECT</a:t>
            </a:r>
            <a:endParaRPr lang="en-US" sz="1400" b="0" i="0" u="none" strike="noStrike" dirty="0">
              <a:solidFill>
                <a:srgbClr val="3A474E"/>
              </a:solidFill>
              <a:effectLst/>
              <a:latin typeface="Roboto Mono" pitchFamily="49" charset="0"/>
            </a:endParaRPr>
          </a:p>
          <a:p>
            <a:pPr marL="715963" indent="0" algn="l">
              <a:buNone/>
            </a:pPr>
            <a:r>
              <a:rPr lang="en-US" sz="1400" b="0" i="0" u="none" strike="noStrike" dirty="0">
                <a:solidFill>
                  <a:srgbClr val="3367D6"/>
                </a:solidFill>
                <a:effectLst/>
                <a:latin typeface="Roboto Mono" pitchFamily="49" charset="0"/>
              </a:rPr>
              <a:t>  COUNT</a:t>
            </a:r>
            <a:r>
              <a:rPr lang="en-US" sz="1400" b="0" i="0" u="none" strike="noStrike" dirty="0">
                <a:solidFill>
                  <a:srgbClr val="37474F"/>
                </a:solidFill>
                <a:effectLst/>
                <a:latin typeface="Roboto Mono" pitchFamily="49" charset="0"/>
              </a:rPr>
              <a:t>(</a:t>
            </a:r>
            <a:r>
              <a:rPr lang="en-US" sz="1400" b="0" i="0" u="none" strike="noStrike" dirty="0">
                <a:solidFill>
                  <a:srgbClr val="3367D6"/>
                </a:solidFill>
                <a:effectLst/>
                <a:latin typeface="Roboto Mono" pitchFamily="49" charset="0"/>
              </a:rPr>
              <a:t>DISTINCT</a:t>
            </a:r>
            <a:r>
              <a:rPr lang="en-US" sz="1400" b="0" i="0" u="none" strike="noStrike" dirty="0">
                <a:solidFill>
                  <a:srgbClr val="3A474E"/>
                </a:solidFill>
                <a:effectLst/>
                <a:latin typeface="Roboto Mono" pitchFamily="49" charset="0"/>
              </a:rPr>
              <a:t> </a:t>
            </a:r>
            <a:r>
              <a:rPr lang="en-US" sz="1400" b="0" i="0" u="none" strike="noStrike" dirty="0" err="1">
                <a:solidFill>
                  <a:srgbClr val="000000"/>
                </a:solidFill>
                <a:effectLst/>
                <a:latin typeface="Roboto Mono" pitchFamily="49" charset="0"/>
              </a:rPr>
              <a:t>difference_in_seconds</a:t>
            </a:r>
            <a:r>
              <a:rPr lang="en-US" sz="1400" b="0" i="0" u="none" strike="noStrike" dirty="0">
                <a:solidFill>
                  <a:srgbClr val="37474F"/>
                </a:solidFill>
                <a:effectLst/>
                <a:latin typeface="Roboto Mono" pitchFamily="49" charset="0"/>
              </a:rPr>
              <a:t>)</a:t>
            </a:r>
            <a:r>
              <a:rPr lang="en-US" sz="1400" b="0" i="0" u="none" strike="noStrike" dirty="0">
                <a:solidFill>
                  <a:srgbClr val="3A474E"/>
                </a:solidFill>
                <a:effectLst/>
                <a:latin typeface="Roboto Mono" pitchFamily="49" charset="0"/>
              </a:rPr>
              <a:t>,</a:t>
            </a:r>
          </a:p>
          <a:p>
            <a:pPr marL="715963" indent="0" algn="l">
              <a:buNone/>
            </a:pPr>
            <a:r>
              <a:rPr lang="en-US" sz="1400" b="0" i="0" u="none" strike="noStrike" dirty="0">
                <a:solidFill>
                  <a:srgbClr val="3367D6"/>
                </a:solidFill>
                <a:effectLst/>
                <a:latin typeface="Roboto Mono" pitchFamily="49" charset="0"/>
              </a:rPr>
              <a:t>FROM</a:t>
            </a:r>
            <a:endParaRPr lang="en-US" sz="1400" b="0" i="0" u="none" strike="noStrike" dirty="0">
              <a:solidFill>
                <a:srgbClr val="3A474E"/>
              </a:solidFill>
              <a:effectLst/>
              <a:latin typeface="Roboto Mono" pitchFamily="49" charset="0"/>
            </a:endParaRPr>
          </a:p>
          <a:p>
            <a:pPr marL="715963" indent="0" algn="l">
              <a:buNone/>
            </a:pPr>
            <a:r>
              <a:rPr lang="en-US" sz="1400" b="0" i="0" u="none" strike="noStrike" dirty="0">
                <a:solidFill>
                  <a:srgbClr val="000000"/>
                </a:solidFill>
                <a:effectLst/>
                <a:latin typeface="Roboto Mono" pitchFamily="49" charset="0"/>
              </a:rPr>
              <a:t>  bike_share_data.March_2024_diff</a:t>
            </a:r>
            <a:endParaRPr lang="en-US" sz="1400" b="0" i="0" u="none" strike="noStrike" dirty="0">
              <a:solidFill>
                <a:srgbClr val="3A474E"/>
              </a:solidFill>
              <a:effectLst/>
              <a:latin typeface="Roboto Mono" pitchFamily="49" charset="0"/>
            </a:endParaRPr>
          </a:p>
          <a:p>
            <a:pPr marL="715963" indent="0" algn="l">
              <a:buNone/>
            </a:pPr>
            <a:r>
              <a:rPr lang="en-US" sz="1400" b="0" i="0" u="none" strike="noStrike" dirty="0">
                <a:solidFill>
                  <a:srgbClr val="3367D6"/>
                </a:solidFill>
                <a:effectLst/>
                <a:latin typeface="Roboto Mono" pitchFamily="49" charset="0"/>
              </a:rPr>
              <a:t>WHERE</a:t>
            </a:r>
            <a:endParaRPr lang="en-US" sz="1400" b="0" i="0" u="none" strike="noStrike" dirty="0">
              <a:solidFill>
                <a:srgbClr val="3A474E"/>
              </a:solidFill>
              <a:effectLst/>
              <a:latin typeface="Roboto Mono" pitchFamily="49" charset="0"/>
            </a:endParaRPr>
          </a:p>
          <a:p>
            <a:pPr marL="715963" indent="0" algn="l">
              <a:buNone/>
            </a:pPr>
            <a:r>
              <a:rPr lang="en-US" sz="1400" b="0" i="0" u="none" strike="noStrike" dirty="0">
                <a:solidFill>
                  <a:srgbClr val="000000"/>
                </a:solidFill>
                <a:effectLst/>
                <a:latin typeface="Roboto Mono" pitchFamily="49" charset="0"/>
              </a:rPr>
              <a:t>  </a:t>
            </a:r>
            <a:r>
              <a:rPr lang="en-US" sz="1400" b="0" i="0" u="none" strike="noStrike" dirty="0" err="1">
                <a:solidFill>
                  <a:srgbClr val="000000"/>
                </a:solidFill>
                <a:effectLst/>
                <a:latin typeface="Roboto Mono" pitchFamily="49" charset="0"/>
              </a:rPr>
              <a:t>difference_in_seconds</a:t>
            </a:r>
            <a:r>
              <a:rPr lang="en-US" sz="1400" b="0" i="0" u="none" strike="noStrike" dirty="0">
                <a:solidFill>
                  <a:srgbClr val="3A474E"/>
                </a:solidFill>
                <a:effectLst/>
                <a:latin typeface="Roboto Mono" pitchFamily="49" charset="0"/>
              </a:rPr>
              <a:t> </a:t>
            </a:r>
            <a:r>
              <a:rPr lang="en-US" sz="1400" b="0" i="0" u="none" strike="noStrike" dirty="0">
                <a:solidFill>
                  <a:srgbClr val="37474F"/>
                </a:solidFill>
                <a:effectLst/>
                <a:latin typeface="Roboto Mono" pitchFamily="49" charset="0"/>
              </a:rPr>
              <a:t>&lt;</a:t>
            </a:r>
            <a:r>
              <a:rPr lang="en-US" sz="1400" b="0" i="0" u="none" strike="noStrike" dirty="0">
                <a:solidFill>
                  <a:srgbClr val="F4511E"/>
                </a:solidFill>
                <a:effectLst/>
                <a:latin typeface="Roboto Mono" pitchFamily="49" charset="0"/>
              </a:rPr>
              <a:t>0</a:t>
            </a:r>
          </a:p>
          <a:p>
            <a:pPr marL="7938" indent="0" algn="l">
              <a:buNone/>
            </a:pPr>
            <a:r>
              <a:rPr lang="en-US" b="0" i="0" u="none" strike="noStrike" dirty="0">
                <a:solidFill>
                  <a:schemeClr val="tx1"/>
                </a:solidFill>
                <a:effectLst/>
                <a:latin typeface="Times New Roman" panose="02020603050405020304" pitchFamily="18" charset="0"/>
                <a:cs typeface="Times New Roman" panose="02020603050405020304" pitchFamily="18" charset="0"/>
              </a:rPr>
              <a:t>The query above shows how many negative durations are detected in the dataset: it was found that the negative durations are </a:t>
            </a:r>
            <a:r>
              <a:rPr lang="en-US" b="0" i="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rPr>
              <a:t>less than 0.01%</a:t>
            </a:r>
            <a:r>
              <a:rPr lang="en-US" b="0" i="0" u="none" strike="noStrike" dirty="0">
                <a:solidFill>
                  <a:schemeClr val="tx1"/>
                </a:solidFill>
                <a:effectLst/>
                <a:latin typeface="Times New Roman" panose="02020603050405020304" pitchFamily="18" charset="0"/>
                <a:cs typeface="Times New Roman" panose="02020603050405020304" pitchFamily="18" charset="0"/>
              </a:rPr>
              <a:t> of the entire number of rows, detailed table can be found in appendix. Therefore, the elimination of negative durations is considered acceptable in this case study. </a:t>
            </a: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70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DATA processing</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5534126"/>
          </a:xfrm>
        </p:spPr>
        <p:txBody>
          <a:bodyPr>
            <a:normAutofit lnSpcReduction="10000"/>
          </a:bodyPr>
          <a:lstStyle/>
          <a:p>
            <a:pPr marL="457200" indent="-457200">
              <a:buAutoNum type="arabicPeriod" startAt="5"/>
            </a:pPr>
            <a:r>
              <a:rPr lang="en-KZ" dirty="0">
                <a:solidFill>
                  <a:schemeClr val="tx1"/>
                </a:solidFill>
                <a:latin typeface="Times New Roman" panose="02020603050405020304" pitchFamily="18" charset="0"/>
                <a:cs typeface="Times New Roman" panose="02020603050405020304" pitchFamily="18" charset="0"/>
              </a:rPr>
              <a:t>The query below is to </a:t>
            </a:r>
            <a:r>
              <a:rPr lang="en-KZ" dirty="0">
                <a:solidFill>
                  <a:schemeClr val="tx1"/>
                </a:solidFill>
                <a:highlight>
                  <a:srgbClr val="FFFF00"/>
                </a:highlight>
                <a:latin typeface="Times New Roman" panose="02020603050405020304" pitchFamily="18" charset="0"/>
                <a:cs typeface="Times New Roman" panose="02020603050405020304" pitchFamily="18" charset="0"/>
              </a:rPr>
              <a:t>total </a:t>
            </a:r>
            <a:r>
              <a:rPr lang="en-US" dirty="0">
                <a:solidFill>
                  <a:schemeClr val="tx1"/>
                </a:solidFill>
                <a:highlight>
                  <a:srgbClr val="FFFF00"/>
                </a:highlight>
                <a:latin typeface="Times New Roman" panose="02020603050405020304" pitchFamily="18" charset="0"/>
                <a:cs typeface="Times New Roman" panose="02020603050405020304" pitchFamily="18" charset="0"/>
              </a:rPr>
              <a:t>number</a:t>
            </a:r>
            <a:r>
              <a:rPr lang="en-KZ" dirty="0">
                <a:solidFill>
                  <a:schemeClr val="tx1"/>
                </a:solidFill>
                <a:highlight>
                  <a:srgbClr val="FFFF00"/>
                </a:highlight>
                <a:latin typeface="Times New Roman" panose="02020603050405020304" pitchFamily="18" charset="0"/>
                <a:cs typeface="Times New Roman" panose="02020603050405020304" pitchFamily="18" charset="0"/>
              </a:rPr>
              <a:t> of rides, sum of ride durations, minimum, average and maximum ride duration, and standard deviation </a:t>
            </a:r>
            <a:r>
              <a:rPr lang="en-KZ" dirty="0">
                <a:solidFill>
                  <a:schemeClr val="tx1"/>
                </a:solidFill>
                <a:latin typeface="Times New Roman" panose="02020603050405020304" pitchFamily="18" charset="0"/>
                <a:cs typeface="Times New Roman" panose="02020603050405020304" pitchFamily="18" charset="0"/>
              </a:rPr>
              <a:t>for “member” and/or “casual” riders:</a:t>
            </a:r>
            <a:endParaRPr lang="en-US" dirty="0">
              <a:solidFill>
                <a:srgbClr val="3A474E"/>
              </a:solidFill>
              <a:latin typeface="Roboto Mono" pitchFamily="49" charset="0"/>
              <a:cs typeface="Times New Roman" panose="02020603050405020304" pitchFamily="18" charset="0"/>
            </a:endParaRPr>
          </a:p>
          <a:p>
            <a:pPr marL="625475" indent="0" algn="l">
              <a:buNone/>
            </a:pPr>
            <a:r>
              <a:rPr lang="en-US" sz="1500" b="0" i="0" u="none" strike="noStrike" dirty="0">
                <a:solidFill>
                  <a:srgbClr val="3367D6"/>
                </a:solidFill>
                <a:effectLst/>
                <a:latin typeface="Roboto Mono" pitchFamily="49" charset="0"/>
              </a:rPr>
              <a:t>SELECT </a:t>
            </a:r>
          </a:p>
          <a:p>
            <a:pPr marL="895350" indent="0" algn="l">
              <a:buNone/>
            </a:pPr>
            <a:r>
              <a:rPr lang="en-US" sz="1500" b="0" i="0" u="none" strike="noStrike" dirty="0">
                <a:solidFill>
                  <a:srgbClr val="3367D6"/>
                </a:solidFill>
                <a:effectLst/>
                <a:latin typeface="Roboto Mono" pitchFamily="49" charset="0"/>
              </a:rPr>
              <a:t>COUNT</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b="0" i="0" u="none" strike="noStrike" dirty="0">
                <a:solidFill>
                  <a:srgbClr val="3367D6"/>
                </a:solidFill>
                <a:effectLst/>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total_number</a:t>
            </a:r>
            <a:r>
              <a:rPr lang="en-US" sz="1500" b="0" i="0" u="none" strike="noStrike" dirty="0">
                <a:solidFill>
                  <a:srgbClr val="3A474E"/>
                </a:solidFill>
                <a:effectLst/>
                <a:latin typeface="Roboto Mono" pitchFamily="49" charset="0"/>
              </a:rPr>
              <a:t>,</a:t>
            </a:r>
          </a:p>
          <a:p>
            <a:pPr marL="895350" indent="0" algn="l">
              <a:buNone/>
            </a:pPr>
            <a:r>
              <a:rPr lang="en-US" sz="1500" b="0" i="0" u="none" strike="noStrike" dirty="0">
                <a:solidFill>
                  <a:srgbClr val="3367D6"/>
                </a:solidFill>
                <a:effectLst/>
                <a:latin typeface="Roboto Mono" pitchFamily="49" charset="0"/>
              </a:rPr>
              <a:t>SUM</a:t>
            </a:r>
            <a:r>
              <a:rPr lang="en-US" sz="1500" b="0" i="0" u="none" strike="noStrike" dirty="0">
                <a:solidFill>
                  <a:srgbClr val="37474F"/>
                </a:solidFill>
                <a:effectLst/>
                <a:latin typeface="Roboto Mono" pitchFamily="49" charset="0"/>
              </a:rPr>
              <a:t>(</a:t>
            </a: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b="0" i="0" u="none" strike="noStrike" dirty="0">
                <a:solidFill>
                  <a:srgbClr val="3367D6"/>
                </a:solidFill>
                <a:effectLst/>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sum_in_seconds</a:t>
            </a:r>
            <a:r>
              <a:rPr lang="en-US" sz="1500" b="0" i="0" u="none" strike="noStrike" dirty="0">
                <a:solidFill>
                  <a:srgbClr val="3A474E"/>
                </a:solidFill>
                <a:effectLst/>
                <a:latin typeface="Roboto Mono" pitchFamily="49" charset="0"/>
              </a:rPr>
              <a:t>,</a:t>
            </a:r>
          </a:p>
          <a:p>
            <a:pPr marL="895350" indent="0" algn="l">
              <a:buNone/>
            </a:pPr>
            <a:r>
              <a:rPr lang="en-US" sz="1500" b="0" i="0" u="none" strike="noStrike" dirty="0">
                <a:solidFill>
                  <a:srgbClr val="3367D6"/>
                </a:solidFill>
                <a:effectLst/>
                <a:latin typeface="Roboto Mono" pitchFamily="49" charset="0"/>
              </a:rPr>
              <a:t>MIN</a:t>
            </a:r>
            <a:r>
              <a:rPr lang="en-US" sz="1500" b="0" i="0" u="none" strike="noStrike" dirty="0">
                <a:solidFill>
                  <a:srgbClr val="37474F"/>
                </a:solidFill>
                <a:effectLst/>
                <a:latin typeface="Roboto Mono" pitchFamily="49" charset="0"/>
              </a:rPr>
              <a:t>(</a:t>
            </a: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b="0" i="0" u="none" strike="noStrike" dirty="0">
                <a:solidFill>
                  <a:srgbClr val="3367D6"/>
                </a:solidFill>
                <a:effectLst/>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min_in_seconds</a:t>
            </a:r>
            <a:r>
              <a:rPr lang="en-US" sz="1500" b="0" i="0" u="none" strike="noStrike" dirty="0">
                <a:solidFill>
                  <a:srgbClr val="3A474E"/>
                </a:solidFill>
                <a:effectLst/>
                <a:latin typeface="Roboto Mono" pitchFamily="49" charset="0"/>
              </a:rPr>
              <a:t>,</a:t>
            </a:r>
          </a:p>
          <a:p>
            <a:pPr marL="895350" indent="0" algn="l">
              <a:buNone/>
            </a:pPr>
            <a:r>
              <a:rPr lang="en-US" sz="1500" b="0" i="0" u="none" strike="noStrike" dirty="0">
                <a:solidFill>
                  <a:srgbClr val="3367D6"/>
                </a:solidFill>
                <a:effectLst/>
                <a:latin typeface="Roboto Mono" pitchFamily="49" charset="0"/>
              </a:rPr>
              <a:t>AVG</a:t>
            </a:r>
            <a:r>
              <a:rPr lang="en-US" sz="1500" b="0" i="0" u="none" strike="noStrike" dirty="0">
                <a:solidFill>
                  <a:srgbClr val="37474F"/>
                </a:solidFill>
                <a:effectLst/>
                <a:latin typeface="Roboto Mono" pitchFamily="49" charset="0"/>
              </a:rPr>
              <a:t>(</a:t>
            </a: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dirty="0">
                <a:solidFill>
                  <a:srgbClr val="3367D6"/>
                </a:solidFill>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AVG_in_seconds</a:t>
            </a:r>
            <a:r>
              <a:rPr lang="en-US" sz="1500" b="0" i="0" u="none" strike="noStrike" dirty="0">
                <a:solidFill>
                  <a:srgbClr val="3A474E"/>
                </a:solidFill>
                <a:effectLst/>
                <a:latin typeface="Roboto Mono" pitchFamily="49" charset="0"/>
              </a:rPr>
              <a:t>,</a:t>
            </a:r>
          </a:p>
          <a:p>
            <a:pPr marL="895350" indent="0" algn="l">
              <a:buNone/>
            </a:pPr>
            <a:r>
              <a:rPr lang="en-US" sz="1500" b="0" i="0" u="none" strike="noStrike" dirty="0">
                <a:solidFill>
                  <a:srgbClr val="3367D6"/>
                </a:solidFill>
                <a:effectLst/>
                <a:latin typeface="Roboto Mono" pitchFamily="49" charset="0"/>
              </a:rPr>
              <a:t>MAX</a:t>
            </a:r>
            <a:r>
              <a:rPr lang="en-US" sz="1500" b="0" i="0" u="none" strike="noStrike" dirty="0">
                <a:solidFill>
                  <a:srgbClr val="37474F"/>
                </a:solidFill>
                <a:effectLst/>
                <a:latin typeface="Roboto Mono" pitchFamily="49" charset="0"/>
              </a:rPr>
              <a:t>(</a:t>
            </a: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b="0" i="0" u="none" strike="noStrike" dirty="0">
                <a:solidFill>
                  <a:srgbClr val="3367D6"/>
                </a:solidFill>
                <a:effectLst/>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max_in_seconds</a:t>
            </a:r>
            <a:r>
              <a:rPr lang="en-US" sz="1500" b="0" i="0" u="none" strike="noStrike" dirty="0">
                <a:solidFill>
                  <a:srgbClr val="3A474E"/>
                </a:solidFill>
                <a:effectLst/>
                <a:latin typeface="Roboto Mono" pitchFamily="49" charset="0"/>
              </a:rPr>
              <a:t>,</a:t>
            </a:r>
          </a:p>
          <a:p>
            <a:pPr marL="895350" indent="0" algn="l">
              <a:buNone/>
            </a:pPr>
            <a:r>
              <a:rPr lang="en-US" sz="1500" b="0" i="0" u="none" strike="noStrike" dirty="0">
                <a:solidFill>
                  <a:srgbClr val="3367D6"/>
                </a:solidFill>
                <a:effectLst/>
                <a:latin typeface="Roboto Mono" pitchFamily="49" charset="0"/>
              </a:rPr>
              <a:t>STDDEV</a:t>
            </a:r>
            <a:r>
              <a:rPr lang="en-US" sz="1500" b="0" i="0" u="none" strike="noStrike" dirty="0">
                <a:solidFill>
                  <a:srgbClr val="37474F"/>
                </a:solidFill>
                <a:effectLst/>
                <a:latin typeface="Roboto Mono" pitchFamily="49" charset="0"/>
              </a:rPr>
              <a:t>(</a:t>
            </a: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7474F"/>
                </a:solidFill>
                <a:effectLst/>
                <a:latin typeface="Roboto Mono" pitchFamily="49" charset="0"/>
              </a:rPr>
              <a:t>)</a:t>
            </a:r>
            <a:r>
              <a:rPr lang="en-US" sz="1500" b="0" i="0" u="none" strike="noStrike" dirty="0">
                <a:solidFill>
                  <a:srgbClr val="3A474E"/>
                </a:solidFill>
                <a:effectLst/>
                <a:latin typeface="Roboto Mono" pitchFamily="49" charset="0"/>
              </a:rPr>
              <a:t> </a:t>
            </a:r>
            <a:r>
              <a:rPr lang="en-US" sz="1500" b="0" i="0" u="none" strike="noStrike" dirty="0">
                <a:solidFill>
                  <a:srgbClr val="3367D6"/>
                </a:solidFill>
                <a:effectLst/>
                <a:latin typeface="Roboto Mono" pitchFamily="49" charset="0"/>
              </a:rPr>
              <a:t>AS</a:t>
            </a:r>
            <a:r>
              <a:rPr lang="en-US" sz="1500" b="0" i="0" u="none" strike="noStrike" dirty="0">
                <a:solidFill>
                  <a:srgbClr val="3A474E"/>
                </a:solidFill>
                <a:effectLst/>
                <a:latin typeface="Roboto Mono" pitchFamily="49" charset="0"/>
              </a:rPr>
              <a:t> </a:t>
            </a:r>
            <a:r>
              <a:rPr lang="en-US" sz="1500" b="0" i="0" u="none" strike="noStrike" dirty="0" err="1">
                <a:solidFill>
                  <a:srgbClr val="000000"/>
                </a:solidFill>
                <a:effectLst/>
                <a:latin typeface="Roboto Mono" pitchFamily="49" charset="0"/>
              </a:rPr>
              <a:t>stand_deviation_in_seconds</a:t>
            </a:r>
            <a:r>
              <a:rPr lang="en-US" sz="1500" b="0" i="0" u="none" strike="noStrike" dirty="0">
                <a:solidFill>
                  <a:srgbClr val="3A474E"/>
                </a:solidFill>
                <a:effectLst/>
                <a:latin typeface="Roboto Mono" pitchFamily="49" charset="0"/>
              </a:rPr>
              <a:t>,</a:t>
            </a:r>
          </a:p>
          <a:p>
            <a:pPr marL="625475" indent="0" algn="l">
              <a:buNone/>
            </a:pPr>
            <a:r>
              <a:rPr lang="en-US" sz="1500" b="0" i="0" u="none" strike="noStrike" dirty="0">
                <a:solidFill>
                  <a:srgbClr val="3367D6"/>
                </a:solidFill>
                <a:effectLst/>
                <a:latin typeface="Roboto Mono" pitchFamily="49" charset="0"/>
              </a:rPr>
              <a:t>FROM</a:t>
            </a:r>
            <a:endParaRPr lang="en-US" sz="1500" b="0" i="0" u="none" strike="noStrike" dirty="0">
              <a:solidFill>
                <a:srgbClr val="3A474E"/>
              </a:solidFill>
              <a:effectLst/>
              <a:latin typeface="Roboto Mono" pitchFamily="49" charset="0"/>
            </a:endParaRPr>
          </a:p>
          <a:p>
            <a:pPr marL="625475" indent="0" algn="l">
              <a:buNone/>
            </a:pPr>
            <a:r>
              <a:rPr lang="en-US" sz="1500" b="0" i="0" u="none" strike="noStrike" dirty="0">
                <a:solidFill>
                  <a:srgbClr val="000000"/>
                </a:solidFill>
                <a:effectLst/>
                <a:latin typeface="Roboto Mono" pitchFamily="49" charset="0"/>
              </a:rPr>
              <a:t>  bike_share_data.March_2024_diff</a:t>
            </a:r>
            <a:endParaRPr lang="en-US" sz="1500" b="0" i="0" u="none" strike="noStrike" dirty="0">
              <a:solidFill>
                <a:srgbClr val="3A474E"/>
              </a:solidFill>
              <a:effectLst/>
              <a:latin typeface="Roboto Mono" pitchFamily="49" charset="0"/>
            </a:endParaRPr>
          </a:p>
          <a:p>
            <a:pPr marL="625475" indent="0" algn="l">
              <a:buNone/>
            </a:pPr>
            <a:r>
              <a:rPr lang="en-US" sz="1500" b="0" i="0" u="none" strike="noStrike" dirty="0">
                <a:solidFill>
                  <a:srgbClr val="3367D6"/>
                </a:solidFill>
                <a:effectLst/>
                <a:latin typeface="Roboto Mono" pitchFamily="49" charset="0"/>
              </a:rPr>
              <a:t>WHERE</a:t>
            </a:r>
            <a:endParaRPr lang="en-US" sz="1500" b="0" i="0" u="none" strike="noStrike" dirty="0">
              <a:solidFill>
                <a:srgbClr val="3A474E"/>
              </a:solidFill>
              <a:effectLst/>
              <a:latin typeface="Roboto Mono" pitchFamily="49" charset="0"/>
            </a:endParaRPr>
          </a:p>
          <a:p>
            <a:pPr marL="846138" indent="0" algn="l">
              <a:buNone/>
            </a:pPr>
            <a:r>
              <a:rPr lang="en-US" sz="1500" b="0" i="0" u="none" strike="noStrike" dirty="0" err="1">
                <a:solidFill>
                  <a:srgbClr val="000000"/>
                </a:solidFill>
                <a:effectLst/>
                <a:latin typeface="Roboto Mono" pitchFamily="49" charset="0"/>
              </a:rPr>
              <a:t>member_casual</a:t>
            </a:r>
            <a:r>
              <a:rPr lang="en-US" sz="1500" b="0" i="0" u="none" strike="noStrike" dirty="0">
                <a:solidFill>
                  <a:srgbClr val="3A474E"/>
                </a:solidFill>
                <a:effectLst/>
                <a:latin typeface="Roboto Mono" pitchFamily="49" charset="0"/>
              </a:rPr>
              <a:t>=</a:t>
            </a:r>
            <a:r>
              <a:rPr lang="en-US" sz="1500" b="0" i="0" u="none" strike="noStrike" dirty="0">
                <a:solidFill>
                  <a:srgbClr val="0D904F"/>
                </a:solidFill>
                <a:effectLst/>
                <a:latin typeface="Roboto Mono" pitchFamily="49" charset="0"/>
              </a:rPr>
              <a:t>'</a:t>
            </a:r>
            <a:r>
              <a:rPr lang="en-US" sz="1500" b="0" i="0" u="none" strike="noStrike" dirty="0" err="1">
                <a:solidFill>
                  <a:srgbClr val="0D904F"/>
                </a:solidFill>
                <a:effectLst/>
                <a:latin typeface="Roboto Mono" pitchFamily="49" charset="0"/>
              </a:rPr>
              <a:t>member'</a:t>
            </a:r>
            <a:r>
              <a:rPr lang="en-US" sz="1500" b="0" i="0" u="none" strike="noStrike" dirty="0" err="1">
                <a:solidFill>
                  <a:srgbClr val="3367D6"/>
                </a:solidFill>
                <a:effectLst/>
                <a:latin typeface="Roboto Mono" pitchFamily="49" charset="0"/>
              </a:rPr>
              <a:t>AND</a:t>
            </a:r>
            <a:endParaRPr lang="en-US" sz="1500" b="0" i="0" u="none" strike="noStrike" dirty="0">
              <a:solidFill>
                <a:srgbClr val="3A474E"/>
              </a:solidFill>
              <a:effectLst/>
              <a:latin typeface="Roboto Mono" pitchFamily="49" charset="0"/>
            </a:endParaRPr>
          </a:p>
          <a:p>
            <a:pPr marL="846138" indent="0" algn="l">
              <a:buNone/>
            </a:pPr>
            <a:r>
              <a:rPr lang="en-US" sz="1500" b="0" i="0" u="none" strike="noStrike" dirty="0" err="1">
                <a:solidFill>
                  <a:srgbClr val="000000"/>
                </a:solidFill>
                <a:effectLst/>
                <a:latin typeface="Roboto Mono" pitchFamily="49" charset="0"/>
              </a:rPr>
              <a:t>difference_in_seconds</a:t>
            </a:r>
            <a:r>
              <a:rPr lang="en-US" sz="1500" b="0" i="0" u="none" strike="noStrike" dirty="0">
                <a:solidFill>
                  <a:srgbClr val="3A474E"/>
                </a:solidFill>
                <a:effectLst/>
                <a:latin typeface="Roboto Mono" pitchFamily="49" charset="0"/>
              </a:rPr>
              <a:t> </a:t>
            </a:r>
            <a:r>
              <a:rPr lang="en-US" sz="1500" b="0" i="0" u="none" strike="noStrike" dirty="0">
                <a:solidFill>
                  <a:srgbClr val="37474F"/>
                </a:solidFill>
                <a:effectLst/>
                <a:latin typeface="Roboto Mono" pitchFamily="49" charset="0"/>
              </a:rPr>
              <a:t>&gt;</a:t>
            </a:r>
            <a:r>
              <a:rPr lang="en-US" sz="1500" b="0" i="0" u="none" strike="noStrike" dirty="0">
                <a:solidFill>
                  <a:srgbClr val="3A474E"/>
                </a:solidFill>
                <a:effectLst/>
                <a:latin typeface="Roboto Mono" pitchFamily="49" charset="0"/>
              </a:rPr>
              <a:t> </a:t>
            </a:r>
            <a:r>
              <a:rPr lang="en-US" sz="1500" b="0" i="0" u="none" strike="noStrike" dirty="0">
                <a:solidFill>
                  <a:srgbClr val="F4511E"/>
                </a:solidFill>
                <a:effectLst/>
                <a:latin typeface="Roboto Mono" pitchFamily="49" charset="0"/>
              </a:rPr>
              <a:t>0</a:t>
            </a:r>
          </a:p>
          <a:p>
            <a:pPr marL="7938" indent="0" algn="l">
              <a:buNone/>
            </a:pPr>
            <a:r>
              <a:rPr lang="en-US" b="0" i="0" u="none" strike="noStrike" dirty="0">
                <a:solidFill>
                  <a:schemeClr val="tx1"/>
                </a:solidFill>
                <a:effectLst/>
                <a:latin typeface="Times New Roman" panose="02020603050405020304" pitchFamily="18" charset="0"/>
                <a:cs typeface="Times New Roman" panose="02020603050405020304" pitchFamily="18" charset="0"/>
              </a:rPr>
              <a:t>There are two restrictions set: 1) to filter the ride type and 2) to eliminate the negative ride durations.</a:t>
            </a:r>
          </a:p>
        </p:txBody>
      </p:sp>
    </p:spTree>
    <p:extLst>
      <p:ext uri="{BB962C8B-B14F-4D97-AF65-F5344CB8AC3E}">
        <p14:creationId xmlns:p14="http://schemas.microsoft.com/office/powerpoint/2010/main" val="370900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US" sz="4000" dirty="0">
                <a:solidFill>
                  <a:schemeClr val="tx1"/>
                </a:solidFill>
                <a:latin typeface="ACADEMY ENGRAVED LET PLAIN:1.0" panose="02000000000000000000" pitchFamily="2" charset="0"/>
              </a:rPr>
              <a:t>D</a:t>
            </a:r>
            <a:r>
              <a:rPr lang="en-KZ" sz="4000" dirty="0">
                <a:solidFill>
                  <a:schemeClr val="tx1"/>
                </a:solidFill>
                <a:latin typeface="ACADEMY ENGRAVED LET PLAIN:1.0" panose="02000000000000000000" pitchFamily="2" charset="0"/>
              </a:rPr>
              <a:t>ata analysis</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1251677" y="809204"/>
            <a:ext cx="10178322" cy="5534126"/>
          </a:xfrm>
        </p:spPr>
        <p:txBody>
          <a:bodyPr/>
          <a:lstStyle/>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Some statistical measurement of the ride durations on a monthly basis are illustrated below:</a:t>
            </a: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KZ" dirty="0">
              <a:solidFill>
                <a:schemeClr val="tx1"/>
              </a:solidFill>
              <a:latin typeface="Times New Roman" panose="02020603050405020304" pitchFamily="18" charset="0"/>
              <a:cs typeface="Times New Roman" panose="02020603050405020304" pitchFamily="18" charset="0"/>
            </a:endParaRPr>
          </a:p>
          <a:p>
            <a:pPr marL="0" indent="0" algn="ctr">
              <a:buNone/>
            </a:pPr>
            <a:r>
              <a:rPr lang="en-KZ" sz="1400" dirty="0">
                <a:solidFill>
                  <a:schemeClr val="tx1"/>
                </a:solidFill>
                <a:latin typeface="Times New Roman" panose="02020603050405020304" pitchFamily="18" charset="0"/>
                <a:cs typeface="Times New Roman" panose="02020603050405020304" pitchFamily="18" charset="0"/>
              </a:rPr>
              <a:t>Table 1. Statistical data on “member” type for several months.</a:t>
            </a: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lgn="ctr">
              <a:buNone/>
            </a:pPr>
            <a:r>
              <a:rPr lang="en-KZ" sz="1400" dirty="0">
                <a:solidFill>
                  <a:schemeClr val="tx1"/>
                </a:solidFill>
                <a:latin typeface="Times New Roman" panose="02020603050405020304" pitchFamily="18" charset="0"/>
                <a:cs typeface="Times New Roman" panose="02020603050405020304" pitchFamily="18" charset="0"/>
              </a:rPr>
              <a:t> Table 2. Statistical data on “casual” type for several months.</a:t>
            </a:r>
          </a:p>
          <a:p>
            <a:pPr marL="0" indent="0">
              <a:buNone/>
            </a:pPr>
            <a:r>
              <a:rPr lang="en-KZ" dirty="0">
                <a:solidFill>
                  <a:schemeClr val="tx1"/>
                </a:solidFill>
                <a:latin typeface="Times New Roman" panose="02020603050405020304" pitchFamily="18" charset="0"/>
                <a:cs typeface="Times New Roman" panose="02020603050405020304" pitchFamily="18" charset="0"/>
              </a:rPr>
              <a:t>According to the examples shown above, it can be clearly seen that the average duration and 1st standard deviation values are extremely far from each other with the difference of 3-10 times magnitude. Therefore, average duration values are not considered to the an accurate respresentation, and not taken in further analysis. </a:t>
            </a:r>
          </a:p>
        </p:txBody>
      </p:sp>
      <p:pic>
        <p:nvPicPr>
          <p:cNvPr id="6" name="Picture 5">
            <a:extLst>
              <a:ext uri="{FF2B5EF4-FFF2-40B4-BE49-F238E27FC236}">
                <a16:creationId xmlns:a16="http://schemas.microsoft.com/office/drawing/2014/main" id="{CC0CF9AC-18BF-B34E-19D7-0E1C50EF6943}"/>
              </a:ext>
            </a:extLst>
          </p:cNvPr>
          <p:cNvPicPr>
            <a:picLocks noChangeAspect="1"/>
          </p:cNvPicPr>
          <p:nvPr/>
        </p:nvPicPr>
        <p:blipFill rotWithShape="1">
          <a:blip r:embed="rId2"/>
          <a:srcRect r="394"/>
          <a:stretch/>
        </p:blipFill>
        <p:spPr>
          <a:xfrm>
            <a:off x="1459866" y="1377362"/>
            <a:ext cx="9761944" cy="1176421"/>
          </a:xfrm>
          <a:prstGeom prst="rect">
            <a:avLst/>
          </a:prstGeom>
        </p:spPr>
      </p:pic>
      <p:pic>
        <p:nvPicPr>
          <p:cNvPr id="9" name="Picture 8">
            <a:extLst>
              <a:ext uri="{FF2B5EF4-FFF2-40B4-BE49-F238E27FC236}">
                <a16:creationId xmlns:a16="http://schemas.microsoft.com/office/drawing/2014/main" id="{3A38E8E6-F427-8C1E-2D74-541B06EB54C3}"/>
              </a:ext>
            </a:extLst>
          </p:cNvPr>
          <p:cNvPicPr>
            <a:picLocks noChangeAspect="1"/>
          </p:cNvPicPr>
          <p:nvPr/>
        </p:nvPicPr>
        <p:blipFill rotWithShape="1">
          <a:blip r:embed="rId3"/>
          <a:srcRect t="-1454" b="1"/>
          <a:stretch/>
        </p:blipFill>
        <p:spPr>
          <a:xfrm>
            <a:off x="1459867" y="2827408"/>
            <a:ext cx="9761943" cy="1203184"/>
          </a:xfrm>
          <a:prstGeom prst="rect">
            <a:avLst/>
          </a:prstGeom>
        </p:spPr>
      </p:pic>
      <p:sp>
        <p:nvSpPr>
          <p:cNvPr id="10" name="Rectangle 9">
            <a:extLst>
              <a:ext uri="{FF2B5EF4-FFF2-40B4-BE49-F238E27FC236}">
                <a16:creationId xmlns:a16="http://schemas.microsoft.com/office/drawing/2014/main" id="{5C438FF7-B27A-2FDB-41E9-ED8DC361508E}"/>
              </a:ext>
            </a:extLst>
          </p:cNvPr>
          <p:cNvSpPr/>
          <p:nvPr/>
        </p:nvSpPr>
        <p:spPr>
          <a:xfrm>
            <a:off x="6549887" y="1793647"/>
            <a:ext cx="834887" cy="6951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Z">
              <a:solidFill>
                <a:srgbClr val="FF0000"/>
              </a:solidFill>
            </a:endParaRPr>
          </a:p>
        </p:txBody>
      </p:sp>
      <p:sp>
        <p:nvSpPr>
          <p:cNvPr id="11" name="Rectangle 10">
            <a:extLst>
              <a:ext uri="{FF2B5EF4-FFF2-40B4-BE49-F238E27FC236}">
                <a16:creationId xmlns:a16="http://schemas.microsoft.com/office/drawing/2014/main" id="{2CA26115-0CA7-E018-5290-5696E49DB8AC}"/>
              </a:ext>
            </a:extLst>
          </p:cNvPr>
          <p:cNvSpPr/>
          <p:nvPr/>
        </p:nvSpPr>
        <p:spPr>
          <a:xfrm>
            <a:off x="6549887" y="3297599"/>
            <a:ext cx="834887" cy="6951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Z">
              <a:solidFill>
                <a:srgbClr val="FF0000"/>
              </a:solidFill>
            </a:endParaRPr>
          </a:p>
        </p:txBody>
      </p:sp>
      <p:sp>
        <p:nvSpPr>
          <p:cNvPr id="12" name="Rectangle 11">
            <a:extLst>
              <a:ext uri="{FF2B5EF4-FFF2-40B4-BE49-F238E27FC236}">
                <a16:creationId xmlns:a16="http://schemas.microsoft.com/office/drawing/2014/main" id="{585E3C3E-F2BB-6453-B54D-A7DA7F8D8A88}"/>
              </a:ext>
            </a:extLst>
          </p:cNvPr>
          <p:cNvSpPr/>
          <p:nvPr/>
        </p:nvSpPr>
        <p:spPr>
          <a:xfrm>
            <a:off x="9897247" y="1817842"/>
            <a:ext cx="834887" cy="6951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Z">
              <a:solidFill>
                <a:srgbClr val="FF0000"/>
              </a:solidFill>
            </a:endParaRPr>
          </a:p>
        </p:txBody>
      </p:sp>
      <p:sp>
        <p:nvSpPr>
          <p:cNvPr id="13" name="Rectangle 12">
            <a:extLst>
              <a:ext uri="{FF2B5EF4-FFF2-40B4-BE49-F238E27FC236}">
                <a16:creationId xmlns:a16="http://schemas.microsoft.com/office/drawing/2014/main" id="{5FADD8D1-7C11-4FA3-0E76-C2B15411686D}"/>
              </a:ext>
            </a:extLst>
          </p:cNvPr>
          <p:cNvSpPr/>
          <p:nvPr/>
        </p:nvSpPr>
        <p:spPr>
          <a:xfrm>
            <a:off x="9897246" y="3297599"/>
            <a:ext cx="834887" cy="6951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Z">
              <a:solidFill>
                <a:srgbClr val="FF0000"/>
              </a:solidFill>
            </a:endParaRPr>
          </a:p>
        </p:txBody>
      </p:sp>
    </p:spTree>
    <p:extLst>
      <p:ext uri="{BB962C8B-B14F-4D97-AF65-F5344CB8AC3E}">
        <p14:creationId xmlns:p14="http://schemas.microsoft.com/office/powerpoint/2010/main" val="346414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Data analysis</a:t>
            </a:r>
            <a:br>
              <a:rPr lang="en-KZ" sz="4000" dirty="0">
                <a:solidFill>
                  <a:schemeClr val="tx1"/>
                </a:solidFill>
                <a:latin typeface="ACADEMY ENGRAVED LET PLAIN:1.0" panose="02000000000000000000" pitchFamily="2" charset="0"/>
              </a:rPr>
            </a:br>
            <a:endParaRPr lang="en-KZ" sz="4000" dirty="0">
              <a:solidFill>
                <a:schemeClr val="tx1"/>
              </a:solidFill>
              <a:latin typeface="ACADEMY ENGRAVED LET PLAIN:1.0" panose="02000000000000000000" pitchFamily="2" charset="0"/>
            </a:endParaRPr>
          </a:p>
        </p:txBody>
      </p:sp>
      <p:graphicFrame>
        <p:nvGraphicFramePr>
          <p:cNvPr id="6" name="Chart 5">
            <a:extLst>
              <a:ext uri="{FF2B5EF4-FFF2-40B4-BE49-F238E27FC236}">
                <a16:creationId xmlns:a16="http://schemas.microsoft.com/office/drawing/2014/main" id="{53C91556-B4DE-576B-405E-DEB9372AA649}"/>
              </a:ext>
            </a:extLst>
          </p:cNvPr>
          <p:cNvGraphicFramePr>
            <a:graphicFrameLocks/>
          </p:cNvGraphicFramePr>
          <p:nvPr>
            <p:extLst>
              <p:ext uri="{D42A27DB-BD31-4B8C-83A1-F6EECF244321}">
                <p14:modId xmlns:p14="http://schemas.microsoft.com/office/powerpoint/2010/main" val="3108688178"/>
              </p:ext>
            </p:extLst>
          </p:nvPr>
        </p:nvGraphicFramePr>
        <p:xfrm>
          <a:off x="5923722" y="809204"/>
          <a:ext cx="5718549" cy="28782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5E2274B-6E48-4420-CBA5-C4D7F04FC7D0}"/>
              </a:ext>
            </a:extLst>
          </p:cNvPr>
          <p:cNvGraphicFramePr>
            <a:graphicFrameLocks/>
          </p:cNvGraphicFramePr>
          <p:nvPr>
            <p:extLst>
              <p:ext uri="{D42A27DB-BD31-4B8C-83A1-F6EECF244321}">
                <p14:modId xmlns:p14="http://schemas.microsoft.com/office/powerpoint/2010/main" val="1085905988"/>
              </p:ext>
            </p:extLst>
          </p:nvPr>
        </p:nvGraphicFramePr>
        <p:xfrm>
          <a:off x="854202" y="3081130"/>
          <a:ext cx="5645989" cy="3262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2">
            <a:extLst>
              <a:ext uri="{FF2B5EF4-FFF2-40B4-BE49-F238E27FC236}">
                <a16:creationId xmlns:a16="http://schemas.microsoft.com/office/drawing/2014/main" id="{4508704B-9ED9-BAE3-1B25-100480B7C4C5}"/>
              </a:ext>
            </a:extLst>
          </p:cNvPr>
          <p:cNvSpPr>
            <a:spLocks noGrp="1"/>
          </p:cNvSpPr>
          <p:nvPr>
            <p:ph idx="1"/>
          </p:nvPr>
        </p:nvSpPr>
        <p:spPr>
          <a:xfrm>
            <a:off x="1251677" y="809204"/>
            <a:ext cx="4427206" cy="2271926"/>
          </a:xfrm>
        </p:spPr>
        <p:txBody>
          <a:bodyPr>
            <a:normAutofit/>
          </a:bodyPr>
          <a:lstStyle/>
          <a:p>
            <a:pPr>
              <a:buFont typeface="Wingdings" pitchFamily="2" charset="2"/>
              <a:buChar char="Ø"/>
            </a:pPr>
            <a:r>
              <a:rPr lang="en-KZ" sz="1600" dirty="0">
                <a:solidFill>
                  <a:schemeClr val="tx1"/>
                </a:solidFill>
                <a:latin typeface="Times New Roman" panose="02020603050405020304" pitchFamily="18" charset="0"/>
                <a:cs typeface="Times New Roman" panose="02020603050405020304" pitchFamily="18" charset="0"/>
              </a:rPr>
              <a:t>The sum of ride durations over the last 14 months for ”member” and “casual” programs are illustrated in Figure 1. It can be clearly seen that in summer period, the usage of bikes by casual users are significantly higher, while in colder periods the usage of bikes by “member” program are higher.</a:t>
            </a:r>
            <a:r>
              <a:rPr lang="en-KZ" sz="1600" b="1" dirty="0">
                <a:solidFill>
                  <a:schemeClr val="tx1"/>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43F03FC3-D092-44BF-BAB1-F12FC12EC617}"/>
              </a:ext>
            </a:extLst>
          </p:cNvPr>
          <p:cNvSpPr txBox="1"/>
          <p:nvPr/>
        </p:nvSpPr>
        <p:spPr>
          <a:xfrm>
            <a:off x="2069223" y="6343330"/>
            <a:ext cx="3215945"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Figure 1. Sum of ride durations vs months</a:t>
            </a:r>
          </a:p>
        </p:txBody>
      </p:sp>
      <p:sp>
        <p:nvSpPr>
          <p:cNvPr id="13" name="TextBox 12">
            <a:extLst>
              <a:ext uri="{FF2B5EF4-FFF2-40B4-BE49-F238E27FC236}">
                <a16:creationId xmlns:a16="http://schemas.microsoft.com/office/drawing/2014/main" id="{BFE4401B-8E91-63D4-AA2E-2B1FA9E1BC8A}"/>
              </a:ext>
            </a:extLst>
          </p:cNvPr>
          <p:cNvSpPr txBox="1"/>
          <p:nvPr/>
        </p:nvSpPr>
        <p:spPr>
          <a:xfrm>
            <a:off x="7182942" y="3687417"/>
            <a:ext cx="3200107"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Figure 2. Total number of rides vs months</a:t>
            </a:r>
          </a:p>
        </p:txBody>
      </p:sp>
      <p:sp>
        <p:nvSpPr>
          <p:cNvPr id="14" name="Content Placeholder 2">
            <a:extLst>
              <a:ext uri="{FF2B5EF4-FFF2-40B4-BE49-F238E27FC236}">
                <a16:creationId xmlns:a16="http://schemas.microsoft.com/office/drawing/2014/main" id="{340D75B1-9623-FAF9-5DE3-7C1A005E665A}"/>
              </a:ext>
            </a:extLst>
          </p:cNvPr>
          <p:cNvSpPr txBox="1">
            <a:spLocks/>
          </p:cNvSpPr>
          <p:nvPr/>
        </p:nvSpPr>
        <p:spPr>
          <a:xfrm>
            <a:off x="6500191" y="3995194"/>
            <a:ext cx="4427206" cy="227192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itchFamily="2" charset="2"/>
              <a:buChar char="Ø"/>
            </a:pPr>
            <a:r>
              <a:rPr lang="en-KZ" sz="1600" dirty="0">
                <a:solidFill>
                  <a:schemeClr val="tx1"/>
                </a:solidFill>
                <a:latin typeface="Times New Roman" panose="02020603050405020304" pitchFamily="18" charset="0"/>
                <a:cs typeface="Times New Roman" panose="02020603050405020304" pitchFamily="18" charset="0"/>
              </a:rPr>
              <a:t>Total number of rides over the last 14 months for ”member” and “casual” program users are illustrated in Figure 2. It can be clearly seen that the number of “member” program users are always higher. </a:t>
            </a:r>
          </a:p>
          <a:p>
            <a:pPr>
              <a:buFont typeface="Wingdings" pitchFamily="2" charset="2"/>
              <a:buChar char="Ø"/>
            </a:pPr>
            <a:r>
              <a:rPr lang="en-KZ" sz="1600" dirty="0">
                <a:solidFill>
                  <a:schemeClr val="tx1"/>
                </a:solidFill>
                <a:latin typeface="Times New Roman" panose="02020603050405020304" pitchFamily="18" charset="0"/>
                <a:cs typeface="Times New Roman" panose="02020603050405020304" pitchFamily="18" charset="0"/>
              </a:rPr>
              <a:t>From this, </a:t>
            </a:r>
            <a:r>
              <a:rPr lang="en-US" sz="1600" dirty="0">
                <a:solidFill>
                  <a:schemeClr val="tx1"/>
                </a:solidFill>
                <a:latin typeface="Times New Roman" panose="02020603050405020304" pitchFamily="18" charset="0"/>
                <a:cs typeface="Times New Roman" panose="02020603050405020304" pitchFamily="18" charset="0"/>
              </a:rPr>
              <a:t>it can be concluded that the marketing department should focus on the strategy to encourage casual users to join annual membership program.</a:t>
            </a:r>
          </a:p>
        </p:txBody>
      </p:sp>
    </p:spTree>
    <p:extLst>
      <p:ext uri="{BB962C8B-B14F-4D97-AF65-F5344CB8AC3E}">
        <p14:creationId xmlns:p14="http://schemas.microsoft.com/office/powerpoint/2010/main" val="375056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794567" y="132013"/>
            <a:ext cx="11092543" cy="677191"/>
          </a:xfrm>
        </p:spPr>
        <p:txBody>
          <a:bodyPr>
            <a:noAutofit/>
          </a:bodyPr>
          <a:lstStyle/>
          <a:p>
            <a:pPr algn="ctr"/>
            <a:r>
              <a:rPr lang="en-KZ" sz="4000" dirty="0">
                <a:solidFill>
                  <a:schemeClr val="tx1"/>
                </a:solidFill>
                <a:latin typeface="ACADEMY ENGRAVED LET PLAIN:1.0" panose="02000000000000000000" pitchFamily="2" charset="0"/>
              </a:rPr>
              <a:t>Suggestions</a:t>
            </a:r>
          </a:p>
        </p:txBody>
      </p:sp>
      <p:graphicFrame>
        <p:nvGraphicFramePr>
          <p:cNvPr id="6" name="Chart 5">
            <a:extLst>
              <a:ext uri="{FF2B5EF4-FFF2-40B4-BE49-F238E27FC236}">
                <a16:creationId xmlns:a16="http://schemas.microsoft.com/office/drawing/2014/main" id="{53C91556-B4DE-576B-405E-DEB9372AA649}"/>
              </a:ext>
            </a:extLst>
          </p:cNvPr>
          <p:cNvGraphicFramePr>
            <a:graphicFrameLocks/>
          </p:cNvGraphicFramePr>
          <p:nvPr/>
        </p:nvGraphicFramePr>
        <p:xfrm>
          <a:off x="5923722" y="809204"/>
          <a:ext cx="5718549" cy="28782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5E2274B-6E48-4420-CBA5-C4D7F04FC7D0}"/>
              </a:ext>
            </a:extLst>
          </p:cNvPr>
          <p:cNvGraphicFramePr>
            <a:graphicFrameLocks/>
          </p:cNvGraphicFramePr>
          <p:nvPr/>
        </p:nvGraphicFramePr>
        <p:xfrm>
          <a:off x="854202" y="3081130"/>
          <a:ext cx="5645989" cy="3262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2">
            <a:extLst>
              <a:ext uri="{FF2B5EF4-FFF2-40B4-BE49-F238E27FC236}">
                <a16:creationId xmlns:a16="http://schemas.microsoft.com/office/drawing/2014/main" id="{4508704B-9ED9-BAE3-1B25-100480B7C4C5}"/>
              </a:ext>
            </a:extLst>
          </p:cNvPr>
          <p:cNvSpPr>
            <a:spLocks noGrp="1"/>
          </p:cNvSpPr>
          <p:nvPr>
            <p:ph idx="1"/>
          </p:nvPr>
        </p:nvSpPr>
        <p:spPr>
          <a:xfrm>
            <a:off x="1251677" y="809204"/>
            <a:ext cx="4427206" cy="2271926"/>
          </a:xfrm>
        </p:spPr>
        <p:txBody>
          <a:bodyPr>
            <a:normAutofit lnSpcReduction="10000"/>
          </a:bodyPr>
          <a:lstStyle/>
          <a:p>
            <a:pPr>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Marketing department can use the finding of this study to show the users that membership usage </a:t>
            </a:r>
            <a:r>
              <a:rPr lang="en-US" sz="1600" dirty="0">
                <a:solidFill>
                  <a:schemeClr val="tx1"/>
                </a:solidFill>
                <a:highlight>
                  <a:srgbClr val="FFFF00"/>
                </a:highlight>
                <a:latin typeface="Times New Roman" panose="02020603050405020304" pitchFamily="18" charset="0"/>
                <a:cs typeface="Times New Roman" panose="02020603050405020304" pitchFamily="18" charset="0"/>
              </a:rPr>
              <a:t>gives many privileges</a:t>
            </a:r>
            <a:r>
              <a:rPr lang="en-US" sz="1600" dirty="0">
                <a:solidFill>
                  <a:schemeClr val="tx1"/>
                </a:solidFill>
                <a:latin typeface="Times New Roman" panose="02020603050405020304" pitchFamily="18" charset="0"/>
                <a:cs typeface="Times New Roman" panose="02020603050405020304" pitchFamily="18" charset="0"/>
              </a:rPr>
              <a:t>.</a:t>
            </a:r>
          </a:p>
          <a:p>
            <a:pPr>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a:t>
            </a:r>
            <a:r>
              <a:rPr lang="en-KZ" sz="1600" dirty="0">
                <a:solidFill>
                  <a:schemeClr val="tx1"/>
                </a:solidFill>
                <a:latin typeface="Times New Roman" panose="02020603050405020304" pitchFamily="18" charset="0"/>
                <a:cs typeface="Times New Roman" panose="02020603050405020304" pitchFamily="18" charset="0"/>
              </a:rPr>
              <a:t>he department of marketing and finances should cooperate together to find </a:t>
            </a:r>
            <a:r>
              <a:rPr lang="en-KZ" sz="1600" dirty="0">
                <a:solidFill>
                  <a:schemeClr val="tx1"/>
                </a:solidFill>
                <a:highlight>
                  <a:srgbClr val="FFFF00"/>
                </a:highlight>
                <a:latin typeface="Times New Roman" panose="02020603050405020304" pitchFamily="18" charset="0"/>
                <a:cs typeface="Times New Roman" panose="02020603050405020304" pitchFamily="18" charset="0"/>
              </a:rPr>
              <a:t>an optimum pricing and conditions </a:t>
            </a:r>
            <a:r>
              <a:rPr lang="en-KZ" sz="1600" dirty="0">
                <a:solidFill>
                  <a:schemeClr val="tx1"/>
                </a:solidFill>
                <a:latin typeface="Times New Roman" panose="02020603050405020304" pitchFamily="18" charset="0"/>
                <a:cs typeface="Times New Roman" panose="02020603050405020304" pitchFamily="18" charset="0"/>
              </a:rPr>
              <a:t>for the annual membership program which would catch users’ attention and think about joining the program. </a:t>
            </a:r>
            <a:endParaRPr lang="en-KZ" sz="16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F03FC3-D092-44BF-BAB1-F12FC12EC617}"/>
              </a:ext>
            </a:extLst>
          </p:cNvPr>
          <p:cNvSpPr txBox="1"/>
          <p:nvPr/>
        </p:nvSpPr>
        <p:spPr>
          <a:xfrm>
            <a:off x="2069223" y="6343330"/>
            <a:ext cx="3215945"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Figure 1. Sum of ride durations vs months</a:t>
            </a:r>
          </a:p>
        </p:txBody>
      </p:sp>
      <p:sp>
        <p:nvSpPr>
          <p:cNvPr id="13" name="TextBox 12">
            <a:extLst>
              <a:ext uri="{FF2B5EF4-FFF2-40B4-BE49-F238E27FC236}">
                <a16:creationId xmlns:a16="http://schemas.microsoft.com/office/drawing/2014/main" id="{BFE4401B-8E91-63D4-AA2E-2B1FA9E1BC8A}"/>
              </a:ext>
            </a:extLst>
          </p:cNvPr>
          <p:cNvSpPr txBox="1"/>
          <p:nvPr/>
        </p:nvSpPr>
        <p:spPr>
          <a:xfrm>
            <a:off x="7182942" y="3687417"/>
            <a:ext cx="3200107" cy="307777"/>
          </a:xfrm>
          <a:prstGeom prst="rect">
            <a:avLst/>
          </a:prstGeom>
          <a:noFill/>
        </p:spPr>
        <p:txBody>
          <a:bodyPr wrap="none" rtlCol="0">
            <a:spAutoFit/>
          </a:bodyPr>
          <a:lstStyle/>
          <a:p>
            <a:r>
              <a:rPr lang="en-KZ" sz="1400" dirty="0">
                <a:latin typeface="Times New Roman" panose="02020603050405020304" pitchFamily="18" charset="0"/>
                <a:cs typeface="Times New Roman" panose="02020603050405020304" pitchFamily="18" charset="0"/>
              </a:rPr>
              <a:t>Figure 2. Total number of rides vs months</a:t>
            </a:r>
          </a:p>
        </p:txBody>
      </p:sp>
      <p:sp>
        <p:nvSpPr>
          <p:cNvPr id="2" name="Content Placeholder 2">
            <a:extLst>
              <a:ext uri="{FF2B5EF4-FFF2-40B4-BE49-F238E27FC236}">
                <a16:creationId xmlns:a16="http://schemas.microsoft.com/office/drawing/2014/main" id="{5E89640F-9D26-4968-5A55-586B8620F6F0}"/>
              </a:ext>
            </a:extLst>
          </p:cNvPr>
          <p:cNvSpPr txBox="1">
            <a:spLocks/>
          </p:cNvSpPr>
          <p:nvPr/>
        </p:nvSpPr>
        <p:spPr>
          <a:xfrm>
            <a:off x="6569392" y="3995194"/>
            <a:ext cx="4427206" cy="22719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 addition, marketing department can try to direct the focus of the potential annual members on a </a:t>
            </a:r>
            <a:r>
              <a:rPr lang="en-US" sz="1600" dirty="0">
                <a:solidFill>
                  <a:schemeClr val="tx1"/>
                </a:solidFill>
                <a:highlight>
                  <a:srgbClr val="FFFF00"/>
                </a:highlight>
                <a:latin typeface="Times New Roman" panose="02020603050405020304" pitchFamily="18" charset="0"/>
                <a:cs typeface="Times New Roman" panose="02020603050405020304" pitchFamily="18" charset="0"/>
              </a:rPr>
              <a:t>health benefits </a:t>
            </a:r>
            <a:r>
              <a:rPr lang="en-US" sz="1600" dirty="0">
                <a:solidFill>
                  <a:schemeClr val="tx1"/>
                </a:solidFill>
                <a:latin typeface="Times New Roman" panose="02020603050405020304" pitchFamily="18" charset="0"/>
                <a:cs typeface="Times New Roman" panose="02020603050405020304" pitchFamily="18" charset="0"/>
              </a:rPr>
              <a:t>of riding a bike on a regularly basis. </a:t>
            </a:r>
            <a:endParaRPr lang="en-KZ"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70138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{F6D775FB-E09A-9B43-84C3-C65F1329B7EF}tf10001071</Template>
  <TotalTime>1395</TotalTime>
  <Words>1282</Words>
  <Application>Microsoft Macintosh PowerPoint</Application>
  <PresentationFormat>Widescreen</PresentationFormat>
  <Paragraphs>136</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ACADEMY ENGRAVED LET PLAIN:1.0</vt:lpstr>
      <vt:lpstr>American Typewriter</vt:lpstr>
      <vt:lpstr>Arial</vt:lpstr>
      <vt:lpstr>Calibri</vt:lpstr>
      <vt:lpstr>Gill Sans MT</vt:lpstr>
      <vt:lpstr>Impact</vt:lpstr>
      <vt:lpstr>Roboto Mono</vt:lpstr>
      <vt:lpstr>Times New Roman</vt:lpstr>
      <vt:lpstr>Wingdings</vt:lpstr>
      <vt:lpstr>Badge</vt:lpstr>
      <vt:lpstr>CYCLISTIC BIKE-SHARE CASE STUDY  </vt:lpstr>
      <vt:lpstr>BUSINESS TASK</vt:lpstr>
      <vt:lpstr>DATA PROCESSing</vt:lpstr>
      <vt:lpstr>DATa processing</vt:lpstr>
      <vt:lpstr>Data processing</vt:lpstr>
      <vt:lpstr>DATA processing</vt:lpstr>
      <vt:lpstr>Data analysis</vt:lpstr>
      <vt:lpstr>Data analysis </vt:lpstr>
      <vt:lpstr>Suggestions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Damir Izimbergenov</dc:creator>
  <cp:lastModifiedBy>Damir Izimbergenov</cp:lastModifiedBy>
  <cp:revision>80</cp:revision>
  <dcterms:created xsi:type="dcterms:W3CDTF">2024-04-23T12:08:50Z</dcterms:created>
  <dcterms:modified xsi:type="dcterms:W3CDTF">2024-04-25T08:18:01Z</dcterms:modified>
</cp:coreProperties>
</file>