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7" r:id="rId1"/>
  </p:sldMasterIdLst>
  <p:notesMasterIdLst>
    <p:notesMasterId r:id="rId9"/>
  </p:notes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71"/>
    <p:restoredTop sz="94676"/>
  </p:normalViewPr>
  <p:slideViewPr>
    <p:cSldViewPr snapToGrid="0">
      <p:cViewPr varScale="1">
        <p:scale>
          <a:sx n="136" d="100"/>
          <a:sy n="136" d="100"/>
        </p:scale>
        <p:origin x="232" y="6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6FDBA7-54CD-6747-8962-06E996986753}" type="datetimeFigureOut">
              <a:rPr lang="en-KZ" smtClean="0"/>
              <a:t>03.06.2024</a:t>
            </a:fld>
            <a:endParaRPr lang="en-K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061EF-4C29-FB46-8F78-0783CF49C4F5}" type="slidenum">
              <a:rPr lang="en-KZ" smtClean="0"/>
              <a:t>‹#›</a:t>
            </a:fld>
            <a:endParaRPr lang="en-KZ"/>
          </a:p>
        </p:txBody>
      </p:sp>
    </p:spTree>
    <p:extLst>
      <p:ext uri="{BB962C8B-B14F-4D97-AF65-F5344CB8AC3E}">
        <p14:creationId xmlns:p14="http://schemas.microsoft.com/office/powerpoint/2010/main" val="374302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2</a:t>
            </a:fld>
            <a:endParaRPr lang="en-KZ"/>
          </a:p>
        </p:txBody>
      </p:sp>
    </p:spTree>
    <p:extLst>
      <p:ext uri="{BB962C8B-B14F-4D97-AF65-F5344CB8AC3E}">
        <p14:creationId xmlns:p14="http://schemas.microsoft.com/office/powerpoint/2010/main" val="3390096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3</a:t>
            </a:fld>
            <a:endParaRPr lang="en-KZ"/>
          </a:p>
        </p:txBody>
      </p:sp>
    </p:spTree>
    <p:extLst>
      <p:ext uri="{BB962C8B-B14F-4D97-AF65-F5344CB8AC3E}">
        <p14:creationId xmlns:p14="http://schemas.microsoft.com/office/powerpoint/2010/main" val="376231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4</a:t>
            </a:fld>
            <a:endParaRPr lang="en-KZ"/>
          </a:p>
        </p:txBody>
      </p:sp>
    </p:spTree>
    <p:extLst>
      <p:ext uri="{BB962C8B-B14F-4D97-AF65-F5344CB8AC3E}">
        <p14:creationId xmlns:p14="http://schemas.microsoft.com/office/powerpoint/2010/main" val="80330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5</a:t>
            </a:fld>
            <a:endParaRPr lang="en-KZ"/>
          </a:p>
        </p:txBody>
      </p:sp>
    </p:spTree>
    <p:extLst>
      <p:ext uri="{BB962C8B-B14F-4D97-AF65-F5344CB8AC3E}">
        <p14:creationId xmlns:p14="http://schemas.microsoft.com/office/powerpoint/2010/main" val="24926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6</a:t>
            </a:fld>
            <a:endParaRPr lang="en-KZ"/>
          </a:p>
        </p:txBody>
      </p:sp>
    </p:spTree>
    <p:extLst>
      <p:ext uri="{BB962C8B-B14F-4D97-AF65-F5344CB8AC3E}">
        <p14:creationId xmlns:p14="http://schemas.microsoft.com/office/powerpoint/2010/main" val="1527677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Z" dirty="0"/>
          </a:p>
        </p:txBody>
      </p:sp>
      <p:sp>
        <p:nvSpPr>
          <p:cNvPr id="4" name="Slide Number Placeholder 3"/>
          <p:cNvSpPr>
            <a:spLocks noGrp="1"/>
          </p:cNvSpPr>
          <p:nvPr>
            <p:ph type="sldNum" sz="quarter" idx="5"/>
          </p:nvPr>
        </p:nvSpPr>
        <p:spPr/>
        <p:txBody>
          <a:bodyPr/>
          <a:lstStyle/>
          <a:p>
            <a:fld id="{FB9061EF-4C29-FB46-8F78-0783CF49C4F5}" type="slidenum">
              <a:rPr lang="en-KZ" smtClean="0"/>
              <a:t>7</a:t>
            </a:fld>
            <a:endParaRPr lang="en-KZ"/>
          </a:p>
        </p:txBody>
      </p:sp>
    </p:spTree>
    <p:extLst>
      <p:ext uri="{BB962C8B-B14F-4D97-AF65-F5344CB8AC3E}">
        <p14:creationId xmlns:p14="http://schemas.microsoft.com/office/powerpoint/2010/main" val="12657236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03.06.2024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BB77C63-52A8-6F40-B23B-9C7D02DC60E2}" type="slidenum">
              <a:rPr lang="en-KZ" smtClean="0"/>
              <a:t>‹#›</a:t>
            </a:fld>
            <a:endParaRPr lang="en-KZ"/>
          </a:p>
        </p:txBody>
      </p:sp>
    </p:spTree>
    <p:extLst>
      <p:ext uri="{BB962C8B-B14F-4D97-AF65-F5344CB8AC3E}">
        <p14:creationId xmlns:p14="http://schemas.microsoft.com/office/powerpoint/2010/main" val="1879630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1995D-0585-4D4C-ABEC-DD3B0A990502}" type="datetimeFigureOut">
              <a:rPr lang="en-KZ" smtClean="0"/>
              <a:t>03.06.2024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855018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03.06.2024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4102340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1995D-0585-4D4C-ABEC-DD3B0A990502}" type="datetimeFigureOut">
              <a:rPr lang="en-KZ" smtClean="0"/>
              <a:t>03.06.2024</a:t>
            </a:fld>
            <a:endParaRPr lang="en-KZ"/>
          </a:p>
        </p:txBody>
      </p:sp>
      <p:sp>
        <p:nvSpPr>
          <p:cNvPr id="5" name="Footer Placeholder 4"/>
          <p:cNvSpPr>
            <a:spLocks noGrp="1"/>
          </p:cNvSpPr>
          <p:nvPr>
            <p:ph type="ftr" sz="quarter" idx="11"/>
          </p:nvPr>
        </p:nvSpPr>
        <p:spPr/>
        <p:txBody>
          <a:bodyPr/>
          <a:lstStyle/>
          <a:p>
            <a:endParaRPr lang="en-KZ"/>
          </a:p>
        </p:txBody>
      </p:sp>
      <p:sp>
        <p:nvSpPr>
          <p:cNvPr id="6" name="Slide Number Placeholder 5"/>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94999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FF1995D-0585-4D4C-ABEC-DD3B0A990502}" type="datetimeFigureOut">
              <a:rPr lang="en-KZ" smtClean="0"/>
              <a:t>03.06.2024</a:t>
            </a:fld>
            <a:endParaRPr lang="en-KZ"/>
          </a:p>
        </p:txBody>
      </p:sp>
      <p:sp>
        <p:nvSpPr>
          <p:cNvPr id="5" name="Footer Placeholder 4"/>
          <p:cNvSpPr>
            <a:spLocks noGrp="1"/>
          </p:cNvSpPr>
          <p:nvPr>
            <p:ph type="ftr" sz="quarter" idx="11"/>
          </p:nvPr>
        </p:nvSpPr>
        <p:spPr>
          <a:xfrm>
            <a:off x="2182708" y="6272784"/>
            <a:ext cx="6327648" cy="365125"/>
          </a:xfrm>
        </p:spPr>
        <p:txBody>
          <a:bodyPr/>
          <a:lstStyle/>
          <a:p>
            <a:endParaRPr lang="en-KZ"/>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BB77C63-52A8-6F40-B23B-9C7D02DC60E2}" type="slidenum">
              <a:rPr lang="en-KZ" smtClean="0"/>
              <a:t>‹#›</a:t>
            </a:fld>
            <a:endParaRPr lang="en-KZ"/>
          </a:p>
        </p:txBody>
      </p:sp>
    </p:spTree>
    <p:extLst>
      <p:ext uri="{BB962C8B-B14F-4D97-AF65-F5344CB8AC3E}">
        <p14:creationId xmlns:p14="http://schemas.microsoft.com/office/powerpoint/2010/main" val="340883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1995D-0585-4D4C-ABEC-DD3B0A990502}" type="datetimeFigureOut">
              <a:rPr lang="en-KZ" smtClean="0"/>
              <a:t>03.06.2024</a:t>
            </a:fld>
            <a:endParaRPr lang="en-KZ"/>
          </a:p>
        </p:txBody>
      </p:sp>
      <p:sp>
        <p:nvSpPr>
          <p:cNvPr id="6" name="Footer Placeholder 5"/>
          <p:cNvSpPr>
            <a:spLocks noGrp="1"/>
          </p:cNvSpPr>
          <p:nvPr>
            <p:ph type="ftr" sz="quarter" idx="11"/>
          </p:nvPr>
        </p:nvSpPr>
        <p:spPr/>
        <p:txBody>
          <a:bodyPr/>
          <a:lstStyle/>
          <a:p>
            <a:endParaRPr lang="en-KZ"/>
          </a:p>
        </p:txBody>
      </p:sp>
      <p:sp>
        <p:nvSpPr>
          <p:cNvPr id="7" name="Slide Number Placeholder 6"/>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868144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1995D-0585-4D4C-ABEC-DD3B0A990502}" type="datetimeFigureOut">
              <a:rPr lang="en-KZ" smtClean="0"/>
              <a:t>03.06.2024</a:t>
            </a:fld>
            <a:endParaRPr lang="en-KZ"/>
          </a:p>
        </p:txBody>
      </p:sp>
      <p:sp>
        <p:nvSpPr>
          <p:cNvPr id="8" name="Footer Placeholder 7"/>
          <p:cNvSpPr>
            <a:spLocks noGrp="1"/>
          </p:cNvSpPr>
          <p:nvPr>
            <p:ph type="ftr" sz="quarter" idx="11"/>
          </p:nvPr>
        </p:nvSpPr>
        <p:spPr/>
        <p:txBody>
          <a:bodyPr/>
          <a:lstStyle/>
          <a:p>
            <a:endParaRPr lang="en-KZ"/>
          </a:p>
        </p:txBody>
      </p:sp>
      <p:sp>
        <p:nvSpPr>
          <p:cNvPr id="9" name="Slide Number Placeholder 8"/>
          <p:cNvSpPr>
            <a:spLocks noGrp="1"/>
          </p:cNvSpPr>
          <p:nvPr>
            <p:ph type="sldNum" sz="quarter" idx="12"/>
          </p:nvPr>
        </p:nvSpPr>
        <p:spPr/>
        <p:txBody>
          <a:bodyPr/>
          <a:lstStyle/>
          <a:p>
            <a:fld id="{8BB77C63-52A8-6F40-B23B-9C7D02DC60E2}" type="slidenum">
              <a:rPr lang="en-KZ" smtClean="0"/>
              <a:t>‹#›</a:t>
            </a:fld>
            <a:endParaRPr lang="en-KZ"/>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25894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FF1995D-0585-4D4C-ABEC-DD3B0A990502}" type="datetimeFigureOut">
              <a:rPr lang="en-KZ" smtClean="0"/>
              <a:t>03.06.2024</a:t>
            </a:fld>
            <a:endParaRPr lang="en-KZ"/>
          </a:p>
        </p:txBody>
      </p:sp>
      <p:sp>
        <p:nvSpPr>
          <p:cNvPr id="4" name="Footer Placeholder 3"/>
          <p:cNvSpPr>
            <a:spLocks noGrp="1"/>
          </p:cNvSpPr>
          <p:nvPr>
            <p:ph type="ftr" sz="quarter" idx="11"/>
          </p:nvPr>
        </p:nvSpPr>
        <p:spPr/>
        <p:txBody>
          <a:bodyPr/>
          <a:lstStyle/>
          <a:p>
            <a:endParaRPr lang="en-KZ"/>
          </a:p>
        </p:txBody>
      </p:sp>
      <p:sp>
        <p:nvSpPr>
          <p:cNvPr id="5" name="Slide Number Placeholder 4"/>
          <p:cNvSpPr>
            <a:spLocks noGrp="1"/>
          </p:cNvSpPr>
          <p:nvPr>
            <p:ph type="sldNum" sz="quarter" idx="12"/>
          </p:nvPr>
        </p:nvSpPr>
        <p:spPr/>
        <p:txBody>
          <a:bodyPr/>
          <a:lstStyle/>
          <a:p>
            <a:fld id="{8BB77C63-52A8-6F40-B23B-9C7D02DC60E2}" type="slidenum">
              <a:rPr lang="en-KZ" smtClean="0"/>
              <a:t>‹#›</a:t>
            </a:fld>
            <a:endParaRPr lang="en-KZ"/>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315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1995D-0585-4D4C-ABEC-DD3B0A990502}" type="datetimeFigureOut">
              <a:rPr lang="en-KZ" smtClean="0"/>
              <a:t>03.06.2024</a:t>
            </a:fld>
            <a:endParaRPr lang="en-KZ"/>
          </a:p>
        </p:txBody>
      </p:sp>
      <p:sp>
        <p:nvSpPr>
          <p:cNvPr id="3" name="Footer Placeholder 2"/>
          <p:cNvSpPr>
            <a:spLocks noGrp="1"/>
          </p:cNvSpPr>
          <p:nvPr>
            <p:ph type="ftr" sz="quarter" idx="11"/>
          </p:nvPr>
        </p:nvSpPr>
        <p:spPr/>
        <p:txBody>
          <a:bodyPr/>
          <a:lstStyle/>
          <a:p>
            <a:endParaRPr lang="en-KZ"/>
          </a:p>
        </p:txBody>
      </p:sp>
      <p:sp>
        <p:nvSpPr>
          <p:cNvPr id="4" name="Slide Number Placeholder 3"/>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397975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1995D-0585-4D4C-ABEC-DD3B0A990502}" type="datetimeFigureOut">
              <a:rPr lang="en-KZ" smtClean="0"/>
              <a:t>03.06.2024</a:t>
            </a:fld>
            <a:endParaRPr lang="en-KZ"/>
          </a:p>
        </p:txBody>
      </p:sp>
      <p:sp>
        <p:nvSpPr>
          <p:cNvPr id="6" name="Footer Placeholder 5"/>
          <p:cNvSpPr>
            <a:spLocks noGrp="1"/>
          </p:cNvSpPr>
          <p:nvPr>
            <p:ph type="ftr" sz="quarter" idx="11"/>
          </p:nvPr>
        </p:nvSpPr>
        <p:spPr/>
        <p:txBody>
          <a:bodyPr/>
          <a:lstStyle/>
          <a:p>
            <a:endParaRPr lang="en-KZ"/>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293469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1995D-0585-4D4C-ABEC-DD3B0A990502}" type="datetimeFigureOut">
              <a:rPr lang="en-KZ" smtClean="0"/>
              <a:t>03.06.2024</a:t>
            </a:fld>
            <a:endParaRPr lang="en-KZ"/>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BB77C63-52A8-6F40-B23B-9C7D02DC60E2}" type="slidenum">
              <a:rPr lang="en-KZ" smtClean="0"/>
              <a:t>‹#›</a:t>
            </a:fld>
            <a:endParaRPr lang="en-KZ"/>
          </a:p>
        </p:txBody>
      </p:sp>
    </p:spTree>
    <p:extLst>
      <p:ext uri="{BB962C8B-B14F-4D97-AF65-F5344CB8AC3E}">
        <p14:creationId xmlns:p14="http://schemas.microsoft.com/office/powerpoint/2010/main" val="1392687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FF1995D-0585-4D4C-ABEC-DD3B0A990502}" type="datetimeFigureOut">
              <a:rPr lang="en-KZ" smtClean="0"/>
              <a:t>03.06.2024</a:t>
            </a:fld>
            <a:endParaRPr lang="en-KZ"/>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KZ"/>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BB77C63-52A8-6F40-B23B-9C7D02DC60E2}" type="slidenum">
              <a:rPr lang="en-KZ" smtClean="0"/>
              <a:t>‹#›</a:t>
            </a:fld>
            <a:endParaRPr lang="en-KZ"/>
          </a:p>
        </p:txBody>
      </p:sp>
    </p:spTree>
    <p:extLst>
      <p:ext uri="{BB962C8B-B14F-4D97-AF65-F5344CB8AC3E}">
        <p14:creationId xmlns:p14="http://schemas.microsoft.com/office/powerpoint/2010/main" val="2845812718"/>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databank.worldbank.org/source/health-nutrition-and-population-statistics-by-wealth-quintile/Type/TABLE/preview/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vvy-tripdata.s3.amazonaws.com/index.html"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population_case_study/Dashboard1?:language=en-GB&amp;:sid=&amp;:display_count=n&amp;:origin=viz_shar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4834-145A-AEBB-D418-4B96ABA6E49A}"/>
              </a:ext>
            </a:extLst>
          </p:cNvPr>
          <p:cNvSpPr>
            <a:spLocks noGrp="1"/>
          </p:cNvSpPr>
          <p:nvPr>
            <p:ph type="title"/>
          </p:nvPr>
        </p:nvSpPr>
        <p:spPr>
          <a:xfrm>
            <a:off x="549727" y="132013"/>
            <a:ext cx="11092543" cy="1492132"/>
          </a:xfrm>
        </p:spPr>
        <p:txBody>
          <a:bodyPr>
            <a:noAutofit/>
          </a:bodyPr>
          <a:lstStyle/>
          <a:p>
            <a:pPr algn="ctr"/>
            <a:r>
              <a:rPr lang="en-KZ" sz="4000" dirty="0">
                <a:solidFill>
                  <a:schemeClr val="tx1"/>
                </a:solidFill>
                <a:latin typeface="ACADEMY ENGRAVED LET PLAIN:1.0" panose="02000000000000000000" pitchFamily="2" charset="0"/>
              </a:rPr>
              <a:t>EARTH POPULATION CASE STUDY</a:t>
            </a:r>
            <a:br>
              <a:rPr lang="en-KZ" sz="4000" dirty="0">
                <a:solidFill>
                  <a:schemeClr val="tx1"/>
                </a:solidFill>
                <a:latin typeface="ACADEMY ENGRAVED LET PLAIN:1.0" panose="02000000000000000000" pitchFamily="2" charset="0"/>
              </a:rPr>
            </a:br>
            <a:endParaRPr lang="en-KZ" sz="4000" dirty="0">
              <a:solidFill>
                <a:schemeClr val="tx1"/>
              </a:solidFill>
              <a:latin typeface="ACADEMY ENGRAVED LET PLAIN:1.0" panose="02000000000000000000" pitchFamily="2" charset="0"/>
            </a:endParaRPr>
          </a:p>
        </p:txBody>
      </p:sp>
      <p:sp>
        <p:nvSpPr>
          <p:cNvPr id="4" name="Title 1">
            <a:extLst>
              <a:ext uri="{FF2B5EF4-FFF2-40B4-BE49-F238E27FC236}">
                <a16:creationId xmlns:a16="http://schemas.microsoft.com/office/drawing/2014/main" id="{B019DF7D-FA56-D893-BA69-B5927A95C14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solidFill>
                  <a:schemeClr val="tx1"/>
                </a:solidFill>
                <a:latin typeface="American Typewriter" panose="02090604020004020304" pitchFamily="18" charset="77"/>
              </a:rPr>
              <a:t>B</a:t>
            </a:r>
            <a:r>
              <a:rPr lang="en-KZ" sz="1400" dirty="0">
                <a:solidFill>
                  <a:schemeClr val="tx1"/>
                </a:solidFill>
                <a:latin typeface="American Typewriter" panose="02090604020004020304" pitchFamily="18" charset="77"/>
              </a:rPr>
              <a:t>y Ulmeken kaibaldiyeva</a:t>
            </a:r>
          </a:p>
          <a:p>
            <a:pPr algn="ctr"/>
            <a:r>
              <a:rPr lang="en-KZ" sz="1400" dirty="0">
                <a:solidFill>
                  <a:schemeClr val="tx1"/>
                </a:solidFill>
                <a:latin typeface="American Typewriter" panose="02090604020004020304" pitchFamily="18" charset="77"/>
              </a:rPr>
              <a:t>MAY 2024</a:t>
            </a:r>
          </a:p>
        </p:txBody>
      </p:sp>
      <p:sp>
        <p:nvSpPr>
          <p:cNvPr id="6" name="Title 1">
            <a:extLst>
              <a:ext uri="{FF2B5EF4-FFF2-40B4-BE49-F238E27FC236}">
                <a16:creationId xmlns:a16="http://schemas.microsoft.com/office/drawing/2014/main" id="{8211F441-0D14-0CF8-0FE2-6B273ADFBF25}"/>
              </a:ext>
            </a:extLst>
          </p:cNvPr>
          <p:cNvSpPr txBox="1">
            <a:spLocks/>
          </p:cNvSpPr>
          <p:nvPr/>
        </p:nvSpPr>
        <p:spPr>
          <a:xfrm>
            <a:off x="794566" y="3993779"/>
            <a:ext cx="11092543" cy="149213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KZ" sz="1800" dirty="0">
                <a:solidFill>
                  <a:schemeClr val="tx1"/>
                </a:solidFill>
                <a:latin typeface="Times New Roman" panose="02020603050405020304" pitchFamily="18" charset="0"/>
                <a:cs typeface="Times New Roman" panose="02020603050405020304" pitchFamily="18" charset="0"/>
              </a:rPr>
              <a:t>A cASE STUDY IS DEDICATED TO PERFORM DATA ANALYSIS on Earth total population for years 2019-2028.  </a:t>
            </a:r>
          </a:p>
          <a:p>
            <a:pPr algn="ctr"/>
            <a:endParaRPr lang="en-KZ" sz="1800" dirty="0">
              <a:solidFill>
                <a:schemeClr val="tx1"/>
              </a:solidFill>
              <a:latin typeface="Times New Roman" panose="02020603050405020304" pitchFamily="18" charset="0"/>
              <a:cs typeface="Times New Roman" panose="02020603050405020304" pitchFamily="18" charset="0"/>
            </a:endParaRPr>
          </a:p>
          <a:p>
            <a:pPr algn="ctr"/>
            <a:endParaRPr lang="en-KZ" sz="1800" dirty="0">
              <a:solidFill>
                <a:schemeClr val="tx1"/>
              </a:solidFill>
              <a:latin typeface="Times New Roman" panose="02020603050405020304" pitchFamily="18" charset="0"/>
              <a:cs typeface="Times New Roman" panose="02020603050405020304" pitchFamily="18" charset="0"/>
            </a:endParaRPr>
          </a:p>
          <a:p>
            <a:pPr algn="l"/>
            <a:r>
              <a:rPr lang="en-KZ" sz="1800" dirty="0">
                <a:solidFill>
                  <a:schemeClr val="tx1"/>
                </a:solidFill>
                <a:latin typeface="Times New Roman" panose="02020603050405020304" pitchFamily="18" charset="0"/>
                <a:cs typeface="Times New Roman" panose="02020603050405020304" pitchFamily="18" charset="0"/>
              </a:rPr>
              <a:t>The data is taken from Health nutrition and population statistics by the world bank. [</a:t>
            </a:r>
            <a:r>
              <a:rPr lang="en-US" sz="1800" dirty="0">
                <a:solidFill>
                  <a:schemeClr val="tx1"/>
                </a:solidFill>
                <a:latin typeface="Times New Roman" panose="02020603050405020304" pitchFamily="18" charset="0"/>
                <a:cs typeface="Times New Roman" panose="02020603050405020304" pitchFamily="18" charset="0"/>
                <a:hlinkClick r:id="rId2"/>
              </a:rPr>
              <a:t>link</a:t>
            </a:r>
            <a:r>
              <a:rPr lang="en-US" sz="1800" dirty="0">
                <a:solidFill>
                  <a:schemeClr val="tx1"/>
                </a:solidFill>
                <a:latin typeface="Times New Roman" panose="02020603050405020304" pitchFamily="18" charset="0"/>
                <a:cs typeface="Times New Roman" panose="02020603050405020304" pitchFamily="18" charset="0"/>
              </a:rPr>
              <a:t>]</a:t>
            </a:r>
            <a:endParaRPr lang="en-KZ" sz="1800" dirty="0">
              <a:solidFill>
                <a:schemeClr val="tx1"/>
              </a:solidFill>
              <a:latin typeface="Times New Roman" panose="02020603050405020304" pitchFamily="18" charset="0"/>
              <a:cs typeface="Times New Roman" panose="02020603050405020304" pitchFamily="18" charset="0"/>
            </a:endParaRPr>
          </a:p>
          <a:p>
            <a:pPr algn="l"/>
            <a:br>
              <a:rPr lang="en-US" sz="800" dirty="0"/>
            </a:br>
            <a:endParaRPr lang="en-KZ" sz="18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80B60BB-02C2-7D62-3ECC-CA8B1A8C8C9E}"/>
              </a:ext>
            </a:extLst>
          </p:cNvPr>
          <p:cNvPicPr>
            <a:picLocks noChangeAspect="1"/>
          </p:cNvPicPr>
          <p:nvPr/>
        </p:nvPicPr>
        <p:blipFill>
          <a:blip r:embed="rId3"/>
          <a:stretch>
            <a:fillRect/>
          </a:stretch>
        </p:blipFill>
        <p:spPr>
          <a:xfrm>
            <a:off x="3582415" y="878080"/>
            <a:ext cx="5027169" cy="3014502"/>
          </a:xfrm>
          <a:prstGeom prst="rect">
            <a:avLst/>
          </a:prstGeom>
        </p:spPr>
      </p:pic>
    </p:spTree>
    <p:extLst>
      <p:ext uri="{BB962C8B-B14F-4D97-AF65-F5344CB8AC3E}">
        <p14:creationId xmlns:p14="http://schemas.microsoft.com/office/powerpoint/2010/main" val="405529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132013"/>
            <a:ext cx="11092543" cy="677191"/>
          </a:xfrm>
        </p:spPr>
        <p:txBody>
          <a:bodyPr>
            <a:noAutofit/>
          </a:bodyPr>
          <a:lstStyle/>
          <a:p>
            <a:pPr algn="ctr"/>
            <a:r>
              <a:rPr lang="en-KZ" sz="4000" dirty="0">
                <a:solidFill>
                  <a:schemeClr val="tx1"/>
                </a:solidFill>
                <a:latin typeface="ACADEMY ENGRAVED LET PLAIN:1.0" panose="02000000000000000000" pitchFamily="2" charset="0"/>
              </a:rPr>
              <a:t>BUSINESS TASK</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7" y="809204"/>
            <a:ext cx="11206844" cy="3342010"/>
          </a:xfrm>
        </p:spPr>
        <p:txBody>
          <a:bodyPr>
            <a:normAutofit/>
          </a:bodyPr>
          <a:lstStyle/>
          <a:p>
            <a:pPr marL="0" indent="0">
              <a:buNone/>
            </a:pPr>
            <a:r>
              <a:rPr lang="en-KZ" b="1" dirty="0">
                <a:solidFill>
                  <a:schemeClr val="tx1"/>
                </a:solidFill>
                <a:latin typeface="Times New Roman" panose="02020603050405020304" pitchFamily="18" charset="0"/>
                <a:cs typeface="Times New Roman" panose="02020603050405020304" pitchFamily="18" charset="0"/>
              </a:rPr>
              <a:t>Main tasks:</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Perform data analysis to determine trends in</a:t>
            </a:r>
            <a:r>
              <a:rPr lang="ru-RU"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a:t>
            </a:r>
            <a:r>
              <a:rPr lang="en-KZ" dirty="0">
                <a:solidFill>
                  <a:schemeClr val="tx1"/>
                </a:solidFill>
                <a:latin typeface="Times New Roman" panose="02020603050405020304" pitchFamily="18" charset="0"/>
                <a:cs typeface="Times New Roman" panose="02020603050405020304" pitchFamily="18" charset="0"/>
              </a:rPr>
              <a:t> Earth’s total population for years between 2019 and 2028.</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Perform data analysis to determine growth rates for sep</a:t>
            </a:r>
            <a:r>
              <a:rPr lang="en-US" dirty="0">
                <a:solidFill>
                  <a:schemeClr val="tx1"/>
                </a:solidFill>
                <a:latin typeface="Times New Roman" panose="02020603050405020304" pitchFamily="18" charset="0"/>
                <a:cs typeface="Times New Roman" panose="02020603050405020304" pitchFamily="18" charset="0"/>
              </a:rPr>
              <a:t>a</a:t>
            </a:r>
            <a:r>
              <a:rPr lang="en-KZ" dirty="0">
                <a:solidFill>
                  <a:schemeClr val="tx1"/>
                </a:solidFill>
                <a:latin typeface="Times New Roman" panose="02020603050405020304" pitchFamily="18" charset="0"/>
                <a:cs typeface="Times New Roman" panose="02020603050405020304" pitchFamily="18" charset="0"/>
              </a:rPr>
              <a:t>rate countries for years between 2019 and 2028. </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P</a:t>
            </a:r>
            <a:r>
              <a:rPr lang="en-US" dirty="0">
                <a:solidFill>
                  <a:schemeClr val="tx1"/>
                </a:solidFill>
                <a:latin typeface="Times New Roman" panose="02020603050405020304" pitchFamily="18" charset="0"/>
                <a:cs typeface="Times New Roman" panose="02020603050405020304" pitchFamily="18" charset="0"/>
              </a:rPr>
              <a:t>e</a:t>
            </a:r>
            <a:r>
              <a:rPr lang="en-KZ" dirty="0">
                <a:solidFill>
                  <a:schemeClr val="tx1"/>
                </a:solidFill>
                <a:latin typeface="Times New Roman" panose="02020603050405020304" pitchFamily="18" charset="0"/>
                <a:cs typeface="Times New Roman" panose="02020603050405020304" pitchFamily="18" charset="0"/>
              </a:rPr>
              <a:t>rform data analysis to see the difference between males and females for separate countries. </a:t>
            </a: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r>
              <a:rPr lang="en-KZ" b="1" dirty="0">
                <a:solidFill>
                  <a:schemeClr val="tx1"/>
                </a:solidFill>
                <a:latin typeface="Times New Roman" panose="02020603050405020304" pitchFamily="18" charset="0"/>
                <a:cs typeface="Times New Roman" panose="02020603050405020304" pitchFamily="18" charset="0"/>
              </a:rPr>
              <a:t>Quick review on the data:</a:t>
            </a:r>
          </a:p>
          <a:p>
            <a:pPr marL="0" indent="0">
              <a:buNone/>
            </a:pPr>
            <a:r>
              <a:rPr lang="en-KZ" dirty="0">
                <a:solidFill>
                  <a:schemeClr val="tx1"/>
                </a:solidFill>
                <a:latin typeface="Times New Roman" panose="02020603050405020304" pitchFamily="18" charset="0"/>
                <a:cs typeface="Times New Roman" panose="02020603050405020304" pitchFamily="18" charset="0"/>
              </a:rPr>
              <a:t>Data</a:t>
            </a:r>
            <a:r>
              <a:rPr lang="en-KZ" sz="2000"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KZ" sz="2000" dirty="0">
                <a:solidFill>
                  <a:schemeClr val="tx1"/>
                </a:solidFill>
                <a:latin typeface="Times New Roman" panose="02020603050405020304" pitchFamily="18" charset="0"/>
                <a:cs typeface="Times New Roman" panose="02020603050405020304" pitchFamily="18" charset="0"/>
              </a:rPr>
              <a:t>for </a:t>
            </a:r>
            <a:r>
              <a:rPr lang="en-KZ" dirty="0">
                <a:solidFill>
                  <a:schemeClr val="tx1"/>
                </a:solidFill>
                <a:latin typeface="Times New Roman" panose="02020603050405020304" pitchFamily="18" charset="0"/>
                <a:cs typeface="Times New Roman" panose="02020603050405020304" pitchFamily="18" charset="0"/>
              </a:rPr>
              <a:t>years between 2019 and 2028 </a:t>
            </a:r>
            <a:r>
              <a:rPr lang="en-KZ" sz="2000" dirty="0">
                <a:solidFill>
                  <a:schemeClr val="tx1"/>
                </a:solidFill>
                <a:latin typeface="Times New Roman" panose="02020603050405020304" pitchFamily="18" charset="0"/>
                <a:cs typeface="Times New Roman" panose="02020603050405020304" pitchFamily="18" charset="0"/>
              </a:rPr>
              <a:t>contains the following information </a:t>
            </a:r>
            <a:r>
              <a:rPr lang="en-KZ" dirty="0">
                <a:latin typeface="Times New Roman" panose="02020603050405020304" pitchFamily="18" charset="0"/>
                <a:cs typeface="Times New Roman" panose="02020603050405020304" pitchFamily="18" charset="0"/>
              </a:rPr>
              <a:t>for each 217 countries</a:t>
            </a:r>
            <a:r>
              <a:rPr lang="en-KZ" sz="2000" dirty="0">
                <a:solidFill>
                  <a:schemeClr val="tx1"/>
                </a:solidFill>
                <a:latin typeface="Times New Roman" panose="02020603050405020304" pitchFamily="18" charset="0"/>
                <a:cs typeface="Times New Roman" panose="02020603050405020304" pitchFamily="18" charset="0"/>
              </a:rPr>
              <a:t>, the study will use the highlighted info</a:t>
            </a:r>
            <a:r>
              <a:rPr lang="en-US" sz="2000" dirty="0">
                <a:solidFill>
                  <a:schemeClr val="tx1"/>
                </a:solidFill>
                <a:latin typeface="Times New Roman" panose="02020603050405020304" pitchFamily="18" charset="0"/>
                <a:cs typeface="Times New Roman" panose="02020603050405020304" pitchFamily="18" charset="0"/>
              </a:rPr>
              <a:t>r</a:t>
            </a:r>
            <a:r>
              <a:rPr lang="en-KZ" sz="2000" dirty="0">
                <a:solidFill>
                  <a:schemeClr val="tx1"/>
                </a:solidFill>
                <a:latin typeface="Times New Roman" panose="02020603050405020304" pitchFamily="18" charset="0"/>
                <a:cs typeface="Times New Roman" panose="02020603050405020304" pitchFamily="18" charset="0"/>
              </a:rPr>
              <a:t>mation from according columns within a dataset:</a:t>
            </a:r>
          </a:p>
          <a:p>
            <a:endParaRPr lang="en-KZ" dirty="0">
              <a:solidFill>
                <a:schemeClr val="tx1"/>
              </a:solidFill>
              <a:latin typeface="Times New Roman" panose="02020603050405020304" pitchFamily="18" charset="0"/>
              <a:cs typeface="Times New Roman" panose="02020603050405020304" pitchFamily="18" charset="0"/>
            </a:endParaRPr>
          </a:p>
        </p:txBody>
      </p:sp>
      <p:sp>
        <p:nvSpPr>
          <p:cNvPr id="13" name="Content Placeholder 2">
            <a:extLst>
              <a:ext uri="{FF2B5EF4-FFF2-40B4-BE49-F238E27FC236}">
                <a16:creationId xmlns:a16="http://schemas.microsoft.com/office/drawing/2014/main" id="{1025F59C-246F-B16D-A517-32BBEB63B5BB}"/>
              </a:ext>
            </a:extLst>
          </p:cNvPr>
          <p:cNvSpPr txBox="1">
            <a:spLocks/>
          </p:cNvSpPr>
          <p:nvPr/>
        </p:nvSpPr>
        <p:spPr>
          <a:xfrm>
            <a:off x="549727" y="4118165"/>
            <a:ext cx="5546273" cy="2225165"/>
          </a:xfrm>
          <a:prstGeom prst="rect">
            <a:avLst/>
          </a:prstGeom>
        </p:spPr>
        <p:txBody>
          <a:bodyPr vert="horz" lIns="91440" tIns="45720" rIns="91440" bIns="45720" numCol="1"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KZ" sz="1900" dirty="0">
                <a:solidFill>
                  <a:schemeClr val="tx1"/>
                </a:solidFill>
                <a:latin typeface="Times New Roman" panose="02020603050405020304" pitchFamily="18" charset="0"/>
                <a:cs typeface="Times New Roman" panose="02020603050405020304" pitchFamily="18" charset="0"/>
              </a:rPr>
              <a:t>Columns:</a:t>
            </a:r>
          </a:p>
          <a:p>
            <a:r>
              <a:rPr lang="en-KZ" sz="1900" dirty="0">
                <a:solidFill>
                  <a:schemeClr val="tx1"/>
                </a:solidFill>
                <a:highlight>
                  <a:srgbClr val="FFFF00"/>
                </a:highlight>
                <a:latin typeface="Times New Roman" panose="02020603050405020304" pitchFamily="18" charset="0"/>
                <a:cs typeface="Times New Roman" panose="02020603050405020304" pitchFamily="18" charset="0"/>
              </a:rPr>
              <a:t>Country name</a:t>
            </a:r>
          </a:p>
          <a:p>
            <a:r>
              <a:rPr lang="en-KZ" sz="1900" dirty="0">
                <a:solidFill>
                  <a:schemeClr val="tx1"/>
                </a:solidFill>
                <a:latin typeface="Times New Roman" panose="02020603050405020304" pitchFamily="18" charset="0"/>
                <a:cs typeface="Times New Roman" panose="02020603050405020304" pitchFamily="18" charset="0"/>
              </a:rPr>
              <a:t>Country code</a:t>
            </a:r>
          </a:p>
          <a:p>
            <a:r>
              <a:rPr lang="en-KZ" sz="1900" dirty="0">
                <a:solidFill>
                  <a:schemeClr val="tx1"/>
                </a:solidFill>
                <a:highlight>
                  <a:srgbClr val="FFFF00"/>
                </a:highlight>
                <a:latin typeface="Times New Roman" panose="02020603050405020304" pitchFamily="18" charset="0"/>
                <a:cs typeface="Times New Roman" panose="02020603050405020304" pitchFamily="18" charset="0"/>
              </a:rPr>
              <a:t>Series name </a:t>
            </a:r>
          </a:p>
          <a:p>
            <a:r>
              <a:rPr lang="en-KZ" sz="1900" dirty="0">
                <a:solidFill>
                  <a:schemeClr val="tx1"/>
                </a:solidFill>
                <a:latin typeface="Times New Roman" panose="02020603050405020304" pitchFamily="18" charset="0"/>
                <a:cs typeface="Times New Roman" panose="02020603050405020304" pitchFamily="18" charset="0"/>
              </a:rPr>
              <a:t>Series code</a:t>
            </a:r>
          </a:p>
          <a:p>
            <a:r>
              <a:rPr lang="en-KZ" sz="1900" dirty="0">
                <a:solidFill>
                  <a:schemeClr val="tx1"/>
                </a:solidFill>
                <a:highlight>
                  <a:srgbClr val="FFFF00"/>
                </a:highlight>
                <a:latin typeface="Times New Roman" panose="02020603050405020304" pitchFamily="18" charset="0"/>
                <a:cs typeface="Times New Roman" panose="02020603050405020304" pitchFamily="18" charset="0"/>
              </a:rPr>
              <a:t>For each year 2019-2028</a:t>
            </a:r>
          </a:p>
          <a:p>
            <a:pPr marL="0" indent="0">
              <a:buNone/>
            </a:pPr>
            <a:endParaRPr lang="en-KZ" sz="19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14B478-F463-DA55-D611-C4987D143638}"/>
              </a:ext>
            </a:extLst>
          </p:cNvPr>
          <p:cNvSpPr txBox="1">
            <a:spLocks/>
          </p:cNvSpPr>
          <p:nvPr/>
        </p:nvSpPr>
        <p:spPr>
          <a:xfrm>
            <a:off x="6095999" y="4118164"/>
            <a:ext cx="5660572" cy="2225165"/>
          </a:xfrm>
          <a:prstGeom prst="rect">
            <a:avLst/>
          </a:prstGeom>
        </p:spPr>
        <p:txBody>
          <a:bodyPr vert="horz" lIns="91440" tIns="45720" rIns="91440" bIns="45720" numCol="1"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KZ" sz="1900" dirty="0">
                <a:solidFill>
                  <a:schemeClr val="tx1"/>
                </a:solidFill>
                <a:latin typeface="Times New Roman" panose="02020603050405020304" pitchFamily="18" charset="0"/>
                <a:cs typeface="Times New Roman" panose="02020603050405020304" pitchFamily="18" charset="0"/>
              </a:rPr>
              <a:t>Rows (series names):</a:t>
            </a:r>
          </a:p>
          <a:p>
            <a:r>
              <a:rPr lang="en-US" sz="1800" b="0" i="0" u="none" strike="noStrike" dirty="0">
                <a:solidFill>
                  <a:srgbClr val="1F1F1F"/>
                </a:solidFill>
                <a:effectLst/>
                <a:highlight>
                  <a:srgbClr val="FFFF00"/>
                </a:highlight>
                <a:latin typeface="Times New Roman" panose="02020603050405020304" pitchFamily="18" charset="0"/>
                <a:cs typeface="Times New Roman" panose="02020603050405020304" pitchFamily="18" charset="0"/>
              </a:rPr>
              <a:t>Population, male (% of total population)</a:t>
            </a:r>
          </a:p>
          <a:p>
            <a:r>
              <a:rPr lang="en-US" sz="1800" b="0" i="0" u="none" strike="noStrike" dirty="0">
                <a:solidFill>
                  <a:srgbClr val="1F1F1F"/>
                </a:solidFill>
                <a:effectLst/>
                <a:latin typeface="Times New Roman" panose="02020603050405020304" pitchFamily="18" charset="0"/>
                <a:cs typeface="Times New Roman" panose="02020603050405020304" pitchFamily="18" charset="0"/>
              </a:rPr>
              <a:t>Population, female (% of total population)</a:t>
            </a:r>
          </a:p>
          <a:p>
            <a:r>
              <a:rPr lang="en-US" sz="1800" b="0" i="0" u="none" strike="noStrike" dirty="0">
                <a:solidFill>
                  <a:srgbClr val="1F1F1F"/>
                </a:solidFill>
                <a:effectLst/>
                <a:highlight>
                  <a:srgbClr val="FFFF00"/>
                </a:highlight>
                <a:latin typeface="Times New Roman" panose="02020603050405020304" pitchFamily="18" charset="0"/>
                <a:cs typeface="Times New Roman" panose="02020603050405020304" pitchFamily="18" charset="0"/>
              </a:rPr>
              <a:t>Population growth (annual %)</a:t>
            </a:r>
          </a:p>
          <a:p>
            <a:r>
              <a:rPr lang="en-US" sz="1800" b="0" i="0" u="none" strike="noStrike" dirty="0">
                <a:solidFill>
                  <a:srgbClr val="1F1F1F"/>
                </a:solidFill>
                <a:effectLst/>
                <a:highlight>
                  <a:srgbClr val="FFFF00"/>
                </a:highlight>
                <a:latin typeface="Times New Roman" panose="02020603050405020304" pitchFamily="18" charset="0"/>
                <a:cs typeface="Times New Roman" panose="02020603050405020304" pitchFamily="18" charset="0"/>
              </a:rPr>
              <a:t>Population, total</a:t>
            </a:r>
            <a:endParaRPr lang="en-KZ" dirty="0">
              <a:solidFill>
                <a:schemeClr val="tx1"/>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90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87951"/>
            <a:ext cx="11092543" cy="677191"/>
          </a:xfrm>
        </p:spPr>
        <p:txBody>
          <a:bodyPr>
            <a:noAutofit/>
          </a:bodyPr>
          <a:lstStyle/>
          <a:p>
            <a:pPr algn="ctr"/>
            <a:r>
              <a:rPr lang="en-KZ" sz="4000" dirty="0">
                <a:solidFill>
                  <a:schemeClr val="tx1"/>
                </a:solidFill>
                <a:latin typeface="ACADEMY ENGRAVED LET PLAIN:1.0" panose="02000000000000000000" pitchFamily="2" charset="0"/>
              </a:rPr>
              <a:t>Data processing</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8" y="809204"/>
            <a:ext cx="11149693" cy="5534126"/>
          </a:xfrm>
        </p:spPr>
        <p:txBody>
          <a:bodyPr>
            <a:normAutofit fontScale="92500" lnSpcReduction="20000"/>
          </a:bodyPr>
          <a:lstStyle/>
          <a:p>
            <a:pPr marL="0" indent="0">
              <a:buNone/>
            </a:pPr>
            <a:r>
              <a:rPr lang="en-KZ" b="1" dirty="0">
                <a:solidFill>
                  <a:schemeClr val="tx1"/>
                </a:solidFill>
                <a:latin typeface="Times New Roman" panose="02020603050405020304" pitchFamily="18" charset="0"/>
                <a:cs typeface="Times New Roman" panose="02020603050405020304" pitchFamily="18" charset="0"/>
              </a:rPr>
              <a:t>Tools used:</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Google Sheets to process the data and produce the results. </a:t>
            </a:r>
          </a:p>
          <a:p>
            <a:pPr>
              <a:buFont typeface="Wingdings" pitchFamily="2" charset="2"/>
              <a:buChar char="Ø"/>
            </a:pPr>
            <a:r>
              <a:rPr lang="en-KZ" dirty="0">
                <a:solidFill>
                  <a:schemeClr val="tx1"/>
                </a:solidFill>
                <a:latin typeface="Times New Roman" panose="02020603050405020304" pitchFamily="18" charset="0"/>
                <a:cs typeface="Times New Roman" panose="02020603050405020304" pitchFamily="18" charset="0"/>
              </a:rPr>
              <a:t>Tableau to visualize the results</a:t>
            </a:r>
            <a:endParaRPr lang="en-KZ" dirty="0">
              <a:latin typeface="Times New Roman" panose="02020603050405020304" pitchFamily="18" charset="0"/>
              <a:cs typeface="Times New Roman" panose="02020603050405020304" pitchFamily="18" charset="0"/>
            </a:endParaRPr>
          </a:p>
          <a:p>
            <a:pPr marL="0" indent="0">
              <a:buNone/>
            </a:pPr>
            <a:r>
              <a:rPr lang="en-KZ" b="1" dirty="0">
                <a:solidFill>
                  <a:schemeClr val="tx1"/>
                </a:solidFill>
                <a:latin typeface="Times New Roman" panose="02020603050405020304" pitchFamily="18" charset="0"/>
                <a:cs typeface="Times New Roman" panose="02020603050405020304" pitchFamily="18" charset="0"/>
              </a:rPr>
              <a:t>Data cleaning:</a:t>
            </a:r>
          </a:p>
          <a:p>
            <a:pPr marL="0" indent="0">
              <a:buNone/>
            </a:pPr>
            <a:r>
              <a:rPr lang="en-KZ" dirty="0">
                <a:solidFill>
                  <a:schemeClr val="tx1"/>
                </a:solidFill>
                <a:latin typeface="Times New Roman" panose="02020603050405020304" pitchFamily="18" charset="0"/>
                <a:cs typeface="Times New Roman" panose="02020603050405020304" pitchFamily="18" charset="0"/>
              </a:rPr>
              <a:t>1. In Google Sheets </a:t>
            </a:r>
            <a:r>
              <a:rPr lang="en-KZ" u="sng" dirty="0">
                <a:latin typeface="Times New Roman" panose="02020603050405020304" pitchFamily="18" charset="0"/>
                <a:cs typeface="Times New Roman" panose="02020603050405020304" pitchFamily="18" charset="0"/>
              </a:rPr>
              <a:t>Tools-&gt;Data clean-up-&gt;Remove deplicates</a:t>
            </a:r>
          </a:p>
          <a:p>
            <a:pPr marL="0" indent="0">
              <a:buNone/>
            </a:pPr>
            <a:r>
              <a:rPr lang="en-KZ" dirty="0">
                <a:latin typeface="Times New Roman" panose="02020603050405020304" pitchFamily="18" charset="0"/>
                <a:cs typeface="Times New Roman" panose="02020603050405020304" pitchFamily="18" charset="0"/>
              </a:rPr>
              <a:t>2. In Google Sheets </a:t>
            </a:r>
            <a:r>
              <a:rPr lang="en-KZ" u="sng" dirty="0">
                <a:latin typeface="Times New Roman" panose="02020603050405020304" pitchFamily="18" charset="0"/>
                <a:cs typeface="Times New Roman" panose="02020603050405020304" pitchFamily="18" charset="0"/>
              </a:rPr>
              <a:t>Tools-&gt;Data clean-up-&gt;Trim whitespace</a:t>
            </a:r>
          </a:p>
          <a:p>
            <a:pPr marL="0" indent="0">
              <a:buNone/>
            </a:pPr>
            <a:r>
              <a:rPr lang="en-KZ" dirty="0">
                <a:latin typeface="Times New Roman" panose="02020603050405020304" pitchFamily="18" charset="0"/>
                <a:cs typeface="Times New Roman" panose="02020603050405020304" pitchFamily="18" charset="0"/>
              </a:rPr>
              <a:t>The basic cleaning steps were applied in Google Sheets described above. </a:t>
            </a:r>
            <a:r>
              <a:rPr lang="en-KZ" b="1" dirty="0">
                <a:latin typeface="Times New Roman" panose="02020603050405020304" pitchFamily="18" charset="0"/>
                <a:cs typeface="Times New Roman" panose="02020603050405020304" pitchFamily="18" charset="0"/>
              </a:rPr>
              <a:t>No duplicated nor whitespaces </a:t>
            </a:r>
            <a:r>
              <a:rPr lang="en-KZ" dirty="0">
                <a:latin typeface="Times New Roman" panose="02020603050405020304" pitchFamily="18" charset="0"/>
                <a:cs typeface="Times New Roman" panose="02020603050405020304" pitchFamily="18" charset="0"/>
              </a:rPr>
              <a:t>were found as a result. </a:t>
            </a:r>
          </a:p>
          <a:p>
            <a:pPr marL="0" indent="0">
              <a:buNone/>
            </a:pPr>
            <a:r>
              <a:rPr lang="en-KZ" b="1" dirty="0">
                <a:solidFill>
                  <a:schemeClr val="tx1"/>
                </a:solidFill>
                <a:latin typeface="Times New Roman" panose="02020603050405020304" pitchFamily="18" charset="0"/>
                <a:cs typeface="Times New Roman" panose="02020603050405020304" pitchFamily="18" charset="0"/>
              </a:rPr>
              <a:t>Data processing:</a:t>
            </a:r>
          </a:p>
          <a:p>
            <a:pPr marL="0" indent="0">
              <a:buNone/>
            </a:pPr>
            <a:r>
              <a:rPr lang="en-KZ" dirty="0">
                <a:latin typeface="Times New Roman" panose="02020603050405020304" pitchFamily="18" charset="0"/>
                <a:cs typeface="Times New Roman" panose="02020603050405020304" pitchFamily="18" charset="0"/>
              </a:rPr>
              <a:t>1. The entire data sheet were spitted into </a:t>
            </a:r>
            <a:r>
              <a:rPr lang="en-KZ" b="1" dirty="0">
                <a:latin typeface="Times New Roman" panose="02020603050405020304" pitchFamily="18" charset="0"/>
                <a:cs typeface="Times New Roman" panose="02020603050405020304" pitchFamily="18" charset="0"/>
              </a:rPr>
              <a:t>four different sheets </a:t>
            </a:r>
            <a:r>
              <a:rPr lang="en-KZ" dirty="0">
                <a:latin typeface="Times New Roman" panose="02020603050405020304" pitchFamily="18" charset="0"/>
                <a:cs typeface="Times New Roman" panose="02020603050405020304" pitchFamily="18" charset="0"/>
              </a:rPr>
              <a:t>by series names:</a:t>
            </a:r>
          </a:p>
          <a:p>
            <a:pPr marL="447675" indent="-196850">
              <a:buFont typeface="Arial" panose="020B0604020202020204" pitchFamily="34" charset="0"/>
              <a:buChar char="•"/>
            </a:pPr>
            <a:r>
              <a:rPr lang="en-US" b="0" i="0" u="none" strike="noStrike" dirty="0">
                <a:solidFill>
                  <a:srgbClr val="1F1F1F"/>
                </a:solidFill>
                <a:effectLst/>
                <a:latin typeface="Times New Roman" panose="02020603050405020304" pitchFamily="18" charset="0"/>
                <a:cs typeface="Times New Roman" panose="02020603050405020304" pitchFamily="18" charset="0"/>
              </a:rPr>
              <a:t>Population, male (% of total population)</a:t>
            </a:r>
          </a:p>
          <a:p>
            <a:pPr marL="447675" indent="-196850">
              <a:buFont typeface="Arial" panose="020B0604020202020204" pitchFamily="34" charset="0"/>
              <a:buChar char="•"/>
            </a:pPr>
            <a:r>
              <a:rPr lang="en-US" b="0" i="0" u="none" strike="noStrike" dirty="0">
                <a:solidFill>
                  <a:srgbClr val="1F1F1F"/>
                </a:solidFill>
                <a:effectLst/>
                <a:latin typeface="Times New Roman" panose="02020603050405020304" pitchFamily="18" charset="0"/>
                <a:cs typeface="Times New Roman" panose="02020603050405020304" pitchFamily="18" charset="0"/>
              </a:rPr>
              <a:t>Population, female (% of total population)</a:t>
            </a:r>
          </a:p>
          <a:p>
            <a:pPr marL="447675" indent="-196850">
              <a:buFont typeface="Arial" panose="020B0604020202020204" pitchFamily="34" charset="0"/>
              <a:buChar char="•"/>
            </a:pPr>
            <a:r>
              <a:rPr lang="en-US" b="0" i="0" u="none" strike="noStrike" dirty="0">
                <a:solidFill>
                  <a:srgbClr val="1F1F1F"/>
                </a:solidFill>
                <a:effectLst/>
                <a:latin typeface="Times New Roman" panose="02020603050405020304" pitchFamily="18" charset="0"/>
                <a:cs typeface="Times New Roman" panose="02020603050405020304" pitchFamily="18" charset="0"/>
              </a:rPr>
              <a:t>Population growth (annual %)</a:t>
            </a:r>
          </a:p>
          <a:p>
            <a:pPr marL="447675" indent="-196850">
              <a:buFont typeface="Arial" panose="020B0604020202020204" pitchFamily="34" charset="0"/>
              <a:buChar char="•"/>
            </a:pPr>
            <a:r>
              <a:rPr lang="en-US" b="0" i="0" u="none" strike="noStrike" dirty="0">
                <a:solidFill>
                  <a:srgbClr val="1F1F1F"/>
                </a:solidFill>
                <a:effectLst/>
                <a:latin typeface="Times New Roman" panose="02020603050405020304" pitchFamily="18" charset="0"/>
                <a:cs typeface="Times New Roman" panose="02020603050405020304" pitchFamily="18" charset="0"/>
              </a:rPr>
              <a:t>Population, total</a:t>
            </a:r>
            <a:endParaRPr lang="en-KZ" dirty="0">
              <a:solidFill>
                <a:schemeClr val="tx1"/>
              </a:solidFill>
              <a:latin typeface="Times New Roman" panose="02020603050405020304" pitchFamily="18" charset="0"/>
              <a:cs typeface="Times New Roman" panose="02020603050405020304" pitchFamily="18" charset="0"/>
            </a:endParaRPr>
          </a:p>
          <a:p>
            <a:pPr marL="0" indent="0">
              <a:buNone/>
            </a:pPr>
            <a:r>
              <a:rPr lang="en-KZ" dirty="0">
                <a:latin typeface="Times New Roman" panose="02020603050405020304" pitchFamily="18" charset="0"/>
                <a:cs typeface="Times New Roman" panose="02020603050405020304" pitchFamily="18" charset="0"/>
              </a:rPr>
              <a:t>For this, the filter was applied in </a:t>
            </a:r>
            <a:r>
              <a:rPr lang="en-KZ" b="1" dirty="0">
                <a:latin typeface="Times New Roman" panose="02020603050405020304" pitchFamily="18" charset="0"/>
                <a:cs typeface="Times New Roman" panose="02020603050405020304" pitchFamily="18" charset="0"/>
              </a:rPr>
              <a:t>Series name column</a:t>
            </a:r>
            <a:r>
              <a:rPr lang="en-KZ" dirty="0">
                <a:latin typeface="Times New Roman" panose="02020603050405020304" pitchFamily="18" charset="0"/>
                <a:cs typeface="Times New Roman" panose="02020603050405020304" pitchFamily="18" charset="0"/>
              </a:rPr>
              <a:t> filter out specific Series name, </a:t>
            </a:r>
            <a:r>
              <a:rPr lang="en-KZ" b="1" dirty="0">
                <a:latin typeface="Times New Roman" panose="02020603050405020304" pitchFamily="18" charset="0"/>
                <a:cs typeface="Times New Roman" panose="02020603050405020304" pitchFamily="18" charset="0"/>
              </a:rPr>
              <a:t>copy</a:t>
            </a:r>
            <a:r>
              <a:rPr lang="en-KZ" dirty="0">
                <a:latin typeface="Times New Roman" panose="02020603050405020304" pitchFamily="18" charset="0"/>
                <a:cs typeface="Times New Roman" panose="02020603050405020304" pitchFamily="18" charset="0"/>
              </a:rPr>
              <a:t> and used </a:t>
            </a:r>
            <a:r>
              <a:rPr lang="en-KZ" b="1" dirty="0">
                <a:latin typeface="Times New Roman" panose="02020603050405020304" pitchFamily="18" charset="0"/>
                <a:cs typeface="Times New Roman" panose="02020603050405020304" pitchFamily="18" charset="0"/>
              </a:rPr>
              <a:t>special paste</a:t>
            </a:r>
            <a:r>
              <a:rPr lang="en-KZ" dirty="0">
                <a:latin typeface="Times New Roman" panose="02020603050405020304" pitchFamily="18" charset="0"/>
                <a:cs typeface="Times New Roman" panose="02020603050405020304" pitchFamily="18" charset="0"/>
              </a:rPr>
              <a:t> into separate new sheets in the same files. </a:t>
            </a:r>
            <a:r>
              <a:rPr lang="en-KZ" b="1" dirty="0">
                <a:latin typeface="Times New Roman" panose="02020603050405020304" pitchFamily="18" charset="0"/>
                <a:cs typeface="Times New Roman" panose="02020603050405020304" pitchFamily="18" charset="0"/>
              </a:rPr>
              <a:t>Special paste </a:t>
            </a:r>
            <a:r>
              <a:rPr lang="en-KZ" dirty="0">
                <a:latin typeface="Times New Roman" panose="02020603050405020304" pitchFamily="18" charset="0"/>
                <a:cs typeface="Times New Roman" panose="02020603050405020304" pitchFamily="18" charset="0"/>
              </a:rPr>
              <a:t>was used to avoid any shift in the data. </a:t>
            </a:r>
          </a:p>
          <a:p>
            <a:pPr marL="0" indent="0">
              <a:buNone/>
            </a:pPr>
            <a:endParaRPr lang="en-KZ" dirty="0">
              <a:latin typeface="Times New Roman" panose="02020603050405020304" pitchFamily="18" charset="0"/>
              <a:cs typeface="Times New Roman" panose="02020603050405020304" pitchFamily="18" charset="0"/>
            </a:endParaRPr>
          </a:p>
          <a:p>
            <a:pPr marL="0" indent="0">
              <a:buNone/>
            </a:pPr>
            <a:endParaRPr lang="en-KZ" dirty="0">
              <a:latin typeface="Times New Roman" panose="02020603050405020304" pitchFamily="18" charset="0"/>
              <a:cs typeface="Times New Roman" panose="02020603050405020304" pitchFamily="18" charset="0"/>
            </a:endParaRPr>
          </a:p>
          <a:p>
            <a:pPr marL="0" indent="0">
              <a:buNone/>
            </a:pPr>
            <a:endParaRPr lang="en-KZ"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591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87951"/>
            <a:ext cx="11092543" cy="677191"/>
          </a:xfrm>
        </p:spPr>
        <p:txBody>
          <a:bodyPr>
            <a:noAutofit/>
          </a:bodyPr>
          <a:lstStyle/>
          <a:p>
            <a:pPr algn="ctr"/>
            <a:r>
              <a:rPr lang="en-KZ" sz="4000" dirty="0">
                <a:solidFill>
                  <a:schemeClr val="tx1"/>
                </a:solidFill>
                <a:latin typeface="ACADEMY ENGRAVED LET PLAIN:1.0" panose="02000000000000000000" pitchFamily="2" charset="0"/>
              </a:rPr>
              <a:t>Data analysis</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8" y="809204"/>
            <a:ext cx="11149693" cy="2961718"/>
          </a:xfrm>
        </p:spPr>
        <p:txBody>
          <a:bodyPr>
            <a:normAutofit/>
          </a:bodyPr>
          <a:lstStyle/>
          <a:p>
            <a:pPr marL="0" indent="0">
              <a:buNone/>
            </a:pPr>
            <a:r>
              <a:rPr lang="en-US" sz="1900" b="1" dirty="0">
                <a:solidFill>
                  <a:srgbClr val="1F1F1F"/>
                </a:solidFill>
                <a:latin typeface="Times New Roman" panose="02020603050405020304" pitchFamily="18" charset="0"/>
                <a:cs typeface="Times New Roman" panose="02020603050405020304" pitchFamily="18" charset="0"/>
              </a:rPr>
              <a:t>1</a:t>
            </a:r>
            <a:r>
              <a:rPr lang="en-US" sz="1900" b="1" i="0" u="none" strike="noStrike" dirty="0">
                <a:solidFill>
                  <a:srgbClr val="1F1F1F"/>
                </a:solidFill>
                <a:effectLst/>
                <a:latin typeface="Times New Roman" panose="02020603050405020304" pitchFamily="18" charset="0"/>
                <a:cs typeface="Times New Roman" panose="02020603050405020304" pitchFamily="18" charset="0"/>
              </a:rPr>
              <a:t>. Population, male (% of total population)</a:t>
            </a:r>
            <a:r>
              <a:rPr lang="en-US" sz="1900" dirty="0">
                <a:solidFill>
                  <a:srgbClr val="1F1F1F"/>
                </a:solidFill>
                <a:latin typeface="Times New Roman" panose="02020603050405020304" pitchFamily="18" charset="0"/>
                <a:cs typeface="Times New Roman" panose="02020603050405020304" pitchFamily="18" charset="0"/>
              </a:rPr>
              <a:t> – the column for 2023 year was sorted by steps </a:t>
            </a:r>
            <a:r>
              <a:rPr lang="en-US" sz="1900" u="sng" dirty="0">
                <a:solidFill>
                  <a:srgbClr val="1F1F1F"/>
                </a:solidFill>
                <a:latin typeface="Times New Roman" panose="02020603050405020304" pitchFamily="18" charset="0"/>
                <a:cs typeface="Times New Roman" panose="02020603050405020304" pitchFamily="18" charset="0"/>
              </a:rPr>
              <a:t>Data-&gt;Sort data-&gt;(A to Z).</a:t>
            </a:r>
            <a:r>
              <a:rPr lang="en-US" sz="1900" dirty="0">
                <a:solidFill>
                  <a:srgbClr val="1F1F1F"/>
                </a:solidFill>
                <a:latin typeface="Times New Roman" panose="02020603050405020304" pitchFamily="18" charset="0"/>
                <a:cs typeface="Times New Roman" panose="02020603050405020304" pitchFamily="18" charset="0"/>
              </a:rPr>
              <a:t> The year of 2023 were chosen as it shows the latest actual values. </a:t>
            </a:r>
          </a:p>
          <a:p>
            <a:pPr marL="0" indent="0">
              <a:buNone/>
            </a:pPr>
            <a:r>
              <a:rPr lang="en-KZ" sz="1900" dirty="0">
                <a:solidFill>
                  <a:srgbClr val="1F1F1F"/>
                </a:solidFill>
                <a:latin typeface="Times New Roman" panose="02020603050405020304" pitchFamily="18" charset="0"/>
                <a:cs typeface="Times New Roman" panose="02020603050405020304" pitchFamily="18" charset="0"/>
              </a:rPr>
              <a:t>Special attention were paid to the countries where </a:t>
            </a:r>
            <a:r>
              <a:rPr lang="en-KZ" sz="1900" b="1" dirty="0">
                <a:solidFill>
                  <a:srgbClr val="1F1F1F"/>
                </a:solidFill>
                <a:latin typeface="Times New Roman" panose="02020603050405020304" pitchFamily="18" charset="0"/>
                <a:cs typeface="Times New Roman" panose="02020603050405020304" pitchFamily="18" charset="0"/>
              </a:rPr>
              <a:t>male(%) is greater than 60%</a:t>
            </a:r>
            <a:r>
              <a:rPr lang="en-KZ" sz="1900" dirty="0">
                <a:solidFill>
                  <a:srgbClr val="1F1F1F"/>
                </a:solidFill>
                <a:latin typeface="Times New Roman" panose="02020603050405020304" pitchFamily="18" charset="0"/>
                <a:cs typeface="Times New Roman" panose="02020603050405020304" pitchFamily="18" charset="0"/>
              </a:rPr>
              <a:t>, this shows the significant difference between males’ and females’ portion in the entire population. As it can be noted, top 5 countries are located in Middle East.  </a:t>
            </a:r>
            <a:endParaRPr lang="en-US" sz="1900" dirty="0">
              <a:solidFill>
                <a:srgbClr val="1F1F1F"/>
              </a:solidFill>
              <a:latin typeface="Times New Roman" panose="02020603050405020304" pitchFamily="18" charset="0"/>
              <a:cs typeface="Times New Roman" panose="02020603050405020304" pitchFamily="18" charset="0"/>
            </a:endParaRPr>
          </a:p>
          <a:p>
            <a:pPr marL="0" indent="0">
              <a:buNone/>
            </a:pPr>
            <a:endParaRPr lang="en-KZ" sz="1900" b="1" dirty="0">
              <a:solidFill>
                <a:srgbClr val="1F1F1F"/>
              </a:solidFill>
              <a:latin typeface="Times New Roman" panose="02020603050405020304" pitchFamily="18" charset="0"/>
              <a:cs typeface="Times New Roman" panose="02020603050405020304" pitchFamily="18" charset="0"/>
            </a:endParaRPr>
          </a:p>
          <a:p>
            <a:pPr marL="0" indent="0">
              <a:buNone/>
            </a:pPr>
            <a:r>
              <a:rPr lang="en-KZ" sz="1900" b="1" dirty="0">
                <a:solidFill>
                  <a:srgbClr val="1F1F1F"/>
                </a:solidFill>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74594AC3-EA04-7011-E46B-3D4936C4D376}"/>
              </a:ext>
            </a:extLst>
          </p:cNvPr>
          <p:cNvPicPr>
            <a:picLocks noChangeAspect="1"/>
          </p:cNvPicPr>
          <p:nvPr/>
        </p:nvPicPr>
        <p:blipFill>
          <a:blip r:embed="rId3"/>
          <a:stretch>
            <a:fillRect/>
          </a:stretch>
        </p:blipFill>
        <p:spPr>
          <a:xfrm>
            <a:off x="282413" y="2318609"/>
            <a:ext cx="11627169" cy="1132711"/>
          </a:xfrm>
          <a:prstGeom prst="rect">
            <a:avLst/>
          </a:prstGeom>
        </p:spPr>
      </p:pic>
      <p:sp>
        <p:nvSpPr>
          <p:cNvPr id="14" name="TextBox 13">
            <a:extLst>
              <a:ext uri="{FF2B5EF4-FFF2-40B4-BE49-F238E27FC236}">
                <a16:creationId xmlns:a16="http://schemas.microsoft.com/office/drawing/2014/main" id="{6201E77A-998D-537C-4DA9-3DCF69046A33}"/>
              </a:ext>
            </a:extLst>
          </p:cNvPr>
          <p:cNvSpPr txBox="1"/>
          <p:nvPr/>
        </p:nvSpPr>
        <p:spPr>
          <a:xfrm>
            <a:off x="7315216" y="6080102"/>
            <a:ext cx="4022115" cy="292388"/>
          </a:xfrm>
          <a:prstGeom prst="rect">
            <a:avLst/>
          </a:prstGeom>
          <a:noFill/>
        </p:spPr>
        <p:txBody>
          <a:bodyPr wrap="square">
            <a:spAutoFit/>
          </a:bodyPr>
          <a:lstStyle/>
          <a:p>
            <a:pPr marL="0" indent="0">
              <a:buNone/>
            </a:pPr>
            <a:r>
              <a:rPr lang="en-KZ" sz="1300" dirty="0">
                <a:latin typeface="Times New Roman" panose="02020603050405020304" pitchFamily="18" charset="0"/>
                <a:cs typeface="Times New Roman" panose="02020603050405020304" pitchFamily="18" charset="0"/>
              </a:rPr>
              <a:t>Figure 1. Earth’s total population in billions over years. </a:t>
            </a:r>
          </a:p>
        </p:txBody>
      </p:sp>
      <p:sp>
        <p:nvSpPr>
          <p:cNvPr id="15" name="Content Placeholder 2">
            <a:extLst>
              <a:ext uri="{FF2B5EF4-FFF2-40B4-BE49-F238E27FC236}">
                <a16:creationId xmlns:a16="http://schemas.microsoft.com/office/drawing/2014/main" id="{2CA3F07C-0EE9-739C-EF1C-181D78EA461B}"/>
              </a:ext>
            </a:extLst>
          </p:cNvPr>
          <p:cNvSpPr txBox="1">
            <a:spLocks/>
          </p:cNvSpPr>
          <p:nvPr/>
        </p:nvSpPr>
        <p:spPr>
          <a:xfrm>
            <a:off x="549727" y="3643219"/>
            <a:ext cx="5546273" cy="2225165"/>
          </a:xfrm>
          <a:prstGeom prst="rect">
            <a:avLst/>
          </a:prstGeom>
        </p:spPr>
        <p:txBody>
          <a:bodyPr vert="horz" lIns="91440" tIns="45720" rIns="91440" bIns="45720" numCol="1"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2000" b="1" dirty="0">
                <a:solidFill>
                  <a:srgbClr val="1F1F1F"/>
                </a:solidFill>
                <a:latin typeface="Times New Roman" panose="02020603050405020304" pitchFamily="18" charset="0"/>
                <a:cs typeface="Times New Roman" panose="02020603050405020304" pitchFamily="18" charset="0"/>
              </a:rPr>
              <a:t>2. Total population </a:t>
            </a:r>
            <a:r>
              <a:rPr lang="en-US" sz="2000" dirty="0">
                <a:solidFill>
                  <a:srgbClr val="1F1F1F"/>
                </a:solidFill>
                <a:latin typeface="Times New Roman" panose="02020603050405020304" pitchFamily="18" charset="0"/>
                <a:cs typeface="Times New Roman" panose="02020603050405020304" pitchFamily="18" charset="0"/>
              </a:rPr>
              <a:t>– the sums of all countries populations for years 2019-2028 were found using </a:t>
            </a:r>
            <a:r>
              <a:rPr lang="en-US" sz="2000" u="sng" dirty="0">
                <a:solidFill>
                  <a:srgbClr val="1F1F1F"/>
                </a:solidFill>
                <a:latin typeface="Times New Roman" panose="02020603050405020304" pitchFamily="18" charset="0"/>
                <a:cs typeface="Times New Roman" panose="02020603050405020304" pitchFamily="18" charset="0"/>
              </a:rPr>
              <a:t>SUM() </a:t>
            </a:r>
            <a:r>
              <a:rPr lang="en-US" sz="2000" dirty="0">
                <a:solidFill>
                  <a:srgbClr val="1F1F1F"/>
                </a:solidFill>
                <a:latin typeface="Times New Roman" panose="02020603050405020304" pitchFamily="18" charset="0"/>
                <a:cs typeface="Times New Roman" panose="02020603050405020304" pitchFamily="18" charset="0"/>
              </a:rPr>
              <a:t>function in the Google Sheets. The results of calculation are illustrated in Figure 1. </a:t>
            </a:r>
            <a:endParaRPr lang="en-KZ" sz="2000" b="1" u="sng" dirty="0">
              <a:latin typeface="Times New Roman" panose="02020603050405020304" pitchFamily="18" charset="0"/>
              <a:cs typeface="Times New Roman" panose="02020603050405020304" pitchFamily="18" charset="0"/>
            </a:endParaRPr>
          </a:p>
          <a:p>
            <a:pPr marL="0" indent="0">
              <a:buNone/>
            </a:pPr>
            <a:endParaRPr lang="en-KZ" sz="1900" dirty="0">
              <a:solidFill>
                <a:schemeClr val="tx1"/>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E7AD12B2-D5EB-291D-1651-59703A1535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4587" y="3429000"/>
            <a:ext cx="4363374" cy="2697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8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87951"/>
            <a:ext cx="11092543" cy="677191"/>
          </a:xfrm>
        </p:spPr>
        <p:txBody>
          <a:bodyPr>
            <a:noAutofit/>
          </a:bodyPr>
          <a:lstStyle/>
          <a:p>
            <a:pPr algn="ctr"/>
            <a:r>
              <a:rPr lang="en-KZ" sz="4000" dirty="0">
                <a:solidFill>
                  <a:schemeClr val="tx1"/>
                </a:solidFill>
                <a:latin typeface="ACADEMY ENGRAVED LET PLAIN:1.0" panose="02000000000000000000" pitchFamily="2" charset="0"/>
              </a:rPr>
              <a:t>Data analysis</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8" y="809203"/>
            <a:ext cx="11149693" cy="5440768"/>
          </a:xfrm>
        </p:spPr>
        <p:txBody>
          <a:bodyPr>
            <a:noAutofit/>
          </a:bodyPr>
          <a:lstStyle/>
          <a:p>
            <a:pPr marL="0" indent="0">
              <a:buNone/>
            </a:pPr>
            <a:r>
              <a:rPr lang="en-US" sz="1900" b="1" dirty="0">
                <a:solidFill>
                  <a:srgbClr val="1F1F1F"/>
                </a:solidFill>
                <a:latin typeface="Times New Roman" panose="02020603050405020304" pitchFamily="18" charset="0"/>
                <a:cs typeface="Times New Roman" panose="02020603050405020304" pitchFamily="18" charset="0"/>
              </a:rPr>
              <a:t>3. </a:t>
            </a:r>
            <a:r>
              <a:rPr lang="en-US" sz="1900" b="1" i="0" u="none" strike="noStrike" dirty="0">
                <a:solidFill>
                  <a:srgbClr val="1F1F1F"/>
                </a:solidFill>
                <a:effectLst/>
                <a:latin typeface="Times New Roman" panose="02020603050405020304" pitchFamily="18" charset="0"/>
                <a:cs typeface="Times New Roman" panose="02020603050405020304" pitchFamily="18" charset="0"/>
              </a:rPr>
              <a:t>Population growth (annual %)</a:t>
            </a:r>
            <a:r>
              <a:rPr lang="en-US" sz="1900" i="0" u="none" strike="noStrike" dirty="0">
                <a:solidFill>
                  <a:srgbClr val="1F1F1F"/>
                </a:solidFill>
                <a:effectLst/>
                <a:latin typeface="Times New Roman" panose="02020603050405020304" pitchFamily="18" charset="0"/>
                <a:cs typeface="Times New Roman" panose="02020603050405020304" pitchFamily="18" charset="0"/>
              </a:rPr>
              <a:t> – the data is available for years 2019-2022 only. </a:t>
            </a:r>
            <a:r>
              <a:rPr lang="en-US" sz="1900" i="0" u="sng" dirty="0">
                <a:solidFill>
                  <a:srgbClr val="1F1F1F"/>
                </a:solidFill>
                <a:latin typeface="Times New Roman" panose="02020603050405020304" pitchFamily="18" charset="0"/>
                <a:cs typeface="Times New Roman" panose="02020603050405020304" pitchFamily="18" charset="0"/>
              </a:rPr>
              <a:t>C</a:t>
            </a:r>
            <a:r>
              <a:rPr lang="en-US" sz="1900" u="sng" strike="noStrike" dirty="0">
                <a:solidFill>
                  <a:srgbClr val="1F1F1F"/>
                </a:solidFill>
                <a:effectLst/>
                <a:latin typeface="Times New Roman" panose="02020603050405020304" pitchFamily="18" charset="0"/>
                <a:cs typeface="Times New Roman" panose="02020603050405020304" pitchFamily="18" charset="0"/>
              </a:rPr>
              <a:t>onditional formatting </a:t>
            </a:r>
            <a:r>
              <a:rPr lang="en-US" sz="1900" strike="noStrike" dirty="0">
                <a:solidFill>
                  <a:srgbClr val="1F1F1F"/>
                </a:solidFill>
                <a:effectLst/>
                <a:latin typeface="Times New Roman" panose="02020603050405020304" pitchFamily="18" charset="0"/>
                <a:cs typeface="Times New Roman" panose="02020603050405020304" pitchFamily="18" charset="0"/>
              </a:rPr>
              <a:t>was applied to highlight negative growth percent – </a:t>
            </a:r>
            <a:r>
              <a:rPr lang="en-US" sz="1900" u="sng" strike="noStrike" dirty="0">
                <a:solidFill>
                  <a:srgbClr val="1F1F1F"/>
                </a:solidFill>
                <a:effectLst/>
                <a:latin typeface="Times New Roman" panose="02020603050405020304" pitchFamily="18" charset="0"/>
                <a:cs typeface="Times New Roman" panose="02020603050405020304" pitchFamily="18" charset="0"/>
              </a:rPr>
              <a:t>less than zero </a:t>
            </a:r>
            <a:r>
              <a:rPr lang="en-US" sz="1900" strike="noStrike" dirty="0">
                <a:solidFill>
                  <a:srgbClr val="1F1F1F"/>
                </a:solidFill>
                <a:effectLst/>
                <a:latin typeface="Times New Roman" panose="02020603050405020304" pitchFamily="18" charset="0"/>
                <a:cs typeface="Times New Roman" panose="02020603050405020304" pitchFamily="18" charset="0"/>
              </a:rPr>
              <a:t>– with green color. </a:t>
            </a:r>
          </a:p>
          <a:p>
            <a:pPr marL="0" indent="0">
              <a:buNone/>
            </a:pPr>
            <a:r>
              <a:rPr lang="en-US" sz="1900" strike="noStrike" dirty="0">
                <a:solidFill>
                  <a:srgbClr val="1F1F1F"/>
                </a:solidFill>
                <a:effectLst/>
                <a:latin typeface="Times New Roman" panose="02020603050405020304" pitchFamily="18" charset="0"/>
                <a:cs typeface="Times New Roman" panose="02020603050405020304" pitchFamily="18" charset="0"/>
              </a:rPr>
              <a:t>The countries with negative growth percent </a:t>
            </a:r>
            <a:r>
              <a:rPr lang="en-US" sz="1900" dirty="0">
                <a:solidFill>
                  <a:srgbClr val="1F1F1F"/>
                </a:solidFill>
                <a:latin typeface="Times New Roman" panose="02020603050405020304" pitchFamily="18" charset="0"/>
                <a:cs typeface="Times New Roman" panose="02020603050405020304" pitchFamily="18" charset="0"/>
              </a:rPr>
              <a:t>at least for the last two years </a:t>
            </a:r>
            <a:r>
              <a:rPr lang="en-US" sz="1900" strike="noStrike" dirty="0">
                <a:solidFill>
                  <a:srgbClr val="1F1F1F"/>
                </a:solidFill>
                <a:effectLst/>
                <a:latin typeface="Times New Roman" panose="02020603050405020304" pitchFamily="18" charset="0"/>
                <a:cs typeface="Times New Roman" panose="02020603050405020304" pitchFamily="18" charset="0"/>
              </a:rPr>
              <a:t>in a row</a:t>
            </a:r>
            <a:r>
              <a:rPr lang="en-US" sz="1900" dirty="0">
                <a:solidFill>
                  <a:srgbClr val="1F1F1F"/>
                </a:solidFill>
                <a:latin typeface="Times New Roman" panose="02020603050405020304" pitchFamily="18" charset="0"/>
                <a:cs typeface="Times New Roman" panose="02020603050405020304" pitchFamily="18" charset="0"/>
              </a:rPr>
              <a:t> were selected in a new sheet for further analysis. </a:t>
            </a:r>
          </a:p>
          <a:p>
            <a:pPr marL="0" indent="0">
              <a:buNone/>
            </a:pPr>
            <a:endParaRPr lang="en-US" sz="1900" dirty="0">
              <a:solidFill>
                <a:srgbClr val="1F1F1F"/>
              </a:solidFill>
              <a:latin typeface="Times New Roman" panose="02020603050405020304" pitchFamily="18" charset="0"/>
              <a:cs typeface="Times New Roman" panose="02020603050405020304" pitchFamily="18" charset="0"/>
            </a:endParaRPr>
          </a:p>
          <a:p>
            <a:pPr marL="0" indent="0">
              <a:buNone/>
            </a:pPr>
            <a:endParaRPr lang="en-US" sz="1900" dirty="0">
              <a:solidFill>
                <a:srgbClr val="1F1F1F"/>
              </a:solidFill>
              <a:latin typeface="Times New Roman" panose="02020603050405020304" pitchFamily="18" charset="0"/>
              <a:cs typeface="Times New Roman" panose="02020603050405020304" pitchFamily="18" charset="0"/>
            </a:endParaRPr>
          </a:p>
          <a:p>
            <a:pPr marL="0" indent="0">
              <a:buNone/>
            </a:pPr>
            <a:endParaRPr lang="en-US" sz="1900" dirty="0">
              <a:solidFill>
                <a:srgbClr val="1F1F1F"/>
              </a:solidFill>
              <a:latin typeface="Times New Roman" panose="02020603050405020304" pitchFamily="18" charset="0"/>
              <a:cs typeface="Times New Roman" panose="02020603050405020304" pitchFamily="18" charset="0"/>
            </a:endParaRPr>
          </a:p>
          <a:p>
            <a:pPr marL="0" indent="0">
              <a:buNone/>
            </a:pPr>
            <a:endParaRPr lang="en-US" sz="1900" dirty="0">
              <a:solidFill>
                <a:srgbClr val="1F1F1F"/>
              </a:solidFill>
              <a:latin typeface="Times New Roman" panose="02020603050405020304" pitchFamily="18" charset="0"/>
              <a:cs typeface="Times New Roman" panose="02020603050405020304" pitchFamily="18" charset="0"/>
            </a:endParaRPr>
          </a:p>
          <a:p>
            <a:pPr marL="0" indent="0">
              <a:buNone/>
            </a:pPr>
            <a:r>
              <a:rPr lang="en-US" sz="1900" u="sng" dirty="0">
                <a:solidFill>
                  <a:srgbClr val="1F1F1F"/>
                </a:solidFill>
                <a:latin typeface="Times New Roman" panose="02020603050405020304" pitchFamily="18" charset="0"/>
                <a:cs typeface="Times New Roman" panose="02020603050405020304" pitchFamily="18" charset="0"/>
              </a:rPr>
              <a:t>Thirty six (36)</a:t>
            </a:r>
            <a:r>
              <a:rPr lang="en-US" sz="1900" dirty="0">
                <a:solidFill>
                  <a:srgbClr val="1F1F1F"/>
                </a:solidFill>
                <a:latin typeface="Times New Roman" panose="02020603050405020304" pitchFamily="18" charset="0"/>
                <a:cs typeface="Times New Roman" panose="02020603050405020304" pitchFamily="18" charset="0"/>
              </a:rPr>
              <a:t> countries were found to have negative growth percentages at least for the last two years </a:t>
            </a:r>
            <a:r>
              <a:rPr lang="en-US" sz="1900" strike="noStrike" dirty="0">
                <a:solidFill>
                  <a:srgbClr val="1F1F1F"/>
                </a:solidFill>
                <a:effectLst/>
                <a:latin typeface="Times New Roman" panose="02020603050405020304" pitchFamily="18" charset="0"/>
                <a:cs typeface="Times New Roman" panose="02020603050405020304" pitchFamily="18" charset="0"/>
              </a:rPr>
              <a:t>in a row. In addition, the </a:t>
            </a:r>
            <a:r>
              <a:rPr lang="en-US" sz="1900" dirty="0">
                <a:solidFill>
                  <a:srgbClr val="1F1F1F"/>
                </a:solidFill>
                <a:latin typeface="Times New Roman" panose="02020603050405020304" pitchFamily="18" charset="0"/>
                <a:cs typeface="Times New Roman" panose="02020603050405020304" pitchFamily="18" charset="0"/>
              </a:rPr>
              <a:t>differences between total populations of these countries were in 1000 times which didn’t allow to effectively illustrate the negative growth rates in a line chart within the Google Sheets.</a:t>
            </a:r>
          </a:p>
          <a:p>
            <a:pPr marL="0" indent="0">
              <a:buNone/>
            </a:pPr>
            <a:r>
              <a:rPr lang="en-US" sz="1900" dirty="0">
                <a:solidFill>
                  <a:srgbClr val="1F1F1F"/>
                </a:solidFill>
                <a:latin typeface="Times New Roman" panose="02020603050405020304" pitchFamily="18" charset="0"/>
                <a:cs typeface="Times New Roman" panose="02020603050405020304" pitchFamily="18" charset="0"/>
              </a:rPr>
              <a:t>Therefore, </a:t>
            </a:r>
            <a:r>
              <a:rPr lang="en-US" sz="1900" b="1" dirty="0">
                <a:solidFill>
                  <a:srgbClr val="1F1F1F"/>
                </a:solidFill>
                <a:latin typeface="Times New Roman" panose="02020603050405020304" pitchFamily="18" charset="0"/>
                <a:cs typeface="Times New Roman" panose="02020603050405020304" pitchFamily="18" charset="0"/>
              </a:rPr>
              <a:t>Tableau</a:t>
            </a:r>
            <a:r>
              <a:rPr lang="en-US" sz="1900" dirty="0">
                <a:solidFill>
                  <a:srgbClr val="1F1F1F"/>
                </a:solidFill>
                <a:latin typeface="Times New Roman" panose="02020603050405020304" pitchFamily="18" charset="0"/>
                <a:cs typeface="Times New Roman" panose="02020603050405020304" pitchFamily="18" charset="0"/>
              </a:rPr>
              <a:t> was used to illustrate the growth rate in a global map. The visualization can be found by following the </a:t>
            </a:r>
            <a:r>
              <a:rPr lang="en-US" sz="1900" dirty="0">
                <a:solidFill>
                  <a:srgbClr val="1F1F1F"/>
                </a:solidFill>
                <a:latin typeface="Times New Roman" panose="02020603050405020304" pitchFamily="18" charset="0"/>
                <a:cs typeface="Times New Roman" panose="02020603050405020304" pitchFamily="18" charset="0"/>
                <a:hlinkClick r:id="rId3"/>
              </a:rPr>
              <a:t>Tableau</a:t>
            </a:r>
            <a:r>
              <a:rPr lang="en-US" sz="1900" dirty="0">
                <a:solidFill>
                  <a:srgbClr val="1F1F1F"/>
                </a:solidFill>
                <a:latin typeface="Times New Roman" panose="02020603050405020304" pitchFamily="18" charset="0"/>
                <a:cs typeface="Times New Roman" panose="02020603050405020304" pitchFamily="18" charset="0"/>
              </a:rPr>
              <a:t>  link. </a:t>
            </a:r>
          </a:p>
          <a:p>
            <a:pPr marL="0" indent="0">
              <a:buNone/>
            </a:pPr>
            <a:r>
              <a:rPr lang="en-US" sz="1900" b="1" dirty="0">
                <a:solidFill>
                  <a:srgbClr val="1F1F1F"/>
                </a:solidFill>
                <a:latin typeface="Times New Roman" panose="02020603050405020304" pitchFamily="18" charset="0"/>
                <a:cs typeface="Times New Roman" panose="02020603050405020304" pitchFamily="18" charset="0"/>
              </a:rPr>
              <a:t>MIN() </a:t>
            </a:r>
            <a:r>
              <a:rPr lang="en-US" sz="1900" dirty="0">
                <a:solidFill>
                  <a:srgbClr val="1F1F1F"/>
                </a:solidFill>
                <a:latin typeface="Times New Roman" panose="02020603050405020304" pitchFamily="18" charset="0"/>
                <a:cs typeface="Times New Roman" panose="02020603050405020304" pitchFamily="18" charset="0"/>
              </a:rPr>
              <a:t>function was used to find the highest negative growth rate among the given data set. </a:t>
            </a:r>
            <a:r>
              <a:rPr lang="en-US" sz="1900" b="1" dirty="0">
                <a:solidFill>
                  <a:srgbClr val="1F1F1F"/>
                </a:solidFill>
                <a:latin typeface="Times New Roman" panose="02020603050405020304" pitchFamily="18" charset="0"/>
                <a:cs typeface="Times New Roman" panose="02020603050405020304" pitchFamily="18" charset="0"/>
              </a:rPr>
              <a:t>Ctrl + F combination</a:t>
            </a:r>
            <a:r>
              <a:rPr lang="en-US" sz="1900" dirty="0">
                <a:solidFill>
                  <a:srgbClr val="1F1F1F"/>
                </a:solidFill>
                <a:latin typeface="Times New Roman" panose="02020603050405020304" pitchFamily="18" charset="0"/>
                <a:cs typeface="Times New Roman" panose="02020603050405020304" pitchFamily="18" charset="0"/>
              </a:rPr>
              <a:t> was used to find which country does the minimum value belong to. It was </a:t>
            </a:r>
            <a:r>
              <a:rPr lang="en-US" sz="1900" b="1" dirty="0">
                <a:solidFill>
                  <a:srgbClr val="1F1F1F"/>
                </a:solidFill>
                <a:latin typeface="Times New Roman" panose="02020603050405020304" pitchFamily="18" charset="0"/>
                <a:cs typeface="Times New Roman" panose="02020603050405020304" pitchFamily="18" charset="0"/>
              </a:rPr>
              <a:t>-14.257% in Ukraine in 2022. </a:t>
            </a:r>
            <a:endParaRPr lang="en-KZ" sz="1900" b="1" dirty="0">
              <a:solidFill>
                <a:srgbClr val="1F1F1F"/>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D89CAA7-5D58-45BB-56A0-C63617E60BEC}"/>
              </a:ext>
            </a:extLst>
          </p:cNvPr>
          <p:cNvPicPr>
            <a:picLocks noChangeAspect="1"/>
          </p:cNvPicPr>
          <p:nvPr/>
        </p:nvPicPr>
        <p:blipFill rotWithShape="1">
          <a:blip r:embed="rId4"/>
          <a:srcRect t="-1" b="47238"/>
          <a:stretch/>
        </p:blipFill>
        <p:spPr>
          <a:xfrm>
            <a:off x="549727" y="2056793"/>
            <a:ext cx="10937423" cy="1779915"/>
          </a:xfrm>
          <a:prstGeom prst="rect">
            <a:avLst/>
          </a:prstGeom>
        </p:spPr>
      </p:pic>
    </p:spTree>
    <p:extLst>
      <p:ext uri="{BB962C8B-B14F-4D97-AF65-F5344CB8AC3E}">
        <p14:creationId xmlns:p14="http://schemas.microsoft.com/office/powerpoint/2010/main" val="370537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87951"/>
            <a:ext cx="11092543" cy="677191"/>
          </a:xfrm>
        </p:spPr>
        <p:txBody>
          <a:bodyPr>
            <a:noAutofit/>
          </a:bodyPr>
          <a:lstStyle/>
          <a:p>
            <a:pPr algn="ctr"/>
            <a:r>
              <a:rPr lang="en-KZ" sz="4000" dirty="0">
                <a:solidFill>
                  <a:schemeClr val="tx1"/>
                </a:solidFill>
                <a:latin typeface="ACADEMY ENGRAVED LET PLAIN:1.0" panose="02000000000000000000" pitchFamily="2" charset="0"/>
              </a:rPr>
              <a:t>Data analysis</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8" y="809203"/>
            <a:ext cx="11149693" cy="5440768"/>
          </a:xfrm>
        </p:spPr>
        <p:txBody>
          <a:bodyPr>
            <a:normAutofit/>
          </a:bodyPr>
          <a:lstStyle/>
          <a:p>
            <a:pPr marL="0" indent="0">
              <a:buNone/>
            </a:pPr>
            <a:r>
              <a:rPr lang="en-US" sz="1900" b="1" dirty="0">
                <a:solidFill>
                  <a:srgbClr val="1F1F1F"/>
                </a:solidFill>
                <a:latin typeface="Times New Roman" panose="02020603050405020304" pitchFamily="18" charset="0"/>
                <a:cs typeface="Times New Roman" panose="02020603050405020304" pitchFamily="18" charset="0"/>
              </a:rPr>
              <a:t>3. </a:t>
            </a:r>
            <a:r>
              <a:rPr lang="en-US" sz="1900" b="1" i="0" u="none" strike="noStrike" dirty="0">
                <a:solidFill>
                  <a:srgbClr val="1F1F1F"/>
                </a:solidFill>
                <a:effectLst/>
                <a:latin typeface="Times New Roman" panose="02020603050405020304" pitchFamily="18" charset="0"/>
                <a:cs typeface="Times New Roman" panose="02020603050405020304" pitchFamily="18" charset="0"/>
              </a:rPr>
              <a:t>Population growth (annual %)</a:t>
            </a:r>
            <a:r>
              <a:rPr lang="en-US" sz="1900" i="0" u="none" strike="noStrike" dirty="0">
                <a:solidFill>
                  <a:srgbClr val="1F1F1F"/>
                </a:solidFill>
                <a:effectLst/>
                <a:latin typeface="Times New Roman" panose="02020603050405020304" pitchFamily="18" charset="0"/>
                <a:cs typeface="Times New Roman" panose="02020603050405020304" pitchFamily="18" charset="0"/>
              </a:rPr>
              <a:t> – Earth’s population growth rates are </a:t>
            </a:r>
            <a:r>
              <a:rPr lang="en-US" sz="1900" dirty="0">
                <a:solidFill>
                  <a:srgbClr val="1F1F1F"/>
                </a:solidFill>
                <a:latin typeface="Times New Roman" panose="02020603050405020304" pitchFamily="18" charset="0"/>
                <a:cs typeface="Times New Roman" panose="02020603050405020304" pitchFamily="18" charset="0"/>
              </a:rPr>
              <a:t>visualized in Tableau given below. The range is set to easily distinguish the positive and negative growth rates. </a:t>
            </a:r>
            <a:endParaRPr lang="en-US" sz="1900" i="0" u="none" strike="noStrike" dirty="0">
              <a:solidFill>
                <a:srgbClr val="1F1F1F"/>
              </a:solidFill>
              <a:effectLst/>
              <a:latin typeface="Times New Roman" panose="02020603050405020304" pitchFamily="18" charset="0"/>
              <a:cs typeface="Times New Roman" panose="02020603050405020304" pitchFamily="18" charset="0"/>
            </a:endParaRPr>
          </a:p>
          <a:p>
            <a:pPr marL="0" indent="0">
              <a:buNone/>
            </a:pPr>
            <a:r>
              <a:rPr lang="en-US" sz="1900" i="0" u="none" strike="noStrike" dirty="0">
                <a:solidFill>
                  <a:srgbClr val="1F1F1F"/>
                </a:solidFill>
                <a:effectLst/>
                <a:latin typeface="Times New Roman" panose="02020603050405020304" pitchFamily="18" charset="0"/>
                <a:cs typeface="Times New Roman" panose="02020603050405020304" pitchFamily="18" charset="0"/>
              </a:rPr>
              <a:t> </a:t>
            </a:r>
            <a:endParaRPr lang="en-KZ" sz="1900" b="1" dirty="0">
              <a:solidFill>
                <a:srgbClr val="1F1F1F"/>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CE50DBC-0A4D-801B-ED5A-35EAD8880CFF}"/>
              </a:ext>
            </a:extLst>
          </p:cNvPr>
          <p:cNvPicPr>
            <a:picLocks noChangeAspect="1"/>
          </p:cNvPicPr>
          <p:nvPr/>
        </p:nvPicPr>
        <p:blipFill>
          <a:blip r:embed="rId3"/>
          <a:stretch>
            <a:fillRect/>
          </a:stretch>
        </p:blipFill>
        <p:spPr>
          <a:xfrm>
            <a:off x="2110420" y="1656087"/>
            <a:ext cx="7971155" cy="4687243"/>
          </a:xfrm>
          <a:prstGeom prst="rect">
            <a:avLst/>
          </a:prstGeom>
        </p:spPr>
      </p:pic>
    </p:spTree>
    <p:extLst>
      <p:ext uri="{BB962C8B-B14F-4D97-AF65-F5344CB8AC3E}">
        <p14:creationId xmlns:p14="http://schemas.microsoft.com/office/powerpoint/2010/main" val="1348808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4AE26B-342F-9385-325B-C700ED3B5317}"/>
              </a:ext>
            </a:extLst>
          </p:cNvPr>
          <p:cNvSpPr txBox="1">
            <a:spLocks/>
          </p:cNvSpPr>
          <p:nvPr/>
        </p:nvSpPr>
        <p:spPr>
          <a:xfrm>
            <a:off x="549728" y="6343330"/>
            <a:ext cx="11092543" cy="3826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ctr"/>
            <a:r>
              <a:rPr lang="en-US" sz="1400" dirty="0">
                <a:latin typeface="American Typewriter" panose="02090604020004020304" pitchFamily="18" charset="77"/>
              </a:rPr>
              <a:t>B</a:t>
            </a:r>
            <a:r>
              <a:rPr lang="en-KZ" sz="1400" dirty="0">
                <a:latin typeface="American Typewriter" panose="02090604020004020304" pitchFamily="18" charset="77"/>
              </a:rPr>
              <a:t>y Ulmeken kaibaldiyeva</a:t>
            </a:r>
          </a:p>
          <a:p>
            <a:pPr algn="ctr"/>
            <a:r>
              <a:rPr lang="en-KZ" sz="1400" dirty="0">
                <a:latin typeface="American Typewriter" panose="02090604020004020304" pitchFamily="18" charset="77"/>
              </a:rPr>
              <a:t>April 2024</a:t>
            </a:r>
          </a:p>
        </p:txBody>
      </p:sp>
      <p:sp>
        <p:nvSpPr>
          <p:cNvPr id="5" name="Title 1">
            <a:extLst>
              <a:ext uri="{FF2B5EF4-FFF2-40B4-BE49-F238E27FC236}">
                <a16:creationId xmlns:a16="http://schemas.microsoft.com/office/drawing/2014/main" id="{92CD5699-0E66-BE06-E8EE-1BDE1B25117E}"/>
              </a:ext>
            </a:extLst>
          </p:cNvPr>
          <p:cNvSpPr>
            <a:spLocks noGrp="1"/>
          </p:cNvSpPr>
          <p:nvPr>
            <p:ph type="title"/>
          </p:nvPr>
        </p:nvSpPr>
        <p:spPr>
          <a:xfrm>
            <a:off x="549727" y="87951"/>
            <a:ext cx="11092543" cy="677191"/>
          </a:xfrm>
        </p:spPr>
        <p:txBody>
          <a:bodyPr>
            <a:noAutofit/>
          </a:bodyPr>
          <a:lstStyle/>
          <a:p>
            <a:pPr algn="ctr"/>
            <a:r>
              <a:rPr lang="en-KZ" sz="4000" dirty="0">
                <a:solidFill>
                  <a:schemeClr val="tx1"/>
                </a:solidFill>
                <a:latin typeface="ACADEMY ENGRAVED LET PLAIN:1.0" panose="02000000000000000000" pitchFamily="2" charset="0"/>
              </a:rPr>
              <a:t>Data analysis</a:t>
            </a:r>
          </a:p>
        </p:txBody>
      </p:sp>
      <p:sp>
        <p:nvSpPr>
          <p:cNvPr id="7" name="Content Placeholder 2">
            <a:extLst>
              <a:ext uri="{FF2B5EF4-FFF2-40B4-BE49-F238E27FC236}">
                <a16:creationId xmlns:a16="http://schemas.microsoft.com/office/drawing/2014/main" id="{55CC12C9-5AD4-7E8C-2E1D-4BB003488BAB}"/>
              </a:ext>
            </a:extLst>
          </p:cNvPr>
          <p:cNvSpPr>
            <a:spLocks noGrp="1"/>
          </p:cNvSpPr>
          <p:nvPr>
            <p:ph idx="1"/>
          </p:nvPr>
        </p:nvSpPr>
        <p:spPr>
          <a:xfrm>
            <a:off x="549728" y="809203"/>
            <a:ext cx="11149693" cy="5440768"/>
          </a:xfrm>
        </p:spPr>
        <p:txBody>
          <a:bodyPr>
            <a:normAutofit/>
          </a:bodyPr>
          <a:lstStyle/>
          <a:p>
            <a:pPr marL="0" indent="0">
              <a:buNone/>
            </a:pPr>
            <a:r>
              <a:rPr lang="en-US" sz="1900" b="1" dirty="0">
                <a:solidFill>
                  <a:srgbClr val="1F1F1F"/>
                </a:solidFill>
                <a:latin typeface="Times New Roman" panose="02020603050405020304" pitchFamily="18" charset="0"/>
                <a:cs typeface="Times New Roman" panose="02020603050405020304" pitchFamily="18" charset="0"/>
              </a:rPr>
              <a:t>3. </a:t>
            </a:r>
            <a:r>
              <a:rPr lang="en-US" sz="1900" b="1" i="0" u="none" strike="noStrike" dirty="0">
                <a:solidFill>
                  <a:srgbClr val="1F1F1F"/>
                </a:solidFill>
                <a:effectLst/>
                <a:latin typeface="Times New Roman" panose="02020603050405020304" pitchFamily="18" charset="0"/>
                <a:cs typeface="Times New Roman" panose="02020603050405020304" pitchFamily="18" charset="0"/>
              </a:rPr>
              <a:t>Population growth (annual %)</a:t>
            </a:r>
            <a:r>
              <a:rPr lang="en-US" sz="1900" i="0" u="none" strike="noStrike" dirty="0">
                <a:solidFill>
                  <a:srgbClr val="1F1F1F"/>
                </a:solidFill>
                <a:effectLst/>
                <a:latin typeface="Times New Roman" panose="02020603050405020304" pitchFamily="18" charset="0"/>
                <a:cs typeface="Times New Roman" panose="02020603050405020304" pitchFamily="18" charset="0"/>
              </a:rPr>
              <a:t> – </a:t>
            </a:r>
            <a:r>
              <a:rPr lang="en-US" sz="1900" dirty="0">
                <a:solidFill>
                  <a:srgbClr val="1F1F1F"/>
                </a:solidFill>
                <a:latin typeface="Times New Roman" panose="02020603050405020304" pitchFamily="18" charset="0"/>
                <a:cs typeface="Times New Roman" panose="02020603050405020304" pitchFamily="18" charset="0"/>
              </a:rPr>
              <a:t>the map is zoomed in where the coloring is mainly for negative growth rate. It was adjusted so that the box with information on the country name and growth rates for the corresponding years appears as to click on the country of interest. </a:t>
            </a:r>
            <a:endParaRPr lang="en-US" sz="1900" i="0" u="none" strike="noStrike" dirty="0">
              <a:solidFill>
                <a:srgbClr val="1F1F1F"/>
              </a:solidFill>
              <a:effectLst/>
              <a:latin typeface="Times New Roman" panose="02020603050405020304" pitchFamily="18" charset="0"/>
              <a:cs typeface="Times New Roman" panose="02020603050405020304" pitchFamily="18" charset="0"/>
            </a:endParaRPr>
          </a:p>
          <a:p>
            <a:pPr marL="0" indent="0">
              <a:buNone/>
            </a:pPr>
            <a:r>
              <a:rPr lang="en-US" sz="1900" i="0" u="none" strike="noStrike" dirty="0">
                <a:solidFill>
                  <a:srgbClr val="1F1F1F"/>
                </a:solidFill>
                <a:effectLst/>
                <a:latin typeface="Times New Roman" panose="02020603050405020304" pitchFamily="18" charset="0"/>
                <a:cs typeface="Times New Roman" panose="02020603050405020304" pitchFamily="18" charset="0"/>
              </a:rPr>
              <a:t> </a:t>
            </a:r>
            <a:endParaRPr lang="en-KZ" sz="1900" b="1" dirty="0">
              <a:solidFill>
                <a:srgbClr val="1F1F1F"/>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F9C5F6F-18AE-7896-13E6-987D88B14605}"/>
              </a:ext>
            </a:extLst>
          </p:cNvPr>
          <p:cNvPicPr>
            <a:picLocks noChangeAspect="1"/>
          </p:cNvPicPr>
          <p:nvPr/>
        </p:nvPicPr>
        <p:blipFill>
          <a:blip r:embed="rId3"/>
          <a:stretch>
            <a:fillRect/>
          </a:stretch>
        </p:blipFill>
        <p:spPr>
          <a:xfrm>
            <a:off x="2238374" y="1629742"/>
            <a:ext cx="7772400" cy="4620229"/>
          </a:xfrm>
          <a:prstGeom prst="rect">
            <a:avLst/>
          </a:prstGeom>
        </p:spPr>
      </p:pic>
    </p:spTree>
    <p:extLst>
      <p:ext uri="{BB962C8B-B14F-4D97-AF65-F5344CB8AC3E}">
        <p14:creationId xmlns:p14="http://schemas.microsoft.com/office/powerpoint/2010/main" val="33401997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{59DCD80A-5E3B-C14D-B50A-1A979F349D94}tf10001070</Template>
  <TotalTime>1634</TotalTime>
  <Words>808</Words>
  <Application>Microsoft Macintosh PowerPoint</Application>
  <PresentationFormat>Widescreen</PresentationFormat>
  <Paragraphs>84</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ACADEMY ENGRAVED LET PLAIN:1.0</vt:lpstr>
      <vt:lpstr>American Typewriter</vt:lpstr>
      <vt:lpstr>Arial</vt:lpstr>
      <vt:lpstr>Calibri</vt:lpstr>
      <vt:lpstr>Rockwell</vt:lpstr>
      <vt:lpstr>Rockwell Condensed</vt:lpstr>
      <vt:lpstr>Rockwell Extra Bold</vt:lpstr>
      <vt:lpstr>Times New Roman</vt:lpstr>
      <vt:lpstr>Wingdings</vt:lpstr>
      <vt:lpstr>Wood Type</vt:lpstr>
      <vt:lpstr>EARTH POPULATION CASE STUDY </vt:lpstr>
      <vt:lpstr>BUSINESS TASK</vt:lpstr>
      <vt:lpstr>Data processing</vt:lpstr>
      <vt:lpstr>Data analysis</vt:lpstr>
      <vt:lpstr>Data analysis</vt:lpstr>
      <vt:lpstr>Data analysis</vt:lpstr>
      <vt:lpstr>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Damir Izimbergenov</dc:creator>
  <cp:lastModifiedBy>Damir Izimbergenov</cp:lastModifiedBy>
  <cp:revision>120</cp:revision>
  <dcterms:created xsi:type="dcterms:W3CDTF">2024-04-23T12:08:50Z</dcterms:created>
  <dcterms:modified xsi:type="dcterms:W3CDTF">2024-06-03T06:35:28Z</dcterms:modified>
</cp:coreProperties>
</file>