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6" r:id="rId11"/>
    <p:sldId id="264" r:id="rId12"/>
    <p:sldId id="272" r:id="rId13"/>
    <p:sldId id="273" r:id="rId14"/>
    <p:sldId id="270" r:id="rId15"/>
    <p:sldId id="271" r:id="rId16"/>
    <p:sldId id="274" r:id="rId17"/>
    <p:sldId id="275" r:id="rId18"/>
    <p:sldId id="262" r:id="rId19"/>
    <p:sldId id="261" r:id="rId20"/>
    <p:sldId id="263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73C4-5811-4D08-B6DF-35527B4DCDF3}" type="datetimeFigureOut">
              <a:rPr lang="ru-RU" smtClean="0"/>
              <a:pPr/>
              <a:t>12.02.2021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337E-8904-413B-AEA0-8AC7AC41BB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7166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73C4-5811-4D08-B6DF-35527B4DCDF3}" type="datetimeFigureOut">
              <a:rPr lang="ru-RU" smtClean="0"/>
              <a:pPr/>
              <a:t>12.02.2021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337E-8904-413B-AEA0-8AC7AC41BB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7968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73C4-5811-4D08-B6DF-35527B4DCDF3}" type="datetimeFigureOut">
              <a:rPr lang="ru-RU" smtClean="0"/>
              <a:pPr/>
              <a:t>12.02.2021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337E-8904-413B-AEA0-8AC7AC41BB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7999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73C4-5811-4D08-B6DF-35527B4DCDF3}" type="datetimeFigureOut">
              <a:rPr lang="ru-RU" smtClean="0"/>
              <a:pPr/>
              <a:t>12.02.2021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337E-8904-413B-AEA0-8AC7AC41BB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9348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73C4-5811-4D08-B6DF-35527B4DCDF3}" type="datetimeFigureOut">
              <a:rPr lang="ru-RU" smtClean="0"/>
              <a:pPr/>
              <a:t>12.02.2021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337E-8904-413B-AEA0-8AC7AC41BB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7685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73C4-5811-4D08-B6DF-35527B4DCDF3}" type="datetimeFigureOut">
              <a:rPr lang="ru-RU" smtClean="0"/>
              <a:pPr/>
              <a:t>12.02.2021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337E-8904-413B-AEA0-8AC7AC41BB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5277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73C4-5811-4D08-B6DF-35527B4DCDF3}" type="datetimeFigureOut">
              <a:rPr lang="ru-RU" smtClean="0"/>
              <a:pPr/>
              <a:t>12.02.2021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337E-8904-413B-AEA0-8AC7AC41BB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6072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73C4-5811-4D08-B6DF-35527B4DCDF3}" type="datetimeFigureOut">
              <a:rPr lang="ru-RU" smtClean="0"/>
              <a:pPr/>
              <a:t>12.02.2021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337E-8904-413B-AEA0-8AC7AC41BB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2458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73C4-5811-4D08-B6DF-35527B4DCDF3}" type="datetimeFigureOut">
              <a:rPr lang="ru-RU" smtClean="0"/>
              <a:pPr/>
              <a:t>12.02.2021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337E-8904-413B-AEA0-8AC7AC41BB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7189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73C4-5811-4D08-B6DF-35527B4DCDF3}" type="datetimeFigureOut">
              <a:rPr lang="ru-RU" smtClean="0"/>
              <a:pPr/>
              <a:t>12.02.2021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337E-8904-413B-AEA0-8AC7AC41BB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2204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73C4-5811-4D08-B6DF-35527B4DCDF3}" type="datetimeFigureOut">
              <a:rPr lang="ru-RU" smtClean="0"/>
              <a:pPr/>
              <a:t>12.02.2021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337E-8904-413B-AEA0-8AC7AC41BB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9584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173C4-5811-4D08-B6DF-35527B4DCDF3}" type="datetimeFigureOut">
              <a:rPr lang="ru-RU" smtClean="0"/>
              <a:pPr/>
              <a:t>12.02.2021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0337E-8904-413B-AEA0-8AC7AC41BB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9033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pedia.org/" TargetMode="External"/><Relationship Id="rId2" Type="http://schemas.openxmlformats.org/officeDocument/2006/relationships/hyperlink" Target="https://www.crypto101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.com/en/post/461163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32238" y="85051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Исследование и реализация хеш-функции </a:t>
            </a:r>
            <a:r>
              <a:rPr lang="en-US" dirty="0" smtClean="0"/>
              <a:t>SHA-2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66335" y="4153973"/>
            <a:ext cx="9144000" cy="1655762"/>
          </a:xfrm>
        </p:spPr>
        <p:txBody>
          <a:bodyPr/>
          <a:lstStyle/>
          <a:p>
            <a:r>
              <a:rPr lang="ru-RU" dirty="0" smtClean="0"/>
              <a:t>Автор</a:t>
            </a:r>
            <a:r>
              <a:rPr lang="en-US" dirty="0" smtClean="0"/>
              <a:t>:</a:t>
            </a:r>
            <a:r>
              <a:rPr lang="ru-RU" dirty="0" smtClean="0"/>
              <a:t> Попов Артём, 11А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Руководитель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 err="1" smtClean="0"/>
              <a:t>Квитко</a:t>
            </a:r>
            <a:r>
              <a:rPr lang="ru-RU" dirty="0" smtClean="0"/>
              <a:t> Светлана Анатольевна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26441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характеристик популярных хеш-функций с </a:t>
            </a:r>
            <a:r>
              <a:rPr lang="en-US" dirty="0" smtClean="0"/>
              <a:t>SHA-2</a:t>
            </a:r>
            <a:endParaRPr lang="ru-RU" dirty="0"/>
          </a:p>
        </p:txBody>
      </p:sp>
      <p:graphicFrame>
        <p:nvGraphicFramePr>
          <p:cNvPr id="4" name="Google Shape;143;p26"/>
          <p:cNvGraphicFramePr/>
          <p:nvPr>
            <p:extLst>
              <p:ext uri="{D42A27DB-BD31-4B8C-83A1-F6EECF244321}">
                <p14:modId xmlns:a14="http://schemas.microsoft.com/office/drawing/2010/main" xmlns="" xmlns:p14="http://schemas.microsoft.com/office/powerpoint/2010/main" xmlns:mc="http://schemas.openxmlformats.org/markup-compatibility/2006" val="1356245251"/>
              </p:ext>
            </p:extLst>
          </p:nvPr>
        </p:nvGraphicFramePr>
        <p:xfrm>
          <a:off x="1751367" y="1809235"/>
          <a:ext cx="8735401" cy="4690419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889301"/>
                <a:gridCol w="1770221"/>
                <a:gridCol w="1771050"/>
                <a:gridCol w="1652001"/>
                <a:gridCol w="1652828"/>
              </a:tblGrid>
              <a:tr h="15698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/>
                        <a:t>Алгоритм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00" marR="70700" marT="0" marB="0">
                    <a:solidFill>
                      <a:srgbClr val="97C9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/>
                        <a:t>Год публикации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00" marR="70700" marT="0" marB="0">
                    <a:solidFill>
                      <a:srgbClr val="97C9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/>
                        <a:t>Размер свёртки* (бит)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00" marR="70700" marT="0" marB="0">
                    <a:solidFill>
                      <a:srgbClr val="97C9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/>
                        <a:t>Кол–во операций </a:t>
                      </a:r>
                      <a:r>
                        <a:rPr lang="ru-RU" sz="1400" u="none" strike="noStrike" cap="none" dirty="0" err="1"/>
                        <a:t>необх</a:t>
                      </a:r>
                      <a:r>
                        <a:rPr lang="ru-RU" sz="1400" u="none" strike="noStrike" cap="none" dirty="0"/>
                        <a:t>. для поиска коллизий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00" marR="70700" marT="0" marB="0">
                    <a:solidFill>
                      <a:srgbClr val="97C9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Уязвимость к атаке удлинения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00" marR="70700" marT="0" marB="0">
                    <a:solidFill>
                      <a:srgbClr val="97C99C"/>
                    </a:solidFill>
                  </a:tcPr>
                </a:tc>
              </a:tr>
              <a:tr h="6215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MD5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00" marR="70700" marT="0" marB="0">
                    <a:solidFill>
                      <a:srgbClr val="97C9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1992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00" marR="70700" marT="0" marB="0">
                    <a:solidFill>
                      <a:srgbClr val="97C9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>
                          <a:highlight>
                            <a:srgbClr val="FF0000"/>
                          </a:highlight>
                        </a:rPr>
                        <a:t>128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00" marR="7070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68575" marR="68575" marT="0" marB="0">
                    <a:blipFill rotWithShape="1">
                      <a:blip r:embed="rId2"/>
                      <a:stretch>
                        <a:fillRect l="-328638" t="-260976" r="-100469" b="-40365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>
                          <a:highlight>
                            <a:srgbClr val="FF0000"/>
                          </a:highlight>
                        </a:rPr>
                        <a:t>есть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00" marR="70700" marT="0" marB="0">
                    <a:solidFill>
                      <a:srgbClr val="FF0000"/>
                    </a:solidFill>
                  </a:tcPr>
                </a:tc>
              </a:tr>
              <a:tr h="6215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SHA-1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00" marR="70700" marT="0" marB="0">
                    <a:solidFill>
                      <a:srgbClr val="97C9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/>
                        <a:t>1993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00" marR="70700" marT="0" marB="0">
                    <a:solidFill>
                      <a:srgbClr val="97C9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>
                          <a:highlight>
                            <a:srgbClr val="FF0000"/>
                          </a:highlight>
                        </a:rPr>
                        <a:t>160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00" marR="7070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75" marR="68575" marT="0" marB="0">
                    <a:blipFill rotWithShape="1">
                      <a:blip r:embed="rId2"/>
                      <a:stretch>
                        <a:fillRect l="-328638" t="-360976" r="-100469" b="-30365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>
                          <a:highlight>
                            <a:srgbClr val="FF0000"/>
                          </a:highlight>
                        </a:rPr>
                        <a:t>есть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00" marR="70700" marT="0" marB="0">
                    <a:solidFill>
                      <a:srgbClr val="FF0000"/>
                    </a:solidFill>
                  </a:tcPr>
                </a:tc>
              </a:tr>
              <a:tr h="12558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SHA-2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00" marR="70700" marT="0" marB="0">
                    <a:solidFill>
                      <a:srgbClr val="97C9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2001 – 2012 (разные вариации)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00" marR="70700" marT="0" marB="0">
                    <a:solidFill>
                      <a:srgbClr val="97C9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/>
                        <a:t>224–512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00" marR="70700" marT="0" marB="0">
                    <a:solidFill>
                      <a:srgbClr val="97C99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68580" marR="68580" marT="0" marB="0">
                    <a:blipFill rotWithShape="1">
                      <a:blip r:embed="rId2"/>
                      <a:stretch>
                        <a:fillRect l="-328638" t="-227711" r="-100469" b="-5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>
                          <a:highlight>
                            <a:srgbClr val="FFFF00"/>
                          </a:highlight>
                        </a:rPr>
                        <a:t>есть (кроме SHA-512/224</a:t>
                      </a:r>
                      <a:br>
                        <a:rPr lang="ru-RU" sz="1400" u="none" strike="noStrike" cap="none" dirty="0">
                          <a:highlight>
                            <a:srgbClr val="FFFF00"/>
                          </a:highlight>
                        </a:rPr>
                      </a:br>
                      <a:r>
                        <a:rPr lang="ru-RU" sz="1400" u="none" strike="noStrike" cap="none" dirty="0">
                          <a:highlight>
                            <a:srgbClr val="FFFF00"/>
                          </a:highlight>
                        </a:rPr>
                        <a:t>SHA-512/256)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00" marR="70700" marT="0" marB="0">
                    <a:solidFill>
                      <a:srgbClr val="FFFF00"/>
                    </a:solidFill>
                  </a:tcPr>
                </a:tc>
              </a:tr>
              <a:tr h="6215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/>
                        <a:t>SHA-3 (</a:t>
                      </a:r>
                      <a:r>
                        <a:rPr lang="ru-RU" sz="1400" u="none" strike="noStrike" cap="none" dirty="0" err="1"/>
                        <a:t>Keccak</a:t>
                      </a:r>
                      <a:r>
                        <a:rPr lang="ru-RU" sz="1400" u="none" strike="noStrike" cap="none" dirty="0"/>
                        <a:t>)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00" marR="70700" marT="0" marB="0">
                    <a:solidFill>
                      <a:srgbClr val="97C9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2015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00" marR="70700" marT="0" marB="0">
                    <a:solidFill>
                      <a:srgbClr val="97C9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произвольный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00" marR="70700" marT="0" marB="0">
                    <a:solidFill>
                      <a:srgbClr val="97C99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68580" marR="68580" marT="0" marB="0">
                    <a:blipFill rotWithShape="1">
                      <a:blip r:embed="rId2"/>
                      <a:stretch>
                        <a:fillRect l="-328638" t="-663415" r="-100469" b="-122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 dirty="0"/>
                        <a:t>нет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0700" marR="70700" marT="0" marB="0">
                    <a:solidFill>
                      <a:srgbClr val="97C99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Новизна проекта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6162" y="2496063"/>
            <a:ext cx="9951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 своей работе я не изобретаю инновационных методов произведения атак на хеш-функцию </a:t>
            </a:r>
            <a:r>
              <a:rPr lang="en-US" sz="2000" dirty="0" smtClean="0"/>
              <a:t>SHA-2.</a:t>
            </a:r>
            <a:r>
              <a:rPr lang="ru-RU" sz="2000" dirty="0" smtClean="0"/>
              <a:t> Новизна и польза проекта заключается в сравнении </a:t>
            </a:r>
            <a:r>
              <a:rPr lang="en-US" sz="2000" dirty="0" smtClean="0"/>
              <a:t>SHA-2 </a:t>
            </a:r>
            <a:r>
              <a:rPr lang="ru-RU" sz="2000" dirty="0" smtClean="0"/>
              <a:t>с аналогами, в сравнении всевозможных вариаций данной функции.</a:t>
            </a:r>
            <a:endParaRPr lang="ru-RU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Практическая часть. Псевдокод</a:t>
            </a:r>
            <a:endParaRPr lang="ru-RU" dirty="0"/>
          </a:p>
        </p:txBody>
      </p:sp>
      <p:pic>
        <p:nvPicPr>
          <p:cNvPr id="4" name="image30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161536" y="1820561"/>
            <a:ext cx="5741773" cy="4085969"/>
          </a:xfrm>
          <a:prstGeom prst="rect">
            <a:avLst/>
          </a:prstGeom>
          <a:ln/>
        </p:spPr>
      </p:pic>
      <p:pic>
        <p:nvPicPr>
          <p:cNvPr id="5" name="image31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507822" y="5998515"/>
            <a:ext cx="2948550" cy="429750"/>
          </a:xfrm>
          <a:prstGeom prst="rect">
            <a:avLst/>
          </a:prstGeom>
          <a:ln/>
        </p:spPr>
      </p:pic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6903308" y="3032096"/>
            <a:ext cx="510745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*Все операции сложения осуществляются по модулю 2</a:t>
            </a:r>
            <a:r>
              <a:rPr kumimoji="0" lang="ru-RU" sz="1400" b="0" i="0" u="none" strike="noStrike" cap="none" normalizeH="0" baseline="300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32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459" y="365125"/>
            <a:ext cx="11244649" cy="1325563"/>
          </a:xfrm>
        </p:spPr>
        <p:txBody>
          <a:bodyPr/>
          <a:lstStyle/>
          <a:p>
            <a:r>
              <a:rPr lang="ru-RU" dirty="0" smtClean="0"/>
              <a:t>Создание программы </a:t>
            </a:r>
            <a:r>
              <a:rPr lang="en-US" dirty="0" smtClean="0"/>
              <a:t>sha256.py</a:t>
            </a:r>
            <a:r>
              <a:rPr lang="ru-RU" dirty="0" smtClean="0"/>
              <a:t> и </a:t>
            </a:r>
            <a:r>
              <a:rPr lang="en-US" dirty="0" smtClean="0"/>
              <a:t>calc_time.py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37055" y="2599982"/>
            <a:ext cx="10515600" cy="2087348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Код всех</a:t>
            </a:r>
            <a:r>
              <a:rPr lang="en-US" dirty="0" smtClean="0"/>
              <a:t> </a:t>
            </a:r>
            <a:r>
              <a:rPr lang="ru-RU" dirty="0" smtClean="0"/>
              <a:t>программ созданных в данном проекте доступен по </a:t>
            </a:r>
            <a:r>
              <a:rPr lang="ru-RU" dirty="0" err="1" smtClean="0"/>
              <a:t>ссылкке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https://</a:t>
            </a:r>
            <a:r>
              <a:rPr lang="en-US" dirty="0" smtClean="0"/>
              <a:t>github.com/ulnsig/hash-functions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2;p24"/>
          <p:cNvSpPr/>
          <p:nvPr/>
        </p:nvSpPr>
        <p:spPr>
          <a:xfrm>
            <a:off x="1985319" y="2092412"/>
            <a:ext cx="8277481" cy="3293004"/>
          </a:xfrm>
          <a:prstGeom prst="rect">
            <a:avLst/>
          </a:prstGeom>
          <a:blipFill rotWithShape="1">
            <a:blip r:embed="rId2" cstate="print">
              <a:alphaModFix/>
            </a:blip>
            <a:stretch>
              <a:fillRect l="-670" r="-596" b="-213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dirty="0" smtClean="0">
                <a:latin typeface="+mj-lt"/>
                <a:ea typeface="+mj-ea"/>
                <a:cs typeface="+mj-cs"/>
              </a:rPr>
              <a:t>Атака методом удлинения сообщения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7;p25"/>
          <p:cNvSpPr/>
          <p:nvPr/>
        </p:nvSpPr>
        <p:spPr>
          <a:xfrm>
            <a:off x="1276864" y="1647567"/>
            <a:ext cx="9218141" cy="4456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Запрос:  </a:t>
            </a:r>
            <a:r>
              <a:rPr lang="ru-RU" sz="14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from=alice&amp;to=bob&amp;amount=30000</a:t>
            </a:r>
          </a:p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Подпись запроса  </a:t>
            </a:r>
            <a:r>
              <a:rPr lang="ru-RU" sz="1400" b="0" i="1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ru-RU" sz="1400" b="0" i="1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(ключ | запрос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4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Учитывая </a:t>
            </a:r>
            <a:r>
              <a:rPr lang="ru-RU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паддинг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u-RU" sz="1400" b="0" i="1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ключ | запрос | </a:t>
            </a:r>
            <a:r>
              <a:rPr lang="ru-RU" sz="1400" b="0" i="1" u="none" strike="noStrike" cap="none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паддинг</a:t>
            </a:r>
            <a:endParaRPr lang="ru-RU" sz="1400" b="0" i="1" u="none" strike="noStrike" cap="none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Паддинг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(рассчитано помощью функции </a:t>
            </a:r>
            <a:r>
              <a:rPr lang="ru-RU" sz="12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pad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из программы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[2] sha256.py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приложении</a:t>
            </a:r>
            <a:r>
              <a:rPr lang="ru-RU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</a:p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x80\x00\x00\x00\x00\x00\x00\x00\x00\x00\x00\x00\x00\x00\x00\x00\x00\x00\x00\x00\x00\x00\x00\x00\x00\x00\x01</a:t>
            </a:r>
            <a:endParaRPr sz="14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Припишем к сообщению рассчитанный </a:t>
            </a:r>
            <a:r>
              <a:rPr lang="ru-RU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паддинг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«00»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чтобы увеличить размер перечисляемой платы в 100 раз, отправим запрос.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Далее, алгоритм находящейся в правильном состоянии хеш-функции, обработает оставшуюся часть нового сообщения и создаст новую действительную подпись (вычислено с помощью функции </a:t>
            </a:r>
            <a:r>
              <a:rPr lang="ru-RU" sz="1200" b="0" i="0" u="none" strike="noStrike" cap="none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sha256 </a:t>
            </a:r>
            <a:r>
              <a:rPr lang="ru-RU" sz="12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из программы </a:t>
            </a:r>
            <a:r>
              <a:rPr lang="ru-RU" sz="1200" b="0" i="0" u="none" strike="noStrike" cap="none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[2] sha256.py </a:t>
            </a:r>
            <a:r>
              <a:rPr lang="ru-RU" sz="12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в приложении):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c154aa5feff7ac1db7b5dcd6dfe1038a884277bdc7d71149c748f87a449d20ae </a:t>
            </a:r>
            <a:endParaRPr sz="14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62914" y="356887"/>
            <a:ext cx="10515600" cy="13255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Атака </a:t>
            </a:r>
            <a:r>
              <a:rPr kumimoji="0" lang="ru-RU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метдом</a:t>
            </a: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удлинения сообщения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49;p27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6498019" y="1744775"/>
            <a:ext cx="4691539" cy="383225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51;p27"/>
          <p:cNvSpPr/>
          <p:nvPr/>
        </p:nvSpPr>
        <p:spPr>
          <a:xfrm>
            <a:off x="740891" y="2159835"/>
            <a:ext cx="4523088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Время вычисления хеш-функции от сообщения 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«</a:t>
            </a:r>
            <a:r>
              <a:rPr lang="ru-RU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quick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brown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fox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jumps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over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lazy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»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записанного 5120000 раз подряд.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Была выбрана фраза на латинице, т.к. кириллица в кодировке UTF-8 обозначается с помощью 2-х байт, а не одного, как </a:t>
            </a:r>
            <a:r>
              <a:rPr lang="ru-RU" sz="1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ASCII </a:t>
            </a:r>
            <a:r>
              <a:rPr lang="ru-RU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символы.</a:t>
            </a:r>
            <a:endParaRPr dirty="0"/>
          </a:p>
        </p:txBody>
      </p:sp>
      <p:sp>
        <p:nvSpPr>
          <p:cNvPr id="7" name="Google Shape;150;p27"/>
          <p:cNvSpPr/>
          <p:nvPr/>
        </p:nvSpPr>
        <p:spPr>
          <a:xfrm>
            <a:off x="1803800" y="6104210"/>
            <a:ext cx="858440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Тесты скорости </a:t>
            </a:r>
            <a:r>
              <a:rPr lang="ru-RU" sz="14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были 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проведены с помощью функции </a:t>
            </a:r>
            <a:r>
              <a:rPr lang="ru-RU" sz="13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calc_hash</a:t>
            </a:r>
            <a:r>
              <a:rPr lang="ru-RU" sz="13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 программы </a:t>
            </a:r>
            <a:r>
              <a:rPr lang="ru-RU" sz="13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[1], </a:t>
            </a:r>
            <a:r>
              <a:rPr lang="ru-RU" sz="12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calc_time.py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35459" y="365125"/>
            <a:ext cx="11244649" cy="1325563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Сравнение скоростей вычисления  некоторых популярных хеш-функций</a:t>
            </a:r>
            <a:endParaRPr lang="ru-RU"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4757"/>
            <a:ext cx="10515600" cy="171347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Зависимость скорости вычисления некоторых популярных хеш-функций от длины входного сообщения </a:t>
            </a:r>
            <a:endParaRPr lang="ru-RU" sz="3200" dirty="0"/>
          </a:p>
        </p:txBody>
      </p:sp>
      <p:pic>
        <p:nvPicPr>
          <p:cNvPr id="4" name="Google Shape;157;p28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5231027" y="1507524"/>
            <a:ext cx="6262714" cy="46186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61;p28"/>
          <p:cNvSpPr/>
          <p:nvPr/>
        </p:nvSpPr>
        <p:spPr>
          <a:xfrm>
            <a:off x="634314" y="2816104"/>
            <a:ext cx="4613189" cy="108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График построен с помощью программы [1], </a:t>
            </a:r>
            <a:r>
              <a:rPr lang="ru-RU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calc_time.py</a:t>
            </a:r>
            <a:r>
              <a:rPr lang="ru-RU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из </a:t>
            </a:r>
            <a:r>
              <a:rPr lang="ru-RU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приложения</a:t>
            </a:r>
            <a:endParaRPr sz="1600" dirty="0"/>
          </a:p>
        </p:txBody>
      </p:sp>
      <p:sp>
        <p:nvSpPr>
          <p:cNvPr id="6" name="Google Shape;160;p28"/>
          <p:cNvSpPr/>
          <p:nvPr/>
        </p:nvSpPr>
        <p:spPr>
          <a:xfrm>
            <a:off x="1731490" y="6381576"/>
            <a:ext cx="9216596" cy="30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Характеристики компьютера, на котором проводились расчёты: Win10/x64, 8GB RAM, GTX 1050, </a:t>
            </a:r>
            <a:r>
              <a:rPr lang="ru-RU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Intel</a:t>
            </a:r>
            <a:r>
              <a:rPr lang="ru-RU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</a:t>
            </a:r>
            <a:r>
              <a:rPr lang="ru-RU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i5. 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Были </a:t>
            </a:r>
            <a:r>
              <a:rPr lang="ru-RU" dirty="0" smtClean="0"/>
              <a:t>исследованы преимущества и недостатки SHA-2. </a:t>
            </a:r>
            <a:r>
              <a:rPr lang="ru-RU" dirty="0" smtClean="0"/>
              <a:t>Алгоритм является </a:t>
            </a:r>
            <a:r>
              <a:rPr lang="ru-RU" dirty="0" smtClean="0"/>
              <a:t>(на данный момент) золотой серединой между быстро-вычисляемыми, но ненадежными хеш-функциями MD4, MD5, SHA-1 и надежной, но медленной и непроверенной временем SHA-3 и отлично подходит для таких целей, как подпись электронных </a:t>
            </a:r>
            <a:r>
              <a:rPr lang="ru-RU" dirty="0" smtClean="0"/>
              <a:t>сообщений.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287031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 работы над проектом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Написать программу, сравнивающую используемость в проектах различных функций свёртки, их популярность </a:t>
            </a:r>
            <a:endParaRPr lang="ru-RU" dirty="0" smtClean="0"/>
          </a:p>
          <a:p>
            <a:r>
              <a:rPr lang="ru-RU" dirty="0" smtClean="0"/>
              <a:t>Сравнить скорость вычисления разных вариаций хеш-функции</a:t>
            </a:r>
            <a:r>
              <a:rPr lang="en-US" dirty="0" smtClean="0"/>
              <a:t> SHA-2 </a:t>
            </a:r>
            <a:r>
              <a:rPr lang="ru-RU" dirty="0" smtClean="0"/>
              <a:t>на  компьютерах 32х и 64х битной архитектуры</a:t>
            </a:r>
            <a:endParaRPr lang="ru-RU" dirty="0" smtClean="0"/>
          </a:p>
        </p:txBody>
      </p:sp>
    </p:spTree>
    <p:extLst>
      <p:ext uri="{BB962C8B-B14F-4D97-AF65-F5344CB8AC3E}">
        <p14:creationId xmlns="" xmlns:p14="http://schemas.microsoft.com/office/powerpoint/2010/main" val="148730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254" y="0"/>
            <a:ext cx="10515600" cy="1325563"/>
          </a:xfrm>
        </p:spPr>
        <p:txBody>
          <a:bodyPr/>
          <a:lstStyle/>
          <a:p>
            <a:r>
              <a:rPr lang="ru-RU" dirty="0" smtClean="0"/>
              <a:t>Актуальность темы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 наше время возникла потребность в подписи различной информации. В связи с ней, были разработаны разного рода хеш-функций, одна из которых и рассматривается в проекте.</a:t>
            </a:r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500448" y="33280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Цели проекта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722870" y="4834388"/>
            <a:ext cx="10515600" cy="103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Разобраться в принципах работы хеш-функции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SHA-2,</a:t>
            </a:r>
            <a:r>
              <a:rPr kumimoji="0" lang="ru-RU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реализовать её, а также сравнить с аналогами.  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0318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ссылок и литературы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600"/>
            </a:pPr>
            <a:r>
              <a:rPr lang="ru-RU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А. П. Алфёров, А.Ю. Зубов, А.С. Кузьмин, А.В. Черёмушкин «Основы Криптографии», 2-е издание – Москва, 2002.</a:t>
            </a:r>
          </a:p>
          <a:p>
            <a:pPr marL="342900" lvl="0" indent="-24130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endParaRPr lang="ru-RU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600"/>
            </a:pPr>
            <a:r>
              <a:rPr lang="ru-RU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Криптографические методы защиты информации: Учебно-методическое пособие: Том 1 / </a:t>
            </a:r>
            <a:r>
              <a:rPr lang="ru-RU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Бабаш</a:t>
            </a:r>
            <a:r>
              <a:rPr lang="ru-RU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А.В., - 2-е изд.</a:t>
            </a:r>
          </a:p>
          <a:p>
            <a:pPr marL="342900" lvl="0" indent="-24130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endParaRPr lang="ru-RU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600"/>
            </a:pPr>
            <a:r>
              <a:rPr lang="ru-RU" u="sng" dirty="0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https://www.crypto101.io/</a:t>
            </a:r>
            <a:endParaRPr lang="ru-RU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4130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endParaRPr lang="ru-RU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600"/>
            </a:pPr>
            <a:r>
              <a:rPr lang="ru-RU" u="sng" dirty="0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https://wikipedia.org/</a:t>
            </a:r>
            <a:endParaRPr lang="ru-RU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4130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endParaRPr lang="ru-RU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600"/>
            </a:pPr>
            <a:r>
              <a:rPr lang="ru-RU" u="sng" dirty="0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https://habr.com/en/post/461163/</a:t>
            </a:r>
            <a:endParaRPr lang="ru-RU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09820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052384" y="642551"/>
            <a:ext cx="10515600" cy="961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904103" y="4184093"/>
            <a:ext cx="10515600" cy="103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56968" y="1772122"/>
            <a:ext cx="10686535" cy="216777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Изучить теоретический материал по теме хеш-функции, </a:t>
            </a:r>
            <a:r>
              <a:rPr lang="en-US" dirty="0" smtClean="0"/>
              <a:t>SHA-2</a:t>
            </a:r>
            <a:endParaRPr lang="ru-RU" dirty="0" smtClean="0"/>
          </a:p>
          <a:p>
            <a:r>
              <a:rPr lang="ru-RU" dirty="0" smtClean="0"/>
              <a:t>Написать хеш-функцию на языке </a:t>
            </a:r>
            <a:r>
              <a:rPr lang="en-US" dirty="0" smtClean="0"/>
              <a:t>Python</a:t>
            </a:r>
            <a:endParaRPr lang="ru-RU" dirty="0" smtClean="0"/>
          </a:p>
          <a:p>
            <a:r>
              <a:rPr lang="ru-RU" dirty="0" smtClean="0"/>
              <a:t>Провести атаку на </a:t>
            </a:r>
            <a:r>
              <a:rPr lang="en-US" dirty="0" smtClean="0"/>
              <a:t>SHA-2 </a:t>
            </a:r>
            <a:r>
              <a:rPr lang="ru-RU" dirty="0" smtClean="0"/>
              <a:t>методом удлинения сообщения</a:t>
            </a:r>
            <a:endParaRPr lang="ru-RU" dirty="0" smtClean="0"/>
          </a:p>
          <a:p>
            <a:r>
              <a:rPr lang="ru-RU" dirty="0" smtClean="0"/>
              <a:t>Написать программу, сравнивающую скорости вычисления различных хеш-функций.</a:t>
            </a:r>
          </a:p>
          <a:p>
            <a:r>
              <a:rPr lang="ru-RU" dirty="0" smtClean="0"/>
              <a:t>Написать программу, сравнивающую используемость в проектах различных функций </a:t>
            </a:r>
            <a:r>
              <a:rPr lang="ru-RU" dirty="0" smtClean="0"/>
              <a:t>свёртки, их популярность </a:t>
            </a:r>
            <a:endParaRPr lang="ru-RU" dirty="0" smtClean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931904" y="4151870"/>
            <a:ext cx="10515600" cy="697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Гипотеза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726990" y="5338119"/>
            <a:ext cx="10686535" cy="700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ru-RU" dirty="0" smtClean="0"/>
              <a:t>Хеш-функция</a:t>
            </a:r>
            <a:r>
              <a:rPr lang="en-US" dirty="0" smtClean="0"/>
              <a:t> SHA-2 </a:t>
            </a:r>
            <a:r>
              <a:rPr lang="ru-RU" dirty="0" smtClean="0"/>
              <a:t>во многом выигрывает у аналогов по таким критериям, как надёжность и скорость вычисления</a:t>
            </a:r>
          </a:p>
        </p:txBody>
      </p:sp>
    </p:spTree>
    <p:extLst>
      <p:ext uri="{BB962C8B-B14F-4D97-AF65-F5344CB8AC3E}">
        <p14:creationId xmlns="" xmlns:p14="http://schemas.microsoft.com/office/powerpoint/2010/main" val="340801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840259" y="373363"/>
            <a:ext cx="10515600" cy="1325563"/>
          </a:xfrm>
        </p:spPr>
        <p:txBody>
          <a:bodyPr/>
          <a:lstStyle/>
          <a:p>
            <a:r>
              <a:rPr lang="ru-RU" dirty="0" smtClean="0"/>
              <a:t>Теоретический материал по теме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543698" y="1866814"/>
            <a:ext cx="10515600" cy="4351338"/>
          </a:xfrm>
        </p:spPr>
        <p:txBody>
          <a:bodyPr/>
          <a:lstStyle/>
          <a:p>
            <a:r>
              <a:rPr lang="ru-RU" dirty="0" smtClean="0"/>
              <a:t>Описание выбранной программы, объяснение, почему именно эта программа выбрана и т.п.</a:t>
            </a:r>
          </a:p>
          <a:p>
            <a:r>
              <a:rPr lang="ru-RU" dirty="0" smtClean="0"/>
              <a:t>Отдельным слайдом, что по этой теме уже существует, в чём новизна именно вашей работы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52071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53081" y="167417"/>
            <a:ext cx="114176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Теоретический материал по теме. Хеш-функции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Как работает хешировани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1035" y="1709779"/>
            <a:ext cx="6477000" cy="433387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595287" y="2166551"/>
            <a:ext cx="44009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Хеш-функция, или функция свёртки — функция, осуществляющая преобразование массива входных данных произвольной длины в (выходную) битовую строку (свёртку) установленной длины, выполняемое определённым алгоритмом.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3;p16"/>
          <p:cNvSpPr/>
          <p:nvPr/>
        </p:nvSpPr>
        <p:spPr>
          <a:xfrm>
            <a:off x="2338667" y="2603324"/>
            <a:ext cx="8087557" cy="2207573"/>
          </a:xfrm>
          <a:prstGeom prst="rect">
            <a:avLst/>
          </a:prstGeom>
          <a:blipFill rotWithShape="1">
            <a:blip r:embed="rId2" cstate="print">
              <a:alphaModFix/>
            </a:blip>
            <a:stretch>
              <a:fillRect l="-451" t="-927" r="-37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021492" y="422790"/>
            <a:ext cx="3113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Коллизии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admin\Desktop\requirmen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8517" y="807307"/>
            <a:ext cx="9611187" cy="45544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06;p20"/>
          <p:cNvPicPr preferRelativeResize="0"/>
          <p:nvPr/>
        </p:nvPicPr>
        <p:blipFill rotWithShape="1">
          <a:blip r:embed="rId2" cstate="print">
            <a:alphaModFix/>
          </a:blip>
          <a:srcRect t="32106"/>
          <a:stretch/>
        </p:blipFill>
        <p:spPr>
          <a:xfrm>
            <a:off x="2265406" y="2010032"/>
            <a:ext cx="7644714" cy="379764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dirty="0" smtClean="0">
                <a:latin typeface="+mj-lt"/>
                <a:ea typeface="+mj-ea"/>
                <a:cs typeface="+mj-cs"/>
              </a:rPr>
              <a:t>Структура </a:t>
            </a:r>
            <a:r>
              <a:rPr lang="ru-RU" sz="4400" dirty="0" err="1" smtClean="0">
                <a:latin typeface="+mj-lt"/>
                <a:ea typeface="+mj-ea"/>
                <a:cs typeface="+mj-cs"/>
              </a:rPr>
              <a:t>Меркла-Дамгарда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3;p30" descr="https://upload.wikimedia.org/wikipedia/commons/thumb/7/7d/SHA-2.svg/1280px-SHA-2.svg.png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963829" y="2257169"/>
            <a:ext cx="4739744" cy="338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74;p30"/>
          <p:cNvSpPr txBox="1"/>
          <p:nvPr/>
        </p:nvSpPr>
        <p:spPr>
          <a:xfrm>
            <a:off x="6161903" y="1787611"/>
            <a:ext cx="4876800" cy="2504302"/>
          </a:xfrm>
          <a:prstGeom prst="rect">
            <a:avLst/>
          </a:prstGeom>
          <a:blipFill rotWithShape="1">
            <a:blip r:embed="rId3" cstate="print">
              <a:alphaModFix/>
            </a:blip>
            <a:stretch>
              <a:fillRect l="-148" t="-30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dirty="0" smtClean="0">
                <a:latin typeface="+mj-lt"/>
                <a:ea typeface="+mj-ea"/>
                <a:cs typeface="+mj-cs"/>
              </a:rPr>
              <a:t>Сжимающая функция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3178" y="4333102"/>
            <a:ext cx="47880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ǁ — </a:t>
            </a:r>
            <a:r>
              <a:rPr lang="ru-RU" dirty="0" smtClean="0"/>
              <a:t>конкатенация,</a:t>
            </a:r>
          </a:p>
          <a:p>
            <a:r>
              <a:rPr lang="ru-RU" dirty="0" smtClean="0"/>
              <a:t>+ — сложение,</a:t>
            </a:r>
          </a:p>
          <a:p>
            <a:r>
              <a:rPr lang="en-US" i="1" dirty="0" smtClean="0"/>
              <a:t>and</a:t>
            </a:r>
            <a:r>
              <a:rPr lang="en-US" dirty="0" smtClean="0"/>
              <a:t> — </a:t>
            </a:r>
            <a:r>
              <a:rPr lang="ru-RU" dirty="0" smtClean="0"/>
              <a:t>побитовое «И»,</a:t>
            </a:r>
          </a:p>
          <a:p>
            <a:r>
              <a:rPr lang="en-US" i="1" dirty="0" err="1" smtClean="0"/>
              <a:t>xor</a:t>
            </a:r>
            <a:r>
              <a:rPr lang="en-US" dirty="0" smtClean="0"/>
              <a:t> — </a:t>
            </a:r>
            <a:r>
              <a:rPr lang="ru-RU" dirty="0" smtClean="0"/>
              <a:t>исключающее «ИЛИ»,</a:t>
            </a:r>
          </a:p>
          <a:p>
            <a:r>
              <a:rPr lang="en-US" i="1" dirty="0" err="1" smtClean="0"/>
              <a:t>shr</a:t>
            </a:r>
            <a:r>
              <a:rPr lang="en-US" dirty="0" smtClean="0"/>
              <a:t> (shift right) — </a:t>
            </a:r>
            <a:r>
              <a:rPr lang="ru-RU" dirty="0" smtClean="0"/>
              <a:t>логический сдвиг вправо,</a:t>
            </a:r>
          </a:p>
          <a:p>
            <a:r>
              <a:rPr lang="en-US" i="1" dirty="0" err="1" smtClean="0"/>
              <a:t>rotr</a:t>
            </a:r>
            <a:r>
              <a:rPr lang="en-US" dirty="0" smtClean="0"/>
              <a:t> (rotate right) — </a:t>
            </a:r>
            <a:r>
              <a:rPr lang="ru-RU" dirty="0" smtClean="0"/>
              <a:t>циклический сдвиг вправо.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589</Words>
  <Application>Microsoft Office PowerPoint</Application>
  <PresentationFormat>Произвольный</PresentationFormat>
  <Paragraphs>102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Исследование и реализация хеш-функции SHA-2</vt:lpstr>
      <vt:lpstr>Актуальность темы</vt:lpstr>
      <vt:lpstr>Слайд 3</vt:lpstr>
      <vt:lpstr>Теоретический материал по теме</vt:lpstr>
      <vt:lpstr>Слайд 5</vt:lpstr>
      <vt:lpstr>Слайд 6</vt:lpstr>
      <vt:lpstr>Слайд 7</vt:lpstr>
      <vt:lpstr>Слайд 8</vt:lpstr>
      <vt:lpstr>Слайд 9</vt:lpstr>
      <vt:lpstr>Сравнение характеристик популярных хеш-функций с SHA-2</vt:lpstr>
      <vt:lpstr>Слайд 11</vt:lpstr>
      <vt:lpstr>Практическая часть. Псевдокод</vt:lpstr>
      <vt:lpstr>Создание программы sha256.py и calc_time.py</vt:lpstr>
      <vt:lpstr>Слайд 14</vt:lpstr>
      <vt:lpstr>Слайд 15</vt:lpstr>
      <vt:lpstr>Сравнение скоростей вычисления  некоторых популярных хеш-функций</vt:lpstr>
      <vt:lpstr>Зависимость скорости вычисления некоторых популярных хеш-функций от длины входного сообщения </vt:lpstr>
      <vt:lpstr>Выводы</vt:lpstr>
      <vt:lpstr>Перспективы работы над проектом</vt:lpstr>
      <vt:lpstr>Список ссылок и литературы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проекта</dc:title>
  <dc:creator>Валентина Кулакова</dc:creator>
  <cp:lastModifiedBy>Пользователь Windows</cp:lastModifiedBy>
  <cp:revision>27</cp:revision>
  <dcterms:created xsi:type="dcterms:W3CDTF">2021-01-29T14:20:03Z</dcterms:created>
  <dcterms:modified xsi:type="dcterms:W3CDTF">2021-02-12T08:06:26Z</dcterms:modified>
</cp:coreProperties>
</file>