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F9A15F7-092F-4CA0-9345-858E3B1022F6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10.04.2020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936CB7-DC47-4043-ADF1-7C4D3C2B42B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14D477D-EAD9-42D9-A7E8-37B04D475AA9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10.04.2020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90732A0-8A51-4D52-9618-B67D9371B28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5000"/>
          </a:bodyPr>
          <a:lstStyle/>
          <a:p>
            <a:pPr algn="ctr">
              <a:lnSpc>
                <a:spcPct val="90000"/>
              </a:lnSpc>
            </a:pPr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Introduction aux algorithmes</a:t>
            </a:r>
            <a:br/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de Machine Learning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5735520"/>
            <a:ext cx="9143640" cy="898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Mars 2020</a:t>
            </a:r>
            <a:br/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Charles HAJJAR – Vincent PETEAU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Ajout des âges manquants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plusieurs solutions à disposition 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mettre une valeur fixe pour tous en fonction de l’âge moyen de l’ensemble des passagers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mettre une valeur aléatoire à chacun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suivre une règle de régression linéaire</a:t>
            </a:r>
          </a:p>
        </p:txBody>
      </p:sp>
      <p:pic>
        <p:nvPicPr>
          <p:cNvPr id="106" name="Image 3"/>
          <p:cNvPicPr/>
          <p:nvPr/>
        </p:nvPicPr>
        <p:blipFill>
          <a:blip r:embed="rId2"/>
          <a:stretch/>
        </p:blipFill>
        <p:spPr>
          <a:xfrm>
            <a:off x="6905880" y="3429000"/>
            <a:ext cx="4750200" cy="288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DataViz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Espace réservé du contenu 3"/>
          <p:cNvPicPr/>
          <p:nvPr/>
        </p:nvPicPr>
        <p:blipFill>
          <a:blip r:embed="rId2"/>
          <a:stretch/>
        </p:blipFill>
        <p:spPr>
          <a:xfrm>
            <a:off x="1995120" y="1523880"/>
            <a:ext cx="8201520" cy="496872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9" name="CustomShape 2"/>
          <p:cNvSpPr/>
          <p:nvPr/>
        </p:nvSpPr>
        <p:spPr>
          <a:xfrm>
            <a:off x="10515240" y="6123600"/>
            <a:ext cx="1304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B050"/>
                </a:solidFill>
                <a:latin typeface="Calibri"/>
              </a:rPr>
              <a:t>MS PowerBI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Les survivants par âge et sexe 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 3"/>
          <p:cNvPicPr/>
          <p:nvPr/>
        </p:nvPicPr>
        <p:blipFill>
          <a:blip r:embed="rId2"/>
          <a:stretch/>
        </p:blipFill>
        <p:spPr>
          <a:xfrm>
            <a:off x="2282040" y="2028240"/>
            <a:ext cx="7627320" cy="40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Par classe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Espace réservé du contenu 3"/>
          <p:cNvPicPr/>
          <p:nvPr/>
        </p:nvPicPr>
        <p:blipFill>
          <a:blip r:embed="rId2"/>
          <a:stretch/>
        </p:blipFill>
        <p:spPr>
          <a:xfrm>
            <a:off x="3644280" y="2337120"/>
            <a:ext cx="4902840" cy="332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Par port d’embarquement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Espace réservé du contenu 3"/>
          <p:cNvPicPr/>
          <p:nvPr/>
        </p:nvPicPr>
        <p:blipFill>
          <a:blip r:embed="rId2"/>
          <a:stretch/>
        </p:blipFill>
        <p:spPr>
          <a:xfrm>
            <a:off x="0" y="1897920"/>
            <a:ext cx="3854880" cy="2323440"/>
          </a:xfrm>
          <a:prstGeom prst="rect">
            <a:avLst/>
          </a:prstGeom>
          <a:ln>
            <a:noFill/>
          </a:ln>
        </p:spPr>
      </p:pic>
      <p:pic>
        <p:nvPicPr>
          <p:cNvPr id="116" name="Image 4"/>
          <p:cNvPicPr/>
          <p:nvPr/>
        </p:nvPicPr>
        <p:blipFill>
          <a:blip r:embed="rId3"/>
          <a:stretch/>
        </p:blipFill>
        <p:spPr>
          <a:xfrm>
            <a:off x="3763440" y="3438000"/>
            <a:ext cx="4380480" cy="2315880"/>
          </a:xfrm>
          <a:prstGeom prst="rect">
            <a:avLst/>
          </a:prstGeom>
          <a:ln>
            <a:noFill/>
          </a:ln>
        </p:spPr>
      </p:pic>
      <p:pic>
        <p:nvPicPr>
          <p:cNvPr id="117" name="Image 5"/>
          <p:cNvPicPr/>
          <p:nvPr/>
        </p:nvPicPr>
        <p:blipFill>
          <a:blip r:embed="rId4"/>
          <a:stretch/>
        </p:blipFill>
        <p:spPr>
          <a:xfrm>
            <a:off x="8289360" y="4305600"/>
            <a:ext cx="3870000" cy="25520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322640" y="4221720"/>
            <a:ext cx="1502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B050"/>
                </a:solidFill>
                <a:latin typeface="Calibri"/>
              </a:rPr>
              <a:t>Southampton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207760" y="5745240"/>
            <a:ext cx="1214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B050"/>
                </a:solidFill>
                <a:latin typeface="Calibri"/>
              </a:rPr>
              <a:t>Cherbourg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9513720" y="3914640"/>
            <a:ext cx="142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B050"/>
                </a:solidFill>
                <a:latin typeface="Calibri"/>
              </a:rPr>
              <a:t>Queenstown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Suivant le nombre d’accompagnants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Espace réservé du contenu 3"/>
          <p:cNvPicPr/>
          <p:nvPr/>
        </p:nvPicPr>
        <p:blipFill>
          <a:blip r:embed="rId2"/>
          <a:stretch/>
        </p:blipFill>
        <p:spPr>
          <a:xfrm>
            <a:off x="838080" y="1926360"/>
            <a:ext cx="10515240" cy="414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Pour les modèles de prédiction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Quelques traitements complémentaires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conversion des entités en valeurs numériques,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Par exemple les âges : </a:t>
            </a:r>
            <a:br/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&lt;= 11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0, &lt;= 18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1&lt;= 22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2, &lt;= 27)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3, &lt;= 33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4, &lt;= 40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5, les autres </a:t>
            </a:r>
            <a:r>
              <a:rPr lang="fr-FR" sz="2000" b="0" strike="noStrike" spc="-1">
                <a:solidFill>
                  <a:srgbClr val="00B050"/>
                </a:solidFill>
                <a:latin typeface="Wingdings"/>
              </a:rPr>
              <a:t></a:t>
            </a:r>
            <a:r>
              <a:rPr lang="fr-FR" sz="2000" b="0" strike="noStrike" spc="-1">
                <a:solidFill>
                  <a:srgbClr val="00B050"/>
                </a:solidFill>
                <a:latin typeface="Calibri"/>
              </a:rPr>
              <a:t> 6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regroupement des valeurs en catégories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lang="fr-FR" sz="2000" b="0" i="1" strike="noStrike" spc="-1">
                <a:solidFill>
                  <a:srgbClr val="00B050"/>
                </a:solidFill>
                <a:latin typeface="Calibri"/>
              </a:rPr>
              <a:t>Accompagné ou seul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 des quelques nouvelles entités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lang="fr-FR" sz="2000" b="0" i="1" strike="noStrike" spc="-1">
                <a:solidFill>
                  <a:srgbClr val="00B050"/>
                </a:solidFill>
                <a:latin typeface="Calibri"/>
              </a:rPr>
              <a:t>Titre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Travail sur les 3 hypothèses proposées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</a:rPr>
              <a:t>Hypothèse 0 : les enfants n’ont pas été privilégiés lors du naufrage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</a:rPr>
              <a:t>Le test du chi2 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Chi2 = 0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Pvalue = 1.0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62BB"/>
              </a:buClr>
              <a:buFont typeface="Wingdings" charset="2"/>
              <a:buChar char=""/>
            </a:pPr>
            <a:r>
              <a:rPr lang="fr-FR" sz="2600" b="0" strike="noStrike" spc="-1">
                <a:solidFill>
                  <a:srgbClr val="2F62BB"/>
                </a:solidFill>
                <a:latin typeface="Calibri"/>
              </a:rPr>
              <a:t>L’hypothèse H0 est rejetée : le fait d’être un enfant (moins de 11 ans) a bel et bien « joué » en leur faveur pour survivre</a:t>
            </a:r>
            <a:endParaRPr lang="fr-FR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838080" y="2359080"/>
          <a:ext cx="2551320" cy="873360"/>
        </p:xfrm>
        <a:graphic>
          <a:graphicData uri="http://schemas.openxmlformats.org/drawingml/2006/table">
            <a:tbl>
              <a:tblPr/>
              <a:tblGrid>
                <a:gridCol w="85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Survived</a:t>
                      </a:r>
                      <a:br/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8" name="Image 4"/>
          <p:cNvPicPr/>
          <p:nvPr/>
        </p:nvPicPr>
        <p:blipFill>
          <a:blip r:embed="rId2"/>
          <a:stretch/>
        </p:blipFill>
        <p:spPr>
          <a:xfrm>
            <a:off x="5985000" y="2244960"/>
            <a:ext cx="5639760" cy="264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Travail sur les 3 hypothèses proposées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Hypothèse 0 : les femmes n’ont pas été privilégiées lors du naufrage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Test du chi2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Chi2 = 260.717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Pvalue = 1.197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62BB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2F62BB"/>
                </a:solidFill>
                <a:latin typeface="Calibri"/>
              </a:rPr>
              <a:t>L’hypothèse H0 est rejetée : le fait d’être une femme a bel et bien « joué » en leur faveur pour survivre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838080" y="2394000"/>
          <a:ext cx="3511800" cy="1034640"/>
        </p:xfrm>
        <a:graphic>
          <a:graphicData uri="http://schemas.openxmlformats.org/drawingml/2006/table">
            <a:tbl>
              <a:tblPr/>
              <a:tblGrid>
                <a:gridCol w="117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Survived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Sex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468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233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2" name="Image 4"/>
          <p:cNvPicPr/>
          <p:nvPr/>
        </p:nvPicPr>
        <p:blipFill>
          <a:blip r:embed="rId2"/>
          <a:stretch/>
        </p:blipFill>
        <p:spPr>
          <a:xfrm>
            <a:off x="7841520" y="2394000"/>
            <a:ext cx="3511800" cy="209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Travail sur les 3 hypothèses proposées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Hypothèse 0 : le prix du billet a joué d’influence pour la survie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Test du chi2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Chi2 = 222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Pvalue = 3.77 e-13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62BB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2F62BB"/>
                </a:solidFill>
                <a:latin typeface="Calibri"/>
              </a:rPr>
              <a:t>L’hypothèse H0 est acceptée : la pvalue est très largement inférieur à alpha, le prix du billet a une influence sur la survie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930600" y="2331000"/>
          <a:ext cx="3502440" cy="360000"/>
        </p:xfrm>
        <a:graphic>
          <a:graphicData uri="http://schemas.openxmlformats.org/drawingml/2006/table">
            <a:tbl>
              <a:tblPr/>
              <a:tblGrid>
                <a:gridCol w="116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Survived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Fare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163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6" name="Image 6"/>
          <p:cNvPicPr/>
          <p:nvPr/>
        </p:nvPicPr>
        <p:blipFill>
          <a:blip r:embed="rId2"/>
          <a:stretch/>
        </p:blipFill>
        <p:spPr>
          <a:xfrm>
            <a:off x="7758720" y="2331000"/>
            <a:ext cx="3828240" cy="235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INTRODUCTION </a:t>
            </a:r>
            <a:r>
              <a:rPr lang="fr-FR" sz="2800" b="0" i="1" strike="noStrike" spc="-1">
                <a:solidFill>
                  <a:srgbClr val="FFFFFF"/>
                </a:solidFill>
                <a:latin typeface="Calibri"/>
              </a:rPr>
              <a:t>de l’équipe pédagogique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L’objectif de ce brief projet est de retracer scientifiquement l’histoire du naufrage du Titanic 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But : mettre en pratique les techniques et les modèles que nous avons abordés ces dernières semaines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Donc, de l’exploitation de données à l’évaluation des modèles de ML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 4"/>
          <p:cNvPicPr/>
          <p:nvPr/>
        </p:nvPicPr>
        <p:blipFill>
          <a:blip r:embed="rId2"/>
          <a:stretch/>
        </p:blipFill>
        <p:spPr>
          <a:xfrm>
            <a:off x="9144000" y="5143680"/>
            <a:ext cx="3047760" cy="17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Prédiction de survies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Nous avons utilisés plusieurs algorithmes pour « prédire » de la survie des passagers du jeu de test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Le but a été de comparer les performances. </a:t>
            </a:r>
            <a:r>
              <a:rPr lang="fr-FR" sz="2800" b="0" i="1" strike="noStrike" spc="-1">
                <a:solidFill>
                  <a:srgbClr val="2F62BB"/>
                </a:solidFill>
                <a:latin typeface="Calibri"/>
              </a:rPr>
              <a:t>La forêt aléatoire s’est montrée la plus performante dans notre jeu de données</a:t>
            </a: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Table 3"/>
          <p:cNvGraphicFramePr/>
          <p:nvPr/>
        </p:nvGraphicFramePr>
        <p:xfrm>
          <a:off x="1706760" y="2994840"/>
          <a:ext cx="8778240" cy="1854000"/>
        </p:xfrm>
        <a:graphic>
          <a:graphicData uri="http://schemas.openxmlformats.org/drawingml/2006/table">
            <a:tbl>
              <a:tblPr/>
              <a:tblGrid>
                <a:gridCol w="32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Model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Score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Fonction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Logistic Regression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100.00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LogisticRegression()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Random Forest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100.00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RandomForestClassifier(n_estimators=100)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KNN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91.47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KNeighborsClassifier(n_neighbors = 3)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Stochastic Gradient Decent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76.99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linear_model.SGDClassifier(max_iter=5, tol=None)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Prédiction de survies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 l’importance du choix des variables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Courbe de précision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8423280" y="1825560"/>
          <a:ext cx="2930400" cy="4820400"/>
        </p:xfrm>
        <a:graphic>
          <a:graphicData uri="http://schemas.openxmlformats.org/drawingml/2006/table">
            <a:tbl>
              <a:tblPr/>
              <a:tblGrid>
                <a:gridCol w="139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Importance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Survived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0.697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0.090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0.088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Fare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0.032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Pclass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0.030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relatives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0.016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Age_Class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0.015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SibSp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Embarked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0.006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Parch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not_alone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43" name="Picture 2"/>
          <p:cNvPicPr/>
          <p:nvPr/>
        </p:nvPicPr>
        <p:blipFill>
          <a:blip r:embed="rId2"/>
          <a:stretch/>
        </p:blipFill>
        <p:spPr>
          <a:xfrm>
            <a:off x="2142000" y="3939120"/>
            <a:ext cx="4977360" cy="266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Test de notre algorithme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Nous prenons un passager pour lequel nous entrons ces informations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âge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sexe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classe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prix du billet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L’algorithme nous retourne s’il survivra ou non</a:t>
            </a:r>
            <a:br/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R² = 0.7878</a:t>
            </a:r>
          </a:p>
        </p:txBody>
      </p:sp>
      <p:graphicFrame>
        <p:nvGraphicFramePr>
          <p:cNvPr id="146" name="Table 3"/>
          <p:cNvGraphicFramePr/>
          <p:nvPr/>
        </p:nvGraphicFramePr>
        <p:xfrm>
          <a:off x="7289640" y="5317560"/>
          <a:ext cx="4063680" cy="1112040"/>
        </p:xfrm>
        <a:graphic>
          <a:graphicData uri="http://schemas.openxmlformats.org/drawingml/2006/table">
            <a:tbl>
              <a:tblPr/>
              <a:tblGrid>
                <a:gridCol w="135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prédit 0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prédit 1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vrai 0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468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vrai 1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234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Conclusions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Nous commençons à connaître le contenu des 2 jeux de données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Nous savons choisir quelles variables utiliser après avoir vérifié leurs corrélations, les avoir complétées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Nous extrayons les informations et en sortons des graphiques les plus parlants possible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Nous avons quelques algorithmes qui nous permettent de compléter les informations manquantes (âge, survie ou non)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800" b="0" i="1" strike="noStrike" spc="-1">
                <a:solidFill>
                  <a:srgbClr val="2F62BB"/>
                </a:solidFill>
                <a:latin typeface="Calibri"/>
              </a:rPr>
              <a:t>Plus on met de variables propres, plus les prédictions s’améliorent.</a:t>
            </a:r>
            <a:br/>
            <a:r>
              <a:rPr lang="fr-FR" sz="2800" b="0" i="1" strike="noStrike" spc="-1">
                <a:solidFill>
                  <a:srgbClr val="2F62BB"/>
                </a:solidFill>
                <a:latin typeface="Calibri"/>
              </a:rPr>
              <a:t>Et inversement…</a:t>
            </a:r>
            <a:br/>
            <a:r>
              <a:rPr lang="fr-FR" sz="2800" b="0" i="1" strike="noStrike" spc="-1">
                <a:solidFill>
                  <a:srgbClr val="2F62BB"/>
                </a:solidFill>
                <a:latin typeface="Calibri"/>
              </a:rPr>
              <a:t>même si cette fois, nous connaissons les chiffres finaux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Rappel de l’histoire du </a:t>
            </a:r>
            <a:r>
              <a:rPr lang="fr-FR" sz="4400" b="0" i="1" strike="noStrike" spc="-1">
                <a:solidFill>
                  <a:srgbClr val="FFFFFF"/>
                </a:solidFill>
                <a:latin typeface="Calibri"/>
              </a:rPr>
              <a:t>Titanic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le 31 mars 1909 : début de la construction et de l’histoire du Titanic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31 mars 1912 : fin de la construction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double coque en plaques d’acier rivetées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16 compartiments séparés par 15 cloisons étanches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8 pompes offrant une capacité d’évacuation de 400 tonnes d’eau à l’heure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10 avril à midi : appareillage de Southampton (en Angleterre), direction Cherbourg (en Normandie) puis Queenstown (pointe sud de l’Irlande) – Arrivée prévue à New York dans la matinée du 17 avril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2223 personnes à bord :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329 passagers en 1</a:t>
            </a:r>
            <a:r>
              <a:rPr lang="fr-FR" sz="2400" b="0" i="1" strike="noStrike" spc="-1" baseline="30000">
                <a:solidFill>
                  <a:srgbClr val="000000"/>
                </a:solidFill>
                <a:latin typeface="Calibri"/>
              </a:rPr>
              <a:t>ère</a:t>
            </a: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 classe, 285 en 2</a:t>
            </a:r>
            <a:r>
              <a:rPr lang="fr-FR" sz="2400" b="0" i="1" strike="noStrike" spc="-1" baseline="30000">
                <a:solidFill>
                  <a:srgbClr val="000000"/>
                </a:solidFill>
                <a:latin typeface="Calibri"/>
              </a:rPr>
              <a:t>ème</a:t>
            </a: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, 710 en 3</a:t>
            </a:r>
            <a:r>
              <a:rPr lang="fr-FR" sz="2400" b="0" i="1" strike="noStrike" spc="-1" baseline="30000">
                <a:solidFill>
                  <a:srgbClr val="000000"/>
                </a:solidFill>
                <a:latin typeface="Calibri"/>
              </a:rPr>
              <a:t>ème</a:t>
            </a: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,</a:t>
            </a:r>
            <a:br/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soit un total de 1324 passagers,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auxquels s’ajoutent les 899 membres d’équipage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mage 4"/>
          <p:cNvPicPr/>
          <p:nvPr/>
        </p:nvPicPr>
        <p:blipFill>
          <a:blip r:embed="rId2"/>
          <a:stretch/>
        </p:blipFill>
        <p:spPr>
          <a:xfrm>
            <a:off x="8921880" y="4814280"/>
            <a:ext cx="3269520" cy="204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Rappel de l’histoire du </a:t>
            </a:r>
            <a:r>
              <a:rPr lang="fr-FR" sz="4400" b="0" i="1" strike="noStrike" spc="-1">
                <a:solidFill>
                  <a:srgbClr val="FFFFFF"/>
                </a:solidFill>
                <a:latin typeface="Calibri"/>
              </a:rPr>
              <a:t>Titanic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14 avril, le Titanic traverse l’Atlantique Nord à pleine puissance, avec une vitesse de 22 nœuds, soit 700 m à la minute, et…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23h40 : </a:t>
            </a:r>
            <a:r>
              <a:rPr lang="fr-FR" sz="4000" b="0" strike="noStrike" spc="-1">
                <a:solidFill>
                  <a:srgbClr val="000000"/>
                </a:solidFill>
                <a:latin typeface="Cooper Black"/>
              </a:rPr>
              <a:t>Iceberg droit devant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Des 868 survivants, 711 ont été rescapés par le Carpathia, arrivé sur les lieux du drame vers 5 h du matin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 4"/>
          <p:cNvPicPr/>
          <p:nvPr/>
        </p:nvPicPr>
        <p:blipFill>
          <a:blip r:embed="rId2"/>
          <a:stretch/>
        </p:blipFill>
        <p:spPr>
          <a:xfrm>
            <a:off x="8100360" y="2628000"/>
            <a:ext cx="4091040" cy="230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Prévisionnel du projet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ce réservé du contenu 3"/>
          <p:cNvPicPr/>
          <p:nvPr/>
        </p:nvPicPr>
        <p:blipFill>
          <a:blip r:embed="rId2"/>
          <a:stretch/>
        </p:blipFill>
        <p:spPr>
          <a:xfrm>
            <a:off x="2473200" y="1690560"/>
            <a:ext cx="7245360" cy="466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Analyse des données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838080" y="1825560"/>
          <a:ext cx="10515240" cy="4820400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Variables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Informations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Structure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PassengerId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N° identification du passager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 1 à 891 dans le train.csv</a:t>
                      </a:r>
                      <a:br/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 892 à 1309 dans le test.csv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Survived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Survivant ou non</a:t>
                      </a:r>
                      <a:br/>
                      <a:r>
                        <a:rPr lang="fr-FR" sz="1200" b="0" i="1" strike="noStrike" spc="-1">
                          <a:solidFill>
                            <a:srgbClr val="FF0000"/>
                          </a:solidFill>
                          <a:latin typeface="Calibri"/>
                          <a:ea typeface="Calibri"/>
                        </a:rPr>
                        <a:t>Non dispo sur le jeu de test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 si le passager a survécu, 0 s’il est décédé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Pclass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Classe du passager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 = 1</a:t>
                      </a:r>
                      <a:r>
                        <a:rPr lang="fr-FR" sz="1200" b="0" i="1" strike="noStrike" spc="-1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ère</a:t>
                      </a: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classe, 2 = 2</a:t>
                      </a:r>
                      <a:r>
                        <a:rPr lang="fr-FR" sz="1200" b="0" i="1" strike="noStrike" spc="-1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ème</a:t>
                      </a: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classe, 3 = 3</a:t>
                      </a:r>
                      <a:r>
                        <a:rPr lang="fr-FR" sz="1200" b="0" i="1" strike="noStrike" spc="-1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ème</a:t>
                      </a: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classe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 du passager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Style : Nom, titre. Prénoms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Sex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Sexe du passager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‘male’ ou ‘female’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 du passager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Décimal si inférieur à 1, estimé si de la forme xx.5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SibSp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Nombre d’époux, de frères ou de sœurs présents à bord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Parch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Nombre de parents ou d’enfants présents à bord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Ticket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Numéro du ticket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Prix des tickets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Le prix est indiqué en £ et pour un seul achat (peut correspondre à plusieurs tickets)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Cabin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Numéro de Cabine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Un ou plusieurs numéros de cabine, de la forme ‘A123’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Embarked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Port d’embarcation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 = Cherbourg, Q = Queenstown, S = Southampton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Jeu de données d’entrainement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2941200" y="1710000"/>
          <a:ext cx="6309000" cy="47739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Colonne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 Nulle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Dtype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PassengerId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Survived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Pclass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714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SibSp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Parch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Ticket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Fare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Cabin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204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Embarked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Jeu de données de test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2941200" y="1710000"/>
          <a:ext cx="6309000" cy="47739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Colonne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 Nulle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Dtype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PassengerId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Survived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Pclass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</a:rPr>
                        <a:t>332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SibSp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Parch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Ticket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Fare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417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float64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Cabin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</a:rPr>
                        <a:t>91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Embarked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418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"/>
              </a:rPr>
              <a:t>Corrélation entre variables ?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Image 102"/>
          <p:cNvPicPr/>
          <p:nvPr/>
        </p:nvPicPr>
        <p:blipFill>
          <a:blip r:embed="rId2"/>
          <a:stretch/>
        </p:blipFill>
        <p:spPr>
          <a:xfrm>
            <a:off x="3996702" y="1908136"/>
            <a:ext cx="4198596" cy="45848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1124</Words>
  <Application>Microsoft Office PowerPoint</Application>
  <PresentationFormat>Grand écran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Cooper Black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algorithmes de Machine Learning</dc:title>
  <dc:subject/>
  <dc:creator>Vincent Peteau</dc:creator>
  <dc:description/>
  <cp:lastModifiedBy>Vincent Peteau</cp:lastModifiedBy>
  <cp:revision>32</cp:revision>
  <dcterms:created xsi:type="dcterms:W3CDTF">2020-04-09T07:48:12Z</dcterms:created>
  <dcterms:modified xsi:type="dcterms:W3CDTF">2020-04-10T07:40:05Z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