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75" r:id="rId6"/>
    <p:sldId id="261" r:id="rId7"/>
    <p:sldId id="259" r:id="rId8"/>
    <p:sldId id="268" r:id="rId9"/>
    <p:sldId id="262" r:id="rId10"/>
    <p:sldId id="263" r:id="rId11"/>
    <p:sldId id="264" r:id="rId12"/>
    <p:sldId id="267" r:id="rId13"/>
    <p:sldId id="265" r:id="rId14"/>
    <p:sldId id="266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3F15-7B72-EA86-255F-3073CC746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3069" y="524693"/>
            <a:ext cx="8791575" cy="23876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BLOCKCHAIN BEHIND THE WHEEL: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ACCELERATING TOWARDS A SMART AUTOMOTIVE ERA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F3598-1DF7-CDD9-4CD7-6355D61E6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070" y="3061263"/>
            <a:ext cx="8791575" cy="3647767"/>
          </a:xfrm>
        </p:spPr>
        <p:txBody>
          <a:bodyPr>
            <a:normAutofit lnSpcReduction="10000"/>
          </a:bodyPr>
          <a:lstStyle/>
          <a:p>
            <a:r>
              <a:rPr lang="en-IN" sz="2800" b="1" dirty="0" err="1">
                <a:solidFill>
                  <a:schemeClr val="tx1"/>
                </a:solidFill>
              </a:rPr>
              <a:t>Cecs</a:t>
            </a:r>
            <a:r>
              <a:rPr lang="en-IN" sz="2800" b="1" dirty="0">
                <a:solidFill>
                  <a:schemeClr val="tx1"/>
                </a:solidFill>
              </a:rPr>
              <a:t> 574 – topics in distributed computing</a:t>
            </a:r>
          </a:p>
          <a:p>
            <a:endParaRPr lang="en-IN" sz="2800" dirty="0">
              <a:solidFill>
                <a:schemeClr val="tx1"/>
              </a:solidFill>
            </a:endParaRPr>
          </a:p>
          <a:p>
            <a:r>
              <a:rPr lang="en-IN" sz="2800" dirty="0">
                <a:solidFill>
                  <a:schemeClr val="tx1"/>
                </a:solidFill>
              </a:rPr>
              <a:t>	Akhil MANCHUKONDA</a:t>
            </a:r>
          </a:p>
          <a:p>
            <a:r>
              <a:rPr lang="en-IN" sz="2800" dirty="0">
                <a:solidFill>
                  <a:schemeClr val="tx1"/>
                </a:solidFill>
              </a:rPr>
              <a:t>	LAKSHMI PRASANNA UDUMULA</a:t>
            </a:r>
          </a:p>
          <a:p>
            <a:r>
              <a:rPr lang="en-IN" sz="2800" dirty="0">
                <a:solidFill>
                  <a:schemeClr val="tx1"/>
                </a:solidFill>
              </a:rPr>
              <a:t>	CHERISH KASTURI</a:t>
            </a:r>
          </a:p>
          <a:p>
            <a:r>
              <a:rPr lang="en-IN" sz="2800" dirty="0">
                <a:solidFill>
                  <a:schemeClr val="tx1"/>
                </a:solidFill>
              </a:rPr>
              <a:t>	JEET PATEL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2" descr="Blockchain Technology in Automotive Industry">
            <a:extLst>
              <a:ext uri="{FF2B5EF4-FFF2-40B4-BE49-F238E27FC236}">
                <a16:creationId xmlns:a16="http://schemas.microsoft.com/office/drawing/2014/main" id="{499BD439-4052-5842-A57E-79051902C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358" y="4480333"/>
            <a:ext cx="4206642" cy="237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40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2BB75-BF03-C1BB-68B7-1C15D619D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Distributed Ledger Technology (DLT)</a:t>
            </a:r>
            <a:r>
              <a:rPr lang="en-US" sz="2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sz="28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0117E-32B8-E546-9359-F638ECE2D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671" y="1632857"/>
            <a:ext cx="10506300" cy="49223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DLT ensures tamper-resistant data management, crucial for the automotive sector's intricate needs.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technology enables data sharing and validation across the supply chain without central oversight.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Within automotive, DLT's uses range from smart contract execution to bolstering anti-counterfeit measures.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aligns with privacy regulations, protecting user data and industry intellectual property in the digital realm.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8010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87A35-996B-CDAF-344F-94C842C54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5876" y="257659"/>
            <a:ext cx="8791575" cy="2387600"/>
          </a:xfrm>
        </p:spPr>
        <p:txBody>
          <a:bodyPr>
            <a:normAutofit/>
          </a:bodyPr>
          <a:lstStyle/>
          <a:p>
            <a:r>
              <a:rPr lang="en-US" sz="28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Privacy Concerns &amp; Solutions in Blockchain</a:t>
            </a:r>
            <a:r>
              <a:rPr lang="en-US" sz="2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sz="28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4A00F-89A2-315F-DF69-8CF11D0DC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1822381"/>
            <a:ext cx="10896600" cy="432352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cap="none" dirty="0">
                <a:solidFill>
                  <a:schemeClr val="tx1"/>
                </a:solidFill>
              </a:rPr>
              <a:t>Public-key cryptography forms the basis of blockchain's privacy capabilities, ensuring confidentiality which is one of the foundational pillars of information security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cap="none" dirty="0">
                <a:solidFill>
                  <a:schemeClr val="tx1"/>
                </a:solidFill>
              </a:rPr>
              <a:t>Challenges In User Identification And Potential Solutions For Enhanced Privacy.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cap="none" dirty="0">
                <a:solidFill>
                  <a:schemeClr val="tx1"/>
                </a:solidFill>
              </a:rPr>
              <a:t> Blockchain's transparency and adherence to regulations such as GDPR and CCPA directly relate to the ways in which user data in the automotive industry is protected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cap="none" dirty="0">
                <a:solidFill>
                  <a:schemeClr val="tx1"/>
                </a:solidFill>
              </a:rPr>
              <a:t>Blockchain's Role In Enhancing Privacy In Connected Vehicles And Personal Data Protection.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499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83F10-83AC-0517-68C0-EE3EC3FB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 Security Pillars</a:t>
            </a:r>
            <a:r>
              <a:rPr lang="en-US" sz="2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sz="28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19C6B-49F4-94F7-E75E-EB5E8D0BD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Emphasizes confidentiality, integrity, and availability in blockchain networks.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Blockchain's approach to maintaining data security and preventing unauthorized access.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Ensuring data integrity through immutable storage and transaction history.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Availability ensured by peer-to-peer distribution, mitigating risks like the 51% attack.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Google Shape;116;p20" descr="Diagram&#10;&#10;Description automatically generated">
            <a:extLst>
              <a:ext uri="{FF2B5EF4-FFF2-40B4-BE49-F238E27FC236}">
                <a16:creationId xmlns:a16="http://schemas.microsoft.com/office/drawing/2014/main" id="{97C89611-C878-6DB9-3F0A-BD02A9308858}"/>
              </a:ext>
            </a:extLst>
          </p:cNvPr>
          <p:cNvPicPr preferRelativeResize="0"/>
          <p:nvPr/>
        </p:nvPicPr>
        <p:blipFill rotWithShape="1">
          <a:blip r:embed="rId2"/>
          <a:srcRect t="7810" r="-3" b="14128"/>
          <a:stretch/>
        </p:blipFill>
        <p:spPr>
          <a:xfrm>
            <a:off x="7427913" y="232357"/>
            <a:ext cx="2959100" cy="2017130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2162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3F10-A519-2113-90FB-696B0FCA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Protecting User Data in the Automotive Industry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3132E-0651-143F-ADF3-2E5759C89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Secure and decentralized storage of sensitive customer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Blockchain's potential to prevent data breaches and ensure user control over data access.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Compliance with data privacy regulations like GDPR and CCPA through blockchain technology.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Applications in protecting intellectual property rights within the automotive industry.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418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C1D0-36F1-452E-A79D-74CC32B19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300" y="499528"/>
            <a:ext cx="9905998" cy="1478570"/>
          </a:xfrm>
        </p:spPr>
        <p:txBody>
          <a:bodyPr>
            <a:normAutofit/>
          </a:bodyPr>
          <a:lstStyle/>
          <a:p>
            <a:r>
              <a:rPr lang="en-US" sz="28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 and Access Management</a:t>
            </a:r>
            <a:r>
              <a:rPr lang="en-US" sz="2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sz="28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1C4FBE-1037-FA5F-2DC4-758355FC2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2" y="1238813"/>
            <a:ext cx="9905999" cy="35417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Decentralized Hyperledger blockchain system facilitating secure digital identity management through verified credential issuance, storage, and authentication processes.</a:t>
            </a:r>
          </a:p>
        </p:txBody>
      </p:sp>
      <p:pic>
        <p:nvPicPr>
          <p:cNvPr id="6" name="Google Shape;102;p1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CE4F12CD-B834-2E34-AFD4-C9816C7537B2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320472" y="2717383"/>
            <a:ext cx="6928645" cy="364108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9742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0AC4-5116-3084-FC93-3EE1F72E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Advanced Blockchain-Based Applications in Automotive</a:t>
            </a:r>
            <a:r>
              <a:rPr lang="en-US" sz="2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sz="28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059B0-0847-6C4C-43D1-5D9B71DDD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92312"/>
            <a:ext cx="9905999" cy="436997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Smart Manufacturing</a:t>
            </a:r>
            <a:r>
              <a:rPr lang="en-US" dirty="0"/>
              <a:t>: Blockchain enables tracking of product versions, warranty issues, and ownership disputes, improving overall quality control.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Extended Global Vehicle Ledger</a:t>
            </a:r>
            <a:r>
              <a:rPr lang="en-US" dirty="0"/>
              <a:t>: A secure platform to store, update, and communicate automobile maintenance and ownership history in real time, facilitating better logistics and spare part authenticity.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Anti-counterfeiting Measures</a:t>
            </a:r>
            <a:r>
              <a:rPr lang="en-US" dirty="0"/>
              <a:t>: Utilizing blockchain to ensure part authenticity and prevent odometer fraud, with examples like Bosch and TÜV </a:t>
            </a:r>
            <a:r>
              <a:rPr lang="en-US" dirty="0" err="1"/>
              <a:t>Rheinland</a:t>
            </a:r>
            <a:r>
              <a:rPr lang="en-US" dirty="0"/>
              <a:t> developing a digital logbook solution.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Personalization and Digital Retailing</a:t>
            </a:r>
            <a:r>
              <a:rPr lang="en-US" dirty="0"/>
              <a:t>: Enhancing customer engagement through blockchain-based loyalty and reward programs, enabling rewards to be used as currency within the network.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5905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5EE55-858B-0F17-BA98-F340B74C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Mobility Services and P2P Lending</a:t>
            </a:r>
            <a:r>
              <a:rPr lang="en-US" sz="2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sz="28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AC7C8-7621-F602-FA37-C17753547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6562"/>
            <a:ext cx="9905999" cy="4300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Claim Processing and Usage-based Insurance</a:t>
            </a:r>
            <a:r>
              <a:rPr lang="en-US" dirty="0"/>
              <a:t>: Blockchain allows for transparent claim processing involving multiple parties and supports usage-based insurance models by securely sharing driving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P2P Lending, Leasing, and Financing</a:t>
            </a:r>
            <a:r>
              <a:rPr lang="en-US" dirty="0"/>
              <a:t>: Facilitates secure and efficient peer-to-peer transactions for car leasing and rentals, with examples like the pilot project by Visa and DocuSign using blockchain for car leasing.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Mobility as a Service (</a:t>
            </a:r>
            <a:r>
              <a:rPr lang="en-US" b="1" dirty="0" err="1"/>
              <a:t>MaaS</a:t>
            </a:r>
            <a:r>
              <a:rPr lang="en-US" b="1" dirty="0"/>
              <a:t>)</a:t>
            </a:r>
            <a:r>
              <a:rPr lang="en-US" dirty="0"/>
              <a:t>: A blockchain platform could connect IoT-connected vehicles, autonomous vehicles, and ride-sharing providers, ensuring secure and seamless transactions and data exchange.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8800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758F-95A1-E648-4A66-58D3BE13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8357"/>
            <a:ext cx="9905998" cy="1478570"/>
          </a:xfrm>
        </p:spPr>
        <p:txBody>
          <a:bodyPr>
            <a:normAutofit/>
          </a:bodyPr>
          <a:lstStyle/>
          <a:p>
            <a:r>
              <a:rPr lang="en-US" sz="28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Connected Services and Smart Charging for EVs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8929A-EB86-CBCA-F44B-D1C1E70EA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6927"/>
            <a:ext cx="9905999" cy="434015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Connected Services</a:t>
            </a:r>
            <a:r>
              <a:rPr lang="en-US" dirty="0"/>
              <a:t>: Blockchain enables vehicle owners to acquire services like parking and tolls seamlessly, with integration examples like Care wallet.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Smart Charging for Electric Vehicles (EVs): </a:t>
            </a:r>
            <a:r>
              <a:rPr lang="en-US" dirty="0"/>
              <a:t>Blockchain supports efficient energy management and billing for EV charging, allowing owners to choose optimal charging times and participate in energy grid stabilization.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Autonomous Vehicles</a:t>
            </a:r>
            <a:r>
              <a:rPr lang="en-US" dirty="0"/>
              <a:t>: Highlighting the potential for blockchain to secure data communication between autonomous vehicles and infrastructure, ensuring privacy and data integrity.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Forensics and Security</a:t>
            </a:r>
            <a:r>
              <a:rPr lang="en-US" dirty="0"/>
              <a:t>: Blockchain's role in enhancing vehicle forensics and security, aiding in investigations and insurance claims by providing tamper-proof data records.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263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CE47-708D-AC76-087D-6F19A95E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 &amp; Future Outlook</a:t>
            </a:r>
            <a:r>
              <a:rPr lang="en-US" sz="2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sz="28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94234-73AF-25E9-B74E-F0F24C08C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9905999" cy="354171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Transformative Potential: Blockchain technology stands to significantly enhance efficiency, security, and transparency in the automotive industry.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Cyber-Resilience: By addressing key challenges like data breaches, fraud, and operational inefficiencies, blockchain contributes to a more resilient automotive ecosystem.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Innovation and Opportunities: Encourages the exploration of new business models and solutions, from smart contracts to advanced mobility services.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Future Directions: Continued research and development are essential to overcome existing barriers and fully realize blockchain's potential in automotive applications.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061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A00B1-CFA6-05C2-46EA-6E147445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553682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1757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42A2-1E8A-ACCE-13FF-0865A89A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Abstract &amp; Introduction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4B13F-328D-E11C-EE1D-1B49F645F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7609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9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Emphasizes the potential for blockchain to enable new business models and improve transparency in the automotive industry.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kern="0" dirty="0"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9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Global perspective on blockchain's benefits for automotive cyber-resilienc</a:t>
            </a:r>
            <a:r>
              <a:rPr lang="en-US" sz="1900" kern="0" dirty="0">
                <a:latin typeface="Segoe UI" panose="020B0502040204020203" pitchFamily="34" charset="0"/>
                <a:ea typeface="Times New Roman" panose="02020603050405020304" pitchFamily="18" charset="0"/>
              </a:rPr>
              <a:t>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Numerous operational inefficiencies in Autonomous vehicles: causing injuries, losses, unnecessary causalities.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Security issues with Automotives results in cyberattacks.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Risk of hostile assaults with increasing features.</a:t>
            </a:r>
          </a:p>
        </p:txBody>
      </p:sp>
    </p:spTree>
    <p:extLst>
      <p:ext uri="{BB962C8B-B14F-4D97-AF65-F5344CB8AC3E}">
        <p14:creationId xmlns:p14="http://schemas.microsoft.com/office/powerpoint/2010/main" val="101415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726C-A7B8-A52A-3029-2FF7075E6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575" y="546776"/>
            <a:ext cx="9905998" cy="1478570"/>
          </a:xfrm>
        </p:spPr>
        <p:txBody>
          <a:bodyPr/>
          <a:lstStyle/>
          <a:p>
            <a:r>
              <a:rPr lang="en-US" sz="28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Blockchain &amp; Automotive Industry</a:t>
            </a:r>
            <a:r>
              <a:rPr lang="en-US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sz="18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E97A8-771D-A39B-A875-4886E52D3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DBD728-607E-AD41-1CBF-CAC80030B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71" y="2161906"/>
            <a:ext cx="5194740" cy="2959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CCB828-DEC7-5ECC-A5C0-B66DE01C67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52" y="2161906"/>
            <a:ext cx="5466424" cy="295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5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8AF0-B8DA-AA84-2D17-38EF75731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91135"/>
            <a:ext cx="9905998" cy="1478570"/>
          </a:xfrm>
        </p:spPr>
        <p:txBody>
          <a:bodyPr>
            <a:normAutofit/>
          </a:bodyPr>
          <a:lstStyle/>
          <a:p>
            <a:r>
              <a:rPr lang="en-US" sz="28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Blockchain IN AUTOMOTIVE industry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C0DDD-E143-D6B0-61BA-7B7DDB15B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435099"/>
            <a:ext cx="9905999" cy="35417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Highlights blockchain's role in securing data across multiple industries.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Tamper-proof nature ensures data integrity and transparency.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Immutable transaction records mitigate risks of data modification.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Fundamentals of blockchain technology for creating a secure, decentralized data management platform.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C831A5-537E-206F-F2D5-18B4857A0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886" y="3844494"/>
            <a:ext cx="3462852" cy="280491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533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BFBE-A1BC-045F-4BB6-BFAF2DC3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E35C2-9E67-F948-935A-40B6FA056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32857"/>
            <a:ext cx="9905999" cy="38317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Addressing the growing threat of cyberattacks targeting automotive manufacturing.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Reducing costs while streamlining processes and minimizing reliance on intermediaries.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Functional Incompetence due to Data Management.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Transparency over transactions.</a:t>
            </a:r>
          </a:p>
        </p:txBody>
      </p:sp>
    </p:spTree>
    <p:extLst>
      <p:ext uri="{BB962C8B-B14F-4D97-AF65-F5344CB8AC3E}">
        <p14:creationId xmlns:p14="http://schemas.microsoft.com/office/powerpoint/2010/main" val="330401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7B41E-6C53-13C2-4685-A8B07BB0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Decentralization &amp; Resilience</a:t>
            </a:r>
            <a:r>
              <a:rPr lang="en-US" sz="2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sz="28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D6C1E-BF3D-3B99-85C6-2F635B7E2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497" y="1556657"/>
            <a:ext cx="9905999" cy="43216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Eliminates Single Points of Failure: Spreads data across computers, enhancing resilience and robustness against failures.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Enhances Data Security and Privacy: Distributes data storage, significantly lowering breach risks and improving privacy.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Improves System Transparency and Trust: Offers shared ledger access, boosting transaction transparency and trust.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Facilitates Innovation and Collaboration: Promotes network-wide collaboration, driving innovation and flexible solutions.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372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11F6-2CEA-66F3-5AE8-32F2A2301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Smart Contracts Introduction</a:t>
            </a:r>
            <a:r>
              <a:rPr lang="en-US" sz="2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sz="28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C07B5-56D0-4877-DCE6-F56803897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7999"/>
            <a:ext cx="9905999" cy="354171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Smart contracts as self-executing contracts without intermediaries.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Enhances security and transparency, beneficial for industries requiring secure transactions.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Example: In autonomous vehicles, smart contracts can securely manage vast data, improving safety and resource efficiency.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Discussion on smart contracts’ benefits for transparent and secure transactions across various industries.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5674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5438-2092-8DDB-451F-B16465DC6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47068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US" sz="28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Smart Contracts for Automation and Efficiency</a:t>
            </a:r>
            <a:r>
              <a:rPr lang="en-US" sz="2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sz="28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486C1-C209-175F-9E39-3BD75593A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57803"/>
            <a:ext cx="9905999" cy="35417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 of Smart Contract in Automating transactions and operations.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Interaction with oracles for integrating real-world data into blockchain.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Distinction between strong and weak smart contracts in terms of legal compliance and execution.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Examples of smart contracts in automating insurance claims and vehicle leasing.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Picture 3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9055BED0-6B3F-23B3-6A89-989CA1B74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516" y="4511505"/>
            <a:ext cx="6086967" cy="189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1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673B6-2758-58EE-4E42-21116875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Consensus Mechanisms</a:t>
            </a:r>
            <a:r>
              <a:rPr lang="en-US" sz="2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sz="28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E055-A698-2957-ED9C-BA9FB690B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Core to blockchain's integrity, ensuring transactions are valid and secure.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Discusses Proof-of-Work and Proof-of-Stake as mechanisms to achieve consensus.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Each node's agreement is required for adding new blocks, enhancing data security.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Comparison of different consensus mechanisms and their security implications.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1026" name="Picture 2" descr="Consensus in Blockchain: What You Need ...">
            <a:extLst>
              <a:ext uri="{FF2B5EF4-FFF2-40B4-BE49-F238E27FC236}">
                <a16:creationId xmlns:a16="http://schemas.microsoft.com/office/drawing/2014/main" id="{55FC615C-D374-582A-A412-038446742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344488"/>
            <a:ext cx="26003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645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311</TotalTime>
  <Words>1163</Words>
  <Application>Microsoft Office PowerPoint</Application>
  <PresentationFormat>Widescreen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Segoe UI</vt:lpstr>
      <vt:lpstr>Tw Cen MT</vt:lpstr>
      <vt:lpstr>Wingdings</vt:lpstr>
      <vt:lpstr>Circuit</vt:lpstr>
      <vt:lpstr>BLOCKCHAIN BEHIND THE WHEEL: ACCELERATING TOWARDS A SMART AUTOMOTIVE ERA</vt:lpstr>
      <vt:lpstr>Abstract &amp; Introduction</vt:lpstr>
      <vt:lpstr>Blockchain &amp; Automotive Industry: </vt:lpstr>
      <vt:lpstr>Blockchain IN AUTOMOTIVE industry</vt:lpstr>
      <vt:lpstr>Challenges</vt:lpstr>
      <vt:lpstr>Decentralization &amp; Resilience: </vt:lpstr>
      <vt:lpstr>Smart Contracts Introduction: </vt:lpstr>
      <vt:lpstr>Smart Contracts for Automation and Efficiency: </vt:lpstr>
      <vt:lpstr>Consensus Mechanisms: </vt:lpstr>
      <vt:lpstr>Distributed Ledger Technology (DLT): </vt:lpstr>
      <vt:lpstr>Privacy Concerns &amp; Solutions in Blockchain: </vt:lpstr>
      <vt:lpstr>Information Security Pillars: </vt:lpstr>
      <vt:lpstr>Protecting User Data in the Automotive Industry</vt:lpstr>
      <vt:lpstr>Identity and Access Management: </vt:lpstr>
      <vt:lpstr>Advanced Blockchain-Based Applications in Automotive: </vt:lpstr>
      <vt:lpstr>Mobility Services and P2P Lending: </vt:lpstr>
      <vt:lpstr>Connected Services and Smart Charging for EVs</vt:lpstr>
      <vt:lpstr>Conclusion &amp; Future Outlook: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BEHIND THE WHEEL: ACCELERATING TOWARDS A SMART AUTOMOTIVE ERA</dc:title>
  <dc:creator>Akhil Manchukonda</dc:creator>
  <cp:lastModifiedBy>Lakshmi Prasanna Udumula</cp:lastModifiedBy>
  <cp:revision>9</cp:revision>
  <dcterms:created xsi:type="dcterms:W3CDTF">2024-03-26T16:00:36Z</dcterms:created>
  <dcterms:modified xsi:type="dcterms:W3CDTF">2024-03-27T20:40:51Z</dcterms:modified>
</cp:coreProperties>
</file>