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15.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tags/tag2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82" r:id="rId5"/>
    <p:sldId id="263" r:id="rId6"/>
    <p:sldId id="268" r:id="rId7"/>
    <p:sldId id="284" r:id="rId8"/>
    <p:sldId id="283" r:id="rId9"/>
    <p:sldId id="274" r:id="rId10"/>
    <p:sldId id="262" r:id="rId11"/>
    <p:sldId id="272" r:id="rId12"/>
    <p:sldId id="259" r:id="rId13"/>
    <p:sldId id="265" r:id="rId14"/>
    <p:sldId id="25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DD5"/>
    <a:srgbClr val="B1B3C1"/>
    <a:srgbClr val="715370"/>
    <a:srgbClr val="EAEAEA"/>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4660"/>
  </p:normalViewPr>
  <p:slideViewPr>
    <p:cSldViewPr snapToGrid="0" showGuides="1">
      <p:cViewPr varScale="1">
        <p:scale>
          <a:sx n="92" d="100"/>
          <a:sy n="92" d="100"/>
        </p:scale>
        <p:origin x="366" y="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2FA59-A30F-4479-892A-6405E9F0ED52}"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AD509-40CA-4FE7-ACB5-6A190A1C4596}" type="slidenum">
              <a:rPr lang="zh-CN" altLang="en-US" smtClean="0"/>
              <a:t>‹#›</a:t>
            </a:fld>
            <a:endParaRPr lang="zh-CN" altLang="en-US"/>
          </a:p>
        </p:txBody>
      </p:sp>
    </p:spTree>
    <p:extLst>
      <p:ext uri="{BB962C8B-B14F-4D97-AF65-F5344CB8AC3E}">
        <p14:creationId xmlns:p14="http://schemas.microsoft.com/office/powerpoint/2010/main" val="302622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a:t>
            </a:fld>
            <a:endParaRPr lang="zh-CN" altLang="en-US"/>
          </a:p>
        </p:txBody>
      </p:sp>
    </p:spTree>
    <p:extLst>
      <p:ext uri="{BB962C8B-B14F-4D97-AF65-F5344CB8AC3E}">
        <p14:creationId xmlns:p14="http://schemas.microsoft.com/office/powerpoint/2010/main" val="8437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10</a:t>
            </a:fld>
            <a:endParaRPr lang="zh-CN" altLang="en-US"/>
          </a:p>
        </p:txBody>
      </p:sp>
    </p:spTree>
    <p:extLst>
      <p:ext uri="{BB962C8B-B14F-4D97-AF65-F5344CB8AC3E}">
        <p14:creationId xmlns:p14="http://schemas.microsoft.com/office/powerpoint/2010/main" val="24129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11</a:t>
            </a:fld>
            <a:endParaRPr lang="zh-CN" altLang="en-US"/>
          </a:p>
        </p:txBody>
      </p:sp>
    </p:spTree>
    <p:extLst>
      <p:ext uri="{BB962C8B-B14F-4D97-AF65-F5344CB8AC3E}">
        <p14:creationId xmlns:p14="http://schemas.microsoft.com/office/powerpoint/2010/main" val="69628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12</a:t>
            </a:fld>
            <a:endParaRPr lang="zh-CN" altLang="en-US"/>
          </a:p>
        </p:txBody>
      </p:sp>
    </p:spTree>
    <p:extLst>
      <p:ext uri="{BB962C8B-B14F-4D97-AF65-F5344CB8AC3E}">
        <p14:creationId xmlns:p14="http://schemas.microsoft.com/office/powerpoint/2010/main" val="2359538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13</a:t>
            </a:fld>
            <a:endParaRPr lang="zh-CN" altLang="en-US"/>
          </a:p>
        </p:txBody>
      </p:sp>
    </p:spTree>
    <p:extLst>
      <p:ext uri="{BB962C8B-B14F-4D97-AF65-F5344CB8AC3E}">
        <p14:creationId xmlns:p14="http://schemas.microsoft.com/office/powerpoint/2010/main" val="7530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14</a:t>
            </a:fld>
            <a:endParaRPr lang="zh-CN" altLang="en-US"/>
          </a:p>
        </p:txBody>
      </p:sp>
    </p:spTree>
    <p:extLst>
      <p:ext uri="{BB962C8B-B14F-4D97-AF65-F5344CB8AC3E}">
        <p14:creationId xmlns:p14="http://schemas.microsoft.com/office/powerpoint/2010/main" val="327395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a:t>
            </a:fld>
            <a:endParaRPr lang="zh-CN" altLang="en-US"/>
          </a:p>
        </p:txBody>
      </p:sp>
    </p:spTree>
    <p:extLst>
      <p:ext uri="{BB962C8B-B14F-4D97-AF65-F5344CB8AC3E}">
        <p14:creationId xmlns:p14="http://schemas.microsoft.com/office/powerpoint/2010/main" val="77672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3</a:t>
            </a:fld>
            <a:endParaRPr lang="zh-CN" altLang="en-US"/>
          </a:p>
        </p:txBody>
      </p:sp>
    </p:spTree>
    <p:extLst>
      <p:ext uri="{BB962C8B-B14F-4D97-AF65-F5344CB8AC3E}">
        <p14:creationId xmlns:p14="http://schemas.microsoft.com/office/powerpoint/2010/main" val="319189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4</a:t>
            </a:fld>
            <a:endParaRPr lang="zh-CN" altLang="en-US"/>
          </a:p>
        </p:txBody>
      </p:sp>
    </p:spTree>
    <p:extLst>
      <p:ext uri="{BB962C8B-B14F-4D97-AF65-F5344CB8AC3E}">
        <p14:creationId xmlns:p14="http://schemas.microsoft.com/office/powerpoint/2010/main" val="231807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5</a:t>
            </a:fld>
            <a:endParaRPr lang="zh-CN" altLang="en-US"/>
          </a:p>
        </p:txBody>
      </p:sp>
    </p:spTree>
    <p:extLst>
      <p:ext uri="{BB962C8B-B14F-4D97-AF65-F5344CB8AC3E}">
        <p14:creationId xmlns:p14="http://schemas.microsoft.com/office/powerpoint/2010/main" val="17958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6</a:t>
            </a:fld>
            <a:endParaRPr lang="zh-CN" altLang="en-US"/>
          </a:p>
        </p:txBody>
      </p:sp>
    </p:spTree>
    <p:extLst>
      <p:ext uri="{BB962C8B-B14F-4D97-AF65-F5344CB8AC3E}">
        <p14:creationId xmlns:p14="http://schemas.microsoft.com/office/powerpoint/2010/main" val="4070915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7</a:t>
            </a:fld>
            <a:endParaRPr lang="zh-CN" altLang="en-US"/>
          </a:p>
        </p:txBody>
      </p:sp>
    </p:spTree>
    <p:extLst>
      <p:ext uri="{BB962C8B-B14F-4D97-AF65-F5344CB8AC3E}">
        <p14:creationId xmlns:p14="http://schemas.microsoft.com/office/powerpoint/2010/main" val="148112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8</a:t>
            </a:fld>
            <a:endParaRPr lang="zh-CN" altLang="en-US"/>
          </a:p>
        </p:txBody>
      </p:sp>
    </p:spTree>
    <p:extLst>
      <p:ext uri="{BB962C8B-B14F-4D97-AF65-F5344CB8AC3E}">
        <p14:creationId xmlns:p14="http://schemas.microsoft.com/office/powerpoint/2010/main" val="53297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9</a:t>
            </a:fld>
            <a:endParaRPr lang="zh-CN" altLang="en-US"/>
          </a:p>
        </p:txBody>
      </p:sp>
    </p:spTree>
    <p:extLst>
      <p:ext uri="{BB962C8B-B14F-4D97-AF65-F5344CB8AC3E}">
        <p14:creationId xmlns:p14="http://schemas.microsoft.com/office/powerpoint/2010/main" val="416755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07466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43543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32406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04230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69405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56262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09629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86168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8421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213847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9178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92362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jpeg"/><Relationship Id="rId2" Type="http://schemas.openxmlformats.org/officeDocument/2006/relationships/tags" Target="../tags/tag19.xml"/><Relationship Id="rId1" Type="http://schemas.openxmlformats.org/officeDocument/2006/relationships/themeOverride" Target="../theme/themeOverride8.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hemeOverride" Target="../theme/themeOverride10.xml"/><Relationship Id="rId6" Type="http://schemas.openxmlformats.org/officeDocument/2006/relationships/image" Target="../media/image1.jpe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hemeOverride" Target="../theme/themeOverride12.xml"/><Relationship Id="rId5" Type="http://schemas.openxmlformats.org/officeDocument/2006/relationships/image" Target="../media/image1.jpe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slide" Target="slide6.xml"/><Relationship Id="rId2" Type="http://schemas.openxmlformats.org/officeDocument/2006/relationships/tags" Target="../tags/tag3.xml"/><Relationship Id="rId16" Type="http://schemas.openxmlformats.org/officeDocument/2006/relationships/slide" Target="slide5.xml"/><Relationship Id="rId1" Type="http://schemas.openxmlformats.org/officeDocument/2006/relationships/themeOverride" Target="../theme/themeOverride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10.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hemeOverride" Target="../theme/themeOverride3.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hemeOverride" Target="../theme/themeOverride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jpeg"/><Relationship Id="rId2" Type="http://schemas.openxmlformats.org/officeDocument/2006/relationships/tags" Target="../tags/tag16.xml"/><Relationship Id="rId1" Type="http://schemas.openxmlformats.org/officeDocument/2006/relationships/themeOverride" Target="../theme/themeOverride5.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55240" y="1254623"/>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PA_文本框 4"/>
          <p:cNvSpPr txBox="1"/>
          <p:nvPr>
            <p:custDataLst>
              <p:tags r:id="rId2"/>
            </p:custDataLst>
          </p:nvPr>
        </p:nvSpPr>
        <p:spPr>
          <a:xfrm>
            <a:off x="2814206" y="2132916"/>
            <a:ext cx="6557701" cy="923330"/>
          </a:xfrm>
          <a:prstGeom prst="rect">
            <a:avLst/>
          </a:prstGeom>
          <a:noFill/>
        </p:spPr>
        <p:txBody>
          <a:bodyPr wrap="square" rtlCol="0">
            <a:spAutoFit/>
          </a:bodyPr>
          <a:lstStyle/>
          <a:p>
            <a:pPr algn="ctr"/>
            <a:r>
              <a:rPr lang="zh-CN" altLang="en-US" sz="5400" spc="600" dirty="0" smtClean="0">
                <a:cs typeface="+mn-ea"/>
                <a:sym typeface="+mn-lt"/>
              </a:rPr>
              <a:t>适配器模式</a:t>
            </a:r>
            <a:endParaRPr lang="zh-CN" altLang="en-US" sz="5400" spc="600" dirty="0">
              <a:cs typeface="+mn-ea"/>
              <a:sym typeface="+mn-lt"/>
            </a:endParaRPr>
          </a:p>
        </p:txBody>
      </p:sp>
      <p:sp>
        <p:nvSpPr>
          <p:cNvPr id="14" name="文本框 13"/>
          <p:cNvSpPr txBox="1"/>
          <p:nvPr/>
        </p:nvSpPr>
        <p:spPr>
          <a:xfrm>
            <a:off x="4370824" y="4419773"/>
            <a:ext cx="3439160" cy="338554"/>
          </a:xfrm>
          <a:prstGeom prst="rect">
            <a:avLst/>
          </a:prstGeom>
          <a:noFill/>
        </p:spPr>
        <p:txBody>
          <a:bodyPr wrap="square" rtlCol="0">
            <a:spAutoFit/>
          </a:bodyPr>
          <a:lstStyle/>
          <a:p>
            <a:pPr algn="ctr"/>
            <a:r>
              <a:rPr lang="zh-CN" altLang="en-US" sz="1600" dirty="0">
                <a:cs typeface="+mn-ea"/>
                <a:sym typeface="+mn-lt"/>
              </a:rPr>
              <a:t>讲解</a:t>
            </a:r>
            <a:r>
              <a:rPr lang="zh-CN" altLang="en-US" sz="1600" dirty="0" smtClean="0">
                <a:cs typeface="+mn-ea"/>
                <a:sym typeface="+mn-lt"/>
              </a:rPr>
              <a:t>人：陈德斌</a:t>
            </a:r>
            <a:endParaRPr lang="zh-CN" altLang="en-US" sz="1600" dirty="0">
              <a:cs typeface="+mn-ea"/>
              <a:sym typeface="+mn-lt"/>
            </a:endParaRPr>
          </a:p>
        </p:txBody>
      </p:sp>
    </p:spTree>
    <p:extLst>
      <p:ext uri="{BB962C8B-B14F-4D97-AF65-F5344CB8AC3E}">
        <p14:creationId xmlns:p14="http://schemas.microsoft.com/office/powerpoint/2010/main" val="1581022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90152" y="1674686"/>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endParaRPr lang="zh-CN" altLang="en-US" sz="1600" dirty="0">
              <a:latin typeface="+mn-lt"/>
              <a:ea typeface="+mn-ea"/>
              <a:cs typeface="+mn-ea"/>
              <a:sym typeface="+mn-lt"/>
            </a:endParaRPr>
          </a:p>
        </p:txBody>
      </p:sp>
      <p:grpSp>
        <p:nvGrpSpPr>
          <p:cNvPr id="2" name="组合 1"/>
          <p:cNvGrpSpPr/>
          <p:nvPr/>
        </p:nvGrpSpPr>
        <p:grpSpPr>
          <a:xfrm>
            <a:off x="3118894" y="2923601"/>
            <a:ext cx="5954211"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适配器模式优缺点</a:t>
              </a:r>
              <a:endParaRPr lang="zh-CN" altLang="en-US" sz="4000" spc="600" dirty="0">
                <a:solidFill>
                  <a:schemeClr val="tx1"/>
                </a:solidFill>
                <a:cs typeface="+mn-ea"/>
                <a:sym typeface="+mn-lt"/>
              </a:endParaRP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3562141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nodePh="1">
                                  <p:stCondLst>
                                    <p:cond delay="0"/>
                                  </p:stCondLst>
                                  <p:endCondLst>
                                    <p:cond evt="begin" delay="0">
                                      <p:tn val="20"/>
                                    </p:cond>
                                  </p:end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优缺点</a:t>
            </a:r>
            <a:endParaRPr lang="zh-CN" altLang="en-US" sz="3200" spc="600" dirty="0">
              <a:cs typeface="+mn-ea"/>
              <a:sym typeface="+mn-lt"/>
            </a:endParaRPr>
          </a:p>
        </p:txBody>
      </p:sp>
      <p:grpSp>
        <p:nvGrpSpPr>
          <p:cNvPr id="4" name="004870b2-c51d-425a-920e-49207b0f3eab"/>
          <p:cNvGrpSpPr>
            <a:grpSpLocks noChangeAspect="1"/>
          </p:cNvGrpSpPr>
          <p:nvPr/>
        </p:nvGrpSpPr>
        <p:grpSpPr>
          <a:xfrm>
            <a:off x="1460773" y="2158424"/>
            <a:ext cx="9218317" cy="3435232"/>
            <a:chOff x="1481093" y="1711384"/>
            <a:chExt cx="9218317" cy="3435232"/>
          </a:xfrm>
        </p:grpSpPr>
        <p:grpSp>
          <p:nvGrpSpPr>
            <p:cNvPr id="7" name="组合 6"/>
            <p:cNvGrpSpPr/>
            <p:nvPr/>
          </p:nvGrpSpPr>
          <p:grpSpPr>
            <a:xfrm>
              <a:off x="4267201" y="1711384"/>
              <a:ext cx="3657600" cy="3435232"/>
              <a:chOff x="3842034" y="1787420"/>
              <a:chExt cx="4507933" cy="4233868"/>
            </a:xfrm>
          </p:grpSpPr>
          <p:grpSp>
            <p:nvGrpSpPr>
              <p:cNvPr id="20" name="组合 19"/>
              <p:cNvGrpSpPr/>
              <p:nvPr/>
            </p:nvGrpSpPr>
            <p:grpSpPr>
              <a:xfrm>
                <a:off x="3842034" y="1787420"/>
                <a:ext cx="4507933" cy="4233868"/>
                <a:chOff x="3842034" y="395399"/>
                <a:chExt cx="4507933" cy="4233868"/>
              </a:xfrm>
            </p:grpSpPr>
            <p:sp>
              <p:nvSpPr>
                <p:cNvPr id="24" name="îŝḷîḓé-任意多边形: 形状 57"/>
                <p:cNvSpPr/>
                <p:nvPr/>
              </p:nvSpPr>
              <p:spPr>
                <a:xfrm>
                  <a:off x="4859220" y="395399"/>
                  <a:ext cx="1236780" cy="2273681"/>
                </a:xfrm>
                <a:custGeom>
                  <a:avLst/>
                  <a:gdLst>
                    <a:gd name="connsiteX0" fmla="*/ 1236780 w 1236780"/>
                    <a:gd name="connsiteY0" fmla="*/ 0 h 2273681"/>
                    <a:gd name="connsiteX1" fmla="*/ 1236780 w 1236780"/>
                    <a:gd name="connsiteY1" fmla="*/ 439552 h 2273681"/>
                    <a:gd name="connsiteX2" fmla="*/ 439552 w 1236780"/>
                    <a:gd name="connsiteY2" fmla="*/ 1236780 h 2273681"/>
                    <a:gd name="connsiteX3" fmla="*/ 715054 w 1236780"/>
                    <a:gd name="connsiteY3" fmla="*/ 1839602 h 2273681"/>
                    <a:gd name="connsiteX4" fmla="*/ 762725 w 1236780"/>
                    <a:gd name="connsiteY4" fmla="*/ 1876147 h 2273681"/>
                    <a:gd name="connsiteX5" fmla="*/ 563959 w 1236780"/>
                    <a:gd name="connsiteY5" fmla="*/ 2273681 h 2273681"/>
                    <a:gd name="connsiteX6" fmla="*/ 545285 w 1236780"/>
                    <a:gd name="connsiteY6" fmla="*/ 2262337 h 2273681"/>
                    <a:gd name="connsiteX7" fmla="*/ 0 w 1236780"/>
                    <a:gd name="connsiteY7" fmla="*/ 1236780 h 2273681"/>
                    <a:gd name="connsiteX8" fmla="*/ 1236780 w 1236780"/>
                    <a:gd name="connsiteY8" fmla="*/ 0 h 22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780" h="2273681">
                      <a:moveTo>
                        <a:pt x="1236780" y="0"/>
                      </a:moveTo>
                      <a:lnTo>
                        <a:pt x="1236780" y="439552"/>
                      </a:lnTo>
                      <a:cubicBezTo>
                        <a:pt x="796484" y="439552"/>
                        <a:pt x="439552" y="796484"/>
                        <a:pt x="439552" y="1236780"/>
                      </a:cubicBezTo>
                      <a:cubicBezTo>
                        <a:pt x="439552" y="1477567"/>
                        <a:pt x="546301" y="1693422"/>
                        <a:pt x="715054" y="1839602"/>
                      </a:cubicBezTo>
                      <a:lnTo>
                        <a:pt x="762725" y="1876147"/>
                      </a:lnTo>
                      <a:lnTo>
                        <a:pt x="563959" y="2273681"/>
                      </a:lnTo>
                      <a:lnTo>
                        <a:pt x="545285" y="2262337"/>
                      </a:lnTo>
                      <a:cubicBezTo>
                        <a:pt x="216299" y="2040079"/>
                        <a:pt x="0" y="1663689"/>
                        <a:pt x="0" y="1236780"/>
                      </a:cubicBezTo>
                      <a:cubicBezTo>
                        <a:pt x="0" y="553725"/>
                        <a:pt x="553725" y="0"/>
                        <a:pt x="1236780"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ŝḷîḓé-任意多边形: 形状 59"/>
                <p:cNvSpPr/>
                <p:nvPr/>
              </p:nvSpPr>
              <p:spPr>
                <a:xfrm>
                  <a:off x="3842034" y="2155706"/>
                  <a:ext cx="2473561" cy="2473561"/>
                </a:xfrm>
                <a:custGeom>
                  <a:avLst/>
                  <a:gdLst>
                    <a:gd name="connsiteX0" fmla="*/ 1236780 w 2473561"/>
                    <a:gd name="connsiteY0" fmla="*/ 0 h 2473560"/>
                    <a:gd name="connsiteX1" fmla="*/ 2324287 w 2473561"/>
                    <a:gd name="connsiteY1" fmla="*/ 647257 h 2473560"/>
                    <a:gd name="connsiteX2" fmla="*/ 2353068 w 2473561"/>
                    <a:gd name="connsiteY2" fmla="*/ 707001 h 2473560"/>
                    <a:gd name="connsiteX3" fmla="*/ 2253968 w 2473561"/>
                    <a:gd name="connsiteY3" fmla="*/ 713252 h 2473560"/>
                    <a:gd name="connsiteX4" fmla="*/ 1664446 w 2473561"/>
                    <a:gd name="connsiteY4" fmla="*/ 563979 h 2473560"/>
                    <a:gd name="connsiteX5" fmla="*/ 1617542 w 2473561"/>
                    <a:gd name="connsiteY5" fmla="*/ 535485 h 2473560"/>
                    <a:gd name="connsiteX6" fmla="*/ 1581146 w 2473561"/>
                    <a:gd name="connsiteY6" fmla="*/ 513373 h 2473560"/>
                    <a:gd name="connsiteX7" fmla="*/ 1578271 w 2473561"/>
                    <a:gd name="connsiteY7" fmla="*/ 519123 h 2473560"/>
                    <a:gd name="connsiteX8" fmla="*/ 1547096 w 2473561"/>
                    <a:gd name="connsiteY8" fmla="*/ 502202 h 2473560"/>
                    <a:gd name="connsiteX9" fmla="*/ 1236779 w 2473561"/>
                    <a:gd name="connsiteY9" fmla="*/ 439552 h 2473560"/>
                    <a:gd name="connsiteX10" fmla="*/ 439551 w 2473561"/>
                    <a:gd name="connsiteY10" fmla="*/ 1236780 h 2473560"/>
                    <a:gd name="connsiteX11" fmla="*/ 1236779 w 2473561"/>
                    <a:gd name="connsiteY11" fmla="*/ 2034008 h 2473560"/>
                    <a:gd name="connsiteX12" fmla="*/ 2029891 w 2473561"/>
                    <a:gd name="connsiteY12" fmla="*/ 1318292 h 2473560"/>
                    <a:gd name="connsiteX13" fmla="*/ 2033993 w 2473561"/>
                    <a:gd name="connsiteY13" fmla="*/ 1237062 h 2473560"/>
                    <a:gd name="connsiteX14" fmla="*/ 2033994 w 2473561"/>
                    <a:gd name="connsiteY14" fmla="*/ 1237062 h 2473560"/>
                    <a:gd name="connsiteX15" fmla="*/ 2034008 w 2473561"/>
                    <a:gd name="connsiteY15" fmla="*/ 1236781 h 2473560"/>
                    <a:gd name="connsiteX16" fmla="*/ 1682518 w 2473561"/>
                    <a:gd name="connsiteY16" fmla="*/ 575707 h 2473560"/>
                    <a:gd name="connsiteX17" fmla="*/ 1578272 w 2473561"/>
                    <a:gd name="connsiteY17" fmla="*/ 519124 h 2473560"/>
                    <a:gd name="connsiteX18" fmla="*/ 1581147 w 2473561"/>
                    <a:gd name="connsiteY18" fmla="*/ 513374 h 2473560"/>
                    <a:gd name="connsiteX19" fmla="*/ 1617543 w 2473561"/>
                    <a:gd name="connsiteY19" fmla="*/ 535486 h 2473560"/>
                    <a:gd name="connsiteX20" fmla="*/ 1664447 w 2473561"/>
                    <a:gd name="connsiteY20" fmla="*/ 563980 h 2473560"/>
                    <a:gd name="connsiteX21" fmla="*/ 2253969 w 2473561"/>
                    <a:gd name="connsiteY21" fmla="*/ 713253 h 2473560"/>
                    <a:gd name="connsiteX22" fmla="*/ 2353069 w 2473561"/>
                    <a:gd name="connsiteY22" fmla="*/ 707002 h 2473560"/>
                    <a:gd name="connsiteX23" fmla="*/ 2376369 w 2473561"/>
                    <a:gd name="connsiteY23" fmla="*/ 755370 h 2473560"/>
                    <a:gd name="connsiteX24" fmla="*/ 2473561 w 2473561"/>
                    <a:gd name="connsiteY24" fmla="*/ 1236781 h 2473560"/>
                    <a:gd name="connsiteX25" fmla="*/ 2473547 w 2473561"/>
                    <a:gd name="connsiteY25" fmla="*/ 1237063 h 2473560"/>
                    <a:gd name="connsiteX26" fmla="*/ 2473546 w 2473561"/>
                    <a:gd name="connsiteY26" fmla="*/ 1237063 h 2473560"/>
                    <a:gd name="connsiteX27" fmla="*/ 2467175 w 2473561"/>
                    <a:gd name="connsiteY27" fmla="*/ 1363234 h 2473560"/>
                    <a:gd name="connsiteX28" fmla="*/ 1236780 w 2473561"/>
                    <a:gd name="connsiteY28" fmla="*/ 2473560 h 2473560"/>
                    <a:gd name="connsiteX29" fmla="*/ 0 w 2473561"/>
                    <a:gd name="connsiteY29" fmla="*/ 1236780 h 2473560"/>
                    <a:gd name="connsiteX30" fmla="*/ 1236780 w 2473561"/>
                    <a:gd name="connsiteY30"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73561" h="2473560">
                      <a:moveTo>
                        <a:pt x="1236780" y="0"/>
                      </a:moveTo>
                      <a:cubicBezTo>
                        <a:pt x="1706381" y="0"/>
                        <a:pt x="2114852" y="261721"/>
                        <a:pt x="2324287" y="647257"/>
                      </a:cubicBezTo>
                      <a:lnTo>
                        <a:pt x="2353068" y="707001"/>
                      </a:lnTo>
                      <a:lnTo>
                        <a:pt x="2253968" y="713252"/>
                      </a:lnTo>
                      <a:cubicBezTo>
                        <a:pt x="2040514" y="713252"/>
                        <a:pt x="1839689" y="659178"/>
                        <a:pt x="1664446" y="563979"/>
                      </a:cubicBezTo>
                      <a:lnTo>
                        <a:pt x="1617542" y="535485"/>
                      </a:lnTo>
                      <a:lnTo>
                        <a:pt x="1581146" y="513373"/>
                      </a:lnTo>
                      <a:lnTo>
                        <a:pt x="1578271" y="519123"/>
                      </a:lnTo>
                      <a:lnTo>
                        <a:pt x="1547096" y="502202"/>
                      </a:lnTo>
                      <a:cubicBezTo>
                        <a:pt x="1451717" y="461860"/>
                        <a:pt x="1346853" y="439552"/>
                        <a:pt x="1236779" y="439552"/>
                      </a:cubicBezTo>
                      <a:cubicBezTo>
                        <a:pt x="796482" y="439552"/>
                        <a:pt x="439551" y="796483"/>
                        <a:pt x="439551" y="1236780"/>
                      </a:cubicBezTo>
                      <a:cubicBezTo>
                        <a:pt x="439551" y="1677077"/>
                        <a:pt x="796482" y="2034008"/>
                        <a:pt x="1236779" y="2034008"/>
                      </a:cubicBezTo>
                      <a:cubicBezTo>
                        <a:pt x="1649558" y="2034008"/>
                        <a:pt x="1989065" y="1720299"/>
                        <a:pt x="2029891" y="1318292"/>
                      </a:cubicBezTo>
                      <a:lnTo>
                        <a:pt x="2033993" y="1237062"/>
                      </a:lnTo>
                      <a:lnTo>
                        <a:pt x="2033994" y="1237062"/>
                      </a:lnTo>
                      <a:lnTo>
                        <a:pt x="2034008" y="1236781"/>
                      </a:lnTo>
                      <a:cubicBezTo>
                        <a:pt x="2034008" y="961596"/>
                        <a:pt x="1894582" y="718975"/>
                        <a:pt x="1682518" y="575707"/>
                      </a:cubicBezTo>
                      <a:lnTo>
                        <a:pt x="1578272" y="519124"/>
                      </a:lnTo>
                      <a:lnTo>
                        <a:pt x="1581147" y="513374"/>
                      </a:lnTo>
                      <a:lnTo>
                        <a:pt x="1617543" y="535486"/>
                      </a:lnTo>
                      <a:lnTo>
                        <a:pt x="1664447" y="563980"/>
                      </a:lnTo>
                      <a:cubicBezTo>
                        <a:pt x="1839690" y="659179"/>
                        <a:pt x="2040515" y="713253"/>
                        <a:pt x="2253969" y="713253"/>
                      </a:cubicBezTo>
                      <a:lnTo>
                        <a:pt x="2353069" y="707002"/>
                      </a:lnTo>
                      <a:lnTo>
                        <a:pt x="2376369" y="755370"/>
                      </a:lnTo>
                      <a:cubicBezTo>
                        <a:pt x="2438953" y="903337"/>
                        <a:pt x="2473561" y="1066017"/>
                        <a:pt x="2473561" y="1236781"/>
                      </a:cubicBezTo>
                      <a:lnTo>
                        <a:pt x="2473547" y="1237063"/>
                      </a:lnTo>
                      <a:lnTo>
                        <a:pt x="2473546" y="1237063"/>
                      </a:lnTo>
                      <a:lnTo>
                        <a:pt x="2467175" y="1363234"/>
                      </a:lnTo>
                      <a:cubicBezTo>
                        <a:pt x="2403839" y="1986888"/>
                        <a:pt x="1877144" y="2473560"/>
                        <a:pt x="1236780" y="2473560"/>
                      </a:cubicBezTo>
                      <a:cubicBezTo>
                        <a:pt x="553725" y="2473560"/>
                        <a:pt x="0" y="1919835"/>
                        <a:pt x="0" y="1236780"/>
                      </a:cubicBezTo>
                      <a:cubicBezTo>
                        <a:pt x="0" y="553725"/>
                        <a:pt x="553725" y="0"/>
                        <a:pt x="1236780" y="0"/>
                      </a:cubicBez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ŝḷîḓé-任意多边形: 形状 60"/>
                <p:cNvSpPr/>
                <p:nvPr/>
              </p:nvSpPr>
              <p:spPr>
                <a:xfrm>
                  <a:off x="5876407" y="2155706"/>
                  <a:ext cx="2473560" cy="2473560"/>
                </a:xfrm>
                <a:custGeom>
                  <a:avLst/>
                  <a:gdLst>
                    <a:gd name="connsiteX0" fmla="*/ 892415 w 2473560"/>
                    <a:gd name="connsiteY0" fmla="*/ 513375 h 2473560"/>
                    <a:gd name="connsiteX1" fmla="*/ 858322 w 2473560"/>
                    <a:gd name="connsiteY1" fmla="*/ 534087 h 2473560"/>
                    <a:gd name="connsiteX2" fmla="*/ 809118 w 2473560"/>
                    <a:gd name="connsiteY2" fmla="*/ 563979 h 2473560"/>
                    <a:gd name="connsiteX3" fmla="*/ 377116 w 2473560"/>
                    <a:gd name="connsiteY3" fmla="*/ 703315 h 2473560"/>
                    <a:gd name="connsiteX4" fmla="*/ 318695 w 2473560"/>
                    <a:gd name="connsiteY4" fmla="*/ 707001 h 2473560"/>
                    <a:gd name="connsiteX5" fmla="*/ 341995 w 2473560"/>
                    <a:gd name="connsiteY5" fmla="*/ 755369 h 2473560"/>
                    <a:gd name="connsiteX6" fmla="*/ 439187 w 2473560"/>
                    <a:gd name="connsiteY6" fmla="*/ 1236780 h 2473560"/>
                    <a:gd name="connsiteX7" fmla="*/ 439173 w 2473560"/>
                    <a:gd name="connsiteY7" fmla="*/ 1237062 h 2473560"/>
                    <a:gd name="connsiteX8" fmla="*/ 439174 w 2473560"/>
                    <a:gd name="connsiteY8" fmla="*/ 1237062 h 2473560"/>
                    <a:gd name="connsiteX9" fmla="*/ 439188 w 2473560"/>
                    <a:gd name="connsiteY9" fmla="*/ 1236781 h 2473560"/>
                    <a:gd name="connsiteX10" fmla="*/ 341996 w 2473560"/>
                    <a:gd name="connsiteY10" fmla="*/ 755370 h 2473560"/>
                    <a:gd name="connsiteX11" fmla="*/ 318696 w 2473560"/>
                    <a:gd name="connsiteY11" fmla="*/ 707002 h 2473560"/>
                    <a:gd name="connsiteX12" fmla="*/ 377117 w 2473560"/>
                    <a:gd name="connsiteY12" fmla="*/ 703316 h 2473560"/>
                    <a:gd name="connsiteX13" fmla="*/ 809119 w 2473560"/>
                    <a:gd name="connsiteY13" fmla="*/ 563980 h 2473560"/>
                    <a:gd name="connsiteX14" fmla="*/ 858323 w 2473560"/>
                    <a:gd name="connsiteY14" fmla="*/ 534088 h 2473560"/>
                    <a:gd name="connsiteX15" fmla="*/ 892416 w 2473560"/>
                    <a:gd name="connsiteY15" fmla="*/ 513376 h 2473560"/>
                    <a:gd name="connsiteX16" fmla="*/ 1236779 w 2473560"/>
                    <a:gd name="connsiteY16" fmla="*/ 439552 h 2473560"/>
                    <a:gd name="connsiteX17" fmla="*/ 926462 w 2473560"/>
                    <a:gd name="connsiteY17" fmla="*/ 502202 h 2473560"/>
                    <a:gd name="connsiteX18" fmla="*/ 895290 w 2473560"/>
                    <a:gd name="connsiteY18" fmla="*/ 519122 h 2473560"/>
                    <a:gd name="connsiteX19" fmla="*/ 895290 w 2473560"/>
                    <a:gd name="connsiteY19" fmla="*/ 519123 h 2473560"/>
                    <a:gd name="connsiteX20" fmla="*/ 791042 w 2473560"/>
                    <a:gd name="connsiteY20" fmla="*/ 575707 h 2473560"/>
                    <a:gd name="connsiteX21" fmla="*/ 439552 w 2473560"/>
                    <a:gd name="connsiteY21" fmla="*/ 1236781 h 2473560"/>
                    <a:gd name="connsiteX22" fmla="*/ 439566 w 2473560"/>
                    <a:gd name="connsiteY22" fmla="*/ 1237063 h 2473560"/>
                    <a:gd name="connsiteX23" fmla="*/ 439565 w 2473560"/>
                    <a:gd name="connsiteY23" fmla="*/ 1237063 h 2473560"/>
                    <a:gd name="connsiteX24" fmla="*/ 443667 w 2473560"/>
                    <a:gd name="connsiteY24" fmla="*/ 1318292 h 2473560"/>
                    <a:gd name="connsiteX25" fmla="*/ 1236779 w 2473560"/>
                    <a:gd name="connsiteY25" fmla="*/ 2034008 h 2473560"/>
                    <a:gd name="connsiteX26" fmla="*/ 2034007 w 2473560"/>
                    <a:gd name="connsiteY26" fmla="*/ 1236780 h 2473560"/>
                    <a:gd name="connsiteX27" fmla="*/ 1236779 w 2473560"/>
                    <a:gd name="connsiteY27" fmla="*/ 439552 h 2473560"/>
                    <a:gd name="connsiteX28" fmla="*/ 1236780 w 2473560"/>
                    <a:gd name="connsiteY28" fmla="*/ 0 h 2473560"/>
                    <a:gd name="connsiteX29" fmla="*/ 2473560 w 2473560"/>
                    <a:gd name="connsiteY29" fmla="*/ 1236780 h 2473560"/>
                    <a:gd name="connsiteX30" fmla="*/ 1236780 w 2473560"/>
                    <a:gd name="connsiteY30" fmla="*/ 2473560 h 2473560"/>
                    <a:gd name="connsiteX31" fmla="*/ 0 w 2473560"/>
                    <a:gd name="connsiteY31" fmla="*/ 1236780 h 2473560"/>
                    <a:gd name="connsiteX32" fmla="*/ 1236780 w 2473560"/>
                    <a:gd name="connsiteY32"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73560" h="2473560">
                      <a:moveTo>
                        <a:pt x="892415" y="513375"/>
                      </a:moveTo>
                      <a:lnTo>
                        <a:pt x="858322" y="534087"/>
                      </a:lnTo>
                      <a:lnTo>
                        <a:pt x="809118" y="563979"/>
                      </a:lnTo>
                      <a:cubicBezTo>
                        <a:pt x="677685" y="635378"/>
                        <a:pt x="531863" y="683645"/>
                        <a:pt x="377116" y="703315"/>
                      </a:cubicBezTo>
                      <a:lnTo>
                        <a:pt x="318695" y="707001"/>
                      </a:lnTo>
                      <a:lnTo>
                        <a:pt x="341995" y="755369"/>
                      </a:lnTo>
                      <a:cubicBezTo>
                        <a:pt x="404579" y="903336"/>
                        <a:pt x="439187" y="1066016"/>
                        <a:pt x="439187" y="1236780"/>
                      </a:cubicBezTo>
                      <a:lnTo>
                        <a:pt x="439173" y="1237062"/>
                      </a:lnTo>
                      <a:lnTo>
                        <a:pt x="439174" y="1237062"/>
                      </a:lnTo>
                      <a:lnTo>
                        <a:pt x="439188" y="1236781"/>
                      </a:lnTo>
                      <a:cubicBezTo>
                        <a:pt x="439188" y="1066017"/>
                        <a:pt x="404580" y="903337"/>
                        <a:pt x="341996" y="755370"/>
                      </a:cubicBezTo>
                      <a:lnTo>
                        <a:pt x="318696" y="707002"/>
                      </a:lnTo>
                      <a:lnTo>
                        <a:pt x="377117" y="703316"/>
                      </a:lnTo>
                      <a:cubicBezTo>
                        <a:pt x="531864" y="683646"/>
                        <a:pt x="677686" y="635379"/>
                        <a:pt x="809119" y="563980"/>
                      </a:cubicBezTo>
                      <a:lnTo>
                        <a:pt x="858323" y="534088"/>
                      </a:lnTo>
                      <a:lnTo>
                        <a:pt x="892416" y="513376"/>
                      </a:lnTo>
                      <a:close/>
                      <a:moveTo>
                        <a:pt x="1236779" y="439552"/>
                      </a:moveTo>
                      <a:cubicBezTo>
                        <a:pt x="1126705" y="439552"/>
                        <a:pt x="1021841" y="461860"/>
                        <a:pt x="926462" y="502202"/>
                      </a:cubicBezTo>
                      <a:lnTo>
                        <a:pt x="895290" y="519122"/>
                      </a:lnTo>
                      <a:lnTo>
                        <a:pt x="895290" y="519123"/>
                      </a:lnTo>
                      <a:lnTo>
                        <a:pt x="791042" y="575707"/>
                      </a:lnTo>
                      <a:cubicBezTo>
                        <a:pt x="578978" y="718975"/>
                        <a:pt x="439552" y="961596"/>
                        <a:pt x="439552" y="1236781"/>
                      </a:cubicBezTo>
                      <a:lnTo>
                        <a:pt x="439566" y="1237063"/>
                      </a:lnTo>
                      <a:lnTo>
                        <a:pt x="439565" y="1237063"/>
                      </a:lnTo>
                      <a:lnTo>
                        <a:pt x="443667" y="1318292"/>
                      </a:lnTo>
                      <a:cubicBezTo>
                        <a:pt x="484493" y="1720299"/>
                        <a:pt x="824001" y="2034008"/>
                        <a:pt x="1236779" y="2034008"/>
                      </a:cubicBezTo>
                      <a:cubicBezTo>
                        <a:pt x="1677076" y="2034008"/>
                        <a:pt x="2034007" y="1677077"/>
                        <a:pt x="2034007" y="1236780"/>
                      </a:cubicBezTo>
                      <a:cubicBezTo>
                        <a:pt x="2034007" y="796483"/>
                        <a:pt x="1677076" y="439552"/>
                        <a:pt x="1236779" y="439552"/>
                      </a:cubicBezTo>
                      <a:close/>
                      <a:moveTo>
                        <a:pt x="1236780" y="0"/>
                      </a:moveTo>
                      <a:cubicBezTo>
                        <a:pt x="1919835" y="0"/>
                        <a:pt x="2473560" y="553725"/>
                        <a:pt x="2473560" y="1236780"/>
                      </a:cubicBezTo>
                      <a:cubicBezTo>
                        <a:pt x="2473560" y="1919835"/>
                        <a:pt x="1919835" y="2473560"/>
                        <a:pt x="1236780" y="2473560"/>
                      </a:cubicBezTo>
                      <a:cubicBezTo>
                        <a:pt x="553725" y="2473560"/>
                        <a:pt x="0" y="1919835"/>
                        <a:pt x="0" y="1236780"/>
                      </a:cubicBezTo>
                      <a:cubicBezTo>
                        <a:pt x="0" y="553725"/>
                        <a:pt x="553725" y="0"/>
                        <a:pt x="1236780" y="0"/>
                      </a:cubicBezTo>
                      <a:close/>
                    </a:path>
                  </a:pathLst>
                </a:cu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îŝḷîḓé-任意多边形: 形状 62"/>
                <p:cNvSpPr/>
                <p:nvPr/>
              </p:nvSpPr>
              <p:spPr>
                <a:xfrm>
                  <a:off x="6096000" y="395399"/>
                  <a:ext cx="1236780" cy="2473559"/>
                </a:xfrm>
                <a:custGeom>
                  <a:avLst/>
                  <a:gdLst>
                    <a:gd name="connsiteX0" fmla="*/ 0 w 1236780"/>
                    <a:gd name="connsiteY0" fmla="*/ 0 h 2473559"/>
                    <a:gd name="connsiteX1" fmla="*/ 1236780 w 1236780"/>
                    <a:gd name="connsiteY1" fmla="*/ 1236780 h 2473559"/>
                    <a:gd name="connsiteX2" fmla="*/ 691496 w 1236780"/>
                    <a:gd name="connsiteY2" fmla="*/ 2262337 h 2473559"/>
                    <a:gd name="connsiteX3" fmla="*/ 672821 w 1236780"/>
                    <a:gd name="connsiteY3" fmla="*/ 2273683 h 2473559"/>
                    <a:gd name="connsiteX4" fmla="*/ 672821 w 1236780"/>
                    <a:gd name="connsiteY4" fmla="*/ 2273682 h 2473559"/>
                    <a:gd name="connsiteX5" fmla="*/ 638728 w 1236780"/>
                    <a:gd name="connsiteY5" fmla="*/ 2294394 h 2473559"/>
                    <a:gd name="connsiteX6" fmla="*/ 589524 w 1236780"/>
                    <a:gd name="connsiteY6" fmla="*/ 2324286 h 2473559"/>
                    <a:gd name="connsiteX7" fmla="*/ 1 w 1236780"/>
                    <a:gd name="connsiteY7" fmla="*/ 2473559 h 2473559"/>
                    <a:gd name="connsiteX8" fmla="*/ 0 w 1236780"/>
                    <a:gd name="connsiteY8" fmla="*/ 2473559 h 2473559"/>
                    <a:gd name="connsiteX9" fmla="*/ 0 w 1236780"/>
                    <a:gd name="connsiteY9" fmla="*/ 2034007 h 2473559"/>
                    <a:gd name="connsiteX10" fmla="*/ 1 w 1236780"/>
                    <a:gd name="connsiteY10" fmla="*/ 2034007 h 2473559"/>
                    <a:gd name="connsiteX11" fmla="*/ 310318 w 1236780"/>
                    <a:gd name="connsiteY11" fmla="*/ 1971357 h 2473559"/>
                    <a:gd name="connsiteX12" fmla="*/ 441584 w 1236780"/>
                    <a:gd name="connsiteY12" fmla="*/ 1900110 h 2473559"/>
                    <a:gd name="connsiteX13" fmla="*/ 441584 w 1236780"/>
                    <a:gd name="connsiteY13" fmla="*/ 1900109 h 2473559"/>
                    <a:gd name="connsiteX14" fmla="*/ 445738 w 1236780"/>
                    <a:gd name="connsiteY14" fmla="*/ 1897854 h 2473559"/>
                    <a:gd name="connsiteX15" fmla="*/ 474054 w 1236780"/>
                    <a:gd name="connsiteY15" fmla="*/ 1876147 h 2473559"/>
                    <a:gd name="connsiteX16" fmla="*/ 474055 w 1236780"/>
                    <a:gd name="connsiteY16" fmla="*/ 1876148 h 2473559"/>
                    <a:gd name="connsiteX17" fmla="*/ 521727 w 1236780"/>
                    <a:gd name="connsiteY17" fmla="*/ 1839602 h 2473559"/>
                    <a:gd name="connsiteX18" fmla="*/ 797228 w 1236780"/>
                    <a:gd name="connsiteY18" fmla="*/ 1236780 h 2473559"/>
                    <a:gd name="connsiteX19" fmla="*/ 0 w 1236780"/>
                    <a:gd name="connsiteY19" fmla="*/ 439552 h 2473559"/>
                    <a:gd name="connsiteX20" fmla="*/ 0 w 1236780"/>
                    <a:gd name="connsiteY20" fmla="*/ 0 h 247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6780" h="2473559">
                      <a:moveTo>
                        <a:pt x="0" y="0"/>
                      </a:moveTo>
                      <a:cubicBezTo>
                        <a:pt x="683055" y="0"/>
                        <a:pt x="1236780" y="553725"/>
                        <a:pt x="1236780" y="1236780"/>
                      </a:cubicBezTo>
                      <a:cubicBezTo>
                        <a:pt x="1236780" y="1663689"/>
                        <a:pt x="1020482" y="2040079"/>
                        <a:pt x="691496" y="2262337"/>
                      </a:cubicBezTo>
                      <a:lnTo>
                        <a:pt x="672821" y="2273683"/>
                      </a:lnTo>
                      <a:lnTo>
                        <a:pt x="672821" y="2273682"/>
                      </a:lnTo>
                      <a:lnTo>
                        <a:pt x="638728" y="2294394"/>
                      </a:lnTo>
                      <a:lnTo>
                        <a:pt x="589524" y="2324286"/>
                      </a:lnTo>
                      <a:cubicBezTo>
                        <a:pt x="414280" y="2419485"/>
                        <a:pt x="213456" y="2473559"/>
                        <a:pt x="1" y="2473559"/>
                      </a:cubicBezTo>
                      <a:lnTo>
                        <a:pt x="0" y="2473559"/>
                      </a:lnTo>
                      <a:lnTo>
                        <a:pt x="0" y="2034007"/>
                      </a:lnTo>
                      <a:lnTo>
                        <a:pt x="1" y="2034007"/>
                      </a:lnTo>
                      <a:cubicBezTo>
                        <a:pt x="110075" y="2034007"/>
                        <a:pt x="214940" y="2011699"/>
                        <a:pt x="310318" y="1971357"/>
                      </a:cubicBezTo>
                      <a:lnTo>
                        <a:pt x="441584" y="1900110"/>
                      </a:lnTo>
                      <a:lnTo>
                        <a:pt x="441584" y="1900109"/>
                      </a:lnTo>
                      <a:lnTo>
                        <a:pt x="445738" y="1897854"/>
                      </a:lnTo>
                      <a:lnTo>
                        <a:pt x="474054" y="1876147"/>
                      </a:lnTo>
                      <a:lnTo>
                        <a:pt x="474055" y="1876148"/>
                      </a:lnTo>
                      <a:lnTo>
                        <a:pt x="521727" y="1839602"/>
                      </a:lnTo>
                      <a:cubicBezTo>
                        <a:pt x="690480" y="1693422"/>
                        <a:pt x="797228" y="1477567"/>
                        <a:pt x="797228" y="1236780"/>
                      </a:cubicBezTo>
                      <a:cubicBezTo>
                        <a:pt x="797228" y="796484"/>
                        <a:pt x="440297" y="439552"/>
                        <a:pt x="0" y="439552"/>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îŝḷîḓé-任意多边形: 形状 63"/>
                <p:cNvSpPr/>
                <p:nvPr/>
              </p:nvSpPr>
              <p:spPr>
                <a:xfrm rot="19394608" flipV="1">
                  <a:off x="5399111" y="1925810"/>
                  <a:ext cx="1465219" cy="1568654"/>
                </a:xfrm>
                <a:custGeom>
                  <a:avLst/>
                  <a:gdLst>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544351 w 1227003"/>
                    <a:gd name="connsiteY32" fmla="*/ 515612 h 1313625"/>
                    <a:gd name="connsiteX33" fmla="*/ 489697 w 1227003"/>
                    <a:gd name="connsiteY33" fmla="*/ 551304 h 1313625"/>
                    <a:gd name="connsiteX34" fmla="*/ 106708 w 1227003"/>
                    <a:gd name="connsiteY34" fmla="*/ 1023679 h 1313625"/>
                    <a:gd name="connsiteX35" fmla="*/ 86181 w 1227003"/>
                    <a:gd name="connsiteY35" fmla="*/ 1074576 h 1313625"/>
                    <a:gd name="connsiteX36" fmla="*/ 70254 w 1227003"/>
                    <a:gd name="connsiteY36" fmla="*/ 1114071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489697 w 1227003"/>
                    <a:gd name="connsiteY32" fmla="*/ 551304 h 1313625"/>
                    <a:gd name="connsiteX33" fmla="*/ 106708 w 1227003"/>
                    <a:gd name="connsiteY33" fmla="*/ 1023679 h 1313625"/>
                    <a:gd name="connsiteX34" fmla="*/ 86181 w 1227003"/>
                    <a:gd name="connsiteY34" fmla="*/ 1074576 h 1313625"/>
                    <a:gd name="connsiteX35" fmla="*/ 70254 w 1227003"/>
                    <a:gd name="connsiteY35" fmla="*/ 1114071 h 1313625"/>
                    <a:gd name="connsiteX36" fmla="*/ 467393 w 1227003"/>
                    <a:gd name="connsiteY36"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106708 w 1227003"/>
                    <a:gd name="connsiteY32" fmla="*/ 1023679 h 1313625"/>
                    <a:gd name="connsiteX33" fmla="*/ 86181 w 1227003"/>
                    <a:gd name="connsiteY33" fmla="*/ 1074576 h 1313625"/>
                    <a:gd name="connsiteX34" fmla="*/ 70254 w 1227003"/>
                    <a:gd name="connsiteY34" fmla="*/ 1114071 h 1313625"/>
                    <a:gd name="connsiteX35" fmla="*/ 467393 w 1227003"/>
                    <a:gd name="connsiteY35"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106708 w 1227003"/>
                    <a:gd name="connsiteY31" fmla="*/ 1023679 h 1313625"/>
                    <a:gd name="connsiteX32" fmla="*/ 86181 w 1227003"/>
                    <a:gd name="connsiteY32" fmla="*/ 1074576 h 1313625"/>
                    <a:gd name="connsiteX33" fmla="*/ 70254 w 1227003"/>
                    <a:gd name="connsiteY33" fmla="*/ 1114071 h 1313625"/>
                    <a:gd name="connsiteX34" fmla="*/ 467393 w 1227003"/>
                    <a:gd name="connsiteY34"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106708 w 1227003"/>
                    <a:gd name="connsiteY30" fmla="*/ 1023679 h 1313625"/>
                    <a:gd name="connsiteX31" fmla="*/ 86181 w 1227003"/>
                    <a:gd name="connsiteY31" fmla="*/ 1074576 h 1313625"/>
                    <a:gd name="connsiteX32" fmla="*/ 70254 w 1227003"/>
                    <a:gd name="connsiteY32" fmla="*/ 1114071 h 1313625"/>
                    <a:gd name="connsiteX33" fmla="*/ 467393 w 1227003"/>
                    <a:gd name="connsiteY33" fmla="*/ 1313625 h 13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27003" h="1313625">
                      <a:moveTo>
                        <a:pt x="467393" y="1313625"/>
                      </a:moveTo>
                      <a:lnTo>
                        <a:pt x="477090" y="1279288"/>
                      </a:lnTo>
                      <a:lnTo>
                        <a:pt x="480192" y="1272556"/>
                      </a:lnTo>
                      <a:lnTo>
                        <a:pt x="541601" y="1139360"/>
                      </a:lnTo>
                      <a:cubicBezTo>
                        <a:pt x="593877" y="1049962"/>
                        <a:pt x="664543" y="969337"/>
                        <a:pt x="752732" y="903467"/>
                      </a:cubicBezTo>
                      <a:cubicBezTo>
                        <a:pt x="840922" y="837597"/>
                        <a:pt x="938288" y="792717"/>
                        <a:pt x="1038845" y="767963"/>
                      </a:cubicBezTo>
                      <a:lnTo>
                        <a:pt x="1186648" y="746493"/>
                      </a:lnTo>
                      <a:lnTo>
                        <a:pt x="1186649" y="746494"/>
                      </a:lnTo>
                      <a:lnTo>
                        <a:pt x="1191326" y="745815"/>
                      </a:lnTo>
                      <a:lnTo>
                        <a:pt x="1227003" y="746261"/>
                      </a:lnTo>
                      <a:lnTo>
                        <a:pt x="1148361" y="308817"/>
                      </a:lnTo>
                      <a:lnTo>
                        <a:pt x="1108651" y="312624"/>
                      </a:lnTo>
                      <a:lnTo>
                        <a:pt x="1051342" y="318120"/>
                      </a:lnTo>
                      <a:lnTo>
                        <a:pt x="1028048" y="322960"/>
                      </a:lnTo>
                      <a:lnTo>
                        <a:pt x="1026107" y="322960"/>
                      </a:lnTo>
                      <a:lnTo>
                        <a:pt x="1051342" y="318118"/>
                      </a:lnTo>
                      <a:lnTo>
                        <a:pt x="1108652" y="312623"/>
                      </a:lnTo>
                      <a:lnTo>
                        <a:pt x="1148361" y="308815"/>
                      </a:lnTo>
                      <a:lnTo>
                        <a:pt x="1147224" y="302491"/>
                      </a:lnTo>
                      <a:lnTo>
                        <a:pt x="1029842" y="319540"/>
                      </a:lnTo>
                      <a:cubicBezTo>
                        <a:pt x="774205" y="331659"/>
                        <a:pt x="517311" y="220709"/>
                        <a:pt x="352636" y="235"/>
                      </a:cubicBezTo>
                      <a:cubicBezTo>
                        <a:pt x="352583" y="157"/>
                        <a:pt x="352531" y="78"/>
                        <a:pt x="352478" y="0"/>
                      </a:cubicBezTo>
                      <a:lnTo>
                        <a:pt x="352164" y="235"/>
                      </a:lnTo>
                      <a:lnTo>
                        <a:pt x="0" y="263270"/>
                      </a:lnTo>
                      <a:lnTo>
                        <a:pt x="180" y="263488"/>
                      </a:lnTo>
                      <a:cubicBezTo>
                        <a:pt x="164856" y="483962"/>
                        <a:pt x="198338" y="761781"/>
                        <a:pt x="114169" y="1003468"/>
                      </a:cubicBezTo>
                      <a:lnTo>
                        <a:pt x="64509" y="1111184"/>
                      </a:lnTo>
                      <a:lnTo>
                        <a:pt x="70253" y="1114070"/>
                      </a:lnTo>
                      <a:lnTo>
                        <a:pt x="86181" y="1074575"/>
                      </a:lnTo>
                      <a:lnTo>
                        <a:pt x="106708" y="1023678"/>
                      </a:lnTo>
                      <a:cubicBezTo>
                        <a:pt x="110129" y="1015195"/>
                        <a:pt x="110129" y="1015196"/>
                        <a:pt x="106708" y="1023679"/>
                      </a:cubicBezTo>
                      <a:lnTo>
                        <a:pt x="86181" y="1074576"/>
                      </a:lnTo>
                      <a:lnTo>
                        <a:pt x="70254" y="1114071"/>
                      </a:lnTo>
                      <a:lnTo>
                        <a:pt x="467393" y="1313625"/>
                      </a:lnTo>
                      <a:close/>
                    </a:path>
                  </a:pathLst>
                </a:cu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îŝḷîḓé-任意多边形: 形状 54" title="yn974ulF9k"/>
              <p:cNvSpPr>
                <a:spLocks/>
              </p:cNvSpPr>
              <p:nvPr/>
            </p:nvSpPr>
            <p:spPr bwMode="auto">
              <a:xfrm>
                <a:off x="5774151" y="2677130"/>
                <a:ext cx="643698" cy="644043"/>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chemeClr val="accent1"/>
              </a:solidFill>
              <a:ln>
                <a:noFill/>
              </a:ln>
              <a:extLst/>
            </p:spPr>
            <p:txBody>
              <a:bodyPr anchor="ctr"/>
              <a:lstStyle/>
              <a:p>
                <a:pPr algn="ctr"/>
                <a:endParaRPr/>
              </a:p>
            </p:txBody>
          </p:sp>
          <p:sp>
            <p:nvSpPr>
              <p:cNvPr id="22" name="îŝḷîḓé-任意多边形: 形状 55" title="OXvp1cBoZH"/>
              <p:cNvSpPr>
                <a:spLocks noChangeAspect="1"/>
              </p:cNvSpPr>
              <p:nvPr/>
            </p:nvSpPr>
            <p:spPr bwMode="auto">
              <a:xfrm>
                <a:off x="4859220" y="4540708"/>
                <a:ext cx="626144" cy="596184"/>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a:extLst/>
            </p:spPr>
            <p:txBody>
              <a:bodyPr anchor="ctr"/>
              <a:lstStyle/>
              <a:p>
                <a:pPr algn="ctr"/>
                <a:endParaRPr/>
              </a:p>
            </p:txBody>
          </p:sp>
          <p:sp>
            <p:nvSpPr>
              <p:cNvPr id="23" name="îŝḷîḓé-任意多边形: 形状 56" title="eESxyZhHeg"/>
              <p:cNvSpPr>
                <a:spLocks/>
              </p:cNvSpPr>
              <p:nvPr/>
            </p:nvSpPr>
            <p:spPr bwMode="auto">
              <a:xfrm>
                <a:off x="6877706" y="4469270"/>
                <a:ext cx="490011" cy="617588"/>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4"/>
              </a:solidFill>
              <a:ln>
                <a:noFill/>
              </a:ln>
              <a:extLst/>
            </p:spPr>
            <p:txBody>
              <a:bodyPr anchor="ctr"/>
              <a:lstStyle/>
              <a:p>
                <a:pPr algn="ctr"/>
                <a:endParaRPr/>
              </a:p>
            </p:txBody>
          </p:sp>
        </p:grpSp>
        <p:grpSp>
          <p:nvGrpSpPr>
            <p:cNvPr id="10" name="组合 9"/>
            <p:cNvGrpSpPr/>
            <p:nvPr/>
          </p:nvGrpSpPr>
          <p:grpSpPr>
            <a:xfrm>
              <a:off x="1481093" y="2245793"/>
              <a:ext cx="2407615" cy="2857461"/>
              <a:chOff x="1050909" y="3591804"/>
              <a:chExt cx="2407615" cy="2857461"/>
            </a:xfrm>
          </p:grpSpPr>
          <p:sp>
            <p:nvSpPr>
              <p:cNvPr id="14" name="îŝḷîḓé-文本框 27"/>
              <p:cNvSpPr txBox="1"/>
              <p:nvPr/>
            </p:nvSpPr>
            <p:spPr>
              <a:xfrm>
                <a:off x="1050909" y="4617118"/>
                <a:ext cx="2407615" cy="1832147"/>
              </a:xfrm>
              <a:prstGeom prst="rect">
                <a:avLst/>
              </a:prstGeom>
              <a:noFill/>
            </p:spPr>
            <p:txBody>
              <a:bodyPr wrap="square" lIns="72000" tIns="0" rIns="72000" bIns="0" anchor="ctr" anchorCtr="0">
                <a:normAutofit/>
              </a:bodyPr>
              <a:lstStyle/>
              <a:p>
                <a:pPr algn="r" defTabSz="914378">
                  <a:lnSpc>
                    <a:spcPct val="120000"/>
                  </a:lnSpc>
                  <a:defRPr/>
                </a:pPr>
                <a:r>
                  <a:rPr lang="en-US" altLang="zh-CN" sz="1400" dirty="0" smtClean="0"/>
                  <a:t>1.</a:t>
                </a:r>
                <a:r>
                  <a:rPr lang="zh-CN" altLang="en-US" sz="1400" dirty="0" smtClean="0"/>
                  <a:t>可以在不修改原有代码的基础上来复用现有类，很好地符合“开闭原则”</a:t>
                </a:r>
                <a:endParaRPr lang="en-US" altLang="zh-CN" sz="1400" dirty="0" smtClean="0"/>
              </a:p>
              <a:p>
                <a:pPr algn="r" defTabSz="914378">
                  <a:lnSpc>
                    <a:spcPct val="120000"/>
                  </a:lnSpc>
                  <a:defRPr/>
                </a:pPr>
                <a:r>
                  <a:rPr lang="en-US" altLang="zh-CN" sz="1400" dirty="0" smtClean="0"/>
                  <a:t>2.</a:t>
                </a:r>
                <a:r>
                  <a:rPr lang="zh-CN" altLang="en-US" sz="1400" dirty="0" smtClean="0"/>
                  <a:t>采用“对象组合”的方式，更符合松耦合</a:t>
                </a:r>
                <a:endParaRPr lang="zh-CN" altLang="en-US" sz="1400" dirty="0"/>
              </a:p>
            </p:txBody>
          </p:sp>
          <p:sp>
            <p:nvSpPr>
              <p:cNvPr id="15" name="îŝḷîḓé-Rectangle 16"/>
              <p:cNvSpPr/>
              <p:nvPr/>
            </p:nvSpPr>
            <p:spPr>
              <a:xfrm>
                <a:off x="1942988" y="3591804"/>
                <a:ext cx="623455" cy="393735"/>
              </a:xfrm>
              <a:prstGeom prst="rect">
                <a:avLst/>
              </a:prstGeom>
            </p:spPr>
            <p:txBody>
              <a:bodyPr wrap="none" lIns="72000" tIns="0" rIns="72000" bIns="0">
                <a:noAutofit/>
              </a:bodyPr>
              <a:lstStyle/>
              <a:p>
                <a:pPr lvl="0" algn="r" defTabSz="914378">
                  <a:defRPr/>
                </a:pPr>
                <a:r>
                  <a:rPr lang="zh-CN" altLang="en-US" sz="2000" b="1" dirty="0" smtClean="0">
                    <a:solidFill>
                      <a:schemeClr val="accent4"/>
                    </a:solidFill>
                  </a:rPr>
                  <a:t>优点</a:t>
                </a:r>
                <a:endParaRPr lang="zh-CN" altLang="en-US" sz="2000" b="1" dirty="0">
                  <a:solidFill>
                    <a:schemeClr val="accent2"/>
                  </a:solidFill>
                </a:endParaRPr>
              </a:p>
            </p:txBody>
          </p:sp>
        </p:grpSp>
        <p:grpSp>
          <p:nvGrpSpPr>
            <p:cNvPr id="11" name="组合 10"/>
            <p:cNvGrpSpPr/>
            <p:nvPr/>
          </p:nvGrpSpPr>
          <p:grpSpPr>
            <a:xfrm>
              <a:off x="8242081" y="2245793"/>
              <a:ext cx="2457329" cy="2743245"/>
              <a:chOff x="8530892" y="3591804"/>
              <a:chExt cx="2457329" cy="2743245"/>
            </a:xfrm>
          </p:grpSpPr>
          <p:sp>
            <p:nvSpPr>
              <p:cNvPr id="12" name="îŝḷîḓé-文本框 30"/>
              <p:cNvSpPr txBox="1"/>
              <p:nvPr/>
            </p:nvSpPr>
            <p:spPr>
              <a:xfrm>
                <a:off x="8530892" y="4617118"/>
                <a:ext cx="2457329" cy="1717931"/>
              </a:xfrm>
              <a:prstGeom prst="rect">
                <a:avLst/>
              </a:prstGeom>
              <a:noFill/>
            </p:spPr>
            <p:txBody>
              <a:bodyPr wrap="square" lIns="72000" tIns="0" rIns="72000" bIns="0" anchor="ctr" anchorCtr="0">
                <a:noAutofit/>
              </a:bodyPr>
              <a:lstStyle/>
              <a:p>
                <a:pPr defTabSz="914378">
                  <a:lnSpc>
                    <a:spcPct val="120000"/>
                  </a:lnSpc>
                  <a:defRPr/>
                </a:pPr>
                <a:r>
                  <a:rPr lang="zh-CN" altLang="en-US" sz="1400" dirty="0" smtClean="0">
                    <a:cs typeface="+mn-ea"/>
                    <a:sym typeface="+mn-lt"/>
                  </a:rPr>
                  <a:t>使得重定义</a:t>
                </a:r>
                <a:r>
                  <a:rPr lang="en-US" altLang="zh-CN" sz="1400" dirty="0" err="1" smtClean="0">
                    <a:cs typeface="+mn-ea"/>
                    <a:sym typeface="+mn-lt"/>
                  </a:rPr>
                  <a:t>Adaptee</a:t>
                </a:r>
                <a:r>
                  <a:rPr lang="zh-CN" altLang="en-US" sz="1400" dirty="0" smtClean="0">
                    <a:cs typeface="+mn-ea"/>
                    <a:sym typeface="+mn-lt"/>
                  </a:rPr>
                  <a:t>的行为较困难，这就需要生成</a:t>
                </a:r>
                <a:r>
                  <a:rPr lang="en-US" altLang="zh-CN" sz="1400" dirty="0" err="1" smtClean="0">
                    <a:cs typeface="+mn-ea"/>
                    <a:sym typeface="+mn-lt"/>
                  </a:rPr>
                  <a:t>Adaptee</a:t>
                </a:r>
                <a:r>
                  <a:rPr lang="zh-CN" altLang="en-US" sz="1400" dirty="0" smtClean="0">
                    <a:cs typeface="+mn-ea"/>
                    <a:sym typeface="+mn-lt"/>
                  </a:rPr>
                  <a:t>的子类并且使得</a:t>
                </a:r>
                <a:r>
                  <a:rPr lang="en-US" altLang="zh-CN" sz="1400" dirty="0" smtClean="0">
                    <a:cs typeface="+mn-ea"/>
                    <a:sym typeface="+mn-lt"/>
                  </a:rPr>
                  <a:t>Adapter</a:t>
                </a:r>
                <a:r>
                  <a:rPr lang="zh-CN" altLang="en-US" sz="1400" dirty="0" smtClean="0">
                    <a:cs typeface="+mn-ea"/>
                    <a:sym typeface="+mn-lt"/>
                  </a:rPr>
                  <a:t>引用这个子类而不是引用</a:t>
                </a:r>
                <a:r>
                  <a:rPr lang="en-US" altLang="zh-CN" sz="1400" dirty="0" err="1" smtClean="0">
                    <a:cs typeface="+mn-ea"/>
                    <a:sym typeface="+mn-lt"/>
                  </a:rPr>
                  <a:t>Adaptee</a:t>
                </a:r>
                <a:r>
                  <a:rPr lang="zh-CN" altLang="en-US" sz="1400" dirty="0" smtClean="0">
                    <a:cs typeface="+mn-ea"/>
                    <a:sym typeface="+mn-lt"/>
                  </a:rPr>
                  <a:t>本身</a:t>
                </a:r>
                <a:endParaRPr lang="zh-CN" altLang="en-US" sz="1400" dirty="0"/>
              </a:p>
            </p:txBody>
          </p:sp>
          <p:sp>
            <p:nvSpPr>
              <p:cNvPr id="13" name="îŝḷîḓé-Rectangle 14"/>
              <p:cNvSpPr/>
              <p:nvPr/>
            </p:nvSpPr>
            <p:spPr>
              <a:xfrm>
                <a:off x="9097256" y="3591804"/>
                <a:ext cx="662300" cy="255614"/>
              </a:xfrm>
              <a:prstGeom prst="rect">
                <a:avLst/>
              </a:prstGeom>
            </p:spPr>
            <p:txBody>
              <a:bodyPr wrap="none" lIns="72000" tIns="0" rIns="72000" bIns="0">
                <a:noAutofit/>
              </a:bodyPr>
              <a:lstStyle/>
              <a:p>
                <a:pPr lvl="0" defTabSz="914378">
                  <a:defRPr/>
                </a:pPr>
                <a:r>
                  <a:rPr lang="zh-CN" altLang="en-US" sz="2000" b="1" dirty="0">
                    <a:solidFill>
                      <a:schemeClr val="accent4"/>
                    </a:solidFill>
                  </a:rPr>
                  <a:t>缺点</a:t>
                </a:r>
              </a:p>
            </p:txBody>
          </p:sp>
        </p:grpSp>
      </p:grpSp>
    </p:spTree>
    <p:extLst>
      <p:ext uri="{BB962C8B-B14F-4D97-AF65-F5344CB8AC3E}">
        <p14:creationId xmlns:p14="http://schemas.microsoft.com/office/powerpoint/2010/main" val="1607431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3)">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671605" y="2923601"/>
            <a:ext cx="6848789" cy="1015933"/>
            <a:chOff x="3917949" y="2096461"/>
            <a:chExt cx="4356103" cy="1015933"/>
          </a:xfrm>
        </p:grpSpPr>
        <p:sp>
          <p:nvSpPr>
            <p:cNvPr id="10" name="MH_Title"/>
            <p:cNvSpPr/>
            <p:nvPr>
              <p:custDataLst>
                <p:tags r:id="rId2"/>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适配器模式使用场景</a:t>
              </a:r>
              <a:endParaRPr lang="zh-CN" altLang="en-US" sz="4000" spc="600" dirty="0">
                <a:solidFill>
                  <a:schemeClr val="tx1"/>
                </a:solidFill>
                <a:cs typeface="+mn-ea"/>
                <a:sym typeface="+mn-lt"/>
              </a:endParaRPr>
            </a:p>
          </p:txBody>
        </p:sp>
        <p:sp>
          <p:nvSpPr>
            <p:cNvPr id="18" name="MH_Others_1"/>
            <p:cNvSpPr/>
            <p:nvPr>
              <p:custDataLst>
                <p:tags r:id="rId3"/>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1154870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使用场景</a:t>
            </a:r>
            <a:endParaRPr lang="zh-CN" altLang="en-US" sz="3200" spc="600" dirty="0">
              <a:cs typeface="+mn-ea"/>
              <a:sym typeface="+mn-lt"/>
            </a:endParaRPr>
          </a:p>
        </p:txBody>
      </p:sp>
      <p:sp>
        <p:nvSpPr>
          <p:cNvPr id="31" name="文本框 30"/>
          <p:cNvSpPr txBox="1"/>
          <p:nvPr/>
        </p:nvSpPr>
        <p:spPr>
          <a:xfrm>
            <a:off x="326338" y="2352758"/>
            <a:ext cx="2468377" cy="1200329"/>
          </a:xfrm>
          <a:prstGeom prst="rect">
            <a:avLst/>
          </a:prstGeom>
          <a:noFill/>
        </p:spPr>
        <p:txBody>
          <a:bodyPr wrap="square" rtlCol="0">
            <a:spAutoFit/>
          </a:bodyPr>
          <a:lstStyle/>
          <a:p>
            <a:r>
              <a:rPr lang="en-US" altLang="zh-CN" dirty="0" smtClean="0"/>
              <a:t>1.</a:t>
            </a:r>
            <a:r>
              <a:rPr lang="zh-CN" altLang="en-US" dirty="0" smtClean="0"/>
              <a:t>系统</a:t>
            </a:r>
            <a:r>
              <a:rPr lang="zh-CN" altLang="en-US" dirty="0"/>
              <a:t>需要复用现有类，而该类的接口不符合系统的需求</a:t>
            </a:r>
          </a:p>
          <a:p>
            <a:endParaRPr lang="zh-CN" altLang="en-US" dirty="0"/>
          </a:p>
        </p:txBody>
      </p:sp>
      <p:sp>
        <p:nvSpPr>
          <p:cNvPr id="33" name="文本框 32"/>
          <p:cNvSpPr txBox="1"/>
          <p:nvPr/>
        </p:nvSpPr>
        <p:spPr>
          <a:xfrm>
            <a:off x="4428821" y="839070"/>
            <a:ext cx="2923504" cy="1739084"/>
          </a:xfrm>
          <a:prstGeom prst="rect">
            <a:avLst/>
          </a:prstGeom>
          <a:noFill/>
        </p:spPr>
        <p:txBody>
          <a:bodyPr wrap="square" rtlCol="0">
            <a:spAutoFit/>
          </a:bodyPr>
          <a:lstStyle/>
          <a:p>
            <a:r>
              <a:rPr lang="en-US" altLang="zh-CN" dirty="0" smtClean="0"/>
              <a:t>2.</a:t>
            </a:r>
            <a:r>
              <a:rPr lang="zh-CN" altLang="en-US" dirty="0" smtClean="0"/>
              <a:t>想</a:t>
            </a:r>
            <a:r>
              <a:rPr lang="zh-CN" altLang="en-US" dirty="0"/>
              <a:t>要建立一个可重复使用的类，用于与一些彼此之间没有太大关联的一些类，包括一些可能在将来引进的类一起工作。</a:t>
            </a:r>
          </a:p>
          <a:p>
            <a:endParaRPr lang="zh-CN" altLang="en-US" dirty="0"/>
          </a:p>
        </p:txBody>
      </p:sp>
      <p:sp>
        <p:nvSpPr>
          <p:cNvPr id="34" name="文本框 33"/>
          <p:cNvSpPr txBox="1"/>
          <p:nvPr/>
        </p:nvSpPr>
        <p:spPr>
          <a:xfrm>
            <a:off x="8409904" y="2240924"/>
            <a:ext cx="3206840" cy="1775381"/>
          </a:xfrm>
          <a:prstGeom prst="rect">
            <a:avLst/>
          </a:prstGeom>
          <a:noFill/>
        </p:spPr>
        <p:txBody>
          <a:bodyPr wrap="square" rtlCol="0">
            <a:spAutoFit/>
          </a:bodyPr>
          <a:lstStyle/>
          <a:p>
            <a:r>
              <a:rPr lang="en-US" altLang="zh-CN" dirty="0" smtClean="0"/>
              <a:t>3.</a:t>
            </a:r>
            <a:r>
              <a:rPr lang="zh-CN" altLang="en-US" dirty="0" smtClean="0"/>
              <a:t>对于</a:t>
            </a:r>
            <a:r>
              <a:rPr lang="zh-CN" altLang="en-US" dirty="0"/>
              <a:t>对象适配器模式，在设计里需要改变多个已有子类的接口，如果使用类的适配器模式，就要针对每一个子类做一个适配器，而这不太实际。</a:t>
            </a:r>
          </a:p>
          <a:p>
            <a:endParaRPr lang="zh-CN" altLang="en-US" dirty="0"/>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757" y="2644928"/>
            <a:ext cx="9955631" cy="3792041"/>
          </a:xfrm>
          <a:prstGeom prst="rect">
            <a:avLst/>
          </a:prstGeom>
        </p:spPr>
      </p:pic>
    </p:spTree>
    <p:extLst>
      <p:ext uri="{BB962C8B-B14F-4D97-AF65-F5344CB8AC3E}">
        <p14:creationId xmlns:p14="http://schemas.microsoft.com/office/powerpoint/2010/main" val="4603858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48405" y="1249969"/>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492017" y="2778014"/>
            <a:ext cx="4752742" cy="646331"/>
          </a:xfrm>
          <a:prstGeom prst="rect">
            <a:avLst/>
          </a:prstGeom>
          <a:noFill/>
        </p:spPr>
        <p:txBody>
          <a:bodyPr wrap="square" rtlCol="0">
            <a:spAutoFit/>
          </a:bodyPr>
          <a:lstStyle/>
          <a:p>
            <a:pPr algn="ctr"/>
            <a:r>
              <a:rPr lang="en-US" altLang="zh-CN" sz="3600" spc="300" dirty="0" smtClean="0">
                <a:solidFill>
                  <a:schemeClr val="accent1"/>
                </a:solidFill>
                <a:cs typeface="+mn-ea"/>
                <a:sym typeface="+mn-lt"/>
              </a:rPr>
              <a:t>THANK YOU</a:t>
            </a:r>
            <a:endParaRPr lang="zh-CN" altLang="en-US" sz="3600" spc="300" dirty="0">
              <a:solidFill>
                <a:schemeClr val="accent1"/>
              </a:solidFill>
              <a:cs typeface="+mn-ea"/>
              <a:sym typeface="+mn-lt"/>
            </a:endParaRPr>
          </a:p>
        </p:txBody>
      </p:sp>
      <p:sp>
        <p:nvSpPr>
          <p:cNvPr id="14" name="文本框 13"/>
          <p:cNvSpPr txBox="1"/>
          <p:nvPr/>
        </p:nvSpPr>
        <p:spPr>
          <a:xfrm>
            <a:off x="4148808" y="4368238"/>
            <a:ext cx="3439160" cy="338554"/>
          </a:xfrm>
          <a:prstGeom prst="rect">
            <a:avLst/>
          </a:prstGeom>
          <a:noFill/>
        </p:spPr>
        <p:txBody>
          <a:bodyPr wrap="square" rtlCol="0">
            <a:spAutoFit/>
          </a:bodyPr>
          <a:lstStyle/>
          <a:p>
            <a:pPr algn="ctr"/>
            <a:r>
              <a:rPr lang="zh-CN" altLang="en-US" sz="1600" dirty="0">
                <a:cs typeface="+mn-ea"/>
                <a:sym typeface="+mn-lt"/>
              </a:rPr>
              <a:t>讲解</a:t>
            </a:r>
            <a:r>
              <a:rPr lang="zh-CN" altLang="en-US" sz="1600" dirty="0" smtClean="0">
                <a:cs typeface="+mn-ea"/>
                <a:sym typeface="+mn-lt"/>
              </a:rPr>
              <a:t>人：陈德斌</a:t>
            </a:r>
            <a:endParaRPr lang="zh-CN" altLang="en-US" sz="1600" dirty="0">
              <a:cs typeface="+mn-ea"/>
              <a:sym typeface="+mn-lt"/>
            </a:endParaRPr>
          </a:p>
        </p:txBody>
      </p:sp>
    </p:spTree>
    <p:extLst>
      <p:ext uri="{BB962C8B-B14F-4D97-AF65-F5344CB8AC3E}">
        <p14:creationId xmlns:p14="http://schemas.microsoft.com/office/powerpoint/2010/main" val="857701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5145314" y="1162923"/>
            <a:ext cx="6183086" cy="4531704"/>
            <a:chOff x="5399314" y="1916338"/>
            <a:chExt cx="4140001" cy="3034287"/>
          </a:xfrm>
        </p:grpSpPr>
        <p:sp>
          <p:nvSpPr>
            <p:cNvPr id="3" name="MH_Entry_1">
              <a:hlinkClick r:id="rId14" action="ppaction://hlinksldjump"/>
            </p:cNvPr>
            <p:cNvSpPr/>
            <p:nvPr>
              <p:custDataLst>
                <p:tags r:id="rId4"/>
              </p:custDataLst>
            </p:nvPr>
          </p:nvSpPr>
          <p:spPr>
            <a:xfrm>
              <a:off x="5399314" y="191633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引言</a:t>
              </a:r>
              <a:endParaRPr lang="zh-CN" altLang="en-US" sz="3200" spc="600" dirty="0">
                <a:solidFill>
                  <a:schemeClr val="tx1"/>
                </a:solidFill>
                <a:cs typeface="+mn-ea"/>
                <a:sym typeface="+mn-lt"/>
              </a:endParaRPr>
            </a:p>
          </p:txBody>
        </p:sp>
        <p:sp>
          <p:nvSpPr>
            <p:cNvPr id="4" name="MH_Number_1">
              <a:hlinkClick r:id="rId14" action="ppaction://hlinksldjump"/>
            </p:cNvPr>
            <p:cNvSpPr/>
            <p:nvPr>
              <p:custDataLst>
                <p:tags r:id="rId5"/>
              </p:custDataLst>
            </p:nvPr>
          </p:nvSpPr>
          <p:spPr>
            <a:xfrm>
              <a:off x="5399314" y="194552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rgbClr val="FFFFFF"/>
                  </a:solidFill>
                  <a:cs typeface="+mn-ea"/>
                  <a:sym typeface="+mn-lt"/>
                </a:rPr>
                <a:t>1</a:t>
              </a:r>
              <a:endParaRPr lang="zh-CN" altLang="en-US" dirty="0">
                <a:solidFill>
                  <a:srgbClr val="FFFFFF"/>
                </a:solidFill>
                <a:cs typeface="+mn-ea"/>
                <a:sym typeface="+mn-lt"/>
              </a:endParaRPr>
            </a:p>
          </p:txBody>
        </p:sp>
        <p:sp>
          <p:nvSpPr>
            <p:cNvPr id="5" name="MH_Entry_2">
              <a:hlinkClick r:id="rId15" action="ppaction://hlinksldjump"/>
            </p:cNvPr>
            <p:cNvSpPr/>
            <p:nvPr>
              <p:custDataLst>
                <p:tags r:id="rId6"/>
              </p:custDataLst>
            </p:nvPr>
          </p:nvSpPr>
          <p:spPr>
            <a:xfrm>
              <a:off x="5399314" y="2774221"/>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适配器模式内容介绍</a:t>
              </a:r>
              <a:endParaRPr lang="zh-CN" altLang="en-US" sz="3200" spc="600" dirty="0">
                <a:solidFill>
                  <a:schemeClr val="tx1"/>
                </a:solidFill>
                <a:cs typeface="+mn-ea"/>
                <a:sym typeface="+mn-lt"/>
              </a:endParaRPr>
            </a:p>
          </p:txBody>
        </p:sp>
        <p:sp>
          <p:nvSpPr>
            <p:cNvPr id="6" name="MH_Number_2">
              <a:hlinkClick r:id="rId15" action="ppaction://hlinksldjump"/>
            </p:cNvPr>
            <p:cNvSpPr/>
            <p:nvPr>
              <p:custDataLst>
                <p:tags r:id="rId7"/>
              </p:custDataLst>
            </p:nvPr>
          </p:nvSpPr>
          <p:spPr>
            <a:xfrm>
              <a:off x="5399314" y="2803411"/>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2</a:t>
              </a:r>
              <a:endParaRPr lang="zh-CN" altLang="en-US" dirty="0">
                <a:solidFill>
                  <a:srgbClr val="FFFFFF"/>
                </a:solidFill>
                <a:cs typeface="+mn-ea"/>
                <a:sym typeface="+mn-lt"/>
              </a:endParaRPr>
            </a:p>
          </p:txBody>
        </p:sp>
        <p:sp>
          <p:nvSpPr>
            <p:cNvPr id="7" name="MH_Entry_3">
              <a:hlinkClick r:id="rId16" action="ppaction://hlinksldjump"/>
            </p:cNvPr>
            <p:cNvSpPr/>
            <p:nvPr>
              <p:custDataLst>
                <p:tags r:id="rId8"/>
              </p:custDataLst>
            </p:nvPr>
          </p:nvSpPr>
          <p:spPr>
            <a:xfrm>
              <a:off x="5399314" y="3632104"/>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适配器模式优缺点</a:t>
              </a:r>
              <a:endParaRPr lang="zh-CN" altLang="en-US" sz="3200" spc="600" dirty="0">
                <a:solidFill>
                  <a:schemeClr val="tx1"/>
                </a:solidFill>
                <a:cs typeface="+mn-ea"/>
                <a:sym typeface="+mn-lt"/>
              </a:endParaRPr>
            </a:p>
          </p:txBody>
        </p:sp>
        <p:sp>
          <p:nvSpPr>
            <p:cNvPr id="8" name="MH_Number_3">
              <a:hlinkClick r:id="rId16" action="ppaction://hlinksldjump"/>
            </p:cNvPr>
            <p:cNvSpPr/>
            <p:nvPr>
              <p:custDataLst>
                <p:tags r:id="rId9"/>
              </p:custDataLst>
            </p:nvPr>
          </p:nvSpPr>
          <p:spPr>
            <a:xfrm>
              <a:off x="5399314" y="3661294"/>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3</a:t>
              </a:r>
              <a:endParaRPr lang="zh-CN" altLang="en-US" dirty="0">
                <a:solidFill>
                  <a:srgbClr val="FFFFFF"/>
                </a:solidFill>
                <a:cs typeface="+mn-ea"/>
                <a:sym typeface="+mn-lt"/>
              </a:endParaRPr>
            </a:p>
          </p:txBody>
        </p:sp>
        <p:sp>
          <p:nvSpPr>
            <p:cNvPr id="9" name="MH_Entry_4">
              <a:hlinkClick r:id="rId17" action="ppaction://hlinksldjump"/>
            </p:cNvPr>
            <p:cNvSpPr/>
            <p:nvPr>
              <p:custDataLst>
                <p:tags r:id="rId10"/>
              </p:custDataLst>
            </p:nvPr>
          </p:nvSpPr>
          <p:spPr>
            <a:xfrm>
              <a:off x="5399314" y="4489987"/>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适配器模式使用场景</a:t>
              </a:r>
              <a:endParaRPr lang="zh-CN" altLang="en-US" sz="3200" spc="600" dirty="0">
                <a:solidFill>
                  <a:schemeClr val="tx1"/>
                </a:solidFill>
                <a:cs typeface="+mn-ea"/>
                <a:sym typeface="+mn-lt"/>
              </a:endParaRPr>
            </a:p>
          </p:txBody>
        </p:sp>
        <p:sp>
          <p:nvSpPr>
            <p:cNvPr id="10" name="MH_Number_4">
              <a:hlinkClick r:id="rId17" action="ppaction://hlinksldjump"/>
            </p:cNvPr>
            <p:cNvSpPr/>
            <p:nvPr>
              <p:custDataLst>
                <p:tags r:id="rId11"/>
              </p:custDataLst>
            </p:nvPr>
          </p:nvSpPr>
          <p:spPr>
            <a:xfrm>
              <a:off x="5399314" y="4519177"/>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4</a:t>
              </a:r>
              <a:endParaRPr lang="zh-CN" altLang="en-US" dirty="0">
                <a:solidFill>
                  <a:srgbClr val="FFFFFF"/>
                </a:solidFill>
                <a:cs typeface="+mn-ea"/>
                <a:sym typeface="+mn-lt"/>
              </a:endParaRPr>
            </a:p>
          </p:txBody>
        </p:sp>
      </p:grpSp>
      <p:sp>
        <p:nvSpPr>
          <p:cNvPr id="11" name="PA_MH_Others_1"/>
          <p:cNvSpPr txBox="1"/>
          <p:nvPr>
            <p:custDataLst>
              <p:tags r:id="rId2"/>
            </p:custDataLst>
          </p:nvPr>
        </p:nvSpPr>
        <p:spPr>
          <a:xfrm>
            <a:off x="1636805" y="2057400"/>
            <a:ext cx="1435100" cy="2755900"/>
          </a:xfrm>
          <a:prstGeom prst="rect">
            <a:avLst/>
          </a:prstGeom>
          <a:noFill/>
        </p:spPr>
        <p:txBody>
          <a:bodyPr wrap="square" lIns="0" tIns="0" rIns="0" bIns="0" rtlCol="0" anchor="ctr" anchorCtr="0">
            <a:noAutofit/>
          </a:bodyPr>
          <a:lstStyle/>
          <a:p>
            <a:pPr algn="ctr"/>
            <a:r>
              <a:rPr lang="zh-CN" altLang="en-US" sz="6600">
                <a:solidFill>
                  <a:schemeClr val="accent1">
                    <a:lumMod val="75000"/>
                  </a:schemeClr>
                </a:solidFill>
                <a:cs typeface="+mn-ea"/>
                <a:sym typeface="+mn-lt"/>
              </a:rPr>
              <a:t>目</a:t>
            </a:r>
            <a:endParaRPr lang="en-US" altLang="zh-CN" sz="6600">
              <a:solidFill>
                <a:schemeClr val="accent1">
                  <a:lumMod val="75000"/>
                </a:schemeClr>
              </a:solidFill>
              <a:cs typeface="+mn-ea"/>
              <a:sym typeface="+mn-lt"/>
            </a:endParaRPr>
          </a:p>
          <a:p>
            <a:pPr algn="ctr"/>
            <a:r>
              <a:rPr lang="zh-CN" altLang="en-US" sz="6600">
                <a:solidFill>
                  <a:schemeClr val="accent1">
                    <a:lumMod val="75000"/>
                  </a:schemeClr>
                </a:solidFill>
                <a:cs typeface="+mn-ea"/>
                <a:sym typeface="+mn-lt"/>
              </a:rPr>
              <a:t>录</a:t>
            </a:r>
          </a:p>
        </p:txBody>
      </p:sp>
      <p:sp>
        <p:nvSpPr>
          <p:cNvPr id="12" name="PA_MH_Others_2"/>
          <p:cNvSpPr txBox="1"/>
          <p:nvPr>
            <p:custDataLst>
              <p:tags r:id="rId3"/>
            </p:custDataLst>
          </p:nvPr>
        </p:nvSpPr>
        <p:spPr>
          <a:xfrm rot="5400000">
            <a:off x="-152555" y="3167165"/>
            <a:ext cx="3693432" cy="523220"/>
          </a:xfrm>
          <a:prstGeom prst="rect">
            <a:avLst/>
          </a:prstGeom>
          <a:noFill/>
        </p:spPr>
        <p:txBody>
          <a:bodyPr wrap="square">
            <a:spAutoFit/>
          </a:bodyPr>
          <a:lstStyle/>
          <a:p>
            <a:pPr algn="ctr">
              <a:defRPr/>
            </a:pPr>
            <a:r>
              <a:rPr lang="en-US" altLang="zh-CN" sz="2800" spc="400" dirty="0">
                <a:solidFill>
                  <a:schemeClr val="accent1">
                    <a:lumMod val="60000"/>
                    <a:lumOff val="40000"/>
                  </a:schemeClr>
                </a:solidFill>
                <a:cs typeface="+mn-ea"/>
                <a:sym typeface="+mn-lt"/>
              </a:rPr>
              <a:t>CONTENTS</a:t>
            </a:r>
            <a:endParaRPr lang="zh-CN" altLang="en-US" sz="2800" spc="400" dirty="0">
              <a:solidFill>
                <a:schemeClr val="accent1">
                  <a:lumMod val="60000"/>
                  <a:lumOff val="40000"/>
                </a:schemeClr>
              </a:solidFill>
              <a:cs typeface="+mn-ea"/>
              <a:sym typeface="+mn-lt"/>
            </a:endParaRPr>
          </a:p>
        </p:txBody>
      </p:sp>
    </p:spTree>
    <p:extLst>
      <p:ext uri="{BB962C8B-B14F-4D97-AF65-F5344CB8AC3E}">
        <p14:creationId xmlns:p14="http://schemas.microsoft.com/office/powerpoint/2010/main" val="4036458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03797"/>
            <a:ext cx="12192000" cy="3966693"/>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4085373" y="2633637"/>
            <a:ext cx="4356103" cy="1015933"/>
            <a:chOff x="6010522" y="2177416"/>
            <a:chExt cx="5322959" cy="1241424"/>
          </a:xfrm>
        </p:grpSpPr>
        <p:sp>
          <p:nvSpPr>
            <p:cNvPr id="10" name="MH_Title"/>
            <p:cNvSpPr/>
            <p:nvPr>
              <p:custDataLst>
                <p:tags r:id="rId2"/>
              </p:custDataLst>
            </p:nvPr>
          </p:nvSpPr>
          <p:spPr>
            <a:xfrm>
              <a:off x="6010522" y="2177416"/>
              <a:ext cx="5322959" cy="124142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 引言</a:t>
              </a:r>
              <a:endParaRPr lang="zh-CN" altLang="en-US" sz="4000" spc="600" dirty="0">
                <a:solidFill>
                  <a:schemeClr val="tx1"/>
                </a:solidFill>
                <a:cs typeface="+mn-ea"/>
                <a:sym typeface="+mn-lt"/>
              </a:endParaRPr>
            </a:p>
          </p:txBody>
        </p:sp>
        <p:sp>
          <p:nvSpPr>
            <p:cNvPr id="17" name="MH_Others_1"/>
            <p:cNvSpPr/>
            <p:nvPr>
              <p:custDataLst>
                <p:tags r:id="rId3"/>
              </p:custDataLst>
            </p:nvPr>
          </p:nvSpPr>
          <p:spPr>
            <a:xfrm>
              <a:off x="6010522" y="2220943"/>
              <a:ext cx="1154368" cy="1154368"/>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539939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6"/>
          <a:stretch>
            <a:fillRect/>
          </a:stretch>
        </p:blipFill>
        <p:spPr>
          <a:xfrm>
            <a:off x="2481936" y="3606084"/>
            <a:ext cx="8078741" cy="2854071"/>
          </a:xfrm>
          <a:prstGeom prst="rect">
            <a:avLst/>
          </a:prstGeom>
        </p:spPr>
      </p:pic>
      <p:sp>
        <p:nvSpPr>
          <p:cNvPr id="11" name="MH_Title"/>
          <p:cNvSpPr txBox="1">
            <a:spLocks noChangeArrowheads="1"/>
          </p:cNvSpPr>
          <p:nvPr>
            <p:custDataLst>
              <p:tags r:id="rId2"/>
            </p:custDataLst>
          </p:nvPr>
        </p:nvSpPr>
        <p:spPr bwMode="auto">
          <a:xfrm>
            <a:off x="2198601" y="1094704"/>
            <a:ext cx="6996915" cy="211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en-US" altLang="zh-CN" dirty="0"/>
              <a:t> </a:t>
            </a:r>
            <a:r>
              <a:rPr lang="en-US" altLang="zh-CN" dirty="0" smtClean="0"/>
              <a:t>       </a:t>
            </a:r>
            <a:r>
              <a:rPr lang="zh-CN" altLang="en-US" dirty="0" smtClean="0"/>
              <a:t>现实</a:t>
            </a:r>
            <a:r>
              <a:rPr lang="zh-CN" altLang="en-US" dirty="0"/>
              <a:t>生活中，我们常用到适配器</a:t>
            </a:r>
            <a:r>
              <a:rPr lang="zh-CN" altLang="en-US" dirty="0" smtClean="0"/>
              <a:t>。</a:t>
            </a:r>
            <a:endParaRPr lang="en-US" altLang="zh-CN" dirty="0" smtClean="0"/>
          </a:p>
          <a:p>
            <a:endParaRPr lang="zh-CN" altLang="en-US" dirty="0"/>
          </a:p>
          <a:p>
            <a:r>
              <a:rPr lang="zh-CN" altLang="en-US" dirty="0"/>
              <a:t>　　你当前</a:t>
            </a:r>
            <a:r>
              <a:rPr lang="zh-CN" altLang="en-US" dirty="0" smtClean="0"/>
              <a:t>打开的电脑</a:t>
            </a:r>
            <a:r>
              <a:rPr lang="zh-CN" altLang="en-US" dirty="0"/>
              <a:t>，电源的另一边不正连着一块适配器吗</a:t>
            </a:r>
            <a:r>
              <a:rPr lang="zh-CN" altLang="en-US" dirty="0" smtClean="0"/>
              <a:t>？</a:t>
            </a:r>
            <a:endParaRPr lang="en-US" altLang="zh-CN" dirty="0" smtClean="0"/>
          </a:p>
          <a:p>
            <a:endParaRPr lang="zh-CN" altLang="en-US" dirty="0"/>
          </a:p>
          <a:p>
            <a:r>
              <a:rPr lang="zh-CN" altLang="en-US" dirty="0"/>
              <a:t>　　你平时想</a:t>
            </a:r>
            <a:r>
              <a:rPr lang="zh-CN" altLang="en-US" dirty="0" smtClean="0"/>
              <a:t>将二口插头插进三口</a:t>
            </a:r>
            <a:r>
              <a:rPr lang="zh-CN" altLang="en-US" dirty="0"/>
              <a:t>插座里面，不也需要一个适配器吗</a:t>
            </a:r>
            <a:r>
              <a:rPr lang="zh-CN" altLang="en-US" dirty="0" smtClean="0"/>
              <a:t>？</a:t>
            </a:r>
            <a:endParaRPr lang="en-US" altLang="zh-CN" dirty="0" smtClean="0"/>
          </a:p>
          <a:p>
            <a:endParaRPr lang="zh-CN" altLang="en-US" dirty="0"/>
          </a:p>
          <a:p>
            <a:r>
              <a:rPr lang="zh-CN" altLang="en-US" dirty="0"/>
              <a:t>　　整天插在插座上的手机充电头，不也是一个适配器吗？</a:t>
            </a:r>
          </a:p>
        </p:txBody>
      </p:sp>
    </p:spTree>
    <p:extLst>
      <p:ext uri="{BB962C8B-B14F-4D97-AF65-F5344CB8AC3E}">
        <p14:creationId xmlns:p14="http://schemas.microsoft.com/office/powerpoint/2010/main" val="3892874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endParaRPr lang="zh-CN" altLang="en-US" sz="1600" dirty="0">
              <a:latin typeface="+mn-lt"/>
              <a:ea typeface="+mn-ea"/>
              <a:cs typeface="+mn-ea"/>
              <a:sym typeface="+mn-lt"/>
            </a:endParaRPr>
          </a:p>
        </p:txBody>
      </p:sp>
      <p:grpSp>
        <p:nvGrpSpPr>
          <p:cNvPr id="2" name="组合 1"/>
          <p:cNvGrpSpPr/>
          <p:nvPr/>
        </p:nvGrpSpPr>
        <p:grpSpPr>
          <a:xfrm>
            <a:off x="3621736" y="2741037"/>
            <a:ext cx="5174536"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fontScale="92500"/>
            </a:bodyPr>
            <a:lstStyle/>
            <a:p>
              <a:pPr lvl="0"/>
              <a:r>
                <a:rPr lang="zh-CN" altLang="en-US" sz="4000" spc="600" dirty="0" smtClean="0">
                  <a:solidFill>
                    <a:schemeClr val="tx1"/>
                  </a:solidFill>
                  <a:cs typeface="+mn-ea"/>
                  <a:sym typeface="+mn-lt"/>
                </a:rPr>
                <a:t> 适配器模式介绍</a:t>
              </a:r>
              <a:endParaRPr lang="zh-CN" altLang="en-US" sz="4000" spc="600" dirty="0">
                <a:solidFill>
                  <a:schemeClr val="tx1"/>
                </a:solidFill>
                <a:cs typeface="+mn-ea"/>
                <a:sym typeface="+mn-lt"/>
              </a:endParaRP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276653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nodePh="1">
                                  <p:stCondLst>
                                    <p:cond delay="0"/>
                                  </p:stCondLst>
                                  <p:endCondLst>
                                    <p:cond evt="begin" delay="0">
                                      <p:tn val="20"/>
                                    </p:cond>
                                  </p:end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适配器模式</a:t>
            </a:r>
            <a:endParaRPr lang="zh-CN" altLang="en-US" sz="3200" spc="600" dirty="0">
              <a:cs typeface="+mn-ea"/>
              <a:sym typeface="+mn-lt"/>
            </a:endParaRPr>
          </a:p>
        </p:txBody>
      </p:sp>
      <p:sp>
        <p:nvSpPr>
          <p:cNvPr id="5" name="文本框 4"/>
          <p:cNvSpPr txBox="1"/>
          <p:nvPr/>
        </p:nvSpPr>
        <p:spPr>
          <a:xfrm>
            <a:off x="662682" y="987137"/>
            <a:ext cx="5299364" cy="369332"/>
          </a:xfrm>
          <a:prstGeom prst="rect">
            <a:avLst/>
          </a:prstGeom>
          <a:noFill/>
        </p:spPr>
        <p:txBody>
          <a:bodyPr wrap="square" rtlCol="0">
            <a:spAutoFit/>
          </a:bodyPr>
          <a:lstStyle/>
          <a:p>
            <a:r>
              <a:rPr lang="zh-CN" altLang="en-US" dirty="0" smtClean="0"/>
              <a:t>什么是适配器模式呢？</a:t>
            </a:r>
            <a:endParaRPr lang="zh-CN" altLang="en-US" dirty="0"/>
          </a:p>
        </p:txBody>
      </p:sp>
      <p:sp>
        <p:nvSpPr>
          <p:cNvPr id="6" name="文本框 5"/>
          <p:cNvSpPr txBox="1"/>
          <p:nvPr/>
        </p:nvSpPr>
        <p:spPr>
          <a:xfrm>
            <a:off x="474478" y="2093032"/>
            <a:ext cx="10975136" cy="1569660"/>
          </a:xfrm>
          <a:prstGeom prst="rect">
            <a:avLst/>
          </a:prstGeom>
          <a:noFill/>
        </p:spPr>
        <p:txBody>
          <a:bodyPr wrap="square" rtlCol="0">
            <a:spAutoFit/>
          </a:bodyPr>
          <a:lstStyle/>
          <a:p>
            <a:r>
              <a:rPr lang="zh-CN" altLang="en-US" sz="3200" dirty="0" smtClean="0">
                <a:latin typeface="华文隶书" panose="02010800040101010101" pitchFamily="2" charset="-122"/>
                <a:ea typeface="华文隶书" panose="02010800040101010101" pitchFamily="2" charset="-122"/>
              </a:rPr>
              <a:t>适配器模式（</a:t>
            </a:r>
            <a:r>
              <a:rPr lang="en-US" altLang="zh-CN" sz="3200" dirty="0" smtClean="0">
                <a:latin typeface="华文隶书" panose="02010800040101010101" pitchFamily="2" charset="-122"/>
                <a:ea typeface="华文隶书" panose="02010800040101010101" pitchFamily="2" charset="-122"/>
              </a:rPr>
              <a:t>Adapter</a:t>
            </a:r>
            <a:r>
              <a:rPr lang="zh-CN" altLang="en-US" sz="3200" dirty="0" smtClean="0">
                <a:latin typeface="华文隶书" panose="02010800040101010101" pitchFamily="2" charset="-122"/>
                <a:ea typeface="华文隶书" panose="02010800040101010101" pitchFamily="2" charset="-122"/>
              </a:rPr>
              <a:t>），将一个类的接口转换成客户希望的另一个接口。</a:t>
            </a:r>
            <a:r>
              <a:rPr lang="en-US" altLang="zh-CN" sz="3200" dirty="0" smtClean="0">
                <a:latin typeface="华文隶书" panose="02010800040101010101" pitchFamily="2" charset="-122"/>
                <a:ea typeface="华文隶书" panose="02010800040101010101" pitchFamily="2" charset="-122"/>
              </a:rPr>
              <a:t>Adapter</a:t>
            </a:r>
            <a:r>
              <a:rPr lang="zh-CN" altLang="en-US" sz="3200" dirty="0" smtClean="0">
                <a:latin typeface="华文隶书" panose="02010800040101010101" pitchFamily="2" charset="-122"/>
                <a:ea typeface="华文隶书" panose="02010800040101010101" pitchFamily="2" charset="-122"/>
              </a:rPr>
              <a:t>模式使得原本由于接口不兼容而不能一起工作的那些类可以一起工作</a:t>
            </a:r>
            <a:endParaRPr lang="zh-CN" altLang="en-US" sz="3200" dirty="0">
              <a:latin typeface="华文隶书" panose="02010800040101010101" pitchFamily="2" charset="-122"/>
              <a:ea typeface="华文隶书" panose="02010800040101010101" pitchFamily="2" charset="-122"/>
            </a:endParaRPr>
          </a:p>
        </p:txBody>
      </p:sp>
      <p:sp>
        <p:nvSpPr>
          <p:cNvPr id="7" name="文本框 6"/>
          <p:cNvSpPr txBox="1"/>
          <p:nvPr/>
        </p:nvSpPr>
        <p:spPr>
          <a:xfrm>
            <a:off x="297950" y="5260488"/>
            <a:ext cx="11151664" cy="646331"/>
          </a:xfrm>
          <a:prstGeom prst="rect">
            <a:avLst/>
          </a:prstGeom>
          <a:noFill/>
        </p:spPr>
        <p:txBody>
          <a:bodyPr wrap="square" rtlCol="0">
            <a:spAutoFit/>
          </a:bodyPr>
          <a:lstStyle/>
          <a:p>
            <a:r>
              <a:rPr lang="zh-CN" altLang="en-US" dirty="0"/>
              <a:t>适配器</a:t>
            </a:r>
            <a:r>
              <a:rPr lang="zh-CN" altLang="en-US" dirty="0" smtClean="0"/>
              <a:t>模式有两种类型，为类适配器模式和对象适配器模式，由于</a:t>
            </a:r>
            <a:r>
              <a:rPr lang="en-US" altLang="zh-CN" dirty="0" smtClean="0"/>
              <a:t>C#</a:t>
            </a:r>
            <a:r>
              <a:rPr lang="zh-CN" altLang="en-US" dirty="0" smtClean="0"/>
              <a:t>语言不支持多重继承，所以这里我讲的是对象适配器模式。</a:t>
            </a:r>
            <a:endParaRPr lang="zh-CN" altLang="en-US" dirty="0"/>
          </a:p>
        </p:txBody>
      </p:sp>
    </p:spTree>
    <p:extLst>
      <p:ext uri="{BB962C8B-B14F-4D97-AF65-F5344CB8AC3E}">
        <p14:creationId xmlns:p14="http://schemas.microsoft.com/office/powerpoint/2010/main" val="4143896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适配器模式</a:t>
            </a:r>
            <a:endParaRPr lang="zh-CN" altLang="en-US" sz="3200" spc="600" dirty="0">
              <a:cs typeface="+mn-ea"/>
              <a:sym typeface="+mn-lt"/>
            </a:endParaRPr>
          </a:p>
        </p:txBody>
      </p:sp>
      <p:pic>
        <p:nvPicPr>
          <p:cNvPr id="4" name="图片 3"/>
          <p:cNvPicPr>
            <a:picLocks noChangeAspect="1"/>
          </p:cNvPicPr>
          <p:nvPr/>
        </p:nvPicPr>
        <p:blipFill>
          <a:blip r:embed="rId3"/>
          <a:stretch>
            <a:fillRect/>
          </a:stretch>
        </p:blipFill>
        <p:spPr>
          <a:xfrm>
            <a:off x="1027415" y="1631373"/>
            <a:ext cx="9477794" cy="4322617"/>
          </a:xfrm>
          <a:prstGeom prst="rect">
            <a:avLst/>
          </a:prstGeom>
        </p:spPr>
      </p:pic>
      <p:sp>
        <p:nvSpPr>
          <p:cNvPr id="11" name="文本框 10"/>
          <p:cNvSpPr txBox="1"/>
          <p:nvPr/>
        </p:nvSpPr>
        <p:spPr>
          <a:xfrm>
            <a:off x="4662484" y="1050555"/>
            <a:ext cx="3598290" cy="369332"/>
          </a:xfrm>
          <a:prstGeom prst="rect">
            <a:avLst/>
          </a:prstGeom>
          <a:noFill/>
        </p:spPr>
        <p:txBody>
          <a:bodyPr wrap="square" rtlCol="0">
            <a:spAutoFit/>
          </a:bodyPr>
          <a:lstStyle/>
          <a:p>
            <a:r>
              <a:rPr lang="zh-CN" altLang="en-US" dirty="0" smtClean="0"/>
              <a:t>适配器模式（</a:t>
            </a:r>
            <a:r>
              <a:rPr lang="en-US" altLang="zh-CN" dirty="0" smtClean="0"/>
              <a:t>Adapter</a:t>
            </a:r>
            <a:r>
              <a:rPr lang="zh-CN" altLang="en-US" dirty="0" smtClean="0"/>
              <a:t>）结构图</a:t>
            </a:r>
            <a:endParaRPr lang="zh-CN" altLang="en-US" dirty="0"/>
          </a:p>
        </p:txBody>
      </p:sp>
    </p:spTree>
    <p:extLst>
      <p:ext uri="{BB962C8B-B14F-4D97-AF65-F5344CB8AC3E}">
        <p14:creationId xmlns:p14="http://schemas.microsoft.com/office/powerpoint/2010/main" val="26726912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对象适配器</a:t>
            </a:r>
            <a:endParaRPr lang="zh-CN" altLang="en-US" sz="3200" spc="600" dirty="0">
              <a:cs typeface="+mn-ea"/>
              <a:sym typeface="+mn-lt"/>
            </a:endParaRPr>
          </a:p>
        </p:txBody>
      </p:sp>
      <p:sp>
        <p:nvSpPr>
          <p:cNvPr id="5" name="文本框 4"/>
          <p:cNvSpPr txBox="1"/>
          <p:nvPr/>
        </p:nvSpPr>
        <p:spPr>
          <a:xfrm>
            <a:off x="1330037" y="4935682"/>
            <a:ext cx="9736281" cy="646331"/>
          </a:xfrm>
          <a:prstGeom prst="rect">
            <a:avLst/>
          </a:prstGeom>
          <a:noFill/>
        </p:spPr>
        <p:txBody>
          <a:bodyPr wrap="square" rtlCol="0">
            <a:spAutoFit/>
          </a:bodyPr>
          <a:lstStyle/>
          <a:p>
            <a:r>
              <a:rPr lang="zh-CN" altLang="en-US" dirty="0" smtClean="0"/>
              <a:t>现实生活中，我们通过充电器给手机充电，充电器将</a:t>
            </a:r>
            <a:r>
              <a:rPr lang="en-US" altLang="zh-CN" dirty="0" smtClean="0"/>
              <a:t>220V</a:t>
            </a:r>
            <a:r>
              <a:rPr lang="zh-CN" altLang="en-US" dirty="0" smtClean="0"/>
              <a:t>家用电压转化为</a:t>
            </a:r>
            <a:r>
              <a:rPr lang="en-US" altLang="zh-CN" dirty="0" smtClean="0"/>
              <a:t>5V</a:t>
            </a:r>
            <a:r>
              <a:rPr lang="zh-CN" altLang="en-US" dirty="0" smtClean="0"/>
              <a:t>电压输入到手机电池，实现给手机充电的功能，其实，充电器就是一个适配器，它也叫电源适配器。</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537" y="1049483"/>
            <a:ext cx="7617153" cy="3519924"/>
          </a:xfrm>
          <a:prstGeom prst="rect">
            <a:avLst/>
          </a:prstGeom>
        </p:spPr>
      </p:pic>
    </p:spTree>
    <p:extLst>
      <p:ext uri="{BB962C8B-B14F-4D97-AF65-F5344CB8AC3E}">
        <p14:creationId xmlns:p14="http://schemas.microsoft.com/office/powerpoint/2010/main" val="3672409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实现代码</a:t>
            </a:r>
          </a:p>
        </p:txBody>
      </p: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402" y="2898097"/>
            <a:ext cx="4883727" cy="1623376"/>
          </a:xfrm>
          <a:prstGeom prst="rect">
            <a:avLst/>
          </a:prstGeom>
        </p:spPr>
      </p:pic>
      <p:pic>
        <p:nvPicPr>
          <p:cNvPr id="50" name="图片 49"/>
          <p:cNvPicPr>
            <a:picLocks noChangeAspect="1"/>
          </p:cNvPicPr>
          <p:nvPr/>
        </p:nvPicPr>
        <p:blipFill>
          <a:blip r:embed="rId5"/>
          <a:stretch>
            <a:fillRect/>
          </a:stretch>
        </p:blipFill>
        <p:spPr>
          <a:xfrm>
            <a:off x="297950" y="1192146"/>
            <a:ext cx="4209524" cy="1619048"/>
          </a:xfrm>
          <a:prstGeom prst="rect">
            <a:avLst/>
          </a:prstGeom>
        </p:spPr>
      </p:pic>
      <p:pic>
        <p:nvPicPr>
          <p:cNvPr id="51" name="图片 50"/>
          <p:cNvPicPr>
            <a:picLocks noChangeAspect="1"/>
          </p:cNvPicPr>
          <p:nvPr/>
        </p:nvPicPr>
        <p:blipFill>
          <a:blip r:embed="rId6"/>
          <a:stretch>
            <a:fillRect/>
          </a:stretch>
        </p:blipFill>
        <p:spPr>
          <a:xfrm>
            <a:off x="6833153" y="1050478"/>
            <a:ext cx="4247619" cy="1847619"/>
          </a:xfrm>
          <a:prstGeom prst="rect">
            <a:avLst/>
          </a:prstGeom>
        </p:spPr>
      </p:pic>
      <p:pic>
        <p:nvPicPr>
          <p:cNvPr id="52" name="图片 51"/>
          <p:cNvPicPr>
            <a:picLocks noChangeAspect="1"/>
          </p:cNvPicPr>
          <p:nvPr/>
        </p:nvPicPr>
        <p:blipFill>
          <a:blip r:embed="rId7"/>
          <a:stretch>
            <a:fillRect/>
          </a:stretch>
        </p:blipFill>
        <p:spPr>
          <a:xfrm>
            <a:off x="260902" y="4530997"/>
            <a:ext cx="4314286" cy="1838095"/>
          </a:xfrm>
          <a:prstGeom prst="rect">
            <a:avLst/>
          </a:prstGeom>
        </p:spPr>
      </p:pic>
      <p:pic>
        <p:nvPicPr>
          <p:cNvPr id="53" name="图片 52"/>
          <p:cNvPicPr>
            <a:picLocks noChangeAspect="1"/>
          </p:cNvPicPr>
          <p:nvPr/>
        </p:nvPicPr>
        <p:blipFill>
          <a:blip r:embed="rId8"/>
          <a:stretch>
            <a:fillRect/>
          </a:stretch>
        </p:blipFill>
        <p:spPr>
          <a:xfrm>
            <a:off x="6833153" y="4494786"/>
            <a:ext cx="4190476" cy="2085714"/>
          </a:xfrm>
          <a:prstGeom prst="rect">
            <a:avLst/>
          </a:prstGeom>
        </p:spPr>
      </p:pic>
      <p:sp>
        <p:nvSpPr>
          <p:cNvPr id="54" name="文本框 53"/>
          <p:cNvSpPr txBox="1"/>
          <p:nvPr/>
        </p:nvSpPr>
        <p:spPr>
          <a:xfrm>
            <a:off x="297950" y="839070"/>
            <a:ext cx="4209524" cy="369332"/>
          </a:xfrm>
          <a:prstGeom prst="rect">
            <a:avLst/>
          </a:prstGeom>
          <a:noFill/>
        </p:spPr>
        <p:txBody>
          <a:bodyPr wrap="square" rtlCol="0">
            <a:spAutoFit/>
          </a:bodyPr>
          <a:lstStyle/>
          <a:p>
            <a:r>
              <a:rPr lang="en-US" altLang="zh-CN" dirty="0" smtClean="0"/>
              <a:t>Target</a:t>
            </a:r>
            <a:r>
              <a:rPr lang="zh-CN" altLang="en-US" dirty="0" smtClean="0"/>
              <a:t>（这是客户所期待的类。）</a:t>
            </a:r>
            <a:endParaRPr lang="zh-CN" altLang="en-US" dirty="0"/>
          </a:p>
        </p:txBody>
      </p:sp>
      <p:sp>
        <p:nvSpPr>
          <p:cNvPr id="55" name="文本框 54"/>
          <p:cNvSpPr txBox="1"/>
          <p:nvPr/>
        </p:nvSpPr>
        <p:spPr>
          <a:xfrm>
            <a:off x="6833153" y="546682"/>
            <a:ext cx="4247619" cy="369332"/>
          </a:xfrm>
          <a:prstGeom prst="rect">
            <a:avLst/>
          </a:prstGeom>
          <a:noFill/>
        </p:spPr>
        <p:txBody>
          <a:bodyPr wrap="square" rtlCol="0">
            <a:spAutoFit/>
          </a:bodyPr>
          <a:lstStyle/>
          <a:p>
            <a:r>
              <a:rPr lang="en-US" altLang="zh-CN" dirty="0" err="1" smtClean="0"/>
              <a:t>Adaptee</a:t>
            </a:r>
            <a:r>
              <a:rPr lang="zh-CN" altLang="en-US" dirty="0" smtClean="0"/>
              <a:t>（需要适配的类）</a:t>
            </a:r>
            <a:endParaRPr lang="zh-CN" altLang="en-US" dirty="0"/>
          </a:p>
        </p:txBody>
      </p:sp>
      <p:sp>
        <p:nvSpPr>
          <p:cNvPr id="56" name="文本框 55"/>
          <p:cNvSpPr txBox="1"/>
          <p:nvPr/>
        </p:nvSpPr>
        <p:spPr>
          <a:xfrm>
            <a:off x="411159" y="3782374"/>
            <a:ext cx="3983105" cy="584775"/>
          </a:xfrm>
          <a:prstGeom prst="rect">
            <a:avLst/>
          </a:prstGeom>
          <a:noFill/>
        </p:spPr>
        <p:txBody>
          <a:bodyPr wrap="square" rtlCol="0">
            <a:spAutoFit/>
          </a:bodyPr>
          <a:lstStyle/>
          <a:p>
            <a:r>
              <a:rPr lang="en-US" altLang="zh-CN" sz="1600" dirty="0" smtClean="0"/>
              <a:t>Adapter</a:t>
            </a:r>
            <a:r>
              <a:rPr lang="zh-CN" altLang="en-US" sz="1600" dirty="0" smtClean="0"/>
              <a:t>（通过在内部包装一个</a:t>
            </a:r>
            <a:r>
              <a:rPr lang="en-US" altLang="zh-CN" sz="1600" dirty="0" err="1" smtClean="0"/>
              <a:t>Adaptee</a:t>
            </a:r>
            <a:r>
              <a:rPr lang="zh-CN" altLang="en-US" sz="1600" dirty="0" smtClean="0"/>
              <a:t>对象，把源接口转换成目标接口）</a:t>
            </a:r>
            <a:endParaRPr lang="zh-CN" altLang="en-US" sz="1600" dirty="0"/>
          </a:p>
        </p:txBody>
      </p:sp>
      <p:sp>
        <p:nvSpPr>
          <p:cNvPr id="57" name="文本框 56"/>
          <p:cNvSpPr txBox="1"/>
          <p:nvPr/>
        </p:nvSpPr>
        <p:spPr>
          <a:xfrm>
            <a:off x="6930736" y="3990109"/>
            <a:ext cx="3865419" cy="377040"/>
          </a:xfrm>
          <a:prstGeom prst="rect">
            <a:avLst/>
          </a:prstGeom>
          <a:noFill/>
        </p:spPr>
        <p:txBody>
          <a:bodyPr wrap="square" rtlCol="0">
            <a:spAutoFit/>
          </a:bodyPr>
          <a:lstStyle/>
          <a:p>
            <a:r>
              <a:rPr lang="en-US" altLang="zh-CN" dirty="0" smtClean="0"/>
              <a:t>Client</a:t>
            </a:r>
            <a:r>
              <a:rPr lang="zh-CN" altLang="en-US" dirty="0" smtClean="0"/>
              <a:t>（客户端）</a:t>
            </a:r>
            <a:endParaRPr lang="zh-CN" altLang="en-US" dirty="0"/>
          </a:p>
        </p:txBody>
      </p:sp>
    </p:spTree>
    <p:extLst>
      <p:ext uri="{BB962C8B-B14F-4D97-AF65-F5344CB8AC3E}">
        <p14:creationId xmlns:p14="http://schemas.microsoft.com/office/powerpoint/2010/main" val="3633191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述职报告"/>
</p:tagLst>
</file>

<file path=ppt/tags/tag1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5.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6.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9.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fontScheme name="4rhhs1mz">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577</TotalTime>
  <Words>418</Words>
  <Application>Microsoft Office PowerPoint</Application>
  <PresentationFormat>宽屏</PresentationFormat>
  <Paragraphs>63</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华文隶书</vt:lpstr>
      <vt:lpstr>华文细黑</vt:lpstr>
      <vt:lpstr>锐字工房云字库细圆GBK</vt:lpstr>
      <vt:lpstr>微软雅黑 Light</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淡雅码头</dc:title>
  <dc:creator>第一PPT</dc:creator>
  <cp:keywords>www.1ppt.com</cp:keywords>
  <dc:description>第一PPT</dc:description>
  <cp:lastModifiedBy>CHEN</cp:lastModifiedBy>
  <cp:revision>73</cp:revision>
  <dcterms:created xsi:type="dcterms:W3CDTF">2017-07-30T15:30:02Z</dcterms:created>
  <dcterms:modified xsi:type="dcterms:W3CDTF">2019-04-08T03:33:47Z</dcterms:modified>
</cp:coreProperties>
</file>