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BD040-FEB7-4FDC-1E5F-D437B05FB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C93543-E9AA-BB1D-2CF0-DA67B7A0D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4077C7-05CD-B285-3098-95A776E1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5AA010-D6B3-98C4-C869-444B47AE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2F87E5-38AA-7179-6199-86DE04A7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1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564932-AE5E-D30B-F9FB-130D51B6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717060-B62B-C597-B778-CAE10B1D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13D9CC-B770-CFC0-4AB8-F5DBB20C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EAEE0-93C4-C118-2BEA-513ACE92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1A5CCA-132C-7E33-4057-D8BB95D0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44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BB09C6-0236-7FEA-EFF7-BD1DC0746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8A10DA-0D67-7046-6804-D9B53A7B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494276-B4B7-26D3-9A68-33AB4BDC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E4862C-D572-74E0-4FFB-174098A5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06B289-E64A-9195-0D62-46187713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75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5745B-AFAC-88B5-567A-72AB0B33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E2FE64-AB1F-CEBF-8344-069CADB7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D7B51A-CFDF-65C4-0A0E-928EEFCF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E8FB37-4D17-734A-8B5C-97E28558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3BB23-6B84-F111-98B7-7D1E9ECE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9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CFA97-C80D-E7BE-16F0-8CB5B4C6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067432-8CFC-BB49-AAC3-106627C2A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7C75E-019A-4AFF-23D7-70DDB89A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DF1E7-63A5-FABE-B144-09151D06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2C60D-8E84-0F33-0297-E27301CA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44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2D7C39-37C5-3FE8-1843-522959B8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10F30-4020-2182-6E45-A09E83FA0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C36380-0424-04EA-3AE4-28BEE96F6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A54992-EF0D-F0BF-F918-066ACC53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F73F43-BFB3-7AF4-4394-F68ECB3B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181C6D-4C90-0A05-B708-91A4E604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36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B8B84-5DEE-2A1E-19FE-A96919F5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C2D4F-4EF9-D9E0-EF81-E86369AB9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00432F-DD91-5405-4520-670D22706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5B6C98-42EF-66FD-1DC1-A1971C6F7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DCCF17-097D-C048-608C-0C1C6ED90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DA1A22-1BA2-2EA6-19E5-5D433205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B341C1-6D0F-E447-4AA3-4A802709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228470-3B90-899E-FF62-985062B26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5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5471B2-A218-0F12-C7A6-77B849CC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F2E3CC-DD3A-2CE3-31A8-6D2B57DC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93BE3E-A68A-7266-831D-94B37C97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4A173E-4EE4-8D09-7CA0-239F58E1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9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798410-444D-F464-C626-E95C457B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D29841-2FCF-A085-DE55-802365F8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8D303-A71F-C9CE-F381-525026DE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40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880EA-95BE-EFE8-225D-C1BCA52B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1F5A68-3F88-C105-9798-97799F93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811321-36BD-C52B-2D86-0C05BA5C6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1B1162-F993-44CD-4555-0E4A9516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6D2EAE-0D79-BA35-6F06-B9BD7EF1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4662B-5580-D94A-B1B9-6F987F6E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52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EC3C8-5A2E-1BC4-1558-BF2AA226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547CD1-FF16-B737-C1BB-145E3D283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83D8DA-9471-EF1C-688F-16C24831B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D2A4D0-0E45-802A-B9FF-06FDCCAF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0AD5E9-2F27-CFD0-0F6D-7720A79F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66232A-59E2-E89D-A2A5-37B0AC6A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70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5CF4D1-3C28-B049-E8A0-4E276365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84134D-F76C-F774-BBCF-097D40436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0C0F3E-0110-B2BE-1D46-ECBD7FE0E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948E8-74FE-47B3-A1A2-EE41C3360F22}" type="datetimeFigureOut">
              <a:rPr lang="fr-FR" smtClean="0"/>
              <a:t>02/04/2025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3CA279-8F05-87E3-0202-E5AC22F8B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A3EA4-71E6-3795-63FF-ACEAE5190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1D9CAC-5595-4FA8-8B75-9654676748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5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41F81-9650-AB4E-1FD3-2A03E4A0C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Cours 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C537B16-26B1-2324-8DD1-51E9AED83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Veto</a:t>
            </a:r>
          </a:p>
        </p:txBody>
      </p:sp>
    </p:spTree>
    <p:extLst>
      <p:ext uri="{BB962C8B-B14F-4D97-AF65-F5344CB8AC3E}">
        <p14:creationId xmlns:p14="http://schemas.microsoft.com/office/powerpoint/2010/main" val="411074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45DA83-2B8C-A822-1D53-D571E8D1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fr-FR" sz="5400" dirty="0"/>
              <a:t>Chapitre 1 : Syntaxes basiques de R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025891-27A1-87FE-ECA4-31EF40D2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5847806" cy="2190641"/>
          </a:xfrm>
        </p:spPr>
        <p:txBody>
          <a:bodyPr>
            <a:normAutofit/>
          </a:bodyPr>
          <a:lstStyle/>
          <a:p>
            <a:r>
              <a:rPr lang="fr-FR" sz="1700" dirty="0"/>
              <a:t>Création d’un projet sous </a:t>
            </a:r>
            <a:r>
              <a:rPr lang="fr-FR" sz="1700" dirty="0" err="1"/>
              <a:t>RStudio</a:t>
            </a:r>
            <a:endParaRPr lang="fr-FR" sz="1700" dirty="0"/>
          </a:p>
          <a:p>
            <a:pPr marL="0" indent="0">
              <a:buNone/>
            </a:pPr>
            <a:r>
              <a:rPr lang="fr-FR" sz="1700" dirty="0"/>
              <a:t>Importance : </a:t>
            </a:r>
          </a:p>
          <a:p>
            <a:pPr marL="0" indent="0">
              <a:buNone/>
            </a:pPr>
            <a:r>
              <a:rPr lang="fr-FR" sz="1700" dirty="0"/>
              <a:t>- Gestion de l’environnement de travail</a:t>
            </a:r>
          </a:p>
          <a:p>
            <a:pPr marL="0" indent="0">
              <a:buNone/>
            </a:pPr>
            <a:r>
              <a:rPr lang="fr-FR" sz="1700" dirty="0"/>
              <a:t>- Réduction des erreurs liées aux chemins de fichiers</a:t>
            </a:r>
          </a:p>
          <a:p>
            <a:pPr marL="0" indent="0">
              <a:buNone/>
            </a:pPr>
            <a:r>
              <a:rPr lang="fr-FR" sz="1700" dirty="0"/>
              <a:t>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8C6A2C-86F8-2A76-ED93-58217917D7D2}"/>
              </a:ext>
            </a:extLst>
          </p:cNvPr>
          <p:cNvSpPr txBox="1"/>
          <p:nvPr/>
        </p:nvSpPr>
        <p:spPr>
          <a:xfrm>
            <a:off x="6096000" y="342900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- Reproductibilité : un projet permet de garder une organisation cohérente avec des fichiers bien structurés (data/, scripts/, outputs/, etc.), ce qui facilite la reproductibilité du travail, notamment si on collabore avec d'autres personnes.</a:t>
            </a:r>
          </a:p>
          <a:p>
            <a:pPr>
              <a:buNone/>
            </a:pPr>
            <a:endParaRPr lang="fr-FR" dirty="0"/>
          </a:p>
          <a:p>
            <a:pPr>
              <a:buNone/>
            </a:pPr>
            <a:r>
              <a:rPr lang="fr-FR" sz="1800" dirty="0"/>
              <a:t>- </a:t>
            </a:r>
            <a:r>
              <a:rPr lang="fr-FR" sz="1800" b="1" dirty="0"/>
              <a:t>Facilité de collaboration et de versioning : </a:t>
            </a:r>
            <a:r>
              <a:rPr lang="fr-FR" sz="1800" dirty="0"/>
              <a:t>Si vous utilisez </a:t>
            </a:r>
            <a:r>
              <a:rPr lang="fr-FR" sz="1800" b="1" dirty="0"/>
              <a:t>Git/GitHub</a:t>
            </a:r>
            <a:r>
              <a:rPr lang="fr-FR" sz="1800" dirty="0"/>
              <a:t>, travailler dans un projet </a:t>
            </a:r>
            <a:r>
              <a:rPr lang="fr-FR" sz="1800" dirty="0" err="1"/>
              <a:t>RStudio</a:t>
            </a:r>
            <a:r>
              <a:rPr lang="fr-FR" sz="1800" dirty="0"/>
              <a:t> facilite le suivi des modifications du code et la collaboration avec d’autres analystes.</a:t>
            </a:r>
          </a:p>
        </p:txBody>
      </p:sp>
    </p:spTree>
    <p:extLst>
      <p:ext uri="{BB962C8B-B14F-4D97-AF65-F5344CB8AC3E}">
        <p14:creationId xmlns:p14="http://schemas.microsoft.com/office/powerpoint/2010/main" val="158652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34BDE-4E83-C616-8F1C-99A01630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201840"/>
            <a:ext cx="5878286" cy="1235074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fr-FR" sz="3200" dirty="0">
                <a:latin typeface="+mn-lt"/>
                <a:ea typeface="+mn-ea"/>
                <a:cs typeface="+mn-cs"/>
              </a:rPr>
              <a:t>Création d’un projet sous </a:t>
            </a:r>
            <a:r>
              <a:rPr lang="fr-FR" sz="3200" dirty="0" err="1">
                <a:latin typeface="+mn-lt"/>
                <a:ea typeface="+mn-ea"/>
                <a:cs typeface="+mn-cs"/>
              </a:rPr>
              <a:t>RStudio</a:t>
            </a:r>
            <a:r>
              <a:rPr lang="fr-FR" sz="3200" dirty="0">
                <a:latin typeface="+mn-lt"/>
                <a:ea typeface="+mn-ea"/>
                <a:cs typeface="+mn-cs"/>
              </a:rPr>
              <a:t> :</a:t>
            </a:r>
            <a:br>
              <a:rPr lang="fr-FR" sz="3200" dirty="0">
                <a:latin typeface="+mn-lt"/>
                <a:ea typeface="+mn-ea"/>
                <a:cs typeface="+mn-cs"/>
              </a:rPr>
            </a:br>
            <a:r>
              <a:rPr lang="fr-FR" sz="3200" dirty="0">
                <a:latin typeface="+mn-lt"/>
                <a:ea typeface="+mn-ea"/>
                <a:cs typeface="+mn-cs"/>
              </a:rPr>
              <a:t>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3DACC-D10B-403A-C896-0A270E779642}"/>
              </a:ext>
            </a:extLst>
          </p:cNvPr>
          <p:cNvSpPr txBox="1">
            <a:spLocks/>
          </p:cNvSpPr>
          <p:nvPr/>
        </p:nvSpPr>
        <p:spPr>
          <a:xfrm>
            <a:off x="228601" y="1763487"/>
            <a:ext cx="3004456" cy="277585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Pour créer un projet sous </a:t>
            </a:r>
            <a:r>
              <a:rPr lang="fr-FR" sz="2000" dirty="0" err="1"/>
              <a:t>RStudio</a:t>
            </a:r>
            <a:r>
              <a:rPr lang="fr-FR" sz="2000" dirty="0"/>
              <a:t> vous devez procéder par les étapes suivantes :</a:t>
            </a:r>
          </a:p>
          <a:p>
            <a:pPr marL="0" indent="0">
              <a:buNone/>
            </a:pPr>
            <a:r>
              <a:rPr lang="fr-FR" sz="2000" dirty="0"/>
              <a:t> </a:t>
            </a:r>
          </a:p>
          <a:p>
            <a:r>
              <a:rPr lang="fr-FR" sz="2000" dirty="0"/>
              <a:t>Ouvrir le logiciel </a:t>
            </a:r>
            <a:r>
              <a:rPr lang="fr-FR" sz="2000" dirty="0" err="1"/>
              <a:t>RStudio</a:t>
            </a:r>
            <a:r>
              <a:rPr lang="fr-FR" sz="2000" dirty="0"/>
              <a:t> </a:t>
            </a:r>
          </a:p>
          <a:p>
            <a:r>
              <a:rPr lang="fr-FR" sz="2000" dirty="0"/>
              <a:t>Aller dans </a:t>
            </a:r>
            <a:r>
              <a:rPr lang="fr-FR" sz="2000" b="1" dirty="0" err="1"/>
              <a:t>Create</a:t>
            </a:r>
            <a:r>
              <a:rPr lang="fr-FR" sz="2000" b="1" dirty="0"/>
              <a:t> a projet</a:t>
            </a:r>
            <a:r>
              <a:rPr lang="fr-FR" sz="2000" dirty="0"/>
              <a:t> &gt; </a:t>
            </a:r>
            <a:r>
              <a:rPr lang="fr-FR" sz="2000" b="1" dirty="0"/>
              <a:t>New 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DC2BB1-7C6E-C38E-68D0-960F1C39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796" y="1763487"/>
            <a:ext cx="8866204" cy="5094513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109C4A9-D5AD-013C-B92B-E38F9E0FB22E}"/>
              </a:ext>
            </a:extLst>
          </p:cNvPr>
          <p:cNvCxnSpPr/>
          <p:nvPr/>
        </p:nvCxnSpPr>
        <p:spPr>
          <a:xfrm flipV="1">
            <a:off x="381000" y="1349828"/>
            <a:ext cx="6048000" cy="3600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93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8F14F-3AB1-5987-09D9-5C7AD5D09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38B2D-B88D-0E91-3BF2-2FBF4026C2CE}"/>
              </a:ext>
            </a:extLst>
          </p:cNvPr>
          <p:cNvSpPr txBox="1">
            <a:spLocks/>
          </p:cNvSpPr>
          <p:nvPr/>
        </p:nvSpPr>
        <p:spPr>
          <a:xfrm>
            <a:off x="979714" y="1817915"/>
            <a:ext cx="10232571" cy="32498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Cliquez ensuite sur New Project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61354E-34CC-BE1B-F5D2-89022992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84" y="2264229"/>
            <a:ext cx="8549665" cy="4446360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3C489211-910C-6B09-E411-BFFE81600FCA}"/>
              </a:ext>
            </a:extLst>
          </p:cNvPr>
          <p:cNvSpPr txBox="1">
            <a:spLocks/>
          </p:cNvSpPr>
          <p:nvPr/>
        </p:nvSpPr>
        <p:spPr>
          <a:xfrm>
            <a:off x="465857" y="240395"/>
            <a:ext cx="6185314" cy="123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fr-FR" sz="3200" dirty="0">
                <a:latin typeface="+mn-lt"/>
                <a:ea typeface="+mn-ea"/>
                <a:cs typeface="+mn-cs"/>
              </a:rPr>
              <a:t>Création d’un projet sous </a:t>
            </a:r>
            <a:r>
              <a:rPr lang="fr-FR" sz="3200" dirty="0" err="1">
                <a:latin typeface="+mn-lt"/>
                <a:ea typeface="+mn-ea"/>
                <a:cs typeface="+mn-cs"/>
              </a:rPr>
              <a:t>RStudio</a:t>
            </a:r>
            <a:r>
              <a:rPr lang="fr-FR" sz="3200" dirty="0">
                <a:latin typeface="+mn-lt"/>
                <a:ea typeface="+mn-ea"/>
                <a:cs typeface="+mn-cs"/>
              </a:rPr>
              <a:t> :</a:t>
            </a:r>
            <a:br>
              <a:rPr lang="fr-FR" sz="3200" dirty="0">
                <a:latin typeface="+mn-lt"/>
                <a:ea typeface="+mn-ea"/>
                <a:cs typeface="+mn-cs"/>
              </a:rPr>
            </a:br>
            <a:r>
              <a:rPr lang="fr-FR" sz="3200" dirty="0">
                <a:latin typeface="+mn-lt"/>
                <a:ea typeface="+mn-ea"/>
                <a:cs typeface="+mn-cs"/>
              </a:rPr>
              <a:t>Application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7D67BD3-21E3-C9EA-7CBC-57116A6D1D0D}"/>
              </a:ext>
            </a:extLst>
          </p:cNvPr>
          <p:cNvCxnSpPr/>
          <p:nvPr/>
        </p:nvCxnSpPr>
        <p:spPr>
          <a:xfrm flipV="1">
            <a:off x="381000" y="1349828"/>
            <a:ext cx="6048000" cy="3600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7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02FB2-74FB-AE7C-D9CC-53AFAB65B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181DCC-9D99-6D4D-6654-18D6F98AA73E}"/>
              </a:ext>
            </a:extLst>
          </p:cNvPr>
          <p:cNvSpPr txBox="1">
            <a:spLocks/>
          </p:cNvSpPr>
          <p:nvPr/>
        </p:nvSpPr>
        <p:spPr>
          <a:xfrm>
            <a:off x="99714" y="1578429"/>
            <a:ext cx="10515600" cy="10826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Une nouvelle fenêtre s’ouvrira :</a:t>
            </a:r>
          </a:p>
          <a:p>
            <a:r>
              <a:rPr lang="fr-FR" sz="2000" dirty="0"/>
              <a:t>Saisissez le nom que vous souhaitez donner à votre projet dans le champ </a:t>
            </a:r>
            <a:r>
              <a:rPr lang="fr-FR" sz="2000" b="1" dirty="0"/>
              <a:t>Directory </a:t>
            </a:r>
            <a:r>
              <a:rPr lang="fr-FR" sz="2000" b="1" dirty="0" err="1"/>
              <a:t>name</a:t>
            </a:r>
            <a:endParaRPr lang="fr-F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B833BFC-7DB2-712E-BAB6-B03FAE40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492" y="2495262"/>
            <a:ext cx="8326078" cy="4330082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06B3596F-99CD-F720-9438-BFAE4774A52E}"/>
              </a:ext>
            </a:extLst>
          </p:cNvPr>
          <p:cNvSpPr txBox="1">
            <a:spLocks/>
          </p:cNvSpPr>
          <p:nvPr/>
        </p:nvSpPr>
        <p:spPr>
          <a:xfrm>
            <a:off x="465857" y="240395"/>
            <a:ext cx="6185314" cy="1235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fr-FR" sz="3200" dirty="0">
                <a:latin typeface="+mn-lt"/>
                <a:ea typeface="+mn-ea"/>
                <a:cs typeface="+mn-cs"/>
              </a:rPr>
              <a:t>Création d’un projet sous </a:t>
            </a:r>
            <a:r>
              <a:rPr lang="fr-FR" sz="3200" dirty="0" err="1">
                <a:latin typeface="+mn-lt"/>
                <a:ea typeface="+mn-ea"/>
                <a:cs typeface="+mn-cs"/>
              </a:rPr>
              <a:t>RStudio</a:t>
            </a:r>
            <a:r>
              <a:rPr lang="fr-FR" sz="3200" dirty="0">
                <a:latin typeface="+mn-lt"/>
                <a:ea typeface="+mn-ea"/>
                <a:cs typeface="+mn-cs"/>
              </a:rPr>
              <a:t> :</a:t>
            </a:r>
            <a:br>
              <a:rPr lang="fr-FR" sz="3200" dirty="0">
                <a:latin typeface="+mn-lt"/>
                <a:ea typeface="+mn-ea"/>
                <a:cs typeface="+mn-cs"/>
              </a:rPr>
            </a:br>
            <a:r>
              <a:rPr lang="fr-FR" sz="3200" dirty="0">
                <a:latin typeface="+mn-lt"/>
                <a:ea typeface="+mn-ea"/>
                <a:cs typeface="+mn-cs"/>
              </a:rPr>
              <a:t>Application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C136A4C-0CA6-41EF-BA3F-478A222C1A3A}"/>
              </a:ext>
            </a:extLst>
          </p:cNvPr>
          <p:cNvCxnSpPr/>
          <p:nvPr/>
        </p:nvCxnSpPr>
        <p:spPr>
          <a:xfrm flipV="1">
            <a:off x="381000" y="1349828"/>
            <a:ext cx="6048000" cy="3600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C294E9D-FD91-67DB-6A0C-AEC212069059}"/>
              </a:ext>
            </a:extLst>
          </p:cNvPr>
          <p:cNvSpPr txBox="1"/>
          <p:nvPr/>
        </p:nvSpPr>
        <p:spPr>
          <a:xfrm>
            <a:off x="99714" y="2495261"/>
            <a:ext cx="3394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Cliquer ensuite sur « </a:t>
            </a:r>
            <a:r>
              <a:rPr lang="fr-FR" sz="1800" b="1" dirty="0" err="1"/>
              <a:t>Browse</a:t>
            </a:r>
            <a:r>
              <a:rPr lang="fr-FR" sz="1800" b="1" dirty="0"/>
              <a:t>… »</a:t>
            </a:r>
            <a:r>
              <a:rPr lang="fr-FR" sz="1800" dirty="0"/>
              <a:t> pour sélectionner l’emplacement dans lequel vous souhaitez loger votre nouveau projet.</a:t>
            </a:r>
          </a:p>
        </p:txBody>
      </p:sp>
    </p:spTree>
    <p:extLst>
      <p:ext uri="{BB962C8B-B14F-4D97-AF65-F5344CB8AC3E}">
        <p14:creationId xmlns:p14="http://schemas.microsoft.com/office/powerpoint/2010/main" val="147685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3AB44-6435-1A41-E45F-2A0495881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51DB1FE-682F-FDE3-7143-FE7CE36FC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A355FA-C98F-13D3-AB55-93832B68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38" y="193709"/>
            <a:ext cx="5668409" cy="10207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 err="1"/>
              <a:t>Création</a:t>
            </a:r>
            <a:r>
              <a:rPr lang="en-US" sz="3200" dirty="0"/>
              <a:t> d’un </a:t>
            </a:r>
            <a:r>
              <a:rPr lang="en-US" sz="3200" dirty="0" err="1"/>
              <a:t>projet</a:t>
            </a:r>
            <a:r>
              <a:rPr lang="en-US" sz="3200" dirty="0"/>
              <a:t> sous RStudio</a:t>
            </a:r>
            <a:br>
              <a:rPr lang="en-US" sz="3200" dirty="0"/>
            </a:br>
            <a:r>
              <a:rPr lang="en-US" sz="3200" dirty="0"/>
              <a:t>Application</a:t>
            </a:r>
          </a:p>
        </p:txBody>
      </p:sp>
      <p:pic>
        <p:nvPicPr>
          <p:cNvPr id="7" name="Graphique 6" descr="Pinata avec un remplissage uni">
            <a:extLst>
              <a:ext uri="{FF2B5EF4-FFF2-40B4-BE49-F238E27FC236}">
                <a16:creationId xmlns:a16="http://schemas.microsoft.com/office/drawing/2014/main" id="{0F2E95C3-756C-E995-B10B-FA8C3ED7B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0657" y="365125"/>
            <a:ext cx="1807029" cy="1807029"/>
          </a:xfrm>
          <a:prstGeom prst="rect">
            <a:avLst/>
          </a:prstGeom>
        </p:spPr>
      </p:pic>
      <p:pic>
        <p:nvPicPr>
          <p:cNvPr id="10" name="Graphique 9" descr="Pinata contour">
            <a:extLst>
              <a:ext uri="{FF2B5EF4-FFF2-40B4-BE49-F238E27FC236}">
                <a16:creationId xmlns:a16="http://schemas.microsoft.com/office/drawing/2014/main" id="{F6FC9B18-2880-1A8B-F819-6423CDA5C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5496" y="365126"/>
            <a:ext cx="1807028" cy="1807028"/>
          </a:xfrm>
          <a:prstGeom prst="rect">
            <a:avLst/>
          </a:prstGeom>
        </p:spPr>
      </p:pic>
      <p:sp>
        <p:nvSpPr>
          <p:cNvPr id="17" name="sketch line">
            <a:extLst>
              <a:ext uri="{FF2B5EF4-FFF2-40B4-BE49-F238E27FC236}">
                <a16:creationId xmlns:a16="http://schemas.microsoft.com/office/drawing/2014/main" id="{4F1685D6-5192-97A5-A2F1-F81383BD2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50FBE-AE7F-BDC6-5F43-A5AA2FDAC329}"/>
              </a:ext>
            </a:extLst>
          </p:cNvPr>
          <p:cNvSpPr txBox="1">
            <a:spLocks/>
          </p:cNvSpPr>
          <p:nvPr/>
        </p:nvSpPr>
        <p:spPr>
          <a:xfrm>
            <a:off x="153087" y="2819137"/>
            <a:ext cx="4300467" cy="3845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Sélectionner</a:t>
            </a:r>
            <a:r>
              <a:rPr lang="en-US" sz="2000" dirty="0"/>
              <a:t> un emplacement de </a:t>
            </a:r>
            <a:r>
              <a:rPr lang="en-US" sz="2000" dirty="0" err="1"/>
              <a:t>votre</a:t>
            </a:r>
            <a:r>
              <a:rPr lang="en-US" sz="2000" dirty="0"/>
              <a:t> choix.</a:t>
            </a:r>
          </a:p>
          <a:p>
            <a:pPr>
              <a:buFontTx/>
              <a:buChar char="-"/>
            </a:pPr>
            <a:endParaRPr lang="en-US" sz="2000" dirty="0"/>
          </a:p>
          <a:p>
            <a:r>
              <a:rPr lang="en-US" sz="2000" dirty="0"/>
              <a:t>Une </a:t>
            </a:r>
            <a:r>
              <a:rPr lang="en-US" sz="2000" dirty="0" err="1"/>
              <a:t>fois</a:t>
            </a:r>
            <a:r>
              <a:rPr lang="en-US" sz="2000" dirty="0"/>
              <a:t> </a:t>
            </a:r>
            <a:r>
              <a:rPr lang="en-US" sz="2000" dirty="0" err="1"/>
              <a:t>l’emplacement</a:t>
            </a:r>
            <a:r>
              <a:rPr lang="en-US" sz="2000" dirty="0"/>
              <a:t> </a:t>
            </a:r>
            <a:r>
              <a:rPr lang="en-US" sz="2000" dirty="0" err="1"/>
              <a:t>sélectionné</a:t>
            </a:r>
            <a:r>
              <a:rPr lang="en-US" sz="2000" dirty="0"/>
              <a:t>, </a:t>
            </a:r>
            <a:r>
              <a:rPr lang="en-US" sz="2000" dirty="0" err="1"/>
              <a:t>cliquez</a:t>
            </a:r>
            <a:r>
              <a:rPr lang="en-US" sz="2000" dirty="0"/>
              <a:t> sur </a:t>
            </a:r>
            <a:r>
              <a:rPr lang="en-US" sz="2000" b="1" dirty="0"/>
              <a:t>Open.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Félicitations</a:t>
            </a:r>
            <a:r>
              <a:rPr lang="en-US" sz="2000" dirty="0"/>
              <a:t>, </a:t>
            </a:r>
            <a:r>
              <a:rPr lang="en-US" sz="2000" dirty="0" err="1"/>
              <a:t>vous</a:t>
            </a:r>
            <a:r>
              <a:rPr lang="en-US" sz="2000" dirty="0"/>
              <a:t> </a:t>
            </a:r>
            <a:r>
              <a:rPr lang="en-US" sz="2000" dirty="0" err="1"/>
              <a:t>venez</a:t>
            </a:r>
            <a:r>
              <a:rPr lang="en-US" sz="2000" dirty="0"/>
              <a:t> de </a:t>
            </a:r>
            <a:r>
              <a:rPr lang="en-US" sz="2000" dirty="0" err="1"/>
              <a:t>créer</a:t>
            </a:r>
            <a:r>
              <a:rPr lang="en-US" sz="2000" dirty="0"/>
              <a:t> </a:t>
            </a:r>
            <a:r>
              <a:rPr lang="en-US" sz="2000" dirty="0" err="1"/>
              <a:t>votre</a:t>
            </a:r>
            <a:r>
              <a:rPr lang="en-US" sz="2000" dirty="0"/>
              <a:t> </a:t>
            </a:r>
            <a:r>
              <a:rPr lang="en-US" sz="2000" dirty="0" err="1"/>
              <a:t>projet</a:t>
            </a:r>
            <a:r>
              <a:rPr lang="en-US" sz="2000" dirty="0"/>
              <a:t> sous RStudio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9D45D5-38D9-B7ED-22FC-AC299F47B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4506" y="2172154"/>
            <a:ext cx="8024447" cy="46603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0070746-12E5-66B8-52D1-FD91DADD771C}"/>
              </a:ext>
            </a:extLst>
          </p:cNvPr>
          <p:cNvSpPr txBox="1"/>
          <p:nvPr/>
        </p:nvSpPr>
        <p:spPr>
          <a:xfrm>
            <a:off x="275752" y="1894114"/>
            <a:ext cx="3888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Une nouvelle </a:t>
            </a:r>
            <a:r>
              <a:rPr lang="en-US" sz="2000" dirty="0" err="1"/>
              <a:t>fenêtre</a:t>
            </a:r>
            <a:r>
              <a:rPr lang="en-US" sz="2000" dirty="0"/>
              <a:t> </a:t>
            </a:r>
            <a:r>
              <a:rPr lang="en-US" sz="2000" dirty="0" err="1"/>
              <a:t>s’ouvrira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321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78F59-ECCC-7CB0-C369-584F5745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49C3D-A806-BA06-F0D6-354B13B1D9F9}"/>
              </a:ext>
            </a:extLst>
          </p:cNvPr>
          <p:cNvSpPr txBox="1">
            <a:spLocks/>
          </p:cNvSpPr>
          <p:nvPr/>
        </p:nvSpPr>
        <p:spPr>
          <a:xfrm>
            <a:off x="295657" y="1513152"/>
            <a:ext cx="10515600" cy="10826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Une fois votre projet créer : </a:t>
            </a:r>
          </a:p>
          <a:p>
            <a:r>
              <a:rPr lang="fr-FR" sz="2000" dirty="0"/>
              <a:t>Cliquez sur new file à droite de votre écran</a:t>
            </a:r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3373AF8-EB6C-7B7B-BDAC-EDAAE0118169}"/>
              </a:ext>
            </a:extLst>
          </p:cNvPr>
          <p:cNvSpPr txBox="1">
            <a:spLocks/>
          </p:cNvSpPr>
          <p:nvPr/>
        </p:nvSpPr>
        <p:spPr>
          <a:xfrm>
            <a:off x="482834" y="184235"/>
            <a:ext cx="9423165" cy="12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fr-FR" sz="3200" dirty="0">
                <a:latin typeface="+mn-lt"/>
                <a:ea typeface="+mn-ea"/>
                <a:cs typeface="+mn-cs"/>
              </a:rPr>
              <a:t>Création de scripts, fichiers R </a:t>
            </a:r>
            <a:r>
              <a:rPr lang="fr-FR" sz="3200" dirty="0" err="1">
                <a:latin typeface="+mn-lt"/>
                <a:ea typeface="+mn-ea"/>
                <a:cs typeface="+mn-cs"/>
              </a:rPr>
              <a:t>Markdown</a:t>
            </a:r>
            <a:r>
              <a:rPr lang="fr-FR" sz="3200" dirty="0">
                <a:latin typeface="+mn-lt"/>
                <a:ea typeface="+mn-ea"/>
                <a:cs typeface="+mn-cs"/>
              </a:rPr>
              <a:t> et Importation de </a:t>
            </a:r>
            <a:r>
              <a:rPr lang="fr-FR" sz="3200" dirty="0" err="1">
                <a:latin typeface="+mn-lt"/>
                <a:ea typeface="+mn-ea"/>
                <a:cs typeface="+mn-cs"/>
              </a:rPr>
              <a:t>datasets</a:t>
            </a:r>
            <a:endParaRPr lang="fr-FR" sz="3200" dirty="0"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74C1361-9B53-E287-BF76-C8BB7322DDC2}"/>
              </a:ext>
            </a:extLst>
          </p:cNvPr>
          <p:cNvCxnSpPr>
            <a:cxnSpLocks/>
          </p:cNvCxnSpPr>
          <p:nvPr/>
        </p:nvCxnSpPr>
        <p:spPr>
          <a:xfrm>
            <a:off x="613463" y="1324715"/>
            <a:ext cx="973885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B1F47A0D-8B71-8E8A-5C24-70D835BE5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301" y="2315605"/>
            <a:ext cx="8736699" cy="454363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43A9FE6-E293-77CD-4B5F-A7591FBD0E25}"/>
              </a:ext>
            </a:extLst>
          </p:cNvPr>
          <p:cNvSpPr txBox="1">
            <a:spLocks/>
          </p:cNvSpPr>
          <p:nvPr/>
        </p:nvSpPr>
        <p:spPr>
          <a:xfrm>
            <a:off x="295657" y="2784261"/>
            <a:ext cx="3128769" cy="17224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Cliquez ensuite sur le type de fichier que vous souhaitez créer (Script, R </a:t>
            </a:r>
            <a:r>
              <a:rPr lang="fr-FR" sz="2000" dirty="0" err="1"/>
              <a:t>Markdown</a:t>
            </a:r>
            <a:r>
              <a:rPr lang="fr-FR" sz="20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4791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DBBF0-0463-F419-0FE3-06ED82001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7149A-F1AD-F2D9-3EDC-B988AB4849DC}"/>
              </a:ext>
            </a:extLst>
          </p:cNvPr>
          <p:cNvSpPr txBox="1">
            <a:spLocks/>
          </p:cNvSpPr>
          <p:nvPr/>
        </p:nvSpPr>
        <p:spPr>
          <a:xfrm>
            <a:off x="295657" y="1513152"/>
            <a:ext cx="10515600" cy="108267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/>
              <a:t>Lorsque votre fichier (Script, R </a:t>
            </a:r>
            <a:r>
              <a:rPr lang="fr-FR" sz="2000" dirty="0" err="1"/>
              <a:t>Markdown</a:t>
            </a:r>
            <a:r>
              <a:rPr lang="fr-FR" sz="2000" dirty="0"/>
              <a:t>, …) a été créer, vous pouvez importez une base de données en procédant comme suit : </a:t>
            </a:r>
            <a:endParaRPr lang="fr-FR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B1B502F-CD9C-F3E4-0B2E-933559C3D313}"/>
              </a:ext>
            </a:extLst>
          </p:cNvPr>
          <p:cNvSpPr txBox="1">
            <a:spLocks/>
          </p:cNvSpPr>
          <p:nvPr/>
        </p:nvSpPr>
        <p:spPr>
          <a:xfrm>
            <a:off x="482834" y="184235"/>
            <a:ext cx="9423165" cy="12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fr-FR" sz="3200" dirty="0">
                <a:latin typeface="+mn-lt"/>
                <a:ea typeface="+mn-ea"/>
                <a:cs typeface="+mn-cs"/>
              </a:rPr>
              <a:t>Création de scripts, fichiers R </a:t>
            </a:r>
            <a:r>
              <a:rPr lang="fr-FR" sz="3200" dirty="0" err="1">
                <a:latin typeface="+mn-lt"/>
                <a:ea typeface="+mn-ea"/>
                <a:cs typeface="+mn-cs"/>
              </a:rPr>
              <a:t>Markdown</a:t>
            </a:r>
            <a:r>
              <a:rPr lang="fr-FR" sz="3200" dirty="0">
                <a:latin typeface="+mn-lt"/>
                <a:ea typeface="+mn-ea"/>
                <a:cs typeface="+mn-cs"/>
              </a:rPr>
              <a:t> et Importation de </a:t>
            </a:r>
            <a:r>
              <a:rPr lang="fr-FR" sz="3200" dirty="0" err="1">
                <a:latin typeface="+mn-lt"/>
                <a:ea typeface="+mn-ea"/>
                <a:cs typeface="+mn-cs"/>
              </a:rPr>
              <a:t>datasets</a:t>
            </a:r>
            <a:endParaRPr lang="fr-FR" sz="3200" dirty="0"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5D058AF-D571-95FD-6063-1678D89F3969}"/>
              </a:ext>
            </a:extLst>
          </p:cNvPr>
          <p:cNvCxnSpPr>
            <a:cxnSpLocks/>
          </p:cNvCxnSpPr>
          <p:nvPr/>
        </p:nvCxnSpPr>
        <p:spPr>
          <a:xfrm>
            <a:off x="613463" y="1324715"/>
            <a:ext cx="973885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0E7ACA7-5E70-3239-B46B-6937F5E5D3F7}"/>
              </a:ext>
            </a:extLst>
          </p:cNvPr>
          <p:cNvSpPr txBox="1">
            <a:spLocks/>
          </p:cNvSpPr>
          <p:nvPr/>
        </p:nvSpPr>
        <p:spPr>
          <a:xfrm>
            <a:off x="295657" y="2315605"/>
            <a:ext cx="3150649" cy="19465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Cliquez sur </a:t>
            </a:r>
            <a:r>
              <a:rPr lang="fr-FR" sz="2000" b="1" dirty="0"/>
              <a:t>Import </a:t>
            </a:r>
            <a:r>
              <a:rPr lang="fr-FR" sz="2000" b="1" dirty="0" err="1"/>
              <a:t>Dataset</a:t>
            </a:r>
            <a:r>
              <a:rPr lang="fr-FR" sz="2000" dirty="0"/>
              <a:t>  </a:t>
            </a:r>
          </a:p>
          <a:p>
            <a:r>
              <a:rPr lang="fr-FR" sz="2000" dirty="0"/>
              <a:t>puis sur le type de </a:t>
            </a:r>
            <a:r>
              <a:rPr lang="fr-FR" sz="2000" dirty="0" err="1"/>
              <a:t>dataset</a:t>
            </a:r>
            <a:r>
              <a:rPr lang="fr-FR" sz="2000" dirty="0"/>
              <a:t> que vous voulez en fonction du type de votre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58B479-19F0-7803-FAF9-9464A66A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06" y="2144487"/>
            <a:ext cx="8450038" cy="43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3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FB33A-67B7-E7CE-8246-1708F9C7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C76DD0C2-AA0C-B1C3-C2DC-D63AC3C65655}"/>
              </a:ext>
            </a:extLst>
          </p:cNvPr>
          <p:cNvSpPr txBox="1">
            <a:spLocks/>
          </p:cNvSpPr>
          <p:nvPr/>
        </p:nvSpPr>
        <p:spPr>
          <a:xfrm>
            <a:off x="482834" y="184235"/>
            <a:ext cx="9423165" cy="12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fr-FR" sz="3200" dirty="0">
                <a:latin typeface="+mn-lt"/>
                <a:ea typeface="+mn-ea"/>
                <a:cs typeface="+mn-cs"/>
              </a:rPr>
              <a:t>Création de scripts, fichiers R </a:t>
            </a:r>
            <a:r>
              <a:rPr lang="fr-FR" sz="3200" dirty="0" err="1">
                <a:latin typeface="+mn-lt"/>
                <a:ea typeface="+mn-ea"/>
                <a:cs typeface="+mn-cs"/>
              </a:rPr>
              <a:t>Markdown</a:t>
            </a:r>
            <a:r>
              <a:rPr lang="fr-FR" sz="3200" dirty="0">
                <a:latin typeface="+mn-lt"/>
                <a:ea typeface="+mn-ea"/>
                <a:cs typeface="+mn-cs"/>
              </a:rPr>
              <a:t> et Importation de </a:t>
            </a:r>
            <a:r>
              <a:rPr lang="fr-FR" sz="3200" dirty="0" err="1">
                <a:latin typeface="+mn-lt"/>
                <a:ea typeface="+mn-ea"/>
                <a:cs typeface="+mn-cs"/>
              </a:rPr>
              <a:t>datasets</a:t>
            </a:r>
            <a:endParaRPr lang="fr-FR" sz="3200" dirty="0">
              <a:latin typeface="+mn-lt"/>
              <a:ea typeface="+mn-ea"/>
              <a:cs typeface="+mn-cs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A3F150C-B692-3BB8-85DA-FF43534431D3}"/>
              </a:ext>
            </a:extLst>
          </p:cNvPr>
          <p:cNvCxnSpPr>
            <a:cxnSpLocks/>
          </p:cNvCxnSpPr>
          <p:nvPr/>
        </p:nvCxnSpPr>
        <p:spPr>
          <a:xfrm>
            <a:off x="613463" y="1324715"/>
            <a:ext cx="9738852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65ACDE4-8C64-66B2-17EC-D7488A8C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560" y="2289278"/>
            <a:ext cx="8719440" cy="4568722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1182CD8-8C63-96DC-4ACE-453443784C7A}"/>
              </a:ext>
            </a:extLst>
          </p:cNvPr>
          <p:cNvSpPr txBox="1">
            <a:spLocks/>
          </p:cNvSpPr>
          <p:nvPr/>
        </p:nvSpPr>
        <p:spPr>
          <a:xfrm>
            <a:off x="77943" y="2289278"/>
            <a:ext cx="3699399" cy="179919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Copier le code d’importation de la base</a:t>
            </a:r>
          </a:p>
          <a:p>
            <a:r>
              <a:rPr lang="fr-FR" sz="2000" dirty="0"/>
              <a:t>Cliquez sur </a:t>
            </a:r>
            <a:r>
              <a:rPr lang="fr-FR" sz="2000" b="1" dirty="0"/>
              <a:t>Cancel</a:t>
            </a:r>
          </a:p>
          <a:p>
            <a:r>
              <a:rPr lang="fr-FR" sz="2000" dirty="0"/>
              <a:t>Coller le code dans votre script</a:t>
            </a:r>
          </a:p>
          <a:p>
            <a:r>
              <a:rPr lang="fr-FR" sz="2000" dirty="0"/>
              <a:t>Exécutez le code</a:t>
            </a:r>
          </a:p>
        </p:txBody>
      </p:sp>
    </p:spTree>
    <p:extLst>
      <p:ext uri="{BB962C8B-B14F-4D97-AF65-F5344CB8AC3E}">
        <p14:creationId xmlns:p14="http://schemas.microsoft.com/office/powerpoint/2010/main" val="39947379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375</Words>
  <Application>Microsoft Office PowerPoint</Application>
  <PresentationFormat>Grand écran</PresentationFormat>
  <Paragraphs>42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Cours R</vt:lpstr>
      <vt:lpstr>Chapitre 1 : Syntaxes basiques de R</vt:lpstr>
      <vt:lpstr>Création d’un projet sous RStudio : Application</vt:lpstr>
      <vt:lpstr>Présentation PowerPoint</vt:lpstr>
      <vt:lpstr>Présentation PowerPoint</vt:lpstr>
      <vt:lpstr>Création d’un projet sous RStudio Application</vt:lpstr>
      <vt:lpstr>Présentation PowerPoint</vt:lpstr>
      <vt:lpstr>Présentation PowerPoint</vt:lpstr>
      <vt:lpstr>Présentation PowerPoint</vt:lpstr>
    </vt:vector>
  </TitlesOfParts>
  <Company>SONATEL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Bonouhion Ives Ulrich DABIRE [SNT DRPS/PEX/SDN/SSD]</dc:creator>
  <cp:lastModifiedBy>Bonouhion Ives Ulrich DABIRE [SNT DRPS/PEX/SDN/SSD]</cp:lastModifiedBy>
  <cp:revision>34</cp:revision>
  <dcterms:created xsi:type="dcterms:W3CDTF">2025-04-02T08:54:43Z</dcterms:created>
  <dcterms:modified xsi:type="dcterms:W3CDTF">2025-04-02T12:06:01Z</dcterms:modified>
</cp:coreProperties>
</file>