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5"/>
    <p:restoredTop sz="94577"/>
  </p:normalViewPr>
  <p:slideViewPr>
    <p:cSldViewPr snapToGrid="0">
      <p:cViewPr>
        <p:scale>
          <a:sx n="115" d="100"/>
          <a:sy n="115" d="100"/>
        </p:scale>
        <p:origin x="1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4EF7A2-D72F-8B8F-B39A-34F35F6A426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3532083-3D81-DAA0-8DDF-837B29F8D8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1CACADD-6D71-744B-DB5F-A3AAC9EA9B68}"/>
              </a:ext>
            </a:extLst>
          </p:cNvPr>
          <p:cNvSpPr>
            <a:spLocks noGrp="1"/>
          </p:cNvSpPr>
          <p:nvPr>
            <p:ph type="dt" sz="half" idx="10"/>
          </p:nvPr>
        </p:nvSpPr>
        <p:spPr/>
        <p:txBody>
          <a:bodyPr/>
          <a:lstStyle/>
          <a:p>
            <a:fld id="{9C67E4A1-D753-5E4F-A48A-990E5249F67B}" type="datetimeFigureOut">
              <a:rPr lang="ru-RU" smtClean="0"/>
              <a:t>30.09.2024</a:t>
            </a:fld>
            <a:endParaRPr lang="ru-RU"/>
          </a:p>
        </p:txBody>
      </p:sp>
      <p:sp>
        <p:nvSpPr>
          <p:cNvPr id="5" name="Нижний колонтитул 4">
            <a:extLst>
              <a:ext uri="{FF2B5EF4-FFF2-40B4-BE49-F238E27FC236}">
                <a16:creationId xmlns:a16="http://schemas.microsoft.com/office/drawing/2014/main" id="{0CBB473A-FB0F-3D5C-A47D-EEEDBE58B72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24FDC79-9F3F-621C-1CCF-03DBE0B09824}"/>
              </a:ext>
            </a:extLst>
          </p:cNvPr>
          <p:cNvSpPr>
            <a:spLocks noGrp="1"/>
          </p:cNvSpPr>
          <p:nvPr>
            <p:ph type="sldNum" sz="quarter" idx="12"/>
          </p:nvPr>
        </p:nvSpPr>
        <p:spPr/>
        <p:txBody>
          <a:bodyPr/>
          <a:lstStyle/>
          <a:p>
            <a:fld id="{D68C2511-A67F-314B-AAF6-A6BA43CBD95D}" type="slidenum">
              <a:rPr lang="ru-RU" smtClean="0"/>
              <a:t>‹#›</a:t>
            </a:fld>
            <a:endParaRPr lang="ru-RU"/>
          </a:p>
        </p:txBody>
      </p:sp>
    </p:spTree>
    <p:extLst>
      <p:ext uri="{BB962C8B-B14F-4D97-AF65-F5344CB8AC3E}">
        <p14:creationId xmlns:p14="http://schemas.microsoft.com/office/powerpoint/2010/main" val="402830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3C3AFF-968B-B4DD-04CF-6832F49B441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DCA0E81-BA59-043A-DAA5-9B469076EEA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8DD4F98-B95C-D6BB-D820-F9DC458AD50E}"/>
              </a:ext>
            </a:extLst>
          </p:cNvPr>
          <p:cNvSpPr>
            <a:spLocks noGrp="1"/>
          </p:cNvSpPr>
          <p:nvPr>
            <p:ph type="dt" sz="half" idx="10"/>
          </p:nvPr>
        </p:nvSpPr>
        <p:spPr/>
        <p:txBody>
          <a:bodyPr/>
          <a:lstStyle/>
          <a:p>
            <a:fld id="{9C67E4A1-D753-5E4F-A48A-990E5249F67B}" type="datetimeFigureOut">
              <a:rPr lang="ru-RU" smtClean="0"/>
              <a:t>30.09.2024</a:t>
            </a:fld>
            <a:endParaRPr lang="ru-RU"/>
          </a:p>
        </p:txBody>
      </p:sp>
      <p:sp>
        <p:nvSpPr>
          <p:cNvPr id="5" name="Нижний колонтитул 4">
            <a:extLst>
              <a:ext uri="{FF2B5EF4-FFF2-40B4-BE49-F238E27FC236}">
                <a16:creationId xmlns:a16="http://schemas.microsoft.com/office/drawing/2014/main" id="{218FDBE1-8767-51B5-89C6-7BD6E72E9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C4ABE79-CE64-121D-6893-7AFA3BCA6B84}"/>
              </a:ext>
            </a:extLst>
          </p:cNvPr>
          <p:cNvSpPr>
            <a:spLocks noGrp="1"/>
          </p:cNvSpPr>
          <p:nvPr>
            <p:ph type="sldNum" sz="quarter" idx="12"/>
          </p:nvPr>
        </p:nvSpPr>
        <p:spPr/>
        <p:txBody>
          <a:bodyPr/>
          <a:lstStyle/>
          <a:p>
            <a:fld id="{D68C2511-A67F-314B-AAF6-A6BA43CBD95D}" type="slidenum">
              <a:rPr lang="ru-RU" smtClean="0"/>
              <a:t>‹#›</a:t>
            </a:fld>
            <a:endParaRPr lang="ru-RU"/>
          </a:p>
        </p:txBody>
      </p:sp>
    </p:spTree>
    <p:extLst>
      <p:ext uri="{BB962C8B-B14F-4D97-AF65-F5344CB8AC3E}">
        <p14:creationId xmlns:p14="http://schemas.microsoft.com/office/powerpoint/2010/main" val="415390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AE9515D-93B5-2838-6785-2FDDF78280D3}"/>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0523A25-4D5C-430A-9B3B-7F19D0078FB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21922C7-F20C-E346-4CA8-F1F4C647226D}"/>
              </a:ext>
            </a:extLst>
          </p:cNvPr>
          <p:cNvSpPr>
            <a:spLocks noGrp="1"/>
          </p:cNvSpPr>
          <p:nvPr>
            <p:ph type="dt" sz="half" idx="10"/>
          </p:nvPr>
        </p:nvSpPr>
        <p:spPr/>
        <p:txBody>
          <a:bodyPr/>
          <a:lstStyle/>
          <a:p>
            <a:fld id="{9C67E4A1-D753-5E4F-A48A-990E5249F67B}" type="datetimeFigureOut">
              <a:rPr lang="ru-RU" smtClean="0"/>
              <a:t>30.09.2024</a:t>
            </a:fld>
            <a:endParaRPr lang="ru-RU"/>
          </a:p>
        </p:txBody>
      </p:sp>
      <p:sp>
        <p:nvSpPr>
          <p:cNvPr id="5" name="Нижний колонтитул 4">
            <a:extLst>
              <a:ext uri="{FF2B5EF4-FFF2-40B4-BE49-F238E27FC236}">
                <a16:creationId xmlns:a16="http://schemas.microsoft.com/office/drawing/2014/main" id="{AF4F909F-3817-F2AC-8BF5-A856E42D24F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FC6084E-EA5E-7998-371A-1CE478938947}"/>
              </a:ext>
            </a:extLst>
          </p:cNvPr>
          <p:cNvSpPr>
            <a:spLocks noGrp="1"/>
          </p:cNvSpPr>
          <p:nvPr>
            <p:ph type="sldNum" sz="quarter" idx="12"/>
          </p:nvPr>
        </p:nvSpPr>
        <p:spPr/>
        <p:txBody>
          <a:bodyPr/>
          <a:lstStyle/>
          <a:p>
            <a:fld id="{D68C2511-A67F-314B-AAF6-A6BA43CBD95D}" type="slidenum">
              <a:rPr lang="ru-RU" smtClean="0"/>
              <a:t>‹#›</a:t>
            </a:fld>
            <a:endParaRPr lang="ru-RU"/>
          </a:p>
        </p:txBody>
      </p:sp>
    </p:spTree>
    <p:extLst>
      <p:ext uri="{BB962C8B-B14F-4D97-AF65-F5344CB8AC3E}">
        <p14:creationId xmlns:p14="http://schemas.microsoft.com/office/powerpoint/2010/main" val="1938825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6C8C22-FD0A-D3C8-9D33-9ECC7127C7C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2FEB14E-BE45-5665-C2CB-88DDC9C7520D}"/>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F760B64-5B70-AE0B-9A34-80CDCB10BFDB}"/>
              </a:ext>
            </a:extLst>
          </p:cNvPr>
          <p:cNvSpPr>
            <a:spLocks noGrp="1"/>
          </p:cNvSpPr>
          <p:nvPr>
            <p:ph type="dt" sz="half" idx="10"/>
          </p:nvPr>
        </p:nvSpPr>
        <p:spPr/>
        <p:txBody>
          <a:bodyPr/>
          <a:lstStyle/>
          <a:p>
            <a:fld id="{9C67E4A1-D753-5E4F-A48A-990E5249F67B}" type="datetimeFigureOut">
              <a:rPr lang="ru-RU" smtClean="0"/>
              <a:t>30.09.2024</a:t>
            </a:fld>
            <a:endParaRPr lang="ru-RU"/>
          </a:p>
        </p:txBody>
      </p:sp>
      <p:sp>
        <p:nvSpPr>
          <p:cNvPr id="5" name="Нижний колонтитул 4">
            <a:extLst>
              <a:ext uri="{FF2B5EF4-FFF2-40B4-BE49-F238E27FC236}">
                <a16:creationId xmlns:a16="http://schemas.microsoft.com/office/drawing/2014/main" id="{BE47F24E-5049-E053-E614-4C5079EB384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982A3F-BD13-3834-5D99-F6E598513792}"/>
              </a:ext>
            </a:extLst>
          </p:cNvPr>
          <p:cNvSpPr>
            <a:spLocks noGrp="1"/>
          </p:cNvSpPr>
          <p:nvPr>
            <p:ph type="sldNum" sz="quarter" idx="12"/>
          </p:nvPr>
        </p:nvSpPr>
        <p:spPr/>
        <p:txBody>
          <a:bodyPr/>
          <a:lstStyle/>
          <a:p>
            <a:fld id="{D68C2511-A67F-314B-AAF6-A6BA43CBD95D}" type="slidenum">
              <a:rPr lang="ru-RU" smtClean="0"/>
              <a:t>‹#›</a:t>
            </a:fld>
            <a:endParaRPr lang="ru-RU"/>
          </a:p>
        </p:txBody>
      </p:sp>
    </p:spTree>
    <p:extLst>
      <p:ext uri="{BB962C8B-B14F-4D97-AF65-F5344CB8AC3E}">
        <p14:creationId xmlns:p14="http://schemas.microsoft.com/office/powerpoint/2010/main" val="83002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4D8FF5-81CD-B017-9CB2-1BEEB42956C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B718E7D-D83D-57BE-5E4C-E8DF8A1BC3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8FBA78C-A035-9B1A-1D3F-BEF1B46BA54B}"/>
              </a:ext>
            </a:extLst>
          </p:cNvPr>
          <p:cNvSpPr>
            <a:spLocks noGrp="1"/>
          </p:cNvSpPr>
          <p:nvPr>
            <p:ph type="dt" sz="half" idx="10"/>
          </p:nvPr>
        </p:nvSpPr>
        <p:spPr/>
        <p:txBody>
          <a:bodyPr/>
          <a:lstStyle/>
          <a:p>
            <a:fld id="{9C67E4A1-D753-5E4F-A48A-990E5249F67B}" type="datetimeFigureOut">
              <a:rPr lang="ru-RU" smtClean="0"/>
              <a:t>30.09.2024</a:t>
            </a:fld>
            <a:endParaRPr lang="ru-RU"/>
          </a:p>
        </p:txBody>
      </p:sp>
      <p:sp>
        <p:nvSpPr>
          <p:cNvPr id="5" name="Нижний колонтитул 4">
            <a:extLst>
              <a:ext uri="{FF2B5EF4-FFF2-40B4-BE49-F238E27FC236}">
                <a16:creationId xmlns:a16="http://schemas.microsoft.com/office/drawing/2014/main" id="{5EE53C69-B06E-8ADC-AAEB-BB357E0364F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AAFCB7F-8AC4-940C-DB03-3DA374019133}"/>
              </a:ext>
            </a:extLst>
          </p:cNvPr>
          <p:cNvSpPr>
            <a:spLocks noGrp="1"/>
          </p:cNvSpPr>
          <p:nvPr>
            <p:ph type="sldNum" sz="quarter" idx="12"/>
          </p:nvPr>
        </p:nvSpPr>
        <p:spPr/>
        <p:txBody>
          <a:bodyPr/>
          <a:lstStyle/>
          <a:p>
            <a:fld id="{D68C2511-A67F-314B-AAF6-A6BA43CBD95D}" type="slidenum">
              <a:rPr lang="ru-RU" smtClean="0"/>
              <a:t>‹#›</a:t>
            </a:fld>
            <a:endParaRPr lang="ru-RU"/>
          </a:p>
        </p:txBody>
      </p:sp>
    </p:spTree>
    <p:extLst>
      <p:ext uri="{BB962C8B-B14F-4D97-AF65-F5344CB8AC3E}">
        <p14:creationId xmlns:p14="http://schemas.microsoft.com/office/powerpoint/2010/main" val="103093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03E93B-E985-A092-ED13-336A5B724F0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ABCE91F-25CF-E1F0-0ED0-A198484D81F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CA6E1AE-6426-4970-1E2C-1E715DFF7A0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6C98C085-2BA9-B6F4-584B-AF318CC871AC}"/>
              </a:ext>
            </a:extLst>
          </p:cNvPr>
          <p:cNvSpPr>
            <a:spLocks noGrp="1"/>
          </p:cNvSpPr>
          <p:nvPr>
            <p:ph type="dt" sz="half" idx="10"/>
          </p:nvPr>
        </p:nvSpPr>
        <p:spPr/>
        <p:txBody>
          <a:bodyPr/>
          <a:lstStyle/>
          <a:p>
            <a:fld id="{9C67E4A1-D753-5E4F-A48A-990E5249F67B}" type="datetimeFigureOut">
              <a:rPr lang="ru-RU" smtClean="0"/>
              <a:t>30.09.2024</a:t>
            </a:fld>
            <a:endParaRPr lang="ru-RU"/>
          </a:p>
        </p:txBody>
      </p:sp>
      <p:sp>
        <p:nvSpPr>
          <p:cNvPr id="6" name="Нижний колонтитул 5">
            <a:extLst>
              <a:ext uri="{FF2B5EF4-FFF2-40B4-BE49-F238E27FC236}">
                <a16:creationId xmlns:a16="http://schemas.microsoft.com/office/drawing/2014/main" id="{768C5A95-758D-801F-34E2-28B9336E149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0459E78-1628-1380-7350-8FC4F389580E}"/>
              </a:ext>
            </a:extLst>
          </p:cNvPr>
          <p:cNvSpPr>
            <a:spLocks noGrp="1"/>
          </p:cNvSpPr>
          <p:nvPr>
            <p:ph type="sldNum" sz="quarter" idx="12"/>
          </p:nvPr>
        </p:nvSpPr>
        <p:spPr/>
        <p:txBody>
          <a:bodyPr/>
          <a:lstStyle/>
          <a:p>
            <a:fld id="{D68C2511-A67F-314B-AAF6-A6BA43CBD95D}" type="slidenum">
              <a:rPr lang="ru-RU" smtClean="0"/>
              <a:t>‹#›</a:t>
            </a:fld>
            <a:endParaRPr lang="ru-RU"/>
          </a:p>
        </p:txBody>
      </p:sp>
    </p:spTree>
    <p:extLst>
      <p:ext uri="{BB962C8B-B14F-4D97-AF65-F5344CB8AC3E}">
        <p14:creationId xmlns:p14="http://schemas.microsoft.com/office/powerpoint/2010/main" val="324881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1D9290-0B12-21BC-5FB9-A7322672992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D26D033-2C5D-C138-0070-B2A8FFC859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CA98F752-B6FC-334F-ECC8-1050B6DD183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DCEAA363-B90F-9177-1EA8-5DAC0D4BF7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8A80F76-0812-1ECC-B6D9-05A1070367F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606CEEFC-1584-BB5A-B84E-3AFDC9AFA6B7}"/>
              </a:ext>
            </a:extLst>
          </p:cNvPr>
          <p:cNvSpPr>
            <a:spLocks noGrp="1"/>
          </p:cNvSpPr>
          <p:nvPr>
            <p:ph type="dt" sz="half" idx="10"/>
          </p:nvPr>
        </p:nvSpPr>
        <p:spPr/>
        <p:txBody>
          <a:bodyPr/>
          <a:lstStyle/>
          <a:p>
            <a:fld id="{9C67E4A1-D753-5E4F-A48A-990E5249F67B}" type="datetimeFigureOut">
              <a:rPr lang="ru-RU" smtClean="0"/>
              <a:t>30.09.2024</a:t>
            </a:fld>
            <a:endParaRPr lang="ru-RU"/>
          </a:p>
        </p:txBody>
      </p:sp>
      <p:sp>
        <p:nvSpPr>
          <p:cNvPr id="8" name="Нижний колонтитул 7">
            <a:extLst>
              <a:ext uri="{FF2B5EF4-FFF2-40B4-BE49-F238E27FC236}">
                <a16:creationId xmlns:a16="http://schemas.microsoft.com/office/drawing/2014/main" id="{C6308517-05AA-95B0-FF85-F7D7DC6F7C1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1D05F26-262B-355F-4D92-55D497048B95}"/>
              </a:ext>
            </a:extLst>
          </p:cNvPr>
          <p:cNvSpPr>
            <a:spLocks noGrp="1"/>
          </p:cNvSpPr>
          <p:nvPr>
            <p:ph type="sldNum" sz="quarter" idx="12"/>
          </p:nvPr>
        </p:nvSpPr>
        <p:spPr/>
        <p:txBody>
          <a:bodyPr/>
          <a:lstStyle/>
          <a:p>
            <a:fld id="{D68C2511-A67F-314B-AAF6-A6BA43CBD95D}" type="slidenum">
              <a:rPr lang="ru-RU" smtClean="0"/>
              <a:t>‹#›</a:t>
            </a:fld>
            <a:endParaRPr lang="ru-RU"/>
          </a:p>
        </p:txBody>
      </p:sp>
    </p:spTree>
    <p:extLst>
      <p:ext uri="{BB962C8B-B14F-4D97-AF65-F5344CB8AC3E}">
        <p14:creationId xmlns:p14="http://schemas.microsoft.com/office/powerpoint/2010/main" val="394816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A161D4-A83D-CDFB-C1B5-5EE1D0322F1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415C976-00FA-E8E9-25AE-AD691BC886EA}"/>
              </a:ext>
            </a:extLst>
          </p:cNvPr>
          <p:cNvSpPr>
            <a:spLocks noGrp="1"/>
          </p:cNvSpPr>
          <p:nvPr>
            <p:ph type="dt" sz="half" idx="10"/>
          </p:nvPr>
        </p:nvSpPr>
        <p:spPr/>
        <p:txBody>
          <a:bodyPr/>
          <a:lstStyle/>
          <a:p>
            <a:fld id="{9C67E4A1-D753-5E4F-A48A-990E5249F67B}" type="datetimeFigureOut">
              <a:rPr lang="ru-RU" smtClean="0"/>
              <a:t>30.09.2024</a:t>
            </a:fld>
            <a:endParaRPr lang="ru-RU"/>
          </a:p>
        </p:txBody>
      </p:sp>
      <p:sp>
        <p:nvSpPr>
          <p:cNvPr id="4" name="Нижний колонтитул 3">
            <a:extLst>
              <a:ext uri="{FF2B5EF4-FFF2-40B4-BE49-F238E27FC236}">
                <a16:creationId xmlns:a16="http://schemas.microsoft.com/office/drawing/2014/main" id="{D436FE4A-0699-98CC-138D-AC1115C4D8F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F40BA67-3D74-797C-5D73-E8EF15AC0B1C}"/>
              </a:ext>
            </a:extLst>
          </p:cNvPr>
          <p:cNvSpPr>
            <a:spLocks noGrp="1"/>
          </p:cNvSpPr>
          <p:nvPr>
            <p:ph type="sldNum" sz="quarter" idx="12"/>
          </p:nvPr>
        </p:nvSpPr>
        <p:spPr/>
        <p:txBody>
          <a:bodyPr/>
          <a:lstStyle/>
          <a:p>
            <a:fld id="{D68C2511-A67F-314B-AAF6-A6BA43CBD95D}" type="slidenum">
              <a:rPr lang="ru-RU" smtClean="0"/>
              <a:t>‹#›</a:t>
            </a:fld>
            <a:endParaRPr lang="ru-RU"/>
          </a:p>
        </p:txBody>
      </p:sp>
    </p:spTree>
    <p:extLst>
      <p:ext uri="{BB962C8B-B14F-4D97-AF65-F5344CB8AC3E}">
        <p14:creationId xmlns:p14="http://schemas.microsoft.com/office/powerpoint/2010/main" val="4115497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92780365-718B-8747-A0AB-FC69ECCDC754}"/>
              </a:ext>
            </a:extLst>
          </p:cNvPr>
          <p:cNvSpPr>
            <a:spLocks noGrp="1"/>
          </p:cNvSpPr>
          <p:nvPr>
            <p:ph type="dt" sz="half" idx="10"/>
          </p:nvPr>
        </p:nvSpPr>
        <p:spPr/>
        <p:txBody>
          <a:bodyPr/>
          <a:lstStyle/>
          <a:p>
            <a:fld id="{9C67E4A1-D753-5E4F-A48A-990E5249F67B}" type="datetimeFigureOut">
              <a:rPr lang="ru-RU" smtClean="0"/>
              <a:t>30.09.2024</a:t>
            </a:fld>
            <a:endParaRPr lang="ru-RU"/>
          </a:p>
        </p:txBody>
      </p:sp>
      <p:sp>
        <p:nvSpPr>
          <p:cNvPr id="3" name="Нижний колонтитул 2">
            <a:extLst>
              <a:ext uri="{FF2B5EF4-FFF2-40B4-BE49-F238E27FC236}">
                <a16:creationId xmlns:a16="http://schemas.microsoft.com/office/drawing/2014/main" id="{DF6A975E-70AA-E01E-27F8-6E272828DBC3}"/>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4758E632-B4BB-CFF0-875B-934A65091E55}"/>
              </a:ext>
            </a:extLst>
          </p:cNvPr>
          <p:cNvSpPr>
            <a:spLocks noGrp="1"/>
          </p:cNvSpPr>
          <p:nvPr>
            <p:ph type="sldNum" sz="quarter" idx="12"/>
          </p:nvPr>
        </p:nvSpPr>
        <p:spPr/>
        <p:txBody>
          <a:bodyPr/>
          <a:lstStyle/>
          <a:p>
            <a:fld id="{D68C2511-A67F-314B-AAF6-A6BA43CBD95D}" type="slidenum">
              <a:rPr lang="ru-RU" smtClean="0"/>
              <a:t>‹#›</a:t>
            </a:fld>
            <a:endParaRPr lang="ru-RU"/>
          </a:p>
        </p:txBody>
      </p:sp>
    </p:spTree>
    <p:extLst>
      <p:ext uri="{BB962C8B-B14F-4D97-AF65-F5344CB8AC3E}">
        <p14:creationId xmlns:p14="http://schemas.microsoft.com/office/powerpoint/2010/main" val="262856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6AA249-E390-78D5-D99D-4A27647CD29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A3BF379-D5C7-FB6F-D81C-0E5B68444C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97FB590-E3D4-46CE-AF03-70914F695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25DB1C4-B526-E025-4627-219F7A629479}"/>
              </a:ext>
            </a:extLst>
          </p:cNvPr>
          <p:cNvSpPr>
            <a:spLocks noGrp="1"/>
          </p:cNvSpPr>
          <p:nvPr>
            <p:ph type="dt" sz="half" idx="10"/>
          </p:nvPr>
        </p:nvSpPr>
        <p:spPr/>
        <p:txBody>
          <a:bodyPr/>
          <a:lstStyle/>
          <a:p>
            <a:fld id="{9C67E4A1-D753-5E4F-A48A-990E5249F67B}" type="datetimeFigureOut">
              <a:rPr lang="ru-RU" smtClean="0"/>
              <a:t>30.09.2024</a:t>
            </a:fld>
            <a:endParaRPr lang="ru-RU"/>
          </a:p>
        </p:txBody>
      </p:sp>
      <p:sp>
        <p:nvSpPr>
          <p:cNvPr id="6" name="Нижний колонтитул 5">
            <a:extLst>
              <a:ext uri="{FF2B5EF4-FFF2-40B4-BE49-F238E27FC236}">
                <a16:creationId xmlns:a16="http://schemas.microsoft.com/office/drawing/2014/main" id="{9B322FC3-103E-D32D-798A-AE01BF5DEDA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34BEC12-FFB3-87EA-583C-1B86E3C36742}"/>
              </a:ext>
            </a:extLst>
          </p:cNvPr>
          <p:cNvSpPr>
            <a:spLocks noGrp="1"/>
          </p:cNvSpPr>
          <p:nvPr>
            <p:ph type="sldNum" sz="quarter" idx="12"/>
          </p:nvPr>
        </p:nvSpPr>
        <p:spPr/>
        <p:txBody>
          <a:bodyPr/>
          <a:lstStyle/>
          <a:p>
            <a:fld id="{D68C2511-A67F-314B-AAF6-A6BA43CBD95D}" type="slidenum">
              <a:rPr lang="ru-RU" smtClean="0"/>
              <a:t>‹#›</a:t>
            </a:fld>
            <a:endParaRPr lang="ru-RU"/>
          </a:p>
        </p:txBody>
      </p:sp>
    </p:spTree>
    <p:extLst>
      <p:ext uri="{BB962C8B-B14F-4D97-AF65-F5344CB8AC3E}">
        <p14:creationId xmlns:p14="http://schemas.microsoft.com/office/powerpoint/2010/main" val="3223809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7D1556-9C96-0AD9-0388-CE8C2DBB3EE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489BC89D-056B-5FBC-23D4-9CBED1681E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440BF81E-F22E-F7E1-42AE-A50515350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890F5FA-9324-6E6A-5559-6763364D21B7}"/>
              </a:ext>
            </a:extLst>
          </p:cNvPr>
          <p:cNvSpPr>
            <a:spLocks noGrp="1"/>
          </p:cNvSpPr>
          <p:nvPr>
            <p:ph type="dt" sz="half" idx="10"/>
          </p:nvPr>
        </p:nvSpPr>
        <p:spPr/>
        <p:txBody>
          <a:bodyPr/>
          <a:lstStyle/>
          <a:p>
            <a:fld id="{9C67E4A1-D753-5E4F-A48A-990E5249F67B}" type="datetimeFigureOut">
              <a:rPr lang="ru-RU" smtClean="0"/>
              <a:t>30.09.2024</a:t>
            </a:fld>
            <a:endParaRPr lang="ru-RU"/>
          </a:p>
        </p:txBody>
      </p:sp>
      <p:sp>
        <p:nvSpPr>
          <p:cNvPr id="6" name="Нижний колонтитул 5">
            <a:extLst>
              <a:ext uri="{FF2B5EF4-FFF2-40B4-BE49-F238E27FC236}">
                <a16:creationId xmlns:a16="http://schemas.microsoft.com/office/drawing/2014/main" id="{6259B9D9-B48D-5A0C-2FCC-8488783B9BE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EEF8AB4-F220-64F3-AF57-8A89396CA212}"/>
              </a:ext>
            </a:extLst>
          </p:cNvPr>
          <p:cNvSpPr>
            <a:spLocks noGrp="1"/>
          </p:cNvSpPr>
          <p:nvPr>
            <p:ph type="sldNum" sz="quarter" idx="12"/>
          </p:nvPr>
        </p:nvSpPr>
        <p:spPr/>
        <p:txBody>
          <a:bodyPr/>
          <a:lstStyle/>
          <a:p>
            <a:fld id="{D68C2511-A67F-314B-AAF6-A6BA43CBD95D}" type="slidenum">
              <a:rPr lang="ru-RU" smtClean="0"/>
              <a:t>‹#›</a:t>
            </a:fld>
            <a:endParaRPr lang="ru-RU"/>
          </a:p>
        </p:txBody>
      </p:sp>
    </p:spTree>
    <p:extLst>
      <p:ext uri="{BB962C8B-B14F-4D97-AF65-F5344CB8AC3E}">
        <p14:creationId xmlns:p14="http://schemas.microsoft.com/office/powerpoint/2010/main" val="5031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F49357-268F-1A30-42BB-6D4ED10205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F2E33A3A-69DC-24CA-A599-D5267C3239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EF1FD39-DA6A-8A04-766E-1859A7386E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67E4A1-D753-5E4F-A48A-990E5249F67B}" type="datetimeFigureOut">
              <a:rPr lang="ru-RU" smtClean="0"/>
              <a:t>30.09.2024</a:t>
            </a:fld>
            <a:endParaRPr lang="ru-RU"/>
          </a:p>
        </p:txBody>
      </p:sp>
      <p:sp>
        <p:nvSpPr>
          <p:cNvPr id="5" name="Нижний колонтитул 4">
            <a:extLst>
              <a:ext uri="{FF2B5EF4-FFF2-40B4-BE49-F238E27FC236}">
                <a16:creationId xmlns:a16="http://schemas.microsoft.com/office/drawing/2014/main" id="{76BDFA90-4F15-8B45-09F7-AF0D207153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8655ECA-F164-70DF-C8F6-7FD953E2DB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C2511-A67F-314B-AAF6-A6BA43CBD95D}" type="slidenum">
              <a:rPr lang="ru-RU" smtClean="0"/>
              <a:t>‹#›</a:t>
            </a:fld>
            <a:endParaRPr lang="ru-RU"/>
          </a:p>
        </p:txBody>
      </p:sp>
    </p:spTree>
    <p:extLst>
      <p:ext uri="{BB962C8B-B14F-4D97-AF65-F5344CB8AC3E}">
        <p14:creationId xmlns:p14="http://schemas.microsoft.com/office/powerpoint/2010/main" val="210081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0F1193-F06F-F203-2FA6-F793796C6F3D}"/>
              </a:ext>
            </a:extLst>
          </p:cNvPr>
          <p:cNvSpPr>
            <a:spLocks noGrp="1"/>
          </p:cNvSpPr>
          <p:nvPr>
            <p:ph type="ctrTitle"/>
          </p:nvPr>
        </p:nvSpPr>
        <p:spPr/>
        <p:txBody>
          <a:bodyPr/>
          <a:lstStyle/>
          <a:p>
            <a:r>
              <a:rPr lang="ru-RU" dirty="0"/>
              <a:t>Нечёткая логика</a:t>
            </a:r>
          </a:p>
        </p:txBody>
      </p:sp>
      <p:sp>
        <p:nvSpPr>
          <p:cNvPr id="3" name="Подзаголовок 2">
            <a:extLst>
              <a:ext uri="{FF2B5EF4-FFF2-40B4-BE49-F238E27FC236}">
                <a16:creationId xmlns:a16="http://schemas.microsoft.com/office/drawing/2014/main" id="{1BAD3228-E977-6E98-339D-A3EC7035DF80}"/>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177789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969D6E-1D00-5834-95AE-BC249E725371}"/>
              </a:ext>
            </a:extLst>
          </p:cNvPr>
          <p:cNvSpPr>
            <a:spLocks noGrp="1"/>
          </p:cNvSpPr>
          <p:nvPr>
            <p:ph type="title"/>
          </p:nvPr>
        </p:nvSpPr>
        <p:spPr/>
        <p:txBody>
          <a:bodyPr/>
          <a:lstStyle/>
          <a:p>
            <a:r>
              <a:rPr lang="ru-RU" dirty="0"/>
              <a:t>Нечеткое «ИЛИ»</a:t>
            </a:r>
          </a:p>
        </p:txBody>
      </p:sp>
      <p:pic>
        <p:nvPicPr>
          <p:cNvPr id="5" name="Рисунок 4">
            <a:extLst>
              <a:ext uri="{FF2B5EF4-FFF2-40B4-BE49-F238E27FC236}">
                <a16:creationId xmlns:a16="http://schemas.microsoft.com/office/drawing/2014/main" id="{F77654EF-1B55-5F5A-DB42-391B140F75A5}"/>
              </a:ext>
            </a:extLst>
          </p:cNvPr>
          <p:cNvPicPr>
            <a:picLocks noChangeAspect="1"/>
          </p:cNvPicPr>
          <p:nvPr/>
        </p:nvPicPr>
        <p:blipFill>
          <a:blip r:embed="rId2"/>
          <a:stretch>
            <a:fillRect/>
          </a:stretch>
        </p:blipFill>
        <p:spPr>
          <a:xfrm>
            <a:off x="391160" y="1824990"/>
            <a:ext cx="4923790" cy="3155050"/>
          </a:xfrm>
          <a:prstGeom prst="rect">
            <a:avLst/>
          </a:prstGeom>
        </p:spPr>
      </p:pic>
      <p:pic>
        <p:nvPicPr>
          <p:cNvPr id="7" name="Рисунок 6">
            <a:extLst>
              <a:ext uri="{FF2B5EF4-FFF2-40B4-BE49-F238E27FC236}">
                <a16:creationId xmlns:a16="http://schemas.microsoft.com/office/drawing/2014/main" id="{52D1769D-B4C1-BC2B-A90D-98964E64F434}"/>
              </a:ext>
            </a:extLst>
          </p:cNvPr>
          <p:cNvPicPr>
            <a:picLocks noChangeAspect="1"/>
          </p:cNvPicPr>
          <p:nvPr/>
        </p:nvPicPr>
        <p:blipFill>
          <a:blip r:embed="rId3"/>
          <a:stretch>
            <a:fillRect/>
          </a:stretch>
        </p:blipFill>
        <p:spPr>
          <a:xfrm>
            <a:off x="5984284" y="1824990"/>
            <a:ext cx="5534616" cy="3155050"/>
          </a:xfrm>
          <a:prstGeom prst="rect">
            <a:avLst/>
          </a:prstGeom>
        </p:spPr>
      </p:pic>
    </p:spTree>
    <p:extLst>
      <p:ext uri="{BB962C8B-B14F-4D97-AF65-F5344CB8AC3E}">
        <p14:creationId xmlns:p14="http://schemas.microsoft.com/office/powerpoint/2010/main" val="3233883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54E70C-CC73-71F7-9840-ED850C4DFE7C}"/>
              </a:ext>
            </a:extLst>
          </p:cNvPr>
          <p:cNvSpPr>
            <a:spLocks noGrp="1"/>
          </p:cNvSpPr>
          <p:nvPr>
            <p:ph type="title"/>
          </p:nvPr>
        </p:nvSpPr>
        <p:spPr/>
        <p:txBody>
          <a:bodyPr/>
          <a:lstStyle/>
          <a:p>
            <a:r>
              <a:rPr lang="ru-RU" dirty="0"/>
              <a:t>Операция импликации</a:t>
            </a:r>
          </a:p>
        </p:txBody>
      </p:sp>
      <p:sp>
        <p:nvSpPr>
          <p:cNvPr id="3" name="Объект 2">
            <a:extLst>
              <a:ext uri="{FF2B5EF4-FFF2-40B4-BE49-F238E27FC236}">
                <a16:creationId xmlns:a16="http://schemas.microsoft.com/office/drawing/2014/main" id="{3AB25E35-97FC-22B5-EE9F-B8139BB047BC}"/>
              </a:ext>
            </a:extLst>
          </p:cNvPr>
          <p:cNvSpPr>
            <a:spLocks noGrp="1"/>
          </p:cNvSpPr>
          <p:nvPr>
            <p:ph idx="1"/>
          </p:nvPr>
        </p:nvSpPr>
        <p:spPr>
          <a:xfrm>
            <a:off x="838200" y="1825625"/>
            <a:ext cx="10515600" cy="574675"/>
          </a:xfrm>
        </p:spPr>
        <p:txBody>
          <a:bodyPr/>
          <a:lstStyle/>
          <a:p>
            <a:r>
              <a:rPr lang="ru-RU" dirty="0"/>
              <a:t>Композиционное правило </a:t>
            </a:r>
            <a:r>
              <a:rPr lang="ru-RU" dirty="0" err="1"/>
              <a:t>Л.Заде</a:t>
            </a:r>
            <a:endParaRPr lang="ru-RU" dirty="0"/>
          </a:p>
        </p:txBody>
      </p:sp>
      <p:pic>
        <p:nvPicPr>
          <p:cNvPr id="5" name="Рисунок 4">
            <a:extLst>
              <a:ext uri="{FF2B5EF4-FFF2-40B4-BE49-F238E27FC236}">
                <a16:creationId xmlns:a16="http://schemas.microsoft.com/office/drawing/2014/main" id="{83359B0C-E175-8C4E-5A27-8F7723AFB11A}"/>
              </a:ext>
            </a:extLst>
          </p:cNvPr>
          <p:cNvPicPr>
            <a:picLocks noChangeAspect="1"/>
          </p:cNvPicPr>
          <p:nvPr/>
        </p:nvPicPr>
        <p:blipFill>
          <a:blip r:embed="rId2"/>
          <a:stretch>
            <a:fillRect/>
          </a:stretch>
        </p:blipFill>
        <p:spPr>
          <a:xfrm>
            <a:off x="152400" y="2535237"/>
            <a:ext cx="4739640" cy="1253008"/>
          </a:xfrm>
          <a:prstGeom prst="rect">
            <a:avLst/>
          </a:prstGeom>
        </p:spPr>
      </p:pic>
      <p:pic>
        <p:nvPicPr>
          <p:cNvPr id="7" name="Рисунок 6">
            <a:extLst>
              <a:ext uri="{FF2B5EF4-FFF2-40B4-BE49-F238E27FC236}">
                <a16:creationId xmlns:a16="http://schemas.microsoft.com/office/drawing/2014/main" id="{DF642D0A-AA2E-8F93-6CFC-B52E3E7F9F69}"/>
              </a:ext>
            </a:extLst>
          </p:cNvPr>
          <p:cNvPicPr>
            <a:picLocks noChangeAspect="1"/>
          </p:cNvPicPr>
          <p:nvPr/>
        </p:nvPicPr>
        <p:blipFill>
          <a:blip r:embed="rId3"/>
          <a:stretch>
            <a:fillRect/>
          </a:stretch>
        </p:blipFill>
        <p:spPr>
          <a:xfrm>
            <a:off x="5035549" y="2347778"/>
            <a:ext cx="6782689" cy="2772862"/>
          </a:xfrm>
          <a:prstGeom prst="rect">
            <a:avLst/>
          </a:prstGeom>
        </p:spPr>
      </p:pic>
      <p:pic>
        <p:nvPicPr>
          <p:cNvPr id="9" name="Рисунок 8">
            <a:extLst>
              <a:ext uri="{FF2B5EF4-FFF2-40B4-BE49-F238E27FC236}">
                <a16:creationId xmlns:a16="http://schemas.microsoft.com/office/drawing/2014/main" id="{982CFC4D-E3CA-1442-65F2-89F8603154AF}"/>
              </a:ext>
            </a:extLst>
          </p:cNvPr>
          <p:cNvPicPr>
            <a:picLocks noChangeAspect="1"/>
          </p:cNvPicPr>
          <p:nvPr/>
        </p:nvPicPr>
        <p:blipFill>
          <a:blip r:embed="rId4"/>
          <a:stretch>
            <a:fillRect/>
          </a:stretch>
        </p:blipFill>
        <p:spPr>
          <a:xfrm>
            <a:off x="7180579" y="5248822"/>
            <a:ext cx="3000533" cy="528908"/>
          </a:xfrm>
          <a:prstGeom prst="rect">
            <a:avLst/>
          </a:prstGeom>
        </p:spPr>
      </p:pic>
      <p:sp>
        <p:nvSpPr>
          <p:cNvPr id="11" name="TextBox 10">
            <a:extLst>
              <a:ext uri="{FF2B5EF4-FFF2-40B4-BE49-F238E27FC236}">
                <a16:creationId xmlns:a16="http://schemas.microsoft.com/office/drawing/2014/main" id="{658DB44B-37ED-5F79-B7F8-2914863D2E86}"/>
              </a:ext>
            </a:extLst>
          </p:cNvPr>
          <p:cNvSpPr txBox="1"/>
          <p:nvPr/>
        </p:nvSpPr>
        <p:spPr>
          <a:xfrm>
            <a:off x="152400" y="5819823"/>
            <a:ext cx="11818238" cy="923330"/>
          </a:xfrm>
          <a:prstGeom prst="rect">
            <a:avLst/>
          </a:prstGeom>
          <a:noFill/>
        </p:spPr>
        <p:txBody>
          <a:bodyPr wrap="square">
            <a:spAutoFit/>
          </a:bodyPr>
          <a:lstStyle/>
          <a:p>
            <a:pPr marL="11113" algn="just"/>
            <a:r>
              <a:rPr lang="ru-RU" sz="1800" dirty="0">
                <a:effectLst/>
                <a:latin typeface="Times New Roman" panose="02020603050405020304" pitchFamily="18" charset="0"/>
                <a:ea typeface="Times New Roman" panose="02020603050405020304" pitchFamily="18" charset="0"/>
              </a:rPr>
              <a:t>Формализация нечеткой импликации позволила задать правила</a:t>
            </a:r>
            <a:r>
              <a:rPr lang="en-US" sz="1800"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«ЕСЛИ-ТО» в виде нечетких продукционных правил и заложило основу нечеткого моделирования опыта и знаний экспертов, выраженных в виде приближенных зависимостей.</a:t>
            </a:r>
          </a:p>
        </p:txBody>
      </p:sp>
    </p:spTree>
    <p:extLst>
      <p:ext uri="{BB962C8B-B14F-4D97-AF65-F5344CB8AC3E}">
        <p14:creationId xmlns:p14="http://schemas.microsoft.com/office/powerpoint/2010/main" val="431059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857690-A6D7-9988-64E7-BFDF90D4F43F}"/>
              </a:ext>
            </a:extLst>
          </p:cNvPr>
          <p:cNvSpPr>
            <a:spLocks noGrp="1"/>
          </p:cNvSpPr>
          <p:nvPr>
            <p:ph type="title"/>
          </p:nvPr>
        </p:nvSpPr>
        <p:spPr>
          <a:xfrm>
            <a:off x="838200" y="0"/>
            <a:ext cx="10515600" cy="1325563"/>
          </a:xfrm>
        </p:spPr>
        <p:txBody>
          <a:bodyPr/>
          <a:lstStyle/>
          <a:p>
            <a:r>
              <a:rPr lang="ru-RU" dirty="0"/>
              <a:t>Нечеткие системы</a:t>
            </a:r>
          </a:p>
        </p:txBody>
      </p:sp>
      <p:pic>
        <p:nvPicPr>
          <p:cNvPr id="6" name="image41.png">
            <a:extLst>
              <a:ext uri="{FF2B5EF4-FFF2-40B4-BE49-F238E27FC236}">
                <a16:creationId xmlns:a16="http://schemas.microsoft.com/office/drawing/2014/main" id="{BBAB6220-CC53-6AB7-C6BC-A5B55CA80EC5}"/>
              </a:ext>
            </a:extLst>
          </p:cNvPr>
          <p:cNvPicPr>
            <a:picLocks noChangeAspect="1"/>
          </p:cNvPicPr>
          <p:nvPr/>
        </p:nvPicPr>
        <p:blipFill>
          <a:blip r:embed="rId2" cstate="print"/>
          <a:stretch>
            <a:fillRect/>
          </a:stretch>
        </p:blipFill>
        <p:spPr>
          <a:xfrm>
            <a:off x="7239000" y="1321117"/>
            <a:ext cx="4953000" cy="1906905"/>
          </a:xfrm>
          <a:prstGeom prst="rect">
            <a:avLst/>
          </a:prstGeom>
        </p:spPr>
      </p:pic>
      <p:sp>
        <p:nvSpPr>
          <p:cNvPr id="7" name="TextBox 6">
            <a:extLst>
              <a:ext uri="{FF2B5EF4-FFF2-40B4-BE49-F238E27FC236}">
                <a16:creationId xmlns:a16="http://schemas.microsoft.com/office/drawing/2014/main" id="{8C574868-C6F4-C3F8-95C3-4ABD9A9FD29C}"/>
              </a:ext>
            </a:extLst>
          </p:cNvPr>
          <p:cNvSpPr txBox="1"/>
          <p:nvPr/>
        </p:nvSpPr>
        <p:spPr>
          <a:xfrm>
            <a:off x="792122" y="1441349"/>
            <a:ext cx="5829300" cy="2031325"/>
          </a:xfrm>
          <a:prstGeom prst="rect">
            <a:avLst/>
          </a:prstGeom>
          <a:noFill/>
        </p:spPr>
        <p:txBody>
          <a:bodyPr wrap="square" rtlCol="0">
            <a:spAutoFit/>
          </a:bodyPr>
          <a:lstStyle/>
          <a:p>
            <a:r>
              <a:rPr lang="ru-RU" b="1" dirty="0"/>
              <a:t>База правил</a:t>
            </a:r>
            <a:r>
              <a:rPr lang="ru-RU" dirty="0"/>
              <a:t> – множество логических правил вывода, а также их порядок  (иерархическую структуру) применения</a:t>
            </a:r>
          </a:p>
          <a:p>
            <a:endParaRPr lang="ru-RU" sz="1800" dirty="0">
              <a:effectLst/>
              <a:latin typeface="Times New Roman" panose="02020603050405020304" pitchFamily="18" charset="0"/>
              <a:ea typeface="Times New Roman" panose="02020603050405020304" pitchFamily="18" charset="0"/>
            </a:endParaRPr>
          </a:p>
          <a:p>
            <a:r>
              <a:rPr lang="ru-RU" sz="1800" b="1" dirty="0">
                <a:effectLst/>
                <a:ea typeface="Times New Roman" panose="02020603050405020304" pitchFamily="18" charset="0"/>
              </a:rPr>
              <a:t>База нечетких переменных</a:t>
            </a:r>
            <a:r>
              <a:rPr lang="ru-RU" sz="1800" dirty="0">
                <a:effectLst/>
                <a:ea typeface="Times New Roman" panose="02020603050405020304" pitchFamily="18" charset="0"/>
              </a:rPr>
              <a:t> содержит  названия  лингвистических  термов  и параметры их функций принадлежности.</a:t>
            </a:r>
            <a:r>
              <a:rPr lang="ru-RU" dirty="0">
                <a:effectLst/>
              </a:rPr>
              <a:t> </a:t>
            </a:r>
            <a:endParaRPr lang="ru-RU" dirty="0"/>
          </a:p>
        </p:txBody>
      </p:sp>
      <p:sp>
        <p:nvSpPr>
          <p:cNvPr id="8" name="TextBox 7">
            <a:extLst>
              <a:ext uri="{FF2B5EF4-FFF2-40B4-BE49-F238E27FC236}">
                <a16:creationId xmlns:a16="http://schemas.microsoft.com/office/drawing/2014/main" id="{81ABFC51-2678-117A-FC87-92FA2E382ACB}"/>
              </a:ext>
            </a:extLst>
          </p:cNvPr>
          <p:cNvSpPr txBox="1"/>
          <p:nvPr/>
        </p:nvSpPr>
        <p:spPr>
          <a:xfrm>
            <a:off x="2491382" y="1028451"/>
            <a:ext cx="1547218" cy="400110"/>
          </a:xfrm>
          <a:prstGeom prst="rect">
            <a:avLst/>
          </a:prstGeom>
          <a:noFill/>
        </p:spPr>
        <p:txBody>
          <a:bodyPr wrap="none" rtlCol="0">
            <a:spAutoFit/>
          </a:bodyPr>
          <a:lstStyle/>
          <a:p>
            <a:r>
              <a:rPr lang="ru-RU" sz="2000" b="1" dirty="0"/>
              <a:t>База знаний</a:t>
            </a:r>
          </a:p>
        </p:txBody>
      </p:sp>
      <p:sp>
        <p:nvSpPr>
          <p:cNvPr id="10" name="TextBox 9">
            <a:extLst>
              <a:ext uri="{FF2B5EF4-FFF2-40B4-BE49-F238E27FC236}">
                <a16:creationId xmlns:a16="http://schemas.microsoft.com/office/drawing/2014/main" id="{3E742197-BF8E-DC99-66FC-95B9482FCDEA}"/>
              </a:ext>
            </a:extLst>
          </p:cNvPr>
          <p:cNvSpPr txBox="1"/>
          <p:nvPr/>
        </p:nvSpPr>
        <p:spPr>
          <a:xfrm>
            <a:off x="0" y="3588460"/>
            <a:ext cx="6621422" cy="2888996"/>
          </a:xfrm>
          <a:prstGeom prst="rect">
            <a:avLst/>
          </a:prstGeom>
          <a:noFill/>
        </p:spPr>
        <p:txBody>
          <a:bodyPr wrap="square">
            <a:spAutoFit/>
          </a:bodyPr>
          <a:lstStyle/>
          <a:p>
            <a:pPr marL="842010" marR="2008505">
              <a:lnSpc>
                <a:spcPct val="120000"/>
              </a:lnSpc>
              <a:spcAft>
                <a:spcPts val="0"/>
              </a:spcAft>
            </a:pPr>
            <a:r>
              <a:rPr lang="en-US" sz="1800" i="1" dirty="0">
                <a:effectLst/>
                <a:latin typeface="Times New Roman" panose="02020603050405020304" pitchFamily="18" charset="0"/>
                <a:ea typeface="Times New Roman" panose="02020603050405020304" pitchFamily="18" charset="0"/>
              </a:rPr>
              <a:t>R</a:t>
            </a:r>
            <a:r>
              <a:rPr lang="en-US" sz="1800" i="1" baseline="-25000" dirty="0">
                <a:effectLst/>
                <a:latin typeface="Times New Roman" panose="02020603050405020304" pitchFamily="18" charset="0"/>
                <a:ea typeface="Times New Roman" panose="02020603050405020304" pitchFamily="18" charset="0"/>
              </a:rPr>
              <a:t>i</a:t>
            </a:r>
            <a:r>
              <a:rPr lang="ru-RU" sz="1800" i="1" dirty="0">
                <a:effectLst/>
                <a:latin typeface="Times New Roman" panose="02020603050405020304" pitchFamily="18" charset="0"/>
                <a:ea typeface="Times New Roman" panose="02020603050405020304" pitchFamily="18" charset="0"/>
              </a:rPr>
              <a:t>: Если </a:t>
            </a:r>
            <a:r>
              <a:rPr lang="en-US" sz="1800" i="1" dirty="0">
                <a:effectLst/>
                <a:latin typeface="Times New Roman" panose="02020603050405020304" pitchFamily="18" charset="0"/>
                <a:ea typeface="Times New Roman" panose="02020603050405020304" pitchFamily="18" charset="0"/>
              </a:rPr>
              <a:t>X</a:t>
            </a:r>
            <a:r>
              <a:rPr lang="ru-RU" sz="1800" i="1" dirty="0">
                <a:effectLst/>
                <a:latin typeface="Times New Roman" panose="02020603050405020304" pitchFamily="18" charset="0"/>
                <a:ea typeface="Times New Roman" panose="02020603050405020304" pitchFamily="18" charset="0"/>
              </a:rPr>
              <a:t> есть А</a:t>
            </a:r>
            <a:r>
              <a:rPr lang="en-US" sz="1800" i="1" baseline="-25000" dirty="0" err="1">
                <a:effectLst/>
                <a:latin typeface="Times New Roman" panose="02020603050405020304" pitchFamily="18" charset="0"/>
                <a:ea typeface="Times New Roman" panose="02020603050405020304" pitchFamily="18" charset="0"/>
              </a:rPr>
              <a:t>i</a:t>
            </a:r>
            <a:r>
              <a:rPr lang="ru-RU" sz="1800" i="1" dirty="0">
                <a:effectLst/>
                <a:latin typeface="Times New Roman" panose="02020603050405020304" pitchFamily="18" charset="0"/>
                <a:ea typeface="Times New Roman" panose="02020603050405020304" pitchFamily="18" charset="0"/>
              </a:rPr>
              <a:t> и </a:t>
            </a:r>
            <a:r>
              <a:rPr lang="en-US" sz="1800" i="1" dirty="0">
                <a:effectLst/>
                <a:latin typeface="Times New Roman" panose="02020603050405020304" pitchFamily="18" charset="0"/>
                <a:ea typeface="Times New Roman" panose="02020603050405020304" pitchFamily="18" charset="0"/>
              </a:rPr>
              <a:t>Y</a:t>
            </a:r>
            <a:r>
              <a:rPr lang="ru-RU" sz="1800" i="1" dirty="0">
                <a:effectLst/>
                <a:latin typeface="Times New Roman" panose="02020603050405020304" pitchFamily="18" charset="0"/>
                <a:ea typeface="Times New Roman" panose="02020603050405020304" pitchFamily="18" charset="0"/>
              </a:rPr>
              <a:t> есть </a:t>
            </a:r>
            <a:r>
              <a:rPr lang="en-US" sz="1800" i="1" dirty="0">
                <a:effectLst/>
                <a:latin typeface="Times New Roman" panose="02020603050405020304" pitchFamily="18" charset="0"/>
                <a:ea typeface="Times New Roman" panose="02020603050405020304" pitchFamily="18" charset="0"/>
              </a:rPr>
              <a:t>B</a:t>
            </a:r>
            <a:r>
              <a:rPr lang="en-US" sz="1800" i="1" baseline="-25000" dirty="0">
                <a:effectLst/>
                <a:latin typeface="Times New Roman" panose="02020603050405020304" pitchFamily="18" charset="0"/>
                <a:ea typeface="Times New Roman" panose="02020603050405020304" pitchFamily="18" charset="0"/>
              </a:rPr>
              <a:t>i</a:t>
            </a:r>
            <a:r>
              <a:rPr lang="ru-RU" sz="1800" i="1" dirty="0">
                <a:effectLst/>
                <a:latin typeface="Times New Roman" panose="02020603050405020304" pitchFamily="18" charset="0"/>
                <a:ea typeface="Times New Roman" panose="02020603050405020304" pitchFamily="18" charset="0"/>
              </a:rPr>
              <a:t>, то </a:t>
            </a:r>
            <a:r>
              <a:rPr lang="en-US" sz="1800" i="1" dirty="0">
                <a:effectLst/>
                <a:latin typeface="Times New Roman" panose="02020603050405020304" pitchFamily="18" charset="0"/>
                <a:ea typeface="Times New Roman" panose="02020603050405020304" pitchFamily="18" charset="0"/>
              </a:rPr>
              <a:t>Z</a:t>
            </a:r>
            <a:r>
              <a:rPr lang="ru-RU" sz="1800" i="1" dirty="0">
                <a:effectLst/>
                <a:latin typeface="Times New Roman" panose="02020603050405020304" pitchFamily="18" charset="0"/>
                <a:ea typeface="Times New Roman" panose="02020603050405020304" pitchFamily="18" charset="0"/>
              </a:rPr>
              <a:t> есть С</a:t>
            </a:r>
            <a:r>
              <a:rPr lang="en-US" sz="1800" i="1" baseline="-25000" dirty="0" err="1">
                <a:effectLst/>
                <a:latin typeface="Times New Roman" panose="02020603050405020304" pitchFamily="18" charset="0"/>
                <a:ea typeface="Times New Roman" panose="02020603050405020304" pitchFamily="18" charset="0"/>
              </a:rPr>
              <a:t>i</a:t>
            </a:r>
            <a:r>
              <a:rPr lang="ru-RU" sz="1800" i="1"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baseline="-25000" dirty="0">
                <a:effectLst/>
                <a:latin typeface="Times New Roman" panose="02020603050405020304" pitchFamily="18" charset="0"/>
                <a:ea typeface="Times New Roman" panose="02020603050405020304" pitchFamily="18" charset="0"/>
              </a:rPr>
              <a:t>i</a:t>
            </a:r>
            <a:r>
              <a:rPr lang="ru-RU" sz="1800" i="1" dirty="0">
                <a:effectLst/>
                <a:latin typeface="Times New Roman" panose="02020603050405020304" pitchFamily="18" charset="0"/>
                <a:ea typeface="Times New Roman" panose="02020603050405020304" pitchFamily="18" charset="0"/>
              </a:rPr>
              <a:t>: Если </a:t>
            </a:r>
            <a:r>
              <a:rPr lang="en-US" sz="1800" i="1" dirty="0">
                <a:effectLst/>
                <a:latin typeface="Times New Roman" panose="02020603050405020304" pitchFamily="18" charset="0"/>
                <a:ea typeface="Times New Roman" panose="02020603050405020304" pitchFamily="18" charset="0"/>
              </a:rPr>
              <a:t>X</a:t>
            </a:r>
            <a:r>
              <a:rPr lang="ru-RU" sz="1800" i="1" dirty="0">
                <a:effectLst/>
                <a:latin typeface="Times New Roman" panose="02020603050405020304" pitchFamily="18" charset="0"/>
                <a:ea typeface="Times New Roman" panose="02020603050405020304" pitchFamily="18" charset="0"/>
              </a:rPr>
              <a:t> есть А</a:t>
            </a:r>
            <a:r>
              <a:rPr lang="en-US" sz="1800" i="1" baseline="-25000" dirty="0" err="1">
                <a:effectLst/>
                <a:latin typeface="Times New Roman" panose="02020603050405020304" pitchFamily="18" charset="0"/>
                <a:ea typeface="Times New Roman" panose="02020603050405020304" pitchFamily="18" charset="0"/>
              </a:rPr>
              <a:t>i</a:t>
            </a:r>
            <a:r>
              <a:rPr lang="ru-RU" sz="1800" i="1" dirty="0">
                <a:effectLst/>
                <a:latin typeface="Times New Roman" panose="02020603050405020304" pitchFamily="18" charset="0"/>
                <a:ea typeface="Times New Roman" panose="02020603050405020304" pitchFamily="18" charset="0"/>
              </a:rPr>
              <a:t> и </a:t>
            </a:r>
            <a:r>
              <a:rPr lang="en-US" sz="1800" i="1" dirty="0">
                <a:effectLst/>
                <a:latin typeface="Times New Roman" panose="02020603050405020304" pitchFamily="18" charset="0"/>
                <a:ea typeface="Times New Roman" panose="02020603050405020304" pitchFamily="18" charset="0"/>
              </a:rPr>
              <a:t>Y</a:t>
            </a:r>
            <a:r>
              <a:rPr lang="ru-RU" sz="1800" i="1" dirty="0">
                <a:effectLst/>
                <a:latin typeface="Times New Roman" panose="02020603050405020304" pitchFamily="18" charset="0"/>
                <a:ea typeface="Times New Roman" panose="02020603050405020304" pitchFamily="18" charset="0"/>
              </a:rPr>
              <a:t> есть </a:t>
            </a:r>
            <a:r>
              <a:rPr lang="en-US" sz="1800" i="1" dirty="0">
                <a:effectLst/>
                <a:latin typeface="Times New Roman" panose="02020603050405020304" pitchFamily="18" charset="0"/>
                <a:ea typeface="Times New Roman" panose="02020603050405020304" pitchFamily="18" charset="0"/>
              </a:rPr>
              <a:t>B</a:t>
            </a:r>
            <a:r>
              <a:rPr lang="en-US" sz="1800" i="1" baseline="-25000" dirty="0">
                <a:effectLst/>
                <a:latin typeface="Times New Roman" panose="02020603050405020304" pitchFamily="18" charset="0"/>
                <a:ea typeface="Times New Roman" panose="02020603050405020304" pitchFamily="18" charset="0"/>
              </a:rPr>
              <a:t>i</a:t>
            </a:r>
            <a:r>
              <a:rPr lang="ru-RU" sz="1800" i="1" dirty="0">
                <a:effectLst/>
                <a:latin typeface="Times New Roman" panose="02020603050405020304" pitchFamily="18" charset="0"/>
                <a:ea typeface="Times New Roman" panose="02020603050405020304" pitchFamily="18" charset="0"/>
              </a:rPr>
              <a:t>, то </a:t>
            </a:r>
            <a:r>
              <a:rPr lang="en-US" sz="1800" i="1" dirty="0">
                <a:effectLst/>
                <a:latin typeface="Times New Roman" panose="02020603050405020304" pitchFamily="18" charset="0"/>
                <a:ea typeface="Times New Roman" panose="02020603050405020304" pitchFamily="18" charset="0"/>
              </a:rPr>
              <a:t>z</a:t>
            </a:r>
            <a:r>
              <a:rPr lang="ru-RU" sz="1800" i="1"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f</a:t>
            </a:r>
            <a:r>
              <a:rPr lang="en-US" sz="1800" i="1" baseline="-25000" dirty="0">
                <a:effectLst/>
                <a:latin typeface="Times New Roman" panose="02020603050405020304" pitchFamily="18" charset="0"/>
                <a:ea typeface="Times New Roman" panose="02020603050405020304" pitchFamily="18" charset="0"/>
              </a:rPr>
              <a:t>i</a:t>
            </a:r>
            <a:r>
              <a:rPr lang="ru-RU" sz="1800" i="1"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x</a:t>
            </a:r>
            <a:r>
              <a:rPr lang="ru-RU" sz="1800" i="1"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y</a:t>
            </a:r>
            <a:r>
              <a:rPr lang="ru-RU" sz="1800" i="1"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где </a:t>
            </a:r>
            <a:r>
              <a:rPr lang="en-US" sz="1800" i="1" dirty="0">
                <a:effectLst/>
                <a:latin typeface="Times New Roman" panose="02020603050405020304" pitchFamily="18" charset="0"/>
                <a:ea typeface="Times New Roman" panose="02020603050405020304" pitchFamily="18" charset="0"/>
              </a:rPr>
              <a:t>X</a:t>
            </a:r>
            <a:r>
              <a:rPr lang="ru-RU"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 </a:t>
            </a:r>
            <a:r>
              <a:rPr lang="ru-RU" sz="1800" dirty="0">
                <a:effectLst/>
                <a:latin typeface="Times New Roman" panose="02020603050405020304" pitchFamily="18" charset="0"/>
                <a:ea typeface="Times New Roman" panose="02020603050405020304" pitchFamily="18" charset="0"/>
              </a:rPr>
              <a:t>– входные нечеткие переменные;</a:t>
            </a:r>
            <a:endParaRPr lang="ru-RU" sz="1200" dirty="0">
              <a:effectLst/>
              <a:latin typeface="Times New Roman" panose="02020603050405020304" pitchFamily="18" charset="0"/>
              <a:ea typeface="Times New Roman" panose="02020603050405020304" pitchFamily="18" charset="0"/>
            </a:endParaRPr>
          </a:p>
          <a:p>
            <a:pPr marL="842010">
              <a:lnSpc>
                <a:spcPts val="1720"/>
              </a:lnSpc>
            </a:pPr>
            <a:r>
              <a:rPr lang="en-US" sz="1800" i="1" dirty="0">
                <a:effectLst/>
                <a:latin typeface="Times New Roman" panose="02020603050405020304" pitchFamily="18" charset="0"/>
                <a:ea typeface="Times New Roman" panose="02020603050405020304" pitchFamily="18" charset="0"/>
              </a:rPr>
              <a:t>Z </a:t>
            </a:r>
            <a:r>
              <a:rPr lang="ru-RU" sz="1800" dirty="0">
                <a:effectLst/>
                <a:latin typeface="Times New Roman" panose="02020603050405020304" pitchFamily="18" charset="0"/>
                <a:ea typeface="Times New Roman" panose="02020603050405020304" pitchFamily="18" charset="0"/>
              </a:rPr>
              <a:t>– выходная нечеткая переменная;</a:t>
            </a:r>
          </a:p>
          <a:p>
            <a:pPr marL="842010">
              <a:spcBef>
                <a:spcPts val="350"/>
              </a:spcBef>
              <a:spcAft>
                <a:spcPts val="0"/>
              </a:spcAft>
            </a:pPr>
            <a:r>
              <a:rPr lang="ru-RU" sz="1800" i="1" dirty="0">
                <a:effectLst/>
                <a:latin typeface="Times New Roman" panose="02020603050405020304" pitchFamily="18" charset="0"/>
                <a:ea typeface="Times New Roman" panose="02020603050405020304" pitchFamily="18" charset="0"/>
              </a:rPr>
              <a:t>А</a:t>
            </a:r>
            <a:r>
              <a:rPr lang="en-US" sz="1800" i="1" baseline="-25000" dirty="0" err="1">
                <a:effectLst/>
                <a:latin typeface="Times New Roman" panose="02020603050405020304" pitchFamily="18" charset="0"/>
                <a:ea typeface="Times New Roman" panose="02020603050405020304" pitchFamily="18" charset="0"/>
              </a:rPr>
              <a:t>i</a:t>
            </a:r>
            <a:r>
              <a:rPr lang="ru-RU" sz="1800" i="1"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B</a:t>
            </a:r>
            <a:r>
              <a:rPr lang="en-US" sz="1800" i="1" baseline="-25000" dirty="0">
                <a:effectLst/>
                <a:latin typeface="Times New Roman" panose="02020603050405020304" pitchFamily="18" charset="0"/>
                <a:ea typeface="Times New Roman" panose="02020603050405020304" pitchFamily="18" charset="0"/>
              </a:rPr>
              <a:t>i</a:t>
            </a:r>
            <a:r>
              <a:rPr lang="ru-RU" sz="1800" i="1"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 входные значения (функции принадлежности);</a:t>
            </a:r>
          </a:p>
          <a:p>
            <a:pPr marL="842010">
              <a:spcBef>
                <a:spcPts val="340"/>
              </a:spcBef>
              <a:spcAft>
                <a:spcPts val="0"/>
              </a:spcAft>
            </a:pPr>
            <a:r>
              <a:rPr lang="ru-RU" sz="1800" i="1" dirty="0">
                <a:effectLst/>
                <a:latin typeface="Times New Roman" panose="02020603050405020304" pitchFamily="18" charset="0"/>
                <a:ea typeface="Times New Roman" panose="02020603050405020304" pitchFamily="18" charset="0"/>
              </a:rPr>
              <a:t>С</a:t>
            </a:r>
            <a:r>
              <a:rPr lang="en-US" sz="1800" i="1" baseline="-25000" dirty="0" err="1">
                <a:effectLst/>
                <a:latin typeface="Times New Roman" panose="02020603050405020304" pitchFamily="18" charset="0"/>
                <a:ea typeface="Times New Roman" panose="02020603050405020304" pitchFamily="18" charset="0"/>
              </a:rPr>
              <a:t>i</a:t>
            </a:r>
            <a:r>
              <a:rPr lang="en-US" sz="1800" i="1"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 выходные нечеткие значения (функции принадлежности);</a:t>
            </a:r>
          </a:p>
          <a:p>
            <a:pPr marL="842010">
              <a:spcBef>
                <a:spcPts val="350"/>
              </a:spcBef>
              <a:spcAft>
                <a:spcPts val="0"/>
              </a:spcAft>
            </a:pPr>
            <a:r>
              <a:rPr lang="en-US" sz="1800" i="1" dirty="0">
                <a:effectLst/>
                <a:latin typeface="Times New Roman" panose="02020603050405020304" pitchFamily="18" charset="0"/>
                <a:ea typeface="Times New Roman" panose="02020603050405020304" pitchFamily="18" charset="0"/>
              </a:rPr>
              <a:t>f</a:t>
            </a:r>
            <a:r>
              <a:rPr lang="en-US" sz="1800" i="1" baseline="-25000" dirty="0">
                <a:effectLst/>
                <a:latin typeface="Times New Roman" panose="02020603050405020304" pitchFamily="18" charset="0"/>
                <a:ea typeface="Times New Roman" panose="02020603050405020304" pitchFamily="18" charset="0"/>
              </a:rPr>
              <a:t>i</a:t>
            </a:r>
            <a:r>
              <a:rPr lang="en-US" sz="1800" i="1"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 некоторые вещественные функции.</a:t>
            </a:r>
          </a:p>
        </p:txBody>
      </p:sp>
      <p:sp>
        <p:nvSpPr>
          <p:cNvPr id="12" name="TextBox 11">
            <a:extLst>
              <a:ext uri="{FF2B5EF4-FFF2-40B4-BE49-F238E27FC236}">
                <a16:creationId xmlns:a16="http://schemas.microsoft.com/office/drawing/2014/main" id="{5744B4C9-025F-6EAD-DEA2-3247575FFD9A}"/>
              </a:ext>
            </a:extLst>
          </p:cNvPr>
          <p:cNvSpPr txBox="1"/>
          <p:nvPr/>
        </p:nvSpPr>
        <p:spPr>
          <a:xfrm>
            <a:off x="6917056" y="3919930"/>
            <a:ext cx="5153024" cy="2092239"/>
          </a:xfrm>
          <a:prstGeom prst="rect">
            <a:avLst/>
          </a:prstGeom>
          <a:noFill/>
        </p:spPr>
        <p:txBody>
          <a:bodyPr wrap="square">
            <a:spAutoFit/>
          </a:bodyPr>
          <a:lstStyle/>
          <a:p>
            <a:pPr marR="261620" lvl="0">
              <a:lnSpc>
                <a:spcPct val="111000"/>
              </a:lnSpc>
              <a:spcBef>
                <a:spcPts val="460"/>
              </a:spcBef>
              <a:spcAft>
                <a:spcPts val="0"/>
              </a:spcAft>
              <a:buSzPts val="1500"/>
              <a:tabLst>
                <a:tab pos="1299210" algn="l"/>
                <a:tab pos="1299845" algn="l"/>
              </a:tabLst>
            </a:pPr>
            <a:r>
              <a:rPr lang="ru-RU" sz="1800" dirty="0">
                <a:effectLst/>
                <a:latin typeface="Times New Roman" panose="02020603050405020304" pitchFamily="18" charset="0"/>
                <a:ea typeface="Symbol" pitchFamily="2" charset="2"/>
                <a:cs typeface="Symbol" pitchFamily="2" charset="2"/>
              </a:rPr>
              <a:t>Существует хотя бы одно правило для каждого лингвистического терма выходной</a:t>
            </a:r>
            <a:r>
              <a:rPr lang="ru-RU" sz="1800" spc="-25" dirty="0">
                <a:effectLst/>
                <a:latin typeface="Times New Roman" panose="02020603050405020304" pitchFamily="18" charset="0"/>
                <a:ea typeface="Symbol" pitchFamily="2" charset="2"/>
                <a:cs typeface="Symbol" pitchFamily="2" charset="2"/>
              </a:rPr>
              <a:t> </a:t>
            </a:r>
            <a:r>
              <a:rPr lang="ru-RU" sz="1800" dirty="0">
                <a:effectLst/>
                <a:latin typeface="Times New Roman" panose="02020603050405020304" pitchFamily="18" charset="0"/>
                <a:ea typeface="Symbol" pitchFamily="2" charset="2"/>
                <a:cs typeface="Symbol" pitchFamily="2" charset="2"/>
              </a:rPr>
              <a:t>переменной.</a:t>
            </a:r>
            <a:endParaRPr lang="ru-RU" sz="1200" dirty="0">
              <a:effectLst/>
              <a:latin typeface="Times New Roman" panose="02020603050405020304" pitchFamily="18" charset="0"/>
              <a:ea typeface="Symbol" pitchFamily="2" charset="2"/>
              <a:cs typeface="Symbol" pitchFamily="2" charset="2"/>
            </a:endParaRPr>
          </a:p>
          <a:p>
            <a:br>
              <a:rPr lang="ru-RU" sz="1800" dirty="0">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Для любого терма входной переменной имеется хотя </a:t>
            </a:r>
            <a:r>
              <a:rPr lang="ru-RU" sz="1800" spc="-215" dirty="0">
                <a:effectLst/>
                <a:latin typeface="Times New Roman" panose="02020603050405020304" pitchFamily="18" charset="0"/>
                <a:ea typeface="Times New Roman" panose="02020603050405020304" pitchFamily="18" charset="0"/>
              </a:rPr>
              <a:t>бы  </a:t>
            </a:r>
            <a:r>
              <a:rPr lang="ru-RU" sz="1800" dirty="0">
                <a:effectLst/>
                <a:latin typeface="Times New Roman" panose="02020603050405020304" pitchFamily="18" charset="0"/>
                <a:ea typeface="Times New Roman" panose="02020603050405020304" pitchFamily="18" charset="0"/>
              </a:rPr>
              <a:t>одно правило, в котором этот терм используется в качестве предпосылки (левая часть</a:t>
            </a:r>
            <a:r>
              <a:rPr lang="ru-RU" sz="1800" spc="-15"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правила).</a:t>
            </a:r>
            <a:r>
              <a:rPr lang="ru-RU" dirty="0">
                <a:effectLst/>
              </a:rPr>
              <a:t> </a:t>
            </a:r>
            <a:endParaRPr lang="ru-RU" dirty="0"/>
          </a:p>
        </p:txBody>
      </p:sp>
    </p:spTree>
    <p:extLst>
      <p:ext uri="{BB962C8B-B14F-4D97-AF65-F5344CB8AC3E}">
        <p14:creationId xmlns:p14="http://schemas.microsoft.com/office/powerpoint/2010/main" val="4010779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6411ED-F2D5-D157-F7B9-83BD9BC39F5F}"/>
              </a:ext>
            </a:extLst>
          </p:cNvPr>
          <p:cNvSpPr>
            <a:spLocks noGrp="1"/>
          </p:cNvSpPr>
          <p:nvPr>
            <p:ph type="title"/>
          </p:nvPr>
        </p:nvSpPr>
        <p:spPr/>
        <p:txBody>
          <a:bodyPr/>
          <a:lstStyle/>
          <a:p>
            <a:r>
              <a:rPr lang="ru-RU" dirty="0"/>
              <a:t>Нечеткий логический вывод</a:t>
            </a:r>
          </a:p>
        </p:txBody>
      </p:sp>
      <p:sp>
        <p:nvSpPr>
          <p:cNvPr id="3" name="Объект 2">
            <a:extLst>
              <a:ext uri="{FF2B5EF4-FFF2-40B4-BE49-F238E27FC236}">
                <a16:creationId xmlns:a16="http://schemas.microsoft.com/office/drawing/2014/main" id="{6B47F88E-99C4-A440-E9F4-FE1228706A79}"/>
              </a:ext>
            </a:extLst>
          </p:cNvPr>
          <p:cNvSpPr>
            <a:spLocks noGrp="1"/>
          </p:cNvSpPr>
          <p:nvPr>
            <p:ph idx="1"/>
          </p:nvPr>
        </p:nvSpPr>
        <p:spPr/>
        <p:txBody>
          <a:bodyPr>
            <a:normAutofit lnSpcReduction="10000"/>
          </a:bodyPr>
          <a:lstStyle/>
          <a:p>
            <a:pPr marL="392430" marR="264160" indent="449580" algn="just">
              <a:lnSpc>
                <a:spcPct val="120000"/>
              </a:lnSpc>
            </a:pPr>
            <a:r>
              <a:rPr lang="ru-RU" sz="1800" dirty="0">
                <a:effectLst/>
                <a:latin typeface="Times New Roman" panose="02020603050405020304" pitchFamily="18" charset="0"/>
                <a:ea typeface="Times New Roman" panose="02020603050405020304" pitchFamily="18" charset="0"/>
              </a:rPr>
              <a:t>Схема 1: Алгоритм </a:t>
            </a:r>
            <a:r>
              <a:rPr lang="ru-RU" sz="1800" dirty="0" err="1">
                <a:effectLst/>
                <a:latin typeface="Times New Roman" panose="02020603050405020304" pitchFamily="18" charset="0"/>
                <a:ea typeface="Times New Roman" panose="02020603050405020304" pitchFamily="18" charset="0"/>
              </a:rPr>
              <a:t>Мамдани</a:t>
            </a:r>
            <a:r>
              <a:rPr lang="ru-RU"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Mamdani</a:t>
            </a:r>
            <a:r>
              <a:rPr lang="ru-RU" sz="1800" dirty="0">
                <a:effectLst/>
                <a:latin typeface="Times New Roman" panose="02020603050405020304" pitchFamily="18" charset="0"/>
                <a:ea typeface="Times New Roman" panose="02020603050405020304" pitchFamily="18" charset="0"/>
              </a:rPr>
              <a:t>). Импликация моделируется минимумом, а агрегация – максимумом.</a:t>
            </a:r>
          </a:p>
          <a:p>
            <a:pPr marL="392430" marR="261620" indent="449580" algn="just">
              <a:lnSpc>
                <a:spcPct val="120000"/>
              </a:lnSpc>
            </a:pPr>
            <a:r>
              <a:rPr lang="ru-RU" sz="1800" dirty="0">
                <a:effectLst/>
                <a:latin typeface="Times New Roman" panose="02020603050405020304" pitchFamily="18" charset="0"/>
                <a:ea typeface="Times New Roman" panose="02020603050405020304" pitchFamily="18" charset="0"/>
              </a:rPr>
              <a:t>Схема 2: Алгоритм </a:t>
            </a:r>
            <a:r>
              <a:rPr lang="ru-RU" sz="1800" dirty="0" err="1">
                <a:effectLst/>
                <a:latin typeface="Times New Roman" panose="02020603050405020304" pitchFamily="18" charset="0"/>
                <a:ea typeface="Times New Roman" panose="02020603050405020304" pitchFamily="18" charset="0"/>
              </a:rPr>
              <a:t>Цукамото</a:t>
            </a:r>
            <a:r>
              <a:rPr lang="ru-RU"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Tsukamoto</a:t>
            </a:r>
            <a:r>
              <a:rPr lang="ru-RU" sz="1800" dirty="0">
                <a:effectLst/>
                <a:latin typeface="Times New Roman" panose="02020603050405020304" pitchFamily="18" charset="0"/>
                <a:ea typeface="Times New Roman" panose="02020603050405020304" pitchFamily="18" charset="0"/>
              </a:rPr>
              <a:t>). Исходные посылки – как у предыдущего алгоритма, но предполагается, что функции принадлежности являются монотонными.</a:t>
            </a:r>
          </a:p>
          <a:p>
            <a:pPr marL="392430" marR="263525" indent="449580" algn="just">
              <a:lnSpc>
                <a:spcPct val="120000"/>
              </a:lnSpc>
              <a:spcBef>
                <a:spcPts val="5"/>
              </a:spcBef>
              <a:spcAft>
                <a:spcPts val="0"/>
              </a:spcAft>
            </a:pPr>
            <a:r>
              <a:rPr lang="ru-RU" sz="1800" dirty="0">
                <a:effectLst/>
                <a:latin typeface="Times New Roman" panose="02020603050405020304" pitchFamily="18" charset="0"/>
                <a:ea typeface="Times New Roman" panose="02020603050405020304" pitchFamily="18" charset="0"/>
              </a:rPr>
              <a:t>Схема 3. Алгоритм </a:t>
            </a:r>
            <a:r>
              <a:rPr lang="ru-RU" sz="1800" dirty="0" err="1">
                <a:effectLst/>
                <a:latin typeface="Times New Roman" panose="02020603050405020304" pitchFamily="18" charset="0"/>
                <a:ea typeface="Times New Roman" panose="02020603050405020304" pitchFamily="18" charset="0"/>
              </a:rPr>
              <a:t>Суджено</a:t>
            </a:r>
            <a:r>
              <a:rPr lang="ru-RU"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Sugeno</a:t>
            </a:r>
            <a:r>
              <a:rPr lang="ru-RU" sz="1800" dirty="0">
                <a:effectLst/>
                <a:latin typeface="Times New Roman" panose="02020603050405020304" pitchFamily="18" charset="0"/>
                <a:ea typeface="Times New Roman" panose="02020603050405020304" pitchFamily="18" charset="0"/>
              </a:rPr>
              <a:t>). Алгоритм предполагает, что правые части правил вывода представлены в виде линейных функций.</a:t>
            </a:r>
          </a:p>
          <a:p>
            <a:pPr marL="392430" marR="262890" indent="449580" algn="just">
              <a:lnSpc>
                <a:spcPct val="120000"/>
              </a:lnSpc>
            </a:pPr>
            <a:r>
              <a:rPr lang="ru-RU" sz="1800" dirty="0">
                <a:effectLst/>
                <a:latin typeface="Times New Roman" panose="02020603050405020304" pitchFamily="18" charset="0"/>
                <a:ea typeface="Times New Roman" panose="02020603050405020304" pitchFamily="18" charset="0"/>
              </a:rPr>
              <a:t>Схема 4. Алгоритм Ларсена (</a:t>
            </a:r>
            <a:r>
              <a:rPr lang="en-US" sz="1800" dirty="0">
                <a:effectLst/>
                <a:latin typeface="Times New Roman" panose="02020603050405020304" pitchFamily="18" charset="0"/>
                <a:ea typeface="Times New Roman" panose="02020603050405020304" pitchFamily="18" charset="0"/>
              </a:rPr>
              <a:t>Larsen</a:t>
            </a:r>
            <a:r>
              <a:rPr lang="ru-RU" sz="1800" dirty="0">
                <a:effectLst/>
                <a:latin typeface="Times New Roman" panose="02020603050405020304" pitchFamily="18" charset="0"/>
                <a:ea typeface="Times New Roman" panose="02020603050405020304" pitchFamily="18" charset="0"/>
              </a:rPr>
              <a:t>). В алгоритме Ларсена нечеткая импликация моделируется с использованием операции умножения.</a:t>
            </a:r>
          </a:p>
          <a:p>
            <a:pPr marL="392430" marR="263525" indent="449580" algn="just">
              <a:lnSpc>
                <a:spcPct val="120000"/>
              </a:lnSpc>
            </a:pPr>
            <a:r>
              <a:rPr lang="ru-RU" sz="1800" dirty="0">
                <a:effectLst/>
                <a:latin typeface="Times New Roman" panose="02020603050405020304" pitchFamily="18" charset="0"/>
                <a:ea typeface="Times New Roman" panose="02020603050405020304" pitchFamily="18" charset="0"/>
              </a:rPr>
              <a:t>Схема 5. Упрощенный алгоритм нечеткого вывода. Исходные правила в данном случае задаются в виде</a:t>
            </a:r>
          </a:p>
          <a:p>
            <a:pPr marL="613410" indent="0" algn="just">
              <a:buNone/>
            </a:pPr>
            <a:r>
              <a:rPr lang="ru-RU" sz="1800" i="1" dirty="0">
                <a:effectLst/>
                <a:latin typeface="Times New Roman" panose="02020603050405020304" pitchFamily="18" charset="0"/>
                <a:ea typeface="Times New Roman" panose="02020603050405020304" pitchFamily="18" charset="0"/>
              </a:rPr>
              <a:t>	Если </a:t>
            </a:r>
            <a:r>
              <a:rPr lang="en-US" sz="1800" i="1" dirty="0">
                <a:effectLst/>
                <a:latin typeface="Times New Roman" panose="02020603050405020304" pitchFamily="18" charset="0"/>
                <a:ea typeface="Times New Roman" panose="02020603050405020304" pitchFamily="18" charset="0"/>
              </a:rPr>
              <a:t>X</a:t>
            </a:r>
            <a:r>
              <a:rPr lang="ru-RU" sz="1800" i="1" dirty="0">
                <a:effectLst/>
                <a:latin typeface="Times New Roman" panose="02020603050405020304" pitchFamily="18" charset="0"/>
                <a:ea typeface="Times New Roman" panose="02020603050405020304" pitchFamily="18" charset="0"/>
              </a:rPr>
              <a:t> есть А</a:t>
            </a:r>
            <a:r>
              <a:rPr lang="en-US" sz="1800" i="1" baseline="-25000" dirty="0" err="1">
                <a:effectLst/>
                <a:latin typeface="Times New Roman" panose="02020603050405020304" pitchFamily="18" charset="0"/>
                <a:ea typeface="Times New Roman" panose="02020603050405020304" pitchFamily="18" charset="0"/>
              </a:rPr>
              <a:t>i</a:t>
            </a:r>
            <a:r>
              <a:rPr lang="ru-RU" sz="1800" i="1" dirty="0">
                <a:effectLst/>
                <a:latin typeface="Times New Roman" panose="02020603050405020304" pitchFamily="18" charset="0"/>
                <a:ea typeface="Times New Roman" panose="02020603050405020304" pitchFamily="18" charset="0"/>
              </a:rPr>
              <a:t> и </a:t>
            </a:r>
            <a:r>
              <a:rPr lang="en-US" sz="1800" i="1" dirty="0">
                <a:effectLst/>
                <a:latin typeface="Times New Roman" panose="02020603050405020304" pitchFamily="18" charset="0"/>
                <a:ea typeface="Times New Roman" panose="02020603050405020304" pitchFamily="18" charset="0"/>
              </a:rPr>
              <a:t>Y</a:t>
            </a:r>
            <a:r>
              <a:rPr lang="ru-RU" sz="1800" i="1" dirty="0">
                <a:effectLst/>
                <a:latin typeface="Times New Roman" panose="02020603050405020304" pitchFamily="18" charset="0"/>
                <a:ea typeface="Times New Roman" panose="02020603050405020304" pitchFamily="18" charset="0"/>
              </a:rPr>
              <a:t> есть </a:t>
            </a:r>
            <a:r>
              <a:rPr lang="en-US" sz="1800" i="1" dirty="0">
                <a:effectLst/>
                <a:latin typeface="Times New Roman" panose="02020603050405020304" pitchFamily="18" charset="0"/>
                <a:ea typeface="Times New Roman" panose="02020603050405020304" pitchFamily="18" charset="0"/>
              </a:rPr>
              <a:t>B</a:t>
            </a:r>
            <a:r>
              <a:rPr lang="en-US" sz="1800" i="1" baseline="-25000" dirty="0">
                <a:effectLst/>
                <a:latin typeface="Times New Roman" panose="02020603050405020304" pitchFamily="18" charset="0"/>
                <a:ea typeface="Times New Roman" panose="02020603050405020304" pitchFamily="18" charset="0"/>
              </a:rPr>
              <a:t>i</a:t>
            </a:r>
            <a:r>
              <a:rPr lang="ru-RU" sz="1800" i="1" dirty="0">
                <a:effectLst/>
                <a:latin typeface="Times New Roman" panose="02020603050405020304" pitchFamily="18" charset="0"/>
                <a:ea typeface="Times New Roman" panose="02020603050405020304" pitchFamily="18" charset="0"/>
              </a:rPr>
              <a:t>, то </a:t>
            </a:r>
            <a:r>
              <a:rPr lang="en-US" sz="1800" i="1" dirty="0">
                <a:effectLst/>
                <a:latin typeface="Times New Roman" panose="02020603050405020304" pitchFamily="18" charset="0"/>
                <a:ea typeface="Times New Roman" panose="02020603050405020304" pitchFamily="18" charset="0"/>
              </a:rPr>
              <a:t>z</a:t>
            </a:r>
            <a:r>
              <a:rPr lang="ru-RU" sz="1800" i="1" dirty="0">
                <a:effectLst/>
                <a:latin typeface="Times New Roman" panose="02020603050405020304" pitchFamily="18" charset="0"/>
                <a:ea typeface="Times New Roman" panose="02020603050405020304" pitchFamily="18" charset="0"/>
              </a:rPr>
              <a:t> = </a:t>
            </a:r>
            <a:r>
              <a:rPr lang="en-US" sz="1800" i="1" dirty="0">
                <a:effectLst/>
                <a:latin typeface="Times New Roman" panose="02020603050405020304" pitchFamily="18" charset="0"/>
                <a:ea typeface="Times New Roman" panose="02020603050405020304" pitchFamily="18" charset="0"/>
              </a:rPr>
              <a:t>Z</a:t>
            </a:r>
            <a:r>
              <a:rPr lang="en-US" sz="1800" i="1" baseline="-25000" dirty="0">
                <a:effectLst/>
                <a:latin typeface="Times New Roman" panose="02020603050405020304" pitchFamily="18" charset="0"/>
                <a:ea typeface="Times New Roman" panose="02020603050405020304" pitchFamily="18" charset="0"/>
              </a:rPr>
              <a:t>i</a:t>
            </a:r>
            <a:r>
              <a:rPr lang="ru-RU" sz="1800" i="1" dirty="0">
                <a:effectLst/>
                <a:latin typeface="Times New Roman" panose="02020603050405020304" pitchFamily="18"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p>
            <a:pPr marL="0" indent="0">
              <a:buNone/>
            </a:pPr>
            <a:r>
              <a:rPr lang="ru-RU" sz="1800" dirty="0">
                <a:effectLst/>
                <a:latin typeface="Times New Roman" panose="02020603050405020304" pitchFamily="18" charset="0"/>
                <a:ea typeface="Times New Roman" panose="02020603050405020304" pitchFamily="18" charset="0"/>
              </a:rPr>
              <a:t>	где </a:t>
            </a:r>
            <a:r>
              <a:rPr lang="en-US" sz="1800" i="1" dirty="0">
                <a:effectLst/>
                <a:latin typeface="Times New Roman" panose="02020603050405020304" pitchFamily="18" charset="0"/>
                <a:ea typeface="Times New Roman" panose="02020603050405020304" pitchFamily="18" charset="0"/>
              </a:rPr>
              <a:t>Z</a:t>
            </a:r>
            <a:r>
              <a:rPr lang="en-US" sz="1800" i="1" baseline="-25000" dirty="0">
                <a:effectLst/>
                <a:latin typeface="Times New Roman" panose="02020603050405020304" pitchFamily="18" charset="0"/>
                <a:ea typeface="Times New Roman" panose="02020603050405020304" pitchFamily="18" charset="0"/>
              </a:rPr>
              <a:t>i</a:t>
            </a:r>
            <a:r>
              <a:rPr lang="en-US" sz="1800" i="1"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 четкое значение.</a:t>
            </a:r>
            <a:r>
              <a:rPr lang="ru-RU" dirty="0">
                <a:effectLst/>
              </a:rPr>
              <a:t> </a:t>
            </a:r>
            <a:endParaRPr lang="ru-RU" dirty="0"/>
          </a:p>
        </p:txBody>
      </p:sp>
    </p:spTree>
    <p:extLst>
      <p:ext uri="{BB962C8B-B14F-4D97-AF65-F5344CB8AC3E}">
        <p14:creationId xmlns:p14="http://schemas.microsoft.com/office/powerpoint/2010/main" val="917822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7A78FE-4E68-E87D-F674-13935876C17A}"/>
              </a:ext>
            </a:extLst>
          </p:cNvPr>
          <p:cNvSpPr>
            <a:spLocks noGrp="1"/>
          </p:cNvSpPr>
          <p:nvPr>
            <p:ph type="title"/>
          </p:nvPr>
        </p:nvSpPr>
        <p:spPr/>
        <p:txBody>
          <a:bodyPr/>
          <a:lstStyle/>
          <a:p>
            <a:r>
              <a:rPr lang="ru-RU" dirty="0" err="1"/>
              <a:t>Дефаззификация</a:t>
            </a:r>
            <a:endParaRPr lang="ru-RU" dirty="0"/>
          </a:p>
        </p:txBody>
      </p:sp>
      <p:sp>
        <p:nvSpPr>
          <p:cNvPr id="3" name="Объект 2">
            <a:extLst>
              <a:ext uri="{FF2B5EF4-FFF2-40B4-BE49-F238E27FC236}">
                <a16:creationId xmlns:a16="http://schemas.microsoft.com/office/drawing/2014/main" id="{AEFA922C-EADD-6698-8425-A14596A76AD4}"/>
              </a:ext>
            </a:extLst>
          </p:cNvPr>
          <p:cNvSpPr>
            <a:spLocks noGrp="1"/>
          </p:cNvSpPr>
          <p:nvPr>
            <p:ph idx="1"/>
          </p:nvPr>
        </p:nvSpPr>
        <p:spPr>
          <a:xfrm>
            <a:off x="838200" y="1825625"/>
            <a:ext cx="2362200" cy="757555"/>
          </a:xfrm>
        </p:spPr>
        <p:txBody>
          <a:bodyPr/>
          <a:lstStyle/>
          <a:p>
            <a:r>
              <a:rPr lang="ru-RU" dirty="0"/>
              <a:t>Центр масс</a:t>
            </a:r>
          </a:p>
        </p:txBody>
      </p:sp>
      <p:pic>
        <p:nvPicPr>
          <p:cNvPr id="5" name="Рисунок 4">
            <a:extLst>
              <a:ext uri="{FF2B5EF4-FFF2-40B4-BE49-F238E27FC236}">
                <a16:creationId xmlns:a16="http://schemas.microsoft.com/office/drawing/2014/main" id="{42D68FD0-A4EC-7CDC-542C-729D1244E5EB}"/>
              </a:ext>
            </a:extLst>
          </p:cNvPr>
          <p:cNvPicPr>
            <a:picLocks noChangeAspect="1"/>
          </p:cNvPicPr>
          <p:nvPr/>
        </p:nvPicPr>
        <p:blipFill>
          <a:blip r:embed="rId2"/>
          <a:stretch>
            <a:fillRect/>
          </a:stretch>
        </p:blipFill>
        <p:spPr>
          <a:xfrm>
            <a:off x="664210" y="2583180"/>
            <a:ext cx="1879600" cy="1028700"/>
          </a:xfrm>
          <a:prstGeom prst="rect">
            <a:avLst/>
          </a:prstGeom>
        </p:spPr>
      </p:pic>
    </p:spTree>
    <p:extLst>
      <p:ext uri="{BB962C8B-B14F-4D97-AF65-F5344CB8AC3E}">
        <p14:creationId xmlns:p14="http://schemas.microsoft.com/office/powerpoint/2010/main" val="3345815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36FB68-51EA-94C8-11C2-C5A8E92E3CA1}"/>
              </a:ext>
            </a:extLst>
          </p:cNvPr>
          <p:cNvSpPr>
            <a:spLocks noGrp="1"/>
          </p:cNvSpPr>
          <p:nvPr>
            <p:ph type="title"/>
          </p:nvPr>
        </p:nvSpPr>
        <p:spPr>
          <a:xfrm>
            <a:off x="838200" y="0"/>
            <a:ext cx="10515600" cy="1325563"/>
          </a:xfrm>
        </p:spPr>
        <p:txBody>
          <a:bodyPr/>
          <a:lstStyle/>
          <a:p>
            <a:r>
              <a:rPr lang="ru-RU" dirty="0"/>
              <a:t>Пример</a:t>
            </a:r>
          </a:p>
        </p:txBody>
      </p:sp>
      <p:sp>
        <p:nvSpPr>
          <p:cNvPr id="3" name="Объект 2">
            <a:extLst>
              <a:ext uri="{FF2B5EF4-FFF2-40B4-BE49-F238E27FC236}">
                <a16:creationId xmlns:a16="http://schemas.microsoft.com/office/drawing/2014/main" id="{9B9CF3E1-E4FA-58A1-D4AA-042D3B1EF06A}"/>
              </a:ext>
            </a:extLst>
          </p:cNvPr>
          <p:cNvSpPr>
            <a:spLocks noGrp="1"/>
          </p:cNvSpPr>
          <p:nvPr>
            <p:ph idx="1"/>
          </p:nvPr>
        </p:nvSpPr>
        <p:spPr>
          <a:xfrm>
            <a:off x="838200" y="1253330"/>
            <a:ext cx="10515600" cy="5387499"/>
          </a:xfrm>
        </p:spPr>
        <p:txBody>
          <a:bodyPr>
            <a:normAutofit fontScale="55000" lnSpcReduction="20000"/>
          </a:bodyPr>
          <a:lstStyle/>
          <a:p>
            <a:r>
              <a:rPr lang="ru-RU" b="1" dirty="0"/>
              <a:t>Учет неопределенности</a:t>
            </a:r>
          </a:p>
          <a:p>
            <a:pPr marL="0" indent="0">
              <a:buNone/>
            </a:pPr>
            <a:r>
              <a:rPr lang="ru-RU" dirty="0"/>
              <a:t>В реальной жизни параметры, такие как температура, влажность почвы и влажность воздуха, могут варьироваться и не всегда поддаются точному измерению. Нечеткая логика позволяет моделировать неопределенности и неточные данные, что делает систему более адаптивной к реальным условиям.</a:t>
            </a:r>
          </a:p>
          <a:p>
            <a:r>
              <a:rPr lang="ru-RU" b="1" dirty="0"/>
              <a:t>Простота формулировки правил</a:t>
            </a:r>
          </a:p>
          <a:p>
            <a:pPr marL="0" indent="0">
              <a:buNone/>
            </a:pPr>
            <a:r>
              <a:rPr lang="ru-RU" dirty="0"/>
              <a:t>Нечеткая логика позволяет выразить правила управления в естественной языковой форме (например, "если температура высокая и влажность почвы низкая, то уровень полива высокий"). Это облегчает понимание и модификацию правил даже для людей без глубоких технических знаний.</a:t>
            </a:r>
          </a:p>
          <a:p>
            <a:r>
              <a:rPr lang="ru-RU" b="1" dirty="0"/>
              <a:t>Мягкое управление</a:t>
            </a:r>
          </a:p>
          <a:p>
            <a:pPr marL="0" indent="0">
              <a:buNone/>
            </a:pPr>
            <a:r>
              <a:rPr lang="ru-RU" dirty="0"/>
              <a:t>Вместо резких изменений (например, "включить/выключить полив"), нечеткая логика позволяет задавать градации, такие как "низкий", "средний" и "высокий" уровни полива. Это приводит к более плавным и естественным изменениям в системе управления, что особенно важно в агрономии.</a:t>
            </a:r>
          </a:p>
          <a:p>
            <a:r>
              <a:rPr lang="ru-RU" b="1" dirty="0"/>
              <a:t>Гибкость</a:t>
            </a:r>
          </a:p>
          <a:p>
            <a:pPr marL="0" indent="0">
              <a:buNone/>
            </a:pPr>
            <a:r>
              <a:rPr lang="ru-RU" dirty="0"/>
              <a:t>Нечеткая логика может легко адаптироваться к изменяющимся условиям, добавляя новые правила или изменяя существующие. Например, при изменении климатических условий или сорта свеклы можно внести соответствующие коррективы в систему.</a:t>
            </a:r>
          </a:p>
          <a:p>
            <a:r>
              <a:rPr lang="ru-RU" b="1" dirty="0"/>
              <a:t>Улучшенная производительность</a:t>
            </a:r>
          </a:p>
          <a:p>
            <a:pPr marL="0" indent="0">
              <a:buNone/>
            </a:pPr>
            <a:r>
              <a:rPr lang="ru-RU" dirty="0"/>
              <a:t>Нечеткие системы могут повышать эффективность и продуктивность полива, снижая риск как недостатка, так и избытка воды. Это особенно важно в условиях ограниченных ресурсов, таких как вода.</a:t>
            </a:r>
          </a:p>
          <a:p>
            <a:r>
              <a:rPr lang="ru-RU" b="1" dirty="0"/>
              <a:t>Интуитивное управление</a:t>
            </a:r>
          </a:p>
          <a:p>
            <a:pPr marL="0" indent="0">
              <a:buNone/>
            </a:pPr>
            <a:r>
              <a:rPr lang="ru-RU" dirty="0"/>
              <a:t>Использование нечеткой логики позволяет операторам интуитивно понимать, как система принимает решения, что может помочь в обучении и обучении новых операторов.</a:t>
            </a:r>
          </a:p>
          <a:p>
            <a:endParaRPr lang="ru-RU" dirty="0"/>
          </a:p>
        </p:txBody>
      </p:sp>
    </p:spTree>
    <p:extLst>
      <p:ext uri="{BB962C8B-B14F-4D97-AF65-F5344CB8AC3E}">
        <p14:creationId xmlns:p14="http://schemas.microsoft.com/office/powerpoint/2010/main" val="86051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3756C4-7BDD-604F-8C42-89EF6F9D6B73}"/>
              </a:ext>
            </a:extLst>
          </p:cNvPr>
          <p:cNvSpPr>
            <a:spLocks noGrp="1"/>
          </p:cNvSpPr>
          <p:nvPr>
            <p:ph type="title"/>
          </p:nvPr>
        </p:nvSpPr>
        <p:spPr/>
        <p:txBody>
          <a:bodyPr/>
          <a:lstStyle/>
          <a:p>
            <a:r>
              <a:rPr lang="ru-RU" dirty="0"/>
              <a:t>Основные определения</a:t>
            </a:r>
          </a:p>
        </p:txBody>
      </p:sp>
      <p:sp>
        <p:nvSpPr>
          <p:cNvPr id="3" name="Объект 2">
            <a:extLst>
              <a:ext uri="{FF2B5EF4-FFF2-40B4-BE49-F238E27FC236}">
                <a16:creationId xmlns:a16="http://schemas.microsoft.com/office/drawing/2014/main" id="{0E1A9E83-8182-8A30-4B17-C18FDBC45A31}"/>
              </a:ext>
            </a:extLst>
          </p:cNvPr>
          <p:cNvSpPr>
            <a:spLocks noGrp="1"/>
          </p:cNvSpPr>
          <p:nvPr>
            <p:ph idx="1"/>
          </p:nvPr>
        </p:nvSpPr>
        <p:spPr>
          <a:xfrm>
            <a:off x="838200" y="1402715"/>
            <a:ext cx="10515600" cy="4351338"/>
          </a:xfrm>
        </p:spPr>
        <p:txBody>
          <a:bodyPr>
            <a:normAutofit/>
          </a:bodyPr>
          <a:lstStyle/>
          <a:p>
            <a:pPr marL="0" indent="0" algn="just">
              <a:buNone/>
            </a:pPr>
            <a:r>
              <a:rPr lang="ru-RU" sz="2000" dirty="0">
                <a:effectLst/>
                <a:ea typeface="Times New Roman" panose="02020603050405020304" pitchFamily="18" charset="0"/>
              </a:rPr>
              <a:t>Основные проблемы, решаемые в нечеткой логике, связаны с моделированием интеллектуальных операций приближенных рассуждений человека (эксперта), а также объектов, над которыми эти операции выполняются:</a:t>
            </a:r>
          </a:p>
          <a:p>
            <a:pPr algn="just"/>
            <a:r>
              <a:rPr lang="ru-RU" sz="2000" dirty="0">
                <a:ea typeface="Times New Roman" panose="02020603050405020304" pitchFamily="18" charset="0"/>
              </a:rPr>
              <a:t>Объекты – лингвистические переменные. </a:t>
            </a:r>
            <a:r>
              <a:rPr lang="ru-RU" sz="2000" dirty="0">
                <a:effectLst/>
                <a:ea typeface="Times New Roman" panose="02020603050405020304" pitchFamily="18" charset="0"/>
              </a:rPr>
              <a:t>Таким образом, операндами и результатом интеллектуальных операций являются значения особого вида – </a:t>
            </a:r>
            <a:r>
              <a:rPr lang="ru-RU" sz="2000" i="1" dirty="0">
                <a:effectLst/>
                <a:ea typeface="Times New Roman" panose="02020603050405020304" pitchFamily="18" charset="0"/>
              </a:rPr>
              <a:t>нечеткие множества</a:t>
            </a:r>
            <a:r>
              <a:rPr lang="ru-RU" sz="2000" dirty="0">
                <a:effectLst/>
                <a:ea typeface="Times New Roman" panose="02020603050405020304" pitchFamily="18" charset="0"/>
              </a:rPr>
              <a:t>.</a:t>
            </a:r>
            <a:endParaRPr lang="ru-RU" sz="2000" dirty="0">
              <a:ea typeface="Times New Roman" panose="02020603050405020304" pitchFamily="18" charset="0"/>
            </a:endParaRPr>
          </a:p>
          <a:p>
            <a:pPr algn="just"/>
            <a:r>
              <a:rPr lang="ru-RU" sz="2000" spc="0" dirty="0">
                <a:effectLst/>
                <a:ea typeface="Times New Roman" panose="02020603050405020304" pitchFamily="18" charset="0"/>
              </a:rPr>
              <a:t>Основные интеллектуальные операции строятся с</a:t>
            </a:r>
            <a:r>
              <a:rPr lang="ru-RU" sz="2000" spc="-155" dirty="0">
                <a:effectLst/>
                <a:ea typeface="Times New Roman" panose="02020603050405020304" pitchFamily="18" charset="0"/>
              </a:rPr>
              <a:t> </a:t>
            </a:r>
            <a:r>
              <a:rPr lang="ru-RU" sz="2000" spc="0" dirty="0">
                <a:effectLst/>
                <a:ea typeface="Times New Roman" panose="02020603050405020304" pitchFamily="18" charset="0"/>
              </a:rPr>
              <a:t>помощью </a:t>
            </a:r>
            <a:r>
              <a:rPr lang="en-US" sz="2000" b="1" i="1" dirty="0" err="1">
                <a:effectLst/>
                <a:ea typeface="Times New Roman" panose="02020603050405020304" pitchFamily="18" charset="0"/>
              </a:rPr>
              <a:t>операций</a:t>
            </a:r>
            <a:r>
              <a:rPr lang="en-US" sz="2000" b="1" i="1" dirty="0">
                <a:effectLst/>
                <a:ea typeface="Times New Roman" panose="02020603050405020304" pitchFamily="18" charset="0"/>
              </a:rPr>
              <a:t> </a:t>
            </a:r>
            <a:r>
              <a:rPr lang="en-US" sz="2000" b="1" i="1" dirty="0" err="1">
                <a:effectLst/>
                <a:ea typeface="Times New Roman" panose="02020603050405020304" pitchFamily="18" charset="0"/>
              </a:rPr>
              <a:t>нечеткой</a:t>
            </a:r>
            <a:r>
              <a:rPr lang="en-US" sz="2000" b="1" i="1" dirty="0">
                <a:effectLst/>
                <a:ea typeface="Times New Roman" panose="02020603050405020304" pitchFamily="18" charset="0"/>
              </a:rPr>
              <a:t> </a:t>
            </a:r>
            <a:r>
              <a:rPr lang="en-US" sz="2000" b="1" i="1" dirty="0" err="1">
                <a:effectLst/>
                <a:ea typeface="Times New Roman" panose="02020603050405020304" pitchFamily="18" charset="0"/>
              </a:rPr>
              <a:t>логики</a:t>
            </a:r>
            <a:r>
              <a:rPr lang="en-US" sz="2000" b="1" dirty="0">
                <a:effectLst/>
                <a:ea typeface="Times New Roman" panose="02020603050405020304" pitchFamily="18" charset="0"/>
              </a:rPr>
              <a:t>.</a:t>
            </a:r>
          </a:p>
          <a:p>
            <a:pPr algn="just"/>
            <a:r>
              <a:rPr lang="ru-RU" sz="2000" dirty="0">
                <a:effectLst/>
                <a:ea typeface="Times New Roman" panose="02020603050405020304" pitchFamily="18" charset="0"/>
              </a:rPr>
              <a:t>Алгоритмы вычисления нечетких значений предназначены для манипулирования со значениями, представленными нечеткими множествами на основе операций нечеткой логики, поэтому они классифицируются как нечеткие системы логического вывода. Часто используют сокращенную форму обозначенного класса моделей – </a:t>
            </a:r>
            <a:r>
              <a:rPr lang="ru-RU" sz="2000" b="1" i="1" dirty="0">
                <a:effectLst/>
                <a:ea typeface="Times New Roman" panose="02020603050405020304" pitchFamily="18" charset="0"/>
              </a:rPr>
              <a:t>нечеткие модели или нечеткие системы.</a:t>
            </a:r>
          </a:p>
          <a:p>
            <a:endParaRPr lang="ru-RU" sz="2000" dirty="0">
              <a:effectLst/>
              <a:ea typeface="Times New Roman" panose="02020603050405020304" pitchFamily="18" charset="0"/>
            </a:endParaRPr>
          </a:p>
          <a:p>
            <a:pPr marL="0" indent="0">
              <a:buNone/>
            </a:pPr>
            <a:endParaRPr lang="ru-RU" sz="2000" dirty="0"/>
          </a:p>
        </p:txBody>
      </p:sp>
      <p:sp>
        <p:nvSpPr>
          <p:cNvPr id="5" name="TextBox 4">
            <a:extLst>
              <a:ext uri="{FF2B5EF4-FFF2-40B4-BE49-F238E27FC236}">
                <a16:creationId xmlns:a16="http://schemas.microsoft.com/office/drawing/2014/main" id="{35FED56E-5D33-8B5D-8877-BF1E2FCF1FF3}"/>
              </a:ext>
            </a:extLst>
          </p:cNvPr>
          <p:cNvSpPr txBox="1"/>
          <p:nvPr/>
        </p:nvSpPr>
        <p:spPr>
          <a:xfrm>
            <a:off x="476726" y="5169436"/>
            <a:ext cx="11238547" cy="1015663"/>
          </a:xfrm>
          <a:prstGeom prst="rect">
            <a:avLst/>
          </a:prstGeom>
          <a:noFill/>
        </p:spPr>
        <p:txBody>
          <a:bodyPr wrap="square">
            <a:spAutoFit/>
          </a:bodyPr>
          <a:lstStyle/>
          <a:p>
            <a:r>
              <a:rPr lang="ru-RU" sz="2000" dirty="0">
                <a:effectLst/>
                <a:ea typeface="Times New Roman" panose="02020603050405020304" pitchFamily="18" charset="0"/>
              </a:rPr>
              <a:t>Теория нечетких множеств, введенная Л. Заде, – это раздел прикладной математики, посвященный методам анализа неопределенных данных, в которых описание неопределенностей реальных явлений и процессов проводится с помощью понятия о множествах, не имеющих четких</a:t>
            </a:r>
            <a:r>
              <a:rPr lang="ru-RU" sz="2000" spc="-5" dirty="0">
                <a:effectLst/>
                <a:ea typeface="Times New Roman" panose="02020603050405020304" pitchFamily="18" charset="0"/>
              </a:rPr>
              <a:t> </a:t>
            </a:r>
            <a:r>
              <a:rPr lang="ru-RU" sz="2000" dirty="0">
                <a:effectLst/>
                <a:ea typeface="Times New Roman" panose="02020603050405020304" pitchFamily="18" charset="0"/>
              </a:rPr>
              <a:t>границ.</a:t>
            </a:r>
            <a:r>
              <a:rPr lang="ru-RU" sz="2000" dirty="0">
                <a:effectLst/>
              </a:rPr>
              <a:t> </a:t>
            </a:r>
            <a:endParaRPr lang="ru-RU" sz="2000" dirty="0"/>
          </a:p>
        </p:txBody>
      </p:sp>
    </p:spTree>
    <p:extLst>
      <p:ext uri="{BB962C8B-B14F-4D97-AF65-F5344CB8AC3E}">
        <p14:creationId xmlns:p14="http://schemas.microsoft.com/office/powerpoint/2010/main" val="63662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D02293-10AA-00B4-C8CC-C08B7A34FA52}"/>
              </a:ext>
            </a:extLst>
          </p:cNvPr>
          <p:cNvSpPr>
            <a:spLocks noGrp="1"/>
          </p:cNvSpPr>
          <p:nvPr>
            <p:ph type="title"/>
          </p:nvPr>
        </p:nvSpPr>
        <p:spPr/>
        <p:txBody>
          <a:bodyPr/>
          <a:lstStyle/>
          <a:p>
            <a:r>
              <a:rPr lang="ru-RU" dirty="0"/>
              <a:t>Функция принадлежности</a:t>
            </a:r>
          </a:p>
        </p:txBody>
      </p:sp>
      <p:sp>
        <p:nvSpPr>
          <p:cNvPr id="3" name="Объект 2">
            <a:extLst>
              <a:ext uri="{FF2B5EF4-FFF2-40B4-BE49-F238E27FC236}">
                <a16:creationId xmlns:a16="http://schemas.microsoft.com/office/drawing/2014/main" id="{1B344834-F650-59F4-AE7C-96E17B745580}"/>
              </a:ext>
            </a:extLst>
          </p:cNvPr>
          <p:cNvSpPr>
            <a:spLocks noGrp="1"/>
          </p:cNvSpPr>
          <p:nvPr>
            <p:ph idx="1"/>
          </p:nvPr>
        </p:nvSpPr>
        <p:spPr>
          <a:xfrm>
            <a:off x="838200" y="1825625"/>
            <a:ext cx="10515600" cy="1180465"/>
          </a:xfrm>
        </p:spPr>
        <p:txBody>
          <a:bodyPr>
            <a:normAutofit lnSpcReduction="10000"/>
          </a:bodyPr>
          <a:lstStyle/>
          <a:p>
            <a:pPr marL="0" indent="0">
              <a:buNone/>
            </a:pPr>
            <a:r>
              <a:rPr lang="ru-RU" sz="2000" dirty="0">
                <a:ea typeface="Times New Roman" panose="02020603050405020304" pitchFamily="18" charset="0"/>
              </a:rPr>
              <a:t>Н</a:t>
            </a:r>
            <a:r>
              <a:rPr lang="ru-RU" sz="2000" dirty="0">
                <a:effectLst/>
                <a:ea typeface="Times New Roman" panose="02020603050405020304" pitchFamily="18" charset="0"/>
              </a:rPr>
              <a:t>ечеткое множество моделируется параметрической функцией особого класса, называемого классом </a:t>
            </a:r>
            <a:r>
              <a:rPr lang="ru-RU" sz="2000" i="1" dirty="0">
                <a:effectLst/>
                <a:ea typeface="Times New Roman" panose="02020603050405020304" pitchFamily="18" charset="0"/>
              </a:rPr>
              <a:t>функций принадлежности</a:t>
            </a:r>
            <a:r>
              <a:rPr lang="ru-RU" sz="2000" dirty="0">
                <a:effectLst/>
              </a:rPr>
              <a:t> (</a:t>
            </a:r>
            <a:r>
              <a:rPr lang="ru-RU" sz="2000" i="1" dirty="0">
                <a:effectLst/>
                <a:ea typeface="Times New Roman" panose="02020603050405020304" pitchFamily="18" charset="0"/>
              </a:rPr>
              <a:t>нечеткие множества типа 1 - </a:t>
            </a:r>
            <a:r>
              <a:rPr lang="ru-RU" sz="2000" dirty="0">
                <a:effectLst/>
                <a:ea typeface="Times New Roman" panose="02020603050405020304" pitchFamily="18" charset="0"/>
              </a:rPr>
              <a:t>значения функции принадлежности нечеткого множества - точные числовые значения, тип 2 - другие нечеткие множества</a:t>
            </a:r>
            <a:r>
              <a:rPr lang="ru-RU" sz="2000" dirty="0">
                <a:effectLst/>
              </a:rPr>
              <a:t>)</a:t>
            </a:r>
            <a:endParaRPr lang="ru-RU" sz="2000" dirty="0"/>
          </a:p>
        </p:txBody>
      </p:sp>
      <p:sp>
        <p:nvSpPr>
          <p:cNvPr id="5" name="TextBox 4">
            <a:extLst>
              <a:ext uri="{FF2B5EF4-FFF2-40B4-BE49-F238E27FC236}">
                <a16:creationId xmlns:a16="http://schemas.microsoft.com/office/drawing/2014/main" id="{46035BE8-0766-3ADC-AD3D-A84ED077DED7}"/>
              </a:ext>
            </a:extLst>
          </p:cNvPr>
          <p:cNvSpPr txBox="1"/>
          <p:nvPr/>
        </p:nvSpPr>
        <p:spPr>
          <a:xfrm>
            <a:off x="838200" y="3429000"/>
            <a:ext cx="4952047" cy="2455288"/>
          </a:xfrm>
          <a:prstGeom prst="rect">
            <a:avLst/>
          </a:prstGeom>
          <a:noFill/>
        </p:spPr>
        <p:txBody>
          <a:bodyPr wrap="square">
            <a:spAutoFit/>
          </a:bodyPr>
          <a:lstStyle/>
          <a:p>
            <a:pPr marL="44450" marR="260985" indent="-33338" algn="just">
              <a:lnSpc>
                <a:spcPct val="121000"/>
              </a:lnSpc>
            </a:pPr>
            <a:r>
              <a:rPr lang="ru-RU" sz="1600" dirty="0">
                <a:effectLst/>
                <a:ea typeface="Times New Roman" panose="02020603050405020304" pitchFamily="18" charset="0"/>
              </a:rPr>
              <a:t>Лингвистическая неопределенность объекта</a:t>
            </a:r>
            <a:r>
              <a:rPr lang="ru-RU" sz="1600" dirty="0">
                <a:effectLst/>
                <a:latin typeface="Times New Roman" panose="02020603050405020304" pitchFamily="18" charset="0"/>
                <a:ea typeface="Times New Roman" panose="02020603050405020304" pitchFamily="18" charset="0"/>
              </a:rPr>
              <a:t> </a:t>
            </a:r>
            <a:r>
              <a:rPr lang="en-US" sz="1600" i="1" dirty="0" err="1">
                <a:effectLst/>
                <a:latin typeface="Times New Roman" panose="02020603050405020304" pitchFamily="18" charset="0"/>
                <a:ea typeface="Times New Roman" panose="02020603050405020304" pitchFamily="18" charset="0"/>
              </a:rPr>
              <a:t>x</a:t>
            </a:r>
            <a:r>
              <a:rPr lang="en-US" sz="1600" dirty="0" err="1">
                <a:effectLst/>
                <a:latin typeface="Symbol" pitchFamily="2" charset="2"/>
                <a:ea typeface="Times New Roman" panose="02020603050405020304" pitchFamily="18" charset="0"/>
              </a:rPr>
              <a:t>Î</a:t>
            </a:r>
            <a:r>
              <a:rPr lang="en-US" sz="1600" i="1" dirty="0" err="1">
                <a:effectLst/>
                <a:latin typeface="Times New Roman" panose="02020603050405020304" pitchFamily="18" charset="0"/>
                <a:ea typeface="Times New Roman" panose="02020603050405020304" pitchFamily="18" charset="0"/>
              </a:rPr>
              <a:t>X</a:t>
            </a:r>
            <a:r>
              <a:rPr lang="ru-RU" sz="1600" i="1" dirty="0">
                <a:effectLst/>
                <a:latin typeface="Times New Roman" panose="02020603050405020304" pitchFamily="18" charset="0"/>
                <a:ea typeface="Times New Roman" panose="02020603050405020304" pitchFamily="18" charset="0"/>
              </a:rPr>
              <a:t> - </a:t>
            </a:r>
            <a:r>
              <a:rPr lang="en-US" sz="1600" i="1" dirty="0">
                <a:effectLst/>
                <a:latin typeface="Times New Roman" panose="02020603050405020304" pitchFamily="18" charset="0"/>
                <a:ea typeface="Times New Roman" panose="02020603050405020304" pitchFamily="18" charset="0"/>
              </a:rPr>
              <a:t> </a:t>
            </a:r>
            <a:r>
              <a:rPr lang="ru-RU" sz="1600" dirty="0">
                <a:effectLst/>
                <a:ea typeface="Times New Roman" panose="02020603050405020304" pitchFamily="18" charset="0"/>
              </a:rPr>
              <a:t>функция вида</a:t>
            </a:r>
            <a:r>
              <a:rPr lang="en-US" sz="1600" dirty="0">
                <a:effectLst/>
                <a:ea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rPr>
              <a:t>Y</a:t>
            </a:r>
            <a:r>
              <a:rPr lang="ru-RU" sz="1600" i="1" dirty="0">
                <a:effectLst/>
                <a:latin typeface="Times New Roman" panose="02020603050405020304" pitchFamily="18" charset="0"/>
                <a:ea typeface="Times New Roman" panose="02020603050405020304" pitchFamily="18" charset="0"/>
              </a:rPr>
              <a:t>= µ (</a:t>
            </a:r>
            <a:r>
              <a:rPr lang="en-US" sz="1600" i="1" dirty="0">
                <a:effectLst/>
                <a:latin typeface="Times New Roman" panose="02020603050405020304" pitchFamily="18" charset="0"/>
                <a:ea typeface="Times New Roman" panose="02020603050405020304" pitchFamily="18" charset="0"/>
              </a:rPr>
              <a:t>x</a:t>
            </a:r>
            <a:r>
              <a:rPr lang="ru-RU" sz="1600" i="1" dirty="0">
                <a:effectLst/>
                <a:latin typeface="Times New Roman" panose="02020603050405020304" pitchFamily="18" charset="0"/>
                <a:ea typeface="Times New Roman" panose="02020603050405020304" pitchFamily="18" charset="0"/>
              </a:rPr>
              <a:t>,</a:t>
            </a:r>
            <a:r>
              <a:rPr lang="en-US" sz="1600" i="1" dirty="0">
                <a:effectLst/>
                <a:latin typeface="Times New Roman" panose="02020603050405020304" pitchFamily="18" charset="0"/>
                <a:ea typeface="Times New Roman" panose="02020603050405020304" pitchFamily="18" charset="0"/>
              </a:rPr>
              <a:t>B</a:t>
            </a:r>
            <a:r>
              <a:rPr lang="ru-RU" sz="1600" i="1" dirty="0">
                <a:effectLst/>
                <a:latin typeface="Times New Roman" panose="02020603050405020304" pitchFamily="18" charset="0"/>
                <a:ea typeface="Times New Roman" panose="02020603050405020304" pitchFamily="18" charset="0"/>
              </a:rPr>
              <a:t>),</a:t>
            </a:r>
            <a:r>
              <a:rPr lang="en-US" sz="1600" i="1" dirty="0">
                <a:effectLst/>
                <a:latin typeface="Times New Roman" panose="02020603050405020304" pitchFamily="18" charset="0"/>
                <a:ea typeface="Times New Roman" panose="02020603050405020304" pitchFamily="18" charset="0"/>
              </a:rPr>
              <a:t> </a:t>
            </a:r>
            <a:r>
              <a:rPr lang="ru-RU" sz="1600" dirty="0">
                <a:effectLst/>
                <a:ea typeface="Times New Roman" panose="02020603050405020304" pitchFamily="18" charset="0"/>
              </a:rPr>
              <a:t>где </a:t>
            </a:r>
            <a:r>
              <a:rPr lang="en-US" sz="1600" i="1" dirty="0">
                <a:effectLst/>
                <a:ea typeface="Times New Roman" panose="02020603050405020304" pitchFamily="18" charset="0"/>
              </a:rPr>
              <a:t>Y </a:t>
            </a:r>
            <a:r>
              <a:rPr lang="ru-RU" sz="1600" dirty="0">
                <a:effectLst/>
                <a:ea typeface="Times New Roman" panose="02020603050405020304" pitchFamily="18" charset="0"/>
              </a:rPr>
              <a:t>– результат вычисления функции, выражающий меру неопределенности (нечеткости) для конкретного объекта </a:t>
            </a:r>
            <a:r>
              <a:rPr lang="en-US" sz="1600" i="1" dirty="0" err="1">
                <a:effectLst/>
                <a:latin typeface="Times New Roman" panose="02020603050405020304" pitchFamily="18" charset="0"/>
                <a:ea typeface="Times New Roman" panose="02020603050405020304" pitchFamily="18" charset="0"/>
              </a:rPr>
              <a:t>x</a:t>
            </a:r>
            <a:r>
              <a:rPr lang="en-US" sz="1600" dirty="0" err="1">
                <a:effectLst/>
                <a:latin typeface="Symbol" pitchFamily="2" charset="2"/>
                <a:ea typeface="Times New Roman" panose="02020603050405020304" pitchFamily="18" charset="0"/>
              </a:rPr>
              <a:t>Î</a:t>
            </a:r>
            <a:r>
              <a:rPr lang="en-US" sz="1600" dirty="0">
                <a:effectLst/>
                <a:latin typeface="Symbol" pitchFamily="2" charset="2"/>
                <a:ea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rPr>
              <a:t>X</a:t>
            </a:r>
            <a:r>
              <a:rPr lang="ru-RU" sz="1600" dirty="0">
                <a:effectLst/>
                <a:latin typeface="Times New Roman" panose="02020603050405020304" pitchFamily="18" charset="0"/>
                <a:ea typeface="Times New Roman" panose="02020603050405020304" pitchFamily="18" charset="0"/>
              </a:rPr>
              <a:t>; </a:t>
            </a:r>
            <a:r>
              <a:rPr lang="ru-RU" sz="1600" i="1" dirty="0">
                <a:effectLst/>
                <a:latin typeface="Times New Roman" panose="02020603050405020304" pitchFamily="18" charset="0"/>
                <a:ea typeface="Times New Roman" panose="02020603050405020304" pitchFamily="18" charset="0"/>
              </a:rPr>
              <a:t>µ </a:t>
            </a:r>
            <a:r>
              <a:rPr lang="ru-RU" sz="1600" dirty="0">
                <a:effectLst/>
                <a:latin typeface="Times New Roman" panose="02020603050405020304" pitchFamily="18" charset="0"/>
                <a:ea typeface="Times New Roman" panose="02020603050405020304" pitchFamily="18" charset="0"/>
              </a:rPr>
              <a:t>– </a:t>
            </a:r>
            <a:r>
              <a:rPr lang="ru-RU" sz="1600" dirty="0">
                <a:effectLst/>
                <a:latin typeface="Calibri" panose="020F0502020204030204" pitchFamily="34" charset="0"/>
                <a:ea typeface="Times New Roman" panose="02020603050405020304" pitchFamily="18" charset="0"/>
                <a:cs typeface="Calibri" panose="020F0502020204030204" pitchFamily="34" charset="0"/>
              </a:rPr>
              <a:t>непрерывная функция, такая, что </a:t>
            </a:r>
            <a:r>
              <a:rPr lang="ru-RU" sz="1600" i="1" dirty="0">
                <a:effectLst/>
                <a:latin typeface="Times New Roman" panose="02020603050405020304" pitchFamily="18" charset="0"/>
                <a:ea typeface="Times New Roman" panose="02020603050405020304" pitchFamily="18" charset="0"/>
              </a:rPr>
              <a:t>µ:Х </a:t>
            </a:r>
            <a:r>
              <a:rPr lang="en-US" sz="1600" dirty="0">
                <a:effectLst/>
                <a:latin typeface="Symbol" pitchFamily="2" charset="2"/>
                <a:ea typeface="Times New Roman" panose="02020603050405020304" pitchFamily="18" charset="0"/>
              </a:rPr>
              <a:t>®</a:t>
            </a:r>
            <a:r>
              <a:rPr lang="ru-RU" sz="1600" i="1" dirty="0">
                <a:effectLst/>
                <a:latin typeface="Times New Roman" panose="02020603050405020304" pitchFamily="18" charset="0"/>
                <a:ea typeface="Times New Roman" panose="02020603050405020304" pitchFamily="18" charset="0"/>
              </a:rPr>
              <a:t>[0,1]. </a:t>
            </a:r>
            <a:r>
              <a:rPr lang="ru-RU" sz="1600" i="1" dirty="0">
                <a:effectLst/>
                <a:ea typeface="Times New Roman" panose="02020603050405020304" pitchFamily="18" charset="0"/>
              </a:rPr>
              <a:t>Ф</a:t>
            </a:r>
            <a:r>
              <a:rPr lang="ru-RU" sz="1600" dirty="0">
                <a:effectLst/>
                <a:ea typeface="Times New Roman" panose="02020603050405020304" pitchFamily="18" charset="0"/>
              </a:rPr>
              <a:t>ункция</a:t>
            </a:r>
            <a:r>
              <a:rPr lang="ru-RU" sz="1600" dirty="0">
                <a:effectLst/>
                <a:latin typeface="Times New Roman" panose="02020603050405020304" pitchFamily="18" charset="0"/>
                <a:ea typeface="Times New Roman" panose="02020603050405020304" pitchFamily="18" charset="0"/>
              </a:rPr>
              <a:t> </a:t>
            </a:r>
            <a:r>
              <a:rPr lang="ru-RU" sz="1600" i="1" dirty="0">
                <a:effectLst/>
                <a:latin typeface="Times New Roman" panose="02020603050405020304" pitchFamily="18" charset="0"/>
                <a:ea typeface="Times New Roman" panose="02020603050405020304" pitchFamily="18" charset="0"/>
              </a:rPr>
              <a:t>µ </a:t>
            </a:r>
            <a:r>
              <a:rPr lang="ru-RU" sz="1600" dirty="0">
                <a:effectLst/>
                <a:ea typeface="Times New Roman" panose="02020603050405020304" pitchFamily="18" charset="0"/>
              </a:rPr>
              <a:t>определяет распределение неопределенности на </a:t>
            </a:r>
            <a:r>
              <a:rPr lang="ru-RU" sz="1600" i="1" dirty="0">
                <a:effectLst/>
                <a:ea typeface="Times New Roman" panose="02020603050405020304" pitchFamily="18" charset="0"/>
              </a:rPr>
              <a:t>Х</a:t>
            </a:r>
            <a:r>
              <a:rPr lang="ru-RU" sz="1600" dirty="0">
                <a:effectLst/>
                <a:ea typeface="Times New Roman" panose="02020603050405020304" pitchFamily="18" charset="0"/>
              </a:rPr>
              <a:t>; </a:t>
            </a:r>
            <a:r>
              <a:rPr lang="en-US" sz="1600" i="1" dirty="0">
                <a:effectLst/>
                <a:ea typeface="Times New Roman" panose="02020603050405020304" pitchFamily="18" charset="0"/>
              </a:rPr>
              <a:t>X </a:t>
            </a:r>
            <a:r>
              <a:rPr lang="ru-RU" sz="1600" dirty="0">
                <a:effectLst/>
                <a:ea typeface="Times New Roman" panose="02020603050405020304" pitchFamily="18" charset="0"/>
              </a:rPr>
              <a:t>– область определения функции </a:t>
            </a:r>
            <a:r>
              <a:rPr lang="ru-RU" sz="1600" i="1" dirty="0">
                <a:effectLst/>
                <a:ea typeface="Times New Roman" panose="02020603050405020304" pitchFamily="18" charset="0"/>
              </a:rPr>
              <a:t>µ</a:t>
            </a:r>
            <a:r>
              <a:rPr lang="ru-RU" sz="1600" dirty="0">
                <a:effectLst/>
                <a:ea typeface="Times New Roman" panose="02020603050405020304" pitchFamily="18" charset="0"/>
              </a:rPr>
              <a:t>. </a:t>
            </a:r>
            <a:endParaRPr lang="ru-RU" sz="1600" dirty="0"/>
          </a:p>
        </p:txBody>
      </p:sp>
      <p:sp>
        <p:nvSpPr>
          <p:cNvPr id="7" name="TextBox 6">
            <a:extLst>
              <a:ext uri="{FF2B5EF4-FFF2-40B4-BE49-F238E27FC236}">
                <a16:creationId xmlns:a16="http://schemas.microsoft.com/office/drawing/2014/main" id="{CD8DB965-A275-58D4-0AC0-470A62A43BDE}"/>
              </a:ext>
            </a:extLst>
          </p:cNvPr>
          <p:cNvSpPr txBox="1"/>
          <p:nvPr/>
        </p:nvSpPr>
        <p:spPr>
          <a:xfrm>
            <a:off x="5357813" y="3377662"/>
            <a:ext cx="6097904" cy="2436373"/>
          </a:xfrm>
          <a:prstGeom prst="rect">
            <a:avLst/>
          </a:prstGeom>
          <a:noFill/>
        </p:spPr>
        <p:txBody>
          <a:bodyPr wrap="square">
            <a:spAutoFit/>
          </a:bodyPr>
          <a:lstStyle/>
          <a:p>
            <a:pPr marL="392430" marR="260350" indent="449580" algn="just">
              <a:lnSpc>
                <a:spcPct val="120000"/>
              </a:lnSpc>
              <a:spcBef>
                <a:spcPts val="355"/>
              </a:spcBef>
              <a:spcAft>
                <a:spcPts val="0"/>
              </a:spcAft>
            </a:pPr>
            <a:r>
              <a:rPr lang="ru-RU" sz="1600" dirty="0">
                <a:effectLst/>
                <a:ea typeface="Times New Roman" panose="02020603050405020304" pitchFamily="18" charset="0"/>
              </a:rPr>
              <a:t>Область определения задается упорядоченным множеством значений произвольной природы, называемым </a:t>
            </a:r>
            <a:r>
              <a:rPr lang="ru-RU" sz="1600" i="1" dirty="0">
                <a:effectLst/>
                <a:ea typeface="Times New Roman" panose="02020603050405020304" pitchFamily="18" charset="0"/>
              </a:rPr>
              <a:t>универсальным множеством (или универсумом</a:t>
            </a:r>
            <a:r>
              <a:rPr lang="ru-RU" sz="1600" dirty="0">
                <a:effectLst/>
                <a:ea typeface="Times New Roman" panose="02020603050405020304" pitchFamily="18" charset="0"/>
              </a:rPr>
              <a:t>). Носителем функции</a:t>
            </a:r>
            <a:r>
              <a:rPr lang="ru-RU" sz="1600" dirty="0">
                <a:effectLst/>
                <a:latin typeface="Times New Roman" panose="02020603050405020304" pitchFamily="18" charset="0"/>
                <a:ea typeface="Times New Roman" panose="02020603050405020304" pitchFamily="18" charset="0"/>
              </a:rPr>
              <a:t> </a:t>
            </a:r>
            <a:r>
              <a:rPr lang="ru-RU" sz="1600" i="1" dirty="0">
                <a:effectLst/>
                <a:latin typeface="Times New Roman" panose="02020603050405020304" pitchFamily="18" charset="0"/>
                <a:ea typeface="Times New Roman" panose="02020603050405020304" pitchFamily="18" charset="0"/>
              </a:rPr>
              <a:t>µ(</a:t>
            </a:r>
            <a:r>
              <a:rPr lang="en-US" sz="1600" i="1" dirty="0">
                <a:effectLst/>
                <a:latin typeface="Times New Roman" panose="02020603050405020304" pitchFamily="18" charset="0"/>
                <a:ea typeface="Times New Roman" panose="02020603050405020304" pitchFamily="18" charset="0"/>
              </a:rPr>
              <a:t>x</a:t>
            </a:r>
            <a:r>
              <a:rPr lang="ru-RU" sz="1600" i="1" dirty="0">
                <a:effectLst/>
                <a:latin typeface="Times New Roman" panose="02020603050405020304" pitchFamily="18" charset="0"/>
                <a:ea typeface="Times New Roman" panose="02020603050405020304" pitchFamily="18" charset="0"/>
              </a:rPr>
              <a:t>,</a:t>
            </a:r>
            <a:r>
              <a:rPr lang="en-US" sz="1600" i="1" dirty="0">
                <a:effectLst/>
                <a:latin typeface="Times New Roman" panose="02020603050405020304" pitchFamily="18" charset="0"/>
                <a:ea typeface="Times New Roman" panose="02020603050405020304" pitchFamily="18" charset="0"/>
              </a:rPr>
              <a:t>B</a:t>
            </a:r>
            <a:r>
              <a:rPr lang="ru-RU" sz="1600" i="1" dirty="0">
                <a:effectLst/>
                <a:latin typeface="Times New Roman" panose="02020603050405020304" pitchFamily="18" charset="0"/>
                <a:ea typeface="Times New Roman" panose="02020603050405020304" pitchFamily="18" charset="0"/>
              </a:rPr>
              <a:t>) </a:t>
            </a:r>
            <a:r>
              <a:rPr lang="ru-RU" sz="1600" dirty="0">
                <a:effectLst/>
                <a:ea typeface="Times New Roman" panose="02020603050405020304" pitchFamily="18" charset="0"/>
              </a:rPr>
              <a:t>является подмножество</a:t>
            </a:r>
            <a:r>
              <a:rPr lang="ru-RU" sz="1600" dirty="0">
                <a:effectLst/>
                <a:latin typeface="Times New Roman" panose="02020603050405020304" pitchFamily="18" charset="0"/>
                <a:ea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rPr>
              <a:t>w </a:t>
            </a:r>
            <a:r>
              <a:rPr lang="en-US" sz="1600" dirty="0" err="1">
                <a:effectLst/>
                <a:latin typeface="Symbol" pitchFamily="2" charset="2"/>
                <a:ea typeface="Times New Roman" panose="02020603050405020304" pitchFamily="18" charset="0"/>
              </a:rPr>
              <a:t>Ì</a:t>
            </a:r>
            <a:r>
              <a:rPr lang="en-US" sz="1600" dirty="0">
                <a:effectLst/>
                <a:latin typeface="Symbol" pitchFamily="2" charset="2"/>
                <a:ea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rPr>
              <a:t>X</a:t>
            </a:r>
            <a:r>
              <a:rPr lang="ru-RU" sz="1600" dirty="0">
                <a:effectLst/>
                <a:latin typeface="Times New Roman" panose="02020603050405020304" pitchFamily="18" charset="0"/>
                <a:ea typeface="Times New Roman" panose="02020603050405020304" pitchFamily="18" charset="0"/>
              </a:rPr>
              <a:t>, </a:t>
            </a:r>
            <a:r>
              <a:rPr lang="ru-RU" sz="1600" dirty="0">
                <a:effectLst/>
                <a:latin typeface="Calibri" panose="020F0502020204030204" pitchFamily="34" charset="0"/>
                <a:ea typeface="Times New Roman" panose="02020603050405020304" pitchFamily="18" charset="0"/>
                <a:cs typeface="Calibri" panose="020F0502020204030204" pitchFamily="34" charset="0"/>
              </a:rPr>
              <a:t>на котором функция </a:t>
            </a:r>
            <a:r>
              <a:rPr lang="ru-RU" sz="1600" i="1" dirty="0">
                <a:effectLst/>
                <a:latin typeface="Calibri" panose="020F0502020204030204" pitchFamily="34" charset="0"/>
                <a:ea typeface="Times New Roman" panose="02020603050405020304" pitchFamily="18" charset="0"/>
                <a:cs typeface="Calibri" panose="020F0502020204030204" pitchFamily="34" charset="0"/>
              </a:rPr>
              <a:t>µ(</a:t>
            </a:r>
            <a:r>
              <a:rPr lang="en-US" sz="1600" i="1" dirty="0">
                <a:effectLst/>
                <a:latin typeface="Calibri" panose="020F0502020204030204" pitchFamily="34" charset="0"/>
                <a:ea typeface="Times New Roman" panose="02020603050405020304" pitchFamily="18" charset="0"/>
                <a:cs typeface="Calibri" panose="020F0502020204030204" pitchFamily="34" charset="0"/>
              </a:rPr>
              <a:t>x</a:t>
            </a:r>
            <a:r>
              <a:rPr lang="ru-RU" sz="1600" i="1" dirty="0">
                <a:effectLst/>
                <a:latin typeface="Calibri" panose="020F0502020204030204" pitchFamily="34" charset="0"/>
                <a:ea typeface="Times New Roman" panose="02020603050405020304" pitchFamily="18" charset="0"/>
                <a:cs typeface="Calibri" panose="020F0502020204030204" pitchFamily="34" charset="0"/>
              </a:rPr>
              <a:t>,</a:t>
            </a:r>
            <a:r>
              <a:rPr lang="en-US" sz="1600" i="1" dirty="0">
                <a:effectLst/>
                <a:latin typeface="Calibri" panose="020F0502020204030204" pitchFamily="34" charset="0"/>
                <a:ea typeface="Times New Roman" panose="02020603050405020304" pitchFamily="18" charset="0"/>
                <a:cs typeface="Calibri" panose="020F0502020204030204" pitchFamily="34" charset="0"/>
              </a:rPr>
              <a:t>B</a:t>
            </a:r>
            <a:r>
              <a:rPr lang="ru-RU" sz="1600" i="1" dirty="0">
                <a:effectLst/>
                <a:latin typeface="Calibri" panose="020F0502020204030204" pitchFamily="34" charset="0"/>
                <a:ea typeface="Times New Roman" panose="02020603050405020304" pitchFamily="18" charset="0"/>
                <a:cs typeface="Calibri" panose="020F0502020204030204" pitchFamily="34" charset="0"/>
              </a:rPr>
              <a:t>) </a:t>
            </a:r>
            <a:r>
              <a:rPr lang="ru-RU" sz="1600" dirty="0">
                <a:effectLst/>
                <a:latin typeface="Calibri" panose="020F0502020204030204" pitchFamily="34" charset="0"/>
                <a:ea typeface="Times New Roman" panose="02020603050405020304" pitchFamily="18" charset="0"/>
                <a:cs typeface="Calibri" panose="020F0502020204030204" pitchFamily="34" charset="0"/>
              </a:rPr>
              <a:t>принимает значение, отличное от нуля. В качестве универсального множества обычно задается множество действительных чисел</a:t>
            </a:r>
            <a:r>
              <a:rPr lang="en-US" sz="1600" dirty="0">
                <a:latin typeface="Calibri" panose="020F0502020204030204" pitchFamily="34" charset="0"/>
                <a:ea typeface="Times New Roman" panose="02020603050405020304" pitchFamily="18" charset="0"/>
                <a:cs typeface="Calibri" panose="020F0502020204030204" pitchFamily="34" charset="0"/>
              </a:rPr>
              <a:t>; </a:t>
            </a:r>
            <a:r>
              <a:rPr lang="en-US" sz="1600" i="1" dirty="0">
                <a:effectLst/>
                <a:ea typeface="Times New Roman" panose="02020603050405020304" pitchFamily="18" charset="0"/>
              </a:rPr>
              <a:t>B </a:t>
            </a:r>
            <a:r>
              <a:rPr lang="ru-RU" sz="1600" dirty="0">
                <a:effectLst/>
                <a:ea typeface="Times New Roman" panose="02020603050405020304" pitchFamily="18" charset="0"/>
              </a:rPr>
              <a:t>– вектор параметров функции, обычно числовых.</a:t>
            </a:r>
            <a:r>
              <a:rPr lang="ru-RU" sz="1600" dirty="0">
                <a:effectLst/>
              </a:rPr>
              <a:t> </a:t>
            </a:r>
            <a:endParaRPr lang="ru-RU" sz="1600" dirty="0"/>
          </a:p>
        </p:txBody>
      </p:sp>
    </p:spTree>
    <p:extLst>
      <p:ext uri="{BB962C8B-B14F-4D97-AF65-F5344CB8AC3E}">
        <p14:creationId xmlns:p14="http://schemas.microsoft.com/office/powerpoint/2010/main" val="122912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17D55C-BE58-E964-B4E8-7F2447326427}"/>
              </a:ext>
            </a:extLst>
          </p:cNvPr>
          <p:cNvSpPr>
            <a:spLocks noGrp="1"/>
          </p:cNvSpPr>
          <p:nvPr>
            <p:ph type="title"/>
          </p:nvPr>
        </p:nvSpPr>
        <p:spPr/>
        <p:txBody>
          <a:bodyPr/>
          <a:lstStyle/>
          <a:p>
            <a:r>
              <a:rPr lang="ru-RU" dirty="0"/>
              <a:t>Структурный способ задания функции принадлежности</a:t>
            </a:r>
          </a:p>
        </p:txBody>
      </p:sp>
      <p:sp>
        <p:nvSpPr>
          <p:cNvPr id="3" name="Объект 2">
            <a:extLst>
              <a:ext uri="{FF2B5EF4-FFF2-40B4-BE49-F238E27FC236}">
                <a16:creationId xmlns:a16="http://schemas.microsoft.com/office/drawing/2014/main" id="{0983BD56-3223-E27A-B954-E02FDCB977C4}"/>
              </a:ext>
            </a:extLst>
          </p:cNvPr>
          <p:cNvSpPr>
            <a:spLocks noGrp="1"/>
          </p:cNvSpPr>
          <p:nvPr>
            <p:ph idx="1"/>
          </p:nvPr>
        </p:nvSpPr>
        <p:spPr>
          <a:xfrm>
            <a:off x="838200" y="1825625"/>
            <a:ext cx="10515600" cy="1123315"/>
          </a:xfrm>
        </p:spPr>
        <p:txBody>
          <a:bodyPr/>
          <a:lstStyle/>
          <a:p>
            <a:r>
              <a:rPr lang="ru-RU" dirty="0"/>
              <a:t>Табличное представление, используется, если сложно задать математический вид функции </a:t>
            </a:r>
            <a:r>
              <a:rPr lang="en-US" sz="1800" i="1" dirty="0">
                <a:effectLst/>
                <a:latin typeface="Times New Roman" panose="02020603050405020304" pitchFamily="18" charset="0"/>
                <a:ea typeface="Times New Roman" panose="02020603050405020304" pitchFamily="18" charset="0"/>
              </a:rPr>
              <a:t>Y</a:t>
            </a:r>
            <a:r>
              <a:rPr lang="ru-RU" sz="1800" i="1" dirty="0">
                <a:effectLst/>
                <a:latin typeface="Times New Roman" panose="02020603050405020304" pitchFamily="18" charset="0"/>
                <a:ea typeface="Times New Roman" panose="02020603050405020304" pitchFamily="18" charset="0"/>
              </a:rPr>
              <a:t> = µ(</a:t>
            </a:r>
            <a:r>
              <a:rPr lang="en-US" sz="1800" i="1" dirty="0">
                <a:effectLst/>
                <a:latin typeface="Times New Roman" panose="02020603050405020304" pitchFamily="18" charset="0"/>
                <a:ea typeface="Times New Roman" panose="02020603050405020304" pitchFamily="18" charset="0"/>
              </a:rPr>
              <a:t>x</a:t>
            </a:r>
            <a:r>
              <a:rPr lang="ru-RU" sz="1800" i="1"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B</a:t>
            </a:r>
            <a:r>
              <a:rPr lang="ru-RU" sz="1800" i="1" dirty="0">
                <a:effectLst/>
                <a:latin typeface="Times New Roman" panose="02020603050405020304" pitchFamily="18" charset="0"/>
                <a:ea typeface="Times New Roman" panose="02020603050405020304" pitchFamily="18" charset="0"/>
              </a:rPr>
              <a:t>)</a:t>
            </a:r>
            <a:r>
              <a:rPr lang="ru-RU" dirty="0">
                <a:effectLst/>
              </a:rPr>
              <a:t> </a:t>
            </a:r>
            <a:r>
              <a:rPr lang="ru-RU" dirty="0"/>
              <a:t> </a:t>
            </a:r>
          </a:p>
        </p:txBody>
      </p:sp>
      <p:sp>
        <p:nvSpPr>
          <p:cNvPr id="5" name="TextBox 4">
            <a:extLst>
              <a:ext uri="{FF2B5EF4-FFF2-40B4-BE49-F238E27FC236}">
                <a16:creationId xmlns:a16="http://schemas.microsoft.com/office/drawing/2014/main" id="{839A5324-9918-AA9E-5C54-411D34457C38}"/>
              </a:ext>
            </a:extLst>
          </p:cNvPr>
          <p:cNvSpPr txBox="1"/>
          <p:nvPr/>
        </p:nvSpPr>
        <p:spPr>
          <a:xfrm>
            <a:off x="838200" y="3429000"/>
            <a:ext cx="10515600" cy="1366528"/>
          </a:xfrm>
          <a:prstGeom prst="rect">
            <a:avLst/>
          </a:prstGeom>
          <a:noFill/>
        </p:spPr>
        <p:txBody>
          <a:bodyPr wrap="square">
            <a:spAutoFit/>
          </a:bodyPr>
          <a:lstStyle/>
          <a:p>
            <a:pPr marL="11113" marR="262255" indent="11113" algn="just">
              <a:lnSpc>
                <a:spcPct val="120000"/>
              </a:lnSpc>
            </a:pPr>
            <a:r>
              <a:rPr lang="ru-RU" sz="1800" dirty="0">
                <a:effectLst/>
                <a:latin typeface="Times New Roman" panose="02020603050405020304" pitchFamily="18" charset="0"/>
                <a:ea typeface="Times New Roman" panose="02020603050405020304" pitchFamily="18" charset="0"/>
              </a:rPr>
              <a:t>если известен вектор параметров </a:t>
            </a:r>
            <a:r>
              <a:rPr lang="ru-RU" sz="1800" i="1" dirty="0">
                <a:effectLst/>
                <a:latin typeface="Times New Roman" panose="02020603050405020304" pitchFamily="18" charset="0"/>
                <a:ea typeface="Times New Roman" panose="02020603050405020304" pitchFamily="18" charset="0"/>
              </a:rPr>
              <a:t>В, </a:t>
            </a:r>
            <a:r>
              <a:rPr lang="ru-RU" sz="1800" dirty="0">
                <a:effectLst/>
                <a:latin typeface="Times New Roman" panose="02020603050405020304" pitchFamily="18" charset="0"/>
                <a:ea typeface="Times New Roman" panose="02020603050405020304" pitchFamily="18" charset="0"/>
              </a:rPr>
              <a:t>табличное представление функции принадлежности может быть задано явно путем табулирования функции </a:t>
            </a:r>
            <a:r>
              <a:rPr lang="en-US" sz="1800" i="1" dirty="0">
                <a:effectLst/>
                <a:latin typeface="Times New Roman" panose="02020603050405020304" pitchFamily="18" charset="0"/>
                <a:ea typeface="Times New Roman" panose="02020603050405020304" pitchFamily="18" charset="0"/>
              </a:rPr>
              <a:t>Y</a:t>
            </a:r>
            <a:r>
              <a:rPr lang="ru-RU" sz="1800" i="1" dirty="0">
                <a:effectLst/>
                <a:latin typeface="Times New Roman" panose="02020603050405020304" pitchFamily="18" charset="0"/>
                <a:ea typeface="Times New Roman" panose="02020603050405020304" pitchFamily="18" charset="0"/>
              </a:rPr>
              <a:t> = µ(</a:t>
            </a:r>
            <a:r>
              <a:rPr lang="en-US" sz="1800" i="1" dirty="0">
                <a:effectLst/>
                <a:latin typeface="Times New Roman" panose="02020603050405020304" pitchFamily="18" charset="0"/>
                <a:ea typeface="Times New Roman" panose="02020603050405020304" pitchFamily="18" charset="0"/>
              </a:rPr>
              <a:t>x</a:t>
            </a:r>
            <a:r>
              <a:rPr lang="ru-RU" sz="1800" i="1"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B</a:t>
            </a:r>
            <a:r>
              <a:rPr lang="ru-RU" sz="1800" i="1"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на множестве значений </a:t>
            </a:r>
            <a:r>
              <a:rPr lang="en-US" sz="1800" i="1" dirty="0">
                <a:effectLst/>
                <a:latin typeface="Times New Roman" panose="02020603050405020304" pitchFamily="18" charset="0"/>
                <a:ea typeface="Times New Roman" panose="02020603050405020304" pitchFamily="18" charset="0"/>
              </a:rPr>
              <a:t>w</a:t>
            </a:r>
            <a:r>
              <a:rPr lang="ru-RU" sz="1800" dirty="0">
                <a:effectLst/>
                <a:latin typeface="Times New Roman" panose="02020603050405020304" pitchFamily="18" charset="0"/>
                <a:ea typeface="Times New Roman" panose="02020603050405020304" pitchFamily="18" charset="0"/>
              </a:rPr>
              <a:t>, являющемся ее носи- </a:t>
            </a:r>
            <a:r>
              <a:rPr lang="ru-RU" sz="1800" dirty="0" err="1">
                <a:effectLst/>
                <a:latin typeface="Times New Roman" panose="02020603050405020304" pitchFamily="18" charset="0"/>
                <a:ea typeface="Times New Roman" panose="02020603050405020304" pitchFamily="18" charset="0"/>
              </a:rPr>
              <a:t>телем</a:t>
            </a:r>
            <a:r>
              <a:rPr lang="ru-RU" sz="1800" dirty="0">
                <a:effectLst/>
                <a:latin typeface="Times New Roman" panose="02020603050405020304" pitchFamily="18" charset="0"/>
                <a:ea typeface="Times New Roman" panose="02020603050405020304" pitchFamily="18" charset="0"/>
              </a:rPr>
              <a:t>. При неизвестном векторе параметров </a:t>
            </a:r>
            <a:r>
              <a:rPr lang="ru-RU" sz="1800" i="1" dirty="0">
                <a:effectLst/>
                <a:latin typeface="Times New Roman" panose="02020603050405020304" pitchFamily="18" charset="0"/>
                <a:ea typeface="Times New Roman" panose="02020603050405020304" pitchFamily="18" charset="0"/>
              </a:rPr>
              <a:t>В </a:t>
            </a:r>
            <a:r>
              <a:rPr lang="ru-RU" sz="1800" dirty="0">
                <a:effectLst/>
                <a:latin typeface="Times New Roman" panose="02020603050405020304" pitchFamily="18" charset="0"/>
                <a:ea typeface="Times New Roman" panose="02020603050405020304" pitchFamily="18" charset="0"/>
              </a:rPr>
              <a:t>– путем прямого перечисления множества пар в виде</a:t>
            </a:r>
          </a:p>
          <a:p>
            <a:r>
              <a:rPr lang="en-US" sz="1800" i="1" dirty="0">
                <a:effectLst/>
                <a:latin typeface="Times New Roman" panose="02020603050405020304" pitchFamily="18" charset="0"/>
                <a:ea typeface="Times New Roman" panose="02020603050405020304" pitchFamily="18" charset="0"/>
              </a:rPr>
              <a:t>Y</a:t>
            </a:r>
            <a:r>
              <a:rPr lang="ru-RU" sz="1800" i="1" dirty="0">
                <a:effectLst/>
                <a:latin typeface="Times New Roman" panose="02020603050405020304" pitchFamily="18" charset="0"/>
                <a:ea typeface="Times New Roman" panose="02020603050405020304" pitchFamily="18" charset="0"/>
              </a:rPr>
              <a:t> = {µ</a:t>
            </a:r>
            <a:r>
              <a:rPr lang="ru-RU" sz="1800" i="1" baseline="-25000" dirty="0">
                <a:effectLst/>
                <a:latin typeface="Times New Roman" panose="02020603050405020304" pitchFamily="18" charset="0"/>
                <a:ea typeface="Times New Roman" panose="02020603050405020304" pitchFamily="18" charset="0"/>
              </a:rPr>
              <a:t>1</a:t>
            </a:r>
            <a:r>
              <a:rPr lang="ru-RU" sz="1800" i="1" dirty="0">
                <a:effectLst/>
                <a:latin typeface="Times New Roman" panose="02020603050405020304" pitchFamily="18" charset="0"/>
                <a:ea typeface="Times New Roman" panose="02020603050405020304" pitchFamily="18" charset="0"/>
              </a:rPr>
              <a:t>/х</a:t>
            </a:r>
            <a:r>
              <a:rPr lang="ru-RU" sz="1800" i="1" baseline="-25000" dirty="0">
                <a:effectLst/>
                <a:latin typeface="Times New Roman" panose="02020603050405020304" pitchFamily="18" charset="0"/>
                <a:ea typeface="Times New Roman" panose="02020603050405020304" pitchFamily="18" charset="0"/>
              </a:rPr>
              <a:t>1</a:t>
            </a:r>
            <a:r>
              <a:rPr lang="ru-RU" sz="1800" i="1" dirty="0">
                <a:effectLst/>
                <a:latin typeface="Times New Roman" panose="02020603050405020304" pitchFamily="18" charset="0"/>
                <a:ea typeface="Times New Roman" panose="02020603050405020304" pitchFamily="18" charset="0"/>
              </a:rPr>
              <a:t>, µ</a:t>
            </a:r>
            <a:r>
              <a:rPr lang="ru-RU" sz="1800" i="1" baseline="-25000" dirty="0">
                <a:effectLst/>
                <a:latin typeface="Times New Roman" panose="02020603050405020304" pitchFamily="18" charset="0"/>
                <a:ea typeface="Times New Roman" panose="02020603050405020304" pitchFamily="18" charset="0"/>
              </a:rPr>
              <a:t>2</a:t>
            </a:r>
            <a:r>
              <a:rPr lang="ru-RU" sz="1800" i="1" dirty="0">
                <a:effectLst/>
                <a:latin typeface="Times New Roman" panose="02020603050405020304" pitchFamily="18" charset="0"/>
                <a:ea typeface="Times New Roman" panose="02020603050405020304" pitchFamily="18" charset="0"/>
              </a:rPr>
              <a:t>/х</a:t>
            </a:r>
            <a:r>
              <a:rPr lang="ru-RU" sz="1800" i="1" baseline="-25000" dirty="0">
                <a:effectLst/>
                <a:latin typeface="Times New Roman" panose="02020603050405020304" pitchFamily="18" charset="0"/>
                <a:ea typeface="Times New Roman" panose="02020603050405020304" pitchFamily="18" charset="0"/>
              </a:rPr>
              <a:t>2</a:t>
            </a:r>
            <a:r>
              <a:rPr lang="ru-RU" sz="1800" i="1" dirty="0">
                <a:effectLst/>
                <a:latin typeface="Times New Roman" panose="02020603050405020304" pitchFamily="18" charset="0"/>
                <a:ea typeface="Times New Roman" panose="02020603050405020304" pitchFamily="18" charset="0"/>
              </a:rPr>
              <a:t>, .., µ</a:t>
            </a:r>
            <a:r>
              <a:rPr lang="en-US" sz="1800" i="1" baseline="-25000" dirty="0">
                <a:effectLst/>
                <a:latin typeface="Times New Roman" panose="02020603050405020304" pitchFamily="18" charset="0"/>
                <a:ea typeface="Times New Roman" panose="02020603050405020304" pitchFamily="18" charset="0"/>
              </a:rPr>
              <a:t>n</a:t>
            </a:r>
            <a:r>
              <a:rPr lang="ru-RU" sz="1800" i="1" dirty="0">
                <a:effectLst/>
                <a:latin typeface="Times New Roman" panose="02020603050405020304" pitchFamily="18" charset="0"/>
                <a:ea typeface="Times New Roman" panose="02020603050405020304" pitchFamily="18" charset="0"/>
              </a:rPr>
              <a:t>/х</a:t>
            </a:r>
            <a:r>
              <a:rPr lang="en-US" sz="1800" i="1" baseline="-25000" dirty="0">
                <a:effectLst/>
                <a:latin typeface="Times New Roman" panose="02020603050405020304" pitchFamily="18" charset="0"/>
                <a:ea typeface="Times New Roman" panose="02020603050405020304" pitchFamily="18" charset="0"/>
              </a:rPr>
              <a:t>n</a:t>
            </a:r>
            <a:r>
              <a:rPr lang="ru-RU" sz="1800" i="1" dirty="0">
                <a:effectLst/>
                <a:latin typeface="Times New Roman" panose="02020603050405020304" pitchFamily="18" charset="0"/>
                <a:ea typeface="Times New Roman" panose="02020603050405020304" pitchFamily="18" charset="0"/>
              </a:rPr>
              <a:t>}</a:t>
            </a:r>
            <a:r>
              <a:rPr lang="ru-RU" dirty="0">
                <a:effectLst/>
              </a:rPr>
              <a:t> </a:t>
            </a:r>
            <a:endParaRPr lang="ru-RU" dirty="0"/>
          </a:p>
        </p:txBody>
      </p:sp>
    </p:spTree>
    <p:extLst>
      <p:ext uri="{BB962C8B-B14F-4D97-AF65-F5344CB8AC3E}">
        <p14:creationId xmlns:p14="http://schemas.microsoft.com/office/powerpoint/2010/main" val="1840457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1E5633-1D2A-A610-9DEB-2A6FF403EFBC}"/>
              </a:ext>
            </a:extLst>
          </p:cNvPr>
          <p:cNvSpPr>
            <a:spLocks noGrp="1"/>
          </p:cNvSpPr>
          <p:nvPr>
            <p:ph type="title"/>
          </p:nvPr>
        </p:nvSpPr>
        <p:spPr/>
        <p:txBody>
          <a:bodyPr/>
          <a:lstStyle/>
          <a:p>
            <a:r>
              <a:rPr lang="ru-RU" dirty="0"/>
              <a:t>Функциональный способ</a:t>
            </a:r>
          </a:p>
        </p:txBody>
      </p:sp>
      <p:sp>
        <p:nvSpPr>
          <p:cNvPr id="3" name="Объект 2">
            <a:extLst>
              <a:ext uri="{FF2B5EF4-FFF2-40B4-BE49-F238E27FC236}">
                <a16:creationId xmlns:a16="http://schemas.microsoft.com/office/drawing/2014/main" id="{BB6EA859-810E-30C3-7D81-CD49958DA6C9}"/>
              </a:ext>
            </a:extLst>
          </p:cNvPr>
          <p:cNvSpPr>
            <a:spLocks noGrp="1"/>
          </p:cNvSpPr>
          <p:nvPr>
            <p:ph idx="1"/>
          </p:nvPr>
        </p:nvSpPr>
        <p:spPr>
          <a:xfrm>
            <a:off x="838200" y="1825625"/>
            <a:ext cx="10515600" cy="746125"/>
          </a:xfrm>
        </p:spPr>
        <p:txBody>
          <a:bodyPr/>
          <a:lstStyle/>
          <a:p>
            <a:pPr marL="0" indent="0">
              <a:buNone/>
            </a:pPr>
            <a:r>
              <a:rPr lang="ru-RU" sz="1800" dirty="0">
                <a:effectLst/>
                <a:ea typeface="Times New Roman" panose="02020603050405020304" pitchFamily="18" charset="0"/>
              </a:rPr>
              <a:t>форма функции принадлежности, моделирующей нечеткое множество, известна и определена на множестве действительных чисел </a:t>
            </a:r>
            <a:r>
              <a:rPr lang="ru-RU" sz="1800" i="1" dirty="0">
                <a:effectLst/>
                <a:ea typeface="Times New Roman" panose="02020603050405020304" pitchFamily="18" charset="0"/>
              </a:rPr>
              <a:t>Х</a:t>
            </a:r>
            <a:r>
              <a:rPr lang="ru-RU" dirty="0">
                <a:effectLst/>
              </a:rPr>
              <a:t> </a:t>
            </a:r>
            <a:endParaRPr lang="ru-RU" dirty="0"/>
          </a:p>
        </p:txBody>
      </p:sp>
      <p:pic>
        <p:nvPicPr>
          <p:cNvPr id="8" name="Рисунок 7">
            <a:extLst>
              <a:ext uri="{FF2B5EF4-FFF2-40B4-BE49-F238E27FC236}">
                <a16:creationId xmlns:a16="http://schemas.microsoft.com/office/drawing/2014/main" id="{5331B4C7-326A-0EE1-244A-E51CF602DE92}"/>
              </a:ext>
            </a:extLst>
          </p:cNvPr>
          <p:cNvPicPr>
            <a:picLocks noChangeAspect="1"/>
          </p:cNvPicPr>
          <p:nvPr/>
        </p:nvPicPr>
        <p:blipFill>
          <a:blip r:embed="rId2"/>
          <a:stretch>
            <a:fillRect/>
          </a:stretch>
        </p:blipFill>
        <p:spPr>
          <a:xfrm>
            <a:off x="228600" y="2730294"/>
            <a:ext cx="2228850" cy="1813672"/>
          </a:xfrm>
          <a:prstGeom prst="rect">
            <a:avLst/>
          </a:prstGeom>
        </p:spPr>
      </p:pic>
      <p:pic>
        <p:nvPicPr>
          <p:cNvPr id="10" name="Рисунок 9">
            <a:extLst>
              <a:ext uri="{FF2B5EF4-FFF2-40B4-BE49-F238E27FC236}">
                <a16:creationId xmlns:a16="http://schemas.microsoft.com/office/drawing/2014/main" id="{4F3DEE5E-1D53-C603-8C82-3A67C385BFE7}"/>
              </a:ext>
            </a:extLst>
          </p:cNvPr>
          <p:cNvPicPr>
            <a:picLocks noChangeAspect="1"/>
          </p:cNvPicPr>
          <p:nvPr/>
        </p:nvPicPr>
        <p:blipFill>
          <a:blip r:embed="rId3"/>
          <a:stretch>
            <a:fillRect/>
          </a:stretch>
        </p:blipFill>
        <p:spPr>
          <a:xfrm>
            <a:off x="4743450" y="2777251"/>
            <a:ext cx="2076450" cy="1814162"/>
          </a:xfrm>
          <a:prstGeom prst="rect">
            <a:avLst/>
          </a:prstGeom>
        </p:spPr>
      </p:pic>
      <p:pic>
        <p:nvPicPr>
          <p:cNvPr id="12" name="Рисунок 11">
            <a:extLst>
              <a:ext uri="{FF2B5EF4-FFF2-40B4-BE49-F238E27FC236}">
                <a16:creationId xmlns:a16="http://schemas.microsoft.com/office/drawing/2014/main" id="{B45744E8-2834-8F93-1670-7867C70CD37E}"/>
              </a:ext>
            </a:extLst>
          </p:cNvPr>
          <p:cNvPicPr>
            <a:picLocks noChangeAspect="1"/>
          </p:cNvPicPr>
          <p:nvPr/>
        </p:nvPicPr>
        <p:blipFill>
          <a:blip r:embed="rId4"/>
          <a:stretch>
            <a:fillRect/>
          </a:stretch>
        </p:blipFill>
        <p:spPr>
          <a:xfrm>
            <a:off x="8918822" y="2928620"/>
            <a:ext cx="2349888" cy="1813672"/>
          </a:xfrm>
          <a:prstGeom prst="rect">
            <a:avLst/>
          </a:prstGeom>
        </p:spPr>
      </p:pic>
      <p:pic>
        <p:nvPicPr>
          <p:cNvPr id="14" name="Рисунок 13">
            <a:extLst>
              <a:ext uri="{FF2B5EF4-FFF2-40B4-BE49-F238E27FC236}">
                <a16:creationId xmlns:a16="http://schemas.microsoft.com/office/drawing/2014/main" id="{7E513B92-6C5F-FB8C-881C-E1706692959D}"/>
              </a:ext>
            </a:extLst>
          </p:cNvPr>
          <p:cNvPicPr>
            <a:picLocks noChangeAspect="1"/>
          </p:cNvPicPr>
          <p:nvPr/>
        </p:nvPicPr>
        <p:blipFill>
          <a:blip r:embed="rId5"/>
          <a:stretch>
            <a:fillRect/>
          </a:stretch>
        </p:blipFill>
        <p:spPr>
          <a:xfrm>
            <a:off x="9055541" y="4742292"/>
            <a:ext cx="2076450" cy="682046"/>
          </a:xfrm>
          <a:prstGeom prst="rect">
            <a:avLst/>
          </a:prstGeom>
        </p:spPr>
      </p:pic>
      <p:pic>
        <p:nvPicPr>
          <p:cNvPr id="16" name="Рисунок 15">
            <a:extLst>
              <a:ext uri="{FF2B5EF4-FFF2-40B4-BE49-F238E27FC236}">
                <a16:creationId xmlns:a16="http://schemas.microsoft.com/office/drawing/2014/main" id="{DC4B2425-D8AF-CD06-9578-5805E3A8DCFC}"/>
              </a:ext>
            </a:extLst>
          </p:cNvPr>
          <p:cNvPicPr>
            <a:picLocks noChangeAspect="1"/>
          </p:cNvPicPr>
          <p:nvPr/>
        </p:nvPicPr>
        <p:blipFill>
          <a:blip r:embed="rId6"/>
          <a:stretch>
            <a:fillRect/>
          </a:stretch>
        </p:blipFill>
        <p:spPr>
          <a:xfrm>
            <a:off x="344246" y="4591413"/>
            <a:ext cx="1997558" cy="1469390"/>
          </a:xfrm>
          <a:prstGeom prst="rect">
            <a:avLst/>
          </a:prstGeom>
        </p:spPr>
      </p:pic>
      <p:sp>
        <p:nvSpPr>
          <p:cNvPr id="17" name="TextBox 16">
            <a:extLst>
              <a:ext uri="{FF2B5EF4-FFF2-40B4-BE49-F238E27FC236}">
                <a16:creationId xmlns:a16="http://schemas.microsoft.com/office/drawing/2014/main" id="{C5CDA7E5-BD46-8717-CA3D-3E0CD9EBD752}"/>
              </a:ext>
            </a:extLst>
          </p:cNvPr>
          <p:cNvSpPr txBox="1"/>
          <p:nvPr/>
        </p:nvSpPr>
        <p:spPr>
          <a:xfrm>
            <a:off x="662940" y="2571750"/>
            <a:ext cx="1384482" cy="369332"/>
          </a:xfrm>
          <a:prstGeom prst="rect">
            <a:avLst/>
          </a:prstGeom>
          <a:noFill/>
        </p:spPr>
        <p:txBody>
          <a:bodyPr wrap="none" rtlCol="0">
            <a:spAutoFit/>
          </a:bodyPr>
          <a:lstStyle/>
          <a:p>
            <a:r>
              <a:rPr lang="ru-RU" dirty="0"/>
              <a:t>Треугольная</a:t>
            </a:r>
          </a:p>
        </p:txBody>
      </p:sp>
      <p:sp>
        <p:nvSpPr>
          <p:cNvPr id="18" name="TextBox 17">
            <a:extLst>
              <a:ext uri="{FF2B5EF4-FFF2-40B4-BE49-F238E27FC236}">
                <a16:creationId xmlns:a16="http://schemas.microsoft.com/office/drawing/2014/main" id="{EC53613E-9ACD-A922-55F1-655A8F73B79A}"/>
              </a:ext>
            </a:extLst>
          </p:cNvPr>
          <p:cNvSpPr txBox="1"/>
          <p:nvPr/>
        </p:nvSpPr>
        <p:spPr>
          <a:xfrm>
            <a:off x="4681491" y="2557812"/>
            <a:ext cx="1919693" cy="369332"/>
          </a:xfrm>
          <a:prstGeom prst="rect">
            <a:avLst/>
          </a:prstGeom>
          <a:noFill/>
        </p:spPr>
        <p:txBody>
          <a:bodyPr wrap="none" rtlCol="0">
            <a:spAutoFit/>
          </a:bodyPr>
          <a:lstStyle/>
          <a:p>
            <a:r>
              <a:rPr lang="ru-RU" dirty="0"/>
              <a:t>Трапецеидальная</a:t>
            </a:r>
          </a:p>
        </p:txBody>
      </p:sp>
      <p:sp>
        <p:nvSpPr>
          <p:cNvPr id="19" name="TextBox 18">
            <a:extLst>
              <a:ext uri="{FF2B5EF4-FFF2-40B4-BE49-F238E27FC236}">
                <a16:creationId xmlns:a16="http://schemas.microsoft.com/office/drawing/2014/main" id="{BE9FBA87-0495-69C2-EFFF-6C11389530D1}"/>
              </a:ext>
            </a:extLst>
          </p:cNvPr>
          <p:cNvSpPr txBox="1"/>
          <p:nvPr/>
        </p:nvSpPr>
        <p:spPr>
          <a:xfrm>
            <a:off x="8951752" y="2550783"/>
            <a:ext cx="1017523" cy="369332"/>
          </a:xfrm>
          <a:prstGeom prst="rect">
            <a:avLst/>
          </a:prstGeom>
          <a:noFill/>
        </p:spPr>
        <p:txBody>
          <a:bodyPr wrap="none" rtlCol="0">
            <a:spAutoFit/>
          </a:bodyPr>
          <a:lstStyle/>
          <a:p>
            <a:r>
              <a:rPr lang="ru-RU" dirty="0"/>
              <a:t>Гауссова</a:t>
            </a:r>
          </a:p>
        </p:txBody>
      </p:sp>
      <p:pic>
        <p:nvPicPr>
          <p:cNvPr id="22" name="Рисунок 21">
            <a:extLst>
              <a:ext uri="{FF2B5EF4-FFF2-40B4-BE49-F238E27FC236}">
                <a16:creationId xmlns:a16="http://schemas.microsoft.com/office/drawing/2014/main" id="{C65B4A80-DCA9-CA8F-4A38-6E322305DFB8}"/>
              </a:ext>
            </a:extLst>
          </p:cNvPr>
          <p:cNvPicPr>
            <a:picLocks noChangeAspect="1"/>
          </p:cNvPicPr>
          <p:nvPr/>
        </p:nvPicPr>
        <p:blipFill>
          <a:blip r:embed="rId7"/>
          <a:stretch>
            <a:fillRect/>
          </a:stretch>
        </p:blipFill>
        <p:spPr>
          <a:xfrm>
            <a:off x="4623994" y="4547348"/>
            <a:ext cx="2099162" cy="1576070"/>
          </a:xfrm>
          <a:prstGeom prst="rect">
            <a:avLst/>
          </a:prstGeom>
        </p:spPr>
      </p:pic>
    </p:spTree>
    <p:extLst>
      <p:ext uri="{BB962C8B-B14F-4D97-AF65-F5344CB8AC3E}">
        <p14:creationId xmlns:p14="http://schemas.microsoft.com/office/powerpoint/2010/main" val="268022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ED173C-6AC5-C1D0-D457-9A41D38D6382}"/>
              </a:ext>
            </a:extLst>
          </p:cNvPr>
          <p:cNvSpPr>
            <a:spLocks noGrp="1"/>
          </p:cNvSpPr>
          <p:nvPr>
            <p:ph type="title"/>
          </p:nvPr>
        </p:nvSpPr>
        <p:spPr/>
        <p:txBody>
          <a:bodyPr/>
          <a:lstStyle/>
          <a:p>
            <a:r>
              <a:rPr lang="ru-RU" dirty="0"/>
              <a:t>Лингвистические переменные</a:t>
            </a:r>
          </a:p>
        </p:txBody>
      </p:sp>
      <p:sp>
        <p:nvSpPr>
          <p:cNvPr id="3" name="Объект 2">
            <a:extLst>
              <a:ext uri="{FF2B5EF4-FFF2-40B4-BE49-F238E27FC236}">
                <a16:creationId xmlns:a16="http://schemas.microsoft.com/office/drawing/2014/main" id="{01A73564-1C85-7A8A-6321-84D0474815DD}"/>
              </a:ext>
            </a:extLst>
          </p:cNvPr>
          <p:cNvSpPr>
            <a:spLocks noGrp="1"/>
          </p:cNvSpPr>
          <p:nvPr>
            <p:ph idx="1"/>
          </p:nvPr>
        </p:nvSpPr>
        <p:spPr>
          <a:xfrm>
            <a:off x="838200" y="1825625"/>
            <a:ext cx="10515600" cy="780415"/>
          </a:xfrm>
        </p:spPr>
        <p:txBody>
          <a:bodyPr/>
          <a:lstStyle/>
          <a:p>
            <a:pPr marL="0" indent="0">
              <a:buNone/>
            </a:pPr>
            <a:r>
              <a:rPr lang="ru-RU" sz="1800" dirty="0">
                <a:effectLst/>
                <a:latin typeface="Times New Roman" panose="02020603050405020304" pitchFamily="18" charset="0"/>
                <a:ea typeface="Times New Roman" panose="02020603050405020304" pitchFamily="18" charset="0"/>
              </a:rPr>
              <a:t>это переменные, значениями которых являются слова или высказывания естественного или искусственного языка</a:t>
            </a:r>
            <a:r>
              <a:rPr lang="ru-RU" dirty="0">
                <a:effectLst/>
              </a:rPr>
              <a:t> </a:t>
            </a:r>
          </a:p>
          <a:p>
            <a:pPr marL="0" indent="0">
              <a:buNone/>
            </a:pPr>
            <a:endParaRPr lang="ru-RU" dirty="0"/>
          </a:p>
        </p:txBody>
      </p:sp>
      <p:pic>
        <p:nvPicPr>
          <p:cNvPr id="5" name="Рисунок 4">
            <a:extLst>
              <a:ext uri="{FF2B5EF4-FFF2-40B4-BE49-F238E27FC236}">
                <a16:creationId xmlns:a16="http://schemas.microsoft.com/office/drawing/2014/main" id="{3DB09AA0-EFBB-8403-7B9D-D44E9C381EE1}"/>
              </a:ext>
            </a:extLst>
          </p:cNvPr>
          <p:cNvPicPr>
            <a:picLocks noChangeAspect="1"/>
          </p:cNvPicPr>
          <p:nvPr/>
        </p:nvPicPr>
        <p:blipFill>
          <a:blip r:embed="rId2"/>
          <a:stretch>
            <a:fillRect/>
          </a:stretch>
        </p:blipFill>
        <p:spPr>
          <a:xfrm>
            <a:off x="385762" y="2889250"/>
            <a:ext cx="4708627" cy="2348230"/>
          </a:xfrm>
          <a:prstGeom prst="rect">
            <a:avLst/>
          </a:prstGeom>
        </p:spPr>
      </p:pic>
      <p:sp>
        <p:nvSpPr>
          <p:cNvPr id="7" name="TextBox 6">
            <a:extLst>
              <a:ext uri="{FF2B5EF4-FFF2-40B4-BE49-F238E27FC236}">
                <a16:creationId xmlns:a16="http://schemas.microsoft.com/office/drawing/2014/main" id="{00F2B700-4A28-44D3-F147-9BB1FC670C91}"/>
              </a:ext>
            </a:extLst>
          </p:cNvPr>
          <p:cNvSpPr txBox="1"/>
          <p:nvPr/>
        </p:nvSpPr>
        <p:spPr>
          <a:xfrm>
            <a:off x="385762" y="5520690"/>
            <a:ext cx="11638597" cy="923330"/>
          </a:xfrm>
          <a:prstGeom prst="rect">
            <a:avLst/>
          </a:prstGeom>
          <a:noFill/>
        </p:spPr>
        <p:txBody>
          <a:bodyPr wrap="square">
            <a:spAutoFit/>
          </a:bodyPr>
          <a:lstStyle/>
          <a:p>
            <a:pPr marL="11113"/>
            <a:r>
              <a:rPr lang="ru-RU" dirty="0">
                <a:effectLst/>
                <a:ea typeface="Times New Roman" panose="02020603050405020304" pitchFamily="18" charset="0"/>
              </a:rPr>
              <a:t>Любая переменная описывается множеством допустимых</a:t>
            </a:r>
            <a:r>
              <a:rPr lang="ru-RU" spc="210" dirty="0">
                <a:effectLst/>
                <a:ea typeface="Times New Roman" panose="02020603050405020304" pitchFamily="18" charset="0"/>
              </a:rPr>
              <a:t> </a:t>
            </a:r>
            <a:r>
              <a:rPr lang="ru-RU" dirty="0">
                <a:effectLst/>
                <a:ea typeface="Times New Roman" panose="02020603050405020304" pitchFamily="18" charset="0"/>
              </a:rPr>
              <a:t>значений,  а лингвистические  понятия описываются набором присущих</a:t>
            </a:r>
            <a:r>
              <a:rPr lang="ru-RU" spc="140" dirty="0">
                <a:effectLst/>
                <a:ea typeface="Times New Roman" panose="02020603050405020304" pitchFamily="18" charset="0"/>
              </a:rPr>
              <a:t> </a:t>
            </a:r>
            <a:r>
              <a:rPr lang="ru-RU" dirty="0">
                <a:effectLst/>
                <a:ea typeface="Times New Roman" panose="02020603050405020304" pitchFamily="18" charset="0"/>
              </a:rPr>
              <a:t>им</a:t>
            </a:r>
            <a:r>
              <a:rPr lang="en-US" dirty="0">
                <a:effectLst/>
                <a:ea typeface="Times New Roman" panose="02020603050405020304" pitchFamily="18" charset="0"/>
              </a:rPr>
              <a:t> </a:t>
            </a:r>
            <a:r>
              <a:rPr lang="ru-RU" dirty="0">
                <a:effectLst/>
                <a:ea typeface="Times New Roman" panose="02020603050405020304" pitchFamily="18" charset="0"/>
              </a:rPr>
              <a:t>свойств. Л. Заде расширил понятие обычной лингвистической переменной,  допустив,  что  в  качестве  ее  значений  (термов)</a:t>
            </a:r>
            <a:r>
              <a:rPr lang="ru-RU" spc="80" dirty="0">
                <a:effectLst/>
                <a:ea typeface="Times New Roman" panose="02020603050405020304" pitchFamily="18" charset="0"/>
              </a:rPr>
              <a:t> </a:t>
            </a:r>
            <a:r>
              <a:rPr lang="ru-RU" dirty="0">
                <a:effectLst/>
                <a:ea typeface="Times New Roman" panose="02020603050405020304" pitchFamily="18" charset="0"/>
              </a:rPr>
              <a:t>выступают</a:t>
            </a:r>
            <a:r>
              <a:rPr lang="en-US" dirty="0">
                <a:effectLst/>
                <a:ea typeface="Times New Roman" panose="02020603050405020304" pitchFamily="18" charset="0"/>
              </a:rPr>
              <a:t> </a:t>
            </a:r>
            <a:r>
              <a:rPr lang="ru-RU" dirty="0">
                <a:effectLst/>
                <a:ea typeface="Times New Roman" panose="02020603050405020304" pitchFamily="18" charset="0"/>
              </a:rPr>
              <a:t>нечеткие  переменные</a:t>
            </a:r>
            <a:r>
              <a:rPr lang="en-US" dirty="0">
                <a:effectLst/>
                <a:ea typeface="Times New Roman" panose="02020603050405020304" pitchFamily="18" charset="0"/>
              </a:rPr>
              <a:t>.</a:t>
            </a:r>
            <a:endParaRPr lang="ru-RU" dirty="0"/>
          </a:p>
        </p:txBody>
      </p:sp>
      <p:sp>
        <p:nvSpPr>
          <p:cNvPr id="9" name="TextBox 8">
            <a:extLst>
              <a:ext uri="{FF2B5EF4-FFF2-40B4-BE49-F238E27FC236}">
                <a16:creationId xmlns:a16="http://schemas.microsoft.com/office/drawing/2014/main" id="{EA5D7E7B-3AF1-7DF7-7FFE-71E5C5D86F97}"/>
              </a:ext>
            </a:extLst>
          </p:cNvPr>
          <p:cNvSpPr txBox="1"/>
          <p:nvPr/>
        </p:nvSpPr>
        <p:spPr>
          <a:xfrm>
            <a:off x="7083743" y="2236708"/>
            <a:ext cx="2483167" cy="369332"/>
          </a:xfrm>
          <a:prstGeom prst="rect">
            <a:avLst/>
          </a:prstGeom>
          <a:noFill/>
        </p:spPr>
        <p:txBody>
          <a:bodyPr wrap="square">
            <a:spAutoFit/>
          </a:bodyPr>
          <a:lstStyle/>
          <a:p>
            <a:r>
              <a:rPr lang="en-US" sz="1800" dirty="0">
                <a:effectLst/>
                <a:latin typeface="Symbol" pitchFamily="2" charset="2"/>
                <a:ea typeface="Times New Roman" panose="02020603050405020304" pitchFamily="18" charset="0"/>
                <a:cs typeface="Times New Roman" panose="02020603050405020304" pitchFamily="18" charset="0"/>
              </a:rPr>
              <a:t>&lt; </a:t>
            </a:r>
            <a:r>
              <a:rPr lang="en-US" sz="1800" i="1" dirty="0">
                <a:effectLst/>
                <a:latin typeface="Times New Roman" panose="02020603050405020304" pitchFamily="18" charset="0"/>
                <a:ea typeface="Times New Roman" panose="02020603050405020304" pitchFamily="18" charset="0"/>
              </a:rPr>
              <a:t>Name </a:t>
            </a:r>
            <a:r>
              <a:rPr lang="ru-RU"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 </a:t>
            </a:r>
            <a:r>
              <a:rPr lang="ru-RU"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 </a:t>
            </a:r>
            <a:r>
              <a:rPr lang="ru-RU"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G </a:t>
            </a:r>
            <a:r>
              <a:rPr lang="ru-RU"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 </a:t>
            </a:r>
            <a:r>
              <a:rPr lang="en-US" sz="1800" dirty="0">
                <a:effectLst/>
                <a:latin typeface="Symbol" pitchFamily="2" charset="2"/>
                <a:ea typeface="Times New Roman" panose="02020603050405020304" pitchFamily="18" charset="0"/>
                <a:cs typeface="Times New Roman" panose="02020603050405020304" pitchFamily="18" charset="0"/>
              </a:rPr>
              <a:t>&gt;</a:t>
            </a:r>
            <a:r>
              <a:rPr lang="ru-RU" dirty="0">
                <a:effectLst/>
              </a:rPr>
              <a:t> </a:t>
            </a:r>
            <a:endParaRPr lang="ru-RU" dirty="0"/>
          </a:p>
        </p:txBody>
      </p:sp>
      <p:pic>
        <p:nvPicPr>
          <p:cNvPr id="36" name="Рисунок 35">
            <a:extLst>
              <a:ext uri="{FF2B5EF4-FFF2-40B4-BE49-F238E27FC236}">
                <a16:creationId xmlns:a16="http://schemas.microsoft.com/office/drawing/2014/main" id="{79B80A05-2670-78EF-8215-72F5AB8F5C46}"/>
              </a:ext>
            </a:extLst>
          </p:cNvPr>
          <p:cNvPicPr>
            <a:picLocks noChangeAspect="1"/>
          </p:cNvPicPr>
          <p:nvPr/>
        </p:nvPicPr>
        <p:blipFill>
          <a:blip r:embed="rId3"/>
          <a:stretch>
            <a:fillRect/>
          </a:stretch>
        </p:blipFill>
        <p:spPr>
          <a:xfrm>
            <a:off x="6096000" y="2652151"/>
            <a:ext cx="4263390" cy="991724"/>
          </a:xfrm>
          <a:prstGeom prst="rect">
            <a:avLst/>
          </a:prstGeom>
        </p:spPr>
      </p:pic>
      <p:pic>
        <p:nvPicPr>
          <p:cNvPr id="38" name="Рисунок 37">
            <a:extLst>
              <a:ext uri="{FF2B5EF4-FFF2-40B4-BE49-F238E27FC236}">
                <a16:creationId xmlns:a16="http://schemas.microsoft.com/office/drawing/2014/main" id="{BAC4D680-9AAC-CE28-F622-C4901CED9492}"/>
              </a:ext>
            </a:extLst>
          </p:cNvPr>
          <p:cNvPicPr>
            <a:picLocks noChangeAspect="1"/>
          </p:cNvPicPr>
          <p:nvPr/>
        </p:nvPicPr>
        <p:blipFill>
          <a:blip r:embed="rId4"/>
          <a:stretch>
            <a:fillRect/>
          </a:stretch>
        </p:blipFill>
        <p:spPr>
          <a:xfrm>
            <a:off x="6147493" y="3609584"/>
            <a:ext cx="4260072" cy="1225305"/>
          </a:xfrm>
          <a:prstGeom prst="rect">
            <a:avLst/>
          </a:prstGeom>
        </p:spPr>
      </p:pic>
    </p:spTree>
    <p:extLst>
      <p:ext uri="{BB962C8B-B14F-4D97-AF65-F5344CB8AC3E}">
        <p14:creationId xmlns:p14="http://schemas.microsoft.com/office/powerpoint/2010/main" val="418065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5163D7-86D2-6E42-8A73-E8C6FCB9A3CB}"/>
              </a:ext>
            </a:extLst>
          </p:cNvPr>
          <p:cNvSpPr>
            <a:spLocks noGrp="1"/>
          </p:cNvSpPr>
          <p:nvPr>
            <p:ph type="title"/>
          </p:nvPr>
        </p:nvSpPr>
        <p:spPr/>
        <p:txBody>
          <a:bodyPr/>
          <a:lstStyle/>
          <a:p>
            <a:r>
              <a:rPr lang="ru-RU" dirty="0"/>
              <a:t>Нечеткая логика. </a:t>
            </a:r>
            <a:r>
              <a:rPr lang="ru-RU" dirty="0" err="1"/>
              <a:t>Триангулярные</a:t>
            </a:r>
            <a:r>
              <a:rPr lang="ru-RU" dirty="0"/>
              <a:t> нормы</a:t>
            </a:r>
          </a:p>
        </p:txBody>
      </p:sp>
      <p:sp>
        <p:nvSpPr>
          <p:cNvPr id="3" name="Объект 2">
            <a:extLst>
              <a:ext uri="{FF2B5EF4-FFF2-40B4-BE49-F238E27FC236}">
                <a16:creationId xmlns:a16="http://schemas.microsoft.com/office/drawing/2014/main" id="{4F048681-0706-E1BE-6FA4-1D7330ABB439}"/>
              </a:ext>
            </a:extLst>
          </p:cNvPr>
          <p:cNvSpPr>
            <a:spLocks noGrp="1"/>
          </p:cNvSpPr>
          <p:nvPr>
            <p:ph idx="1"/>
          </p:nvPr>
        </p:nvSpPr>
        <p:spPr>
          <a:xfrm>
            <a:off x="918210" y="1418463"/>
            <a:ext cx="10515600" cy="4351338"/>
          </a:xfrm>
        </p:spPr>
        <p:txBody>
          <a:bodyPr/>
          <a:lstStyle/>
          <a:p>
            <a:pPr marL="0" indent="0">
              <a:buNone/>
            </a:pPr>
            <a:r>
              <a:rPr lang="ru-RU" sz="1800" i="1" dirty="0">
                <a:effectLst/>
                <a:latin typeface="Times New Roman" panose="02020603050405020304" pitchFamily="18" charset="0"/>
                <a:ea typeface="Times New Roman" panose="02020603050405020304" pitchFamily="18" charset="0"/>
              </a:rPr>
              <a:t>Нечеткая логика </a:t>
            </a:r>
            <a:r>
              <a:rPr lang="ru-RU" sz="1800" dirty="0">
                <a:effectLst/>
                <a:latin typeface="Times New Roman" panose="02020603050405020304" pitchFamily="18" charset="0"/>
                <a:ea typeface="Times New Roman" panose="02020603050405020304" pitchFamily="18" charset="0"/>
              </a:rPr>
              <a:t>– это логика, оперирующая нечеткими высказываниями и рассуждениями на базе частичной истинности.</a:t>
            </a:r>
            <a:r>
              <a:rPr lang="ru-RU" dirty="0">
                <a:effectLst/>
              </a:rPr>
              <a:t> </a:t>
            </a:r>
            <a:endParaRPr lang="ru-RU" dirty="0"/>
          </a:p>
        </p:txBody>
      </p:sp>
      <p:pic>
        <p:nvPicPr>
          <p:cNvPr id="5" name="Рисунок 4">
            <a:extLst>
              <a:ext uri="{FF2B5EF4-FFF2-40B4-BE49-F238E27FC236}">
                <a16:creationId xmlns:a16="http://schemas.microsoft.com/office/drawing/2014/main" id="{024BFAAB-122D-423B-20B0-242B7077D055}"/>
              </a:ext>
            </a:extLst>
          </p:cNvPr>
          <p:cNvPicPr>
            <a:picLocks noChangeAspect="1"/>
          </p:cNvPicPr>
          <p:nvPr/>
        </p:nvPicPr>
        <p:blipFill>
          <a:blip r:embed="rId2"/>
          <a:stretch>
            <a:fillRect/>
          </a:stretch>
        </p:blipFill>
        <p:spPr>
          <a:xfrm>
            <a:off x="160020" y="2100580"/>
            <a:ext cx="6111240" cy="1684084"/>
          </a:xfrm>
          <a:prstGeom prst="rect">
            <a:avLst/>
          </a:prstGeom>
        </p:spPr>
      </p:pic>
      <p:pic>
        <p:nvPicPr>
          <p:cNvPr id="7" name="Рисунок 6">
            <a:extLst>
              <a:ext uri="{FF2B5EF4-FFF2-40B4-BE49-F238E27FC236}">
                <a16:creationId xmlns:a16="http://schemas.microsoft.com/office/drawing/2014/main" id="{C12EAD9A-EBC5-A957-0B22-FD769E05B21E}"/>
              </a:ext>
            </a:extLst>
          </p:cNvPr>
          <p:cNvPicPr>
            <a:picLocks noChangeAspect="1"/>
          </p:cNvPicPr>
          <p:nvPr/>
        </p:nvPicPr>
        <p:blipFill>
          <a:blip r:embed="rId3"/>
          <a:stretch>
            <a:fillRect/>
          </a:stretch>
        </p:blipFill>
        <p:spPr>
          <a:xfrm>
            <a:off x="5880100" y="2100580"/>
            <a:ext cx="6311900" cy="1804488"/>
          </a:xfrm>
          <a:prstGeom prst="rect">
            <a:avLst/>
          </a:prstGeom>
        </p:spPr>
      </p:pic>
      <p:pic>
        <p:nvPicPr>
          <p:cNvPr id="9" name="Рисунок 8">
            <a:extLst>
              <a:ext uri="{FF2B5EF4-FFF2-40B4-BE49-F238E27FC236}">
                <a16:creationId xmlns:a16="http://schemas.microsoft.com/office/drawing/2014/main" id="{8D8A7607-D446-116D-4EBC-A0875853D289}"/>
              </a:ext>
            </a:extLst>
          </p:cNvPr>
          <p:cNvPicPr>
            <a:picLocks noChangeAspect="1"/>
          </p:cNvPicPr>
          <p:nvPr/>
        </p:nvPicPr>
        <p:blipFill>
          <a:blip r:embed="rId4"/>
          <a:stretch>
            <a:fillRect/>
          </a:stretch>
        </p:blipFill>
        <p:spPr>
          <a:xfrm>
            <a:off x="3440430" y="4314960"/>
            <a:ext cx="5142230" cy="1917335"/>
          </a:xfrm>
          <a:prstGeom prst="rect">
            <a:avLst/>
          </a:prstGeom>
        </p:spPr>
      </p:pic>
      <p:sp>
        <p:nvSpPr>
          <p:cNvPr id="11" name="TextBox 10">
            <a:extLst>
              <a:ext uri="{FF2B5EF4-FFF2-40B4-BE49-F238E27FC236}">
                <a16:creationId xmlns:a16="http://schemas.microsoft.com/office/drawing/2014/main" id="{F2A11898-3B9E-BF28-9446-020EFE486BE1}"/>
              </a:ext>
            </a:extLst>
          </p:cNvPr>
          <p:cNvSpPr txBox="1"/>
          <p:nvPr/>
        </p:nvSpPr>
        <p:spPr>
          <a:xfrm>
            <a:off x="160020" y="6128349"/>
            <a:ext cx="11679554" cy="634020"/>
          </a:xfrm>
          <a:prstGeom prst="rect">
            <a:avLst/>
          </a:prstGeom>
          <a:noFill/>
        </p:spPr>
        <p:txBody>
          <a:bodyPr wrap="square">
            <a:spAutoFit/>
          </a:bodyPr>
          <a:lstStyle/>
          <a:p>
            <a:pPr marL="11113" marR="261620" algn="just">
              <a:lnSpc>
                <a:spcPct val="120000"/>
              </a:lnSpc>
              <a:spcBef>
                <a:spcPts val="5"/>
              </a:spcBef>
              <a:spcAft>
                <a:spcPts val="0"/>
              </a:spcAft>
            </a:pPr>
            <a:r>
              <a:rPr lang="ru-RU" sz="1600" dirty="0">
                <a:effectLst/>
                <a:ea typeface="Times New Roman" panose="02020603050405020304" pitchFamily="18" charset="0"/>
              </a:rPr>
              <a:t>В нечеткой логике гранулирование информации лежит в основе понятий лингвистической переменной и нечетких правил типа</a:t>
            </a:r>
          </a:p>
          <a:p>
            <a:r>
              <a:rPr lang="ru-RU" sz="1600" dirty="0">
                <a:effectLst/>
                <a:ea typeface="Times New Roman" panose="02020603050405020304" pitchFamily="18" charset="0"/>
              </a:rPr>
              <a:t>«ЕСЛИ-ТО», задаваемой операцией импликации.</a:t>
            </a:r>
            <a:r>
              <a:rPr lang="ru-RU" sz="1600" dirty="0">
                <a:effectLst/>
              </a:rPr>
              <a:t> </a:t>
            </a:r>
            <a:endParaRPr lang="ru-RU" sz="1600" dirty="0"/>
          </a:p>
        </p:txBody>
      </p:sp>
      <p:pic>
        <p:nvPicPr>
          <p:cNvPr id="4" name="Рисунок 3">
            <a:extLst>
              <a:ext uri="{FF2B5EF4-FFF2-40B4-BE49-F238E27FC236}">
                <a16:creationId xmlns:a16="http://schemas.microsoft.com/office/drawing/2014/main" id="{CEA90078-8CDE-BC5F-CF43-D8EF9F63E26D}"/>
              </a:ext>
            </a:extLst>
          </p:cNvPr>
          <p:cNvPicPr>
            <a:picLocks noChangeAspect="1"/>
          </p:cNvPicPr>
          <p:nvPr/>
        </p:nvPicPr>
        <p:blipFill>
          <a:blip r:embed="rId4"/>
          <a:stretch>
            <a:fillRect/>
          </a:stretch>
        </p:blipFill>
        <p:spPr>
          <a:xfrm>
            <a:off x="3308985" y="4211014"/>
            <a:ext cx="5142230" cy="1917335"/>
          </a:xfrm>
          <a:prstGeom prst="rect">
            <a:avLst/>
          </a:prstGeom>
        </p:spPr>
      </p:pic>
    </p:spTree>
    <p:extLst>
      <p:ext uri="{BB962C8B-B14F-4D97-AF65-F5344CB8AC3E}">
        <p14:creationId xmlns:p14="http://schemas.microsoft.com/office/powerpoint/2010/main" val="223824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788FDF-1F50-86DE-4753-10075B9125FD}"/>
              </a:ext>
            </a:extLst>
          </p:cNvPr>
          <p:cNvSpPr>
            <a:spLocks noGrp="1"/>
          </p:cNvSpPr>
          <p:nvPr>
            <p:ph type="title"/>
          </p:nvPr>
        </p:nvSpPr>
        <p:spPr>
          <a:xfrm>
            <a:off x="838200" y="159385"/>
            <a:ext cx="10515600" cy="1325563"/>
          </a:xfrm>
        </p:spPr>
        <p:txBody>
          <a:bodyPr/>
          <a:lstStyle/>
          <a:p>
            <a:r>
              <a:rPr lang="en-US" dirty="0"/>
              <a:t> </a:t>
            </a:r>
            <a:r>
              <a:rPr lang="ru-RU" dirty="0"/>
              <a:t>Операции с нечеткими множествами</a:t>
            </a:r>
          </a:p>
        </p:txBody>
      </p:sp>
      <p:pic>
        <p:nvPicPr>
          <p:cNvPr id="5" name="Рисунок 4">
            <a:extLst>
              <a:ext uri="{FF2B5EF4-FFF2-40B4-BE49-F238E27FC236}">
                <a16:creationId xmlns:a16="http://schemas.microsoft.com/office/drawing/2014/main" id="{283FB65F-65DA-4BF1-924F-28BCD5D1BF43}"/>
              </a:ext>
            </a:extLst>
          </p:cNvPr>
          <p:cNvPicPr>
            <a:picLocks noChangeAspect="1"/>
          </p:cNvPicPr>
          <p:nvPr/>
        </p:nvPicPr>
        <p:blipFill>
          <a:blip r:embed="rId2"/>
          <a:stretch>
            <a:fillRect/>
          </a:stretch>
        </p:blipFill>
        <p:spPr>
          <a:xfrm>
            <a:off x="424180" y="1268730"/>
            <a:ext cx="5194300" cy="2057400"/>
          </a:xfrm>
          <a:prstGeom prst="rect">
            <a:avLst/>
          </a:prstGeom>
        </p:spPr>
      </p:pic>
      <p:pic>
        <p:nvPicPr>
          <p:cNvPr id="7" name="Рисунок 6">
            <a:extLst>
              <a:ext uri="{FF2B5EF4-FFF2-40B4-BE49-F238E27FC236}">
                <a16:creationId xmlns:a16="http://schemas.microsoft.com/office/drawing/2014/main" id="{9B2ACD6C-9F05-FFB6-9421-CFA0EE011A90}"/>
              </a:ext>
            </a:extLst>
          </p:cNvPr>
          <p:cNvPicPr>
            <a:picLocks noChangeAspect="1"/>
          </p:cNvPicPr>
          <p:nvPr/>
        </p:nvPicPr>
        <p:blipFill>
          <a:blip r:embed="rId3"/>
          <a:stretch>
            <a:fillRect/>
          </a:stretch>
        </p:blipFill>
        <p:spPr>
          <a:xfrm>
            <a:off x="424180" y="3719734"/>
            <a:ext cx="7772400" cy="2532476"/>
          </a:xfrm>
          <a:prstGeom prst="rect">
            <a:avLst/>
          </a:prstGeom>
        </p:spPr>
      </p:pic>
    </p:spTree>
    <p:extLst>
      <p:ext uri="{BB962C8B-B14F-4D97-AF65-F5344CB8AC3E}">
        <p14:creationId xmlns:p14="http://schemas.microsoft.com/office/powerpoint/2010/main" val="159082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9921D9-BE04-ED57-9BFD-ACDD08B6FA16}"/>
              </a:ext>
            </a:extLst>
          </p:cNvPr>
          <p:cNvSpPr>
            <a:spLocks noGrp="1"/>
          </p:cNvSpPr>
          <p:nvPr>
            <p:ph type="title"/>
          </p:nvPr>
        </p:nvSpPr>
        <p:spPr/>
        <p:txBody>
          <a:bodyPr/>
          <a:lstStyle/>
          <a:p>
            <a:r>
              <a:rPr lang="ru-RU" dirty="0"/>
              <a:t>Нечеткое «И»</a:t>
            </a:r>
          </a:p>
        </p:txBody>
      </p:sp>
      <p:pic>
        <p:nvPicPr>
          <p:cNvPr id="5" name="Рисунок 4">
            <a:extLst>
              <a:ext uri="{FF2B5EF4-FFF2-40B4-BE49-F238E27FC236}">
                <a16:creationId xmlns:a16="http://schemas.microsoft.com/office/drawing/2014/main" id="{5565D550-4E3E-953E-568F-327AF6476E1C}"/>
              </a:ext>
            </a:extLst>
          </p:cNvPr>
          <p:cNvPicPr>
            <a:picLocks noChangeAspect="1"/>
          </p:cNvPicPr>
          <p:nvPr/>
        </p:nvPicPr>
        <p:blipFill>
          <a:blip r:embed="rId2"/>
          <a:stretch>
            <a:fillRect/>
          </a:stretch>
        </p:blipFill>
        <p:spPr>
          <a:xfrm>
            <a:off x="308610" y="1360170"/>
            <a:ext cx="5222723" cy="3845192"/>
          </a:xfrm>
          <a:prstGeom prst="rect">
            <a:avLst/>
          </a:prstGeom>
        </p:spPr>
      </p:pic>
      <p:pic>
        <p:nvPicPr>
          <p:cNvPr id="7" name="Рисунок 6">
            <a:extLst>
              <a:ext uri="{FF2B5EF4-FFF2-40B4-BE49-F238E27FC236}">
                <a16:creationId xmlns:a16="http://schemas.microsoft.com/office/drawing/2014/main" id="{A83A2590-4AF9-F6E0-467F-C848B6B41EDE}"/>
              </a:ext>
            </a:extLst>
          </p:cNvPr>
          <p:cNvPicPr>
            <a:picLocks noChangeAspect="1"/>
          </p:cNvPicPr>
          <p:nvPr/>
        </p:nvPicPr>
        <p:blipFill>
          <a:blip r:embed="rId3"/>
          <a:stretch>
            <a:fillRect/>
          </a:stretch>
        </p:blipFill>
        <p:spPr>
          <a:xfrm>
            <a:off x="6286500" y="1360170"/>
            <a:ext cx="5596890" cy="3845192"/>
          </a:xfrm>
          <a:prstGeom prst="rect">
            <a:avLst/>
          </a:prstGeom>
        </p:spPr>
      </p:pic>
    </p:spTree>
    <p:extLst>
      <p:ext uri="{BB962C8B-B14F-4D97-AF65-F5344CB8AC3E}">
        <p14:creationId xmlns:p14="http://schemas.microsoft.com/office/powerpoint/2010/main" val="202472697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3025</TotalTime>
  <Words>1096</Words>
  <Application>Microsoft Macintosh PowerPoint</Application>
  <PresentationFormat>Широкоэкранный</PresentationFormat>
  <Paragraphs>69</Paragraphs>
  <Slides>15</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15</vt:i4>
      </vt:variant>
    </vt:vector>
  </HeadingPairs>
  <TitlesOfParts>
    <vt:vector size="21" baseType="lpstr">
      <vt:lpstr>Arial</vt:lpstr>
      <vt:lpstr>Calibri</vt:lpstr>
      <vt:lpstr>Calibri Light</vt:lpstr>
      <vt:lpstr>Symbol</vt:lpstr>
      <vt:lpstr>Times New Roman</vt:lpstr>
      <vt:lpstr>Тема Office</vt:lpstr>
      <vt:lpstr>Нечёткая логика</vt:lpstr>
      <vt:lpstr>Основные определения</vt:lpstr>
      <vt:lpstr>Функция принадлежности</vt:lpstr>
      <vt:lpstr>Структурный способ задания функции принадлежности</vt:lpstr>
      <vt:lpstr>Функциональный способ</vt:lpstr>
      <vt:lpstr>Лингвистические переменные</vt:lpstr>
      <vt:lpstr>Нечеткая логика. Триангулярные нормы</vt:lpstr>
      <vt:lpstr> Операции с нечеткими множествами</vt:lpstr>
      <vt:lpstr>Нечеткое «И»</vt:lpstr>
      <vt:lpstr>Нечеткое «ИЛИ»</vt:lpstr>
      <vt:lpstr>Операция импликации</vt:lpstr>
      <vt:lpstr>Нечеткие системы</vt:lpstr>
      <vt:lpstr>Нечеткий логический вывод</vt:lpstr>
      <vt:lpstr>Дефаззификация</vt:lpstr>
      <vt:lpstr>Пример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Kirill Svyatov</dc:creator>
  <cp:lastModifiedBy>Kirill Svyatov</cp:lastModifiedBy>
  <cp:revision>12</cp:revision>
  <dcterms:created xsi:type="dcterms:W3CDTF">2024-09-29T07:46:01Z</dcterms:created>
  <dcterms:modified xsi:type="dcterms:W3CDTF">2024-10-02T06:41:34Z</dcterms:modified>
</cp:coreProperties>
</file>