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57" r:id="rId4"/>
    <p:sldId id="259" r:id="rId5"/>
    <p:sldId id="260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81" r:id="rId15"/>
    <p:sldId id="282" r:id="rId16"/>
    <p:sldId id="283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9" r:id="rId25"/>
    <p:sldId id="280" r:id="rId2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95"/>
    <p:restoredTop sz="94610"/>
  </p:normalViewPr>
  <p:slideViewPr>
    <p:cSldViewPr snapToGrid="0" snapToObjects="1">
      <p:cViewPr varScale="1">
        <p:scale>
          <a:sx n="203" d="100"/>
          <a:sy n="203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2543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1699A5-2BA3-FB86-A202-70F480E7F6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ECE298-BF02-75BF-E449-AA62791378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ADE9CC-FFFD-11FA-B830-3C3B63A5D3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EA1D38-D5DB-1500-F2E1-01FAC0EB896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3252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44D2B-30FB-1E90-CC78-DD66FF816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3A5E25-2A72-048A-C7E7-FDCC748258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AEC53F-A20D-AB92-FC50-0DFE3AA91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1742D-5F84-7AD8-8205-DA8D242D1A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0275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068B4-888A-55DB-3CDF-156072652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5B38-6B6A-7145-33C3-ECA4FB1AAF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B62F65-FE77-31F9-3EFE-B6A829486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0E946-B24D-DA5C-6C2A-EE61CC49EC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71405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716FD-58BC-8AE3-A5C2-808801FD68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C86C56-3A34-574E-CBEB-ADF4BE18B4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CBDE76-9A94-FA25-DFD5-4640F39D26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5B51BC-DBA7-20DF-A4C5-6A24108947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88125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A2834D-9298-B143-2E1C-E0BD2F6CC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8DF88-BB5F-1CF3-99D2-04705D8BE3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4EA0F0-AEA4-F5F5-E400-E43FA26A79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D53B8-4E2F-EBEB-FE3B-67098821DA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95872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5F536A-1491-B7AE-3016-328BEA9C4E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17F62D-C7A7-874A-E1D8-1B4D567D8C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DCE308-A2D8-EC3F-753A-7D4F047444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016352-2A5A-9DBE-8E21-330D1332E9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98879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C44CD-713A-70A2-5BFA-3CD0C1B4BC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E8BC12-E7E5-1A60-50A0-BE9D68247A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1FEDE14-3EE8-89F8-6796-76DF4425C3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FF4D24-EFD5-6692-0CCC-B1376548F3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52392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29F05-0D37-EF98-BB31-0B05F9AD4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269632-CD11-7935-708B-751680C356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5533D2-1173-EFAB-DDE2-EE0B972074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34BBE-F7B2-1D3F-B807-05AAF7B23A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9611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CA14F-0BA6-8853-B47B-8281A9F81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01D38FF-9D4F-4B0F-A939-D534FA5505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903665-431E-0BC9-CEF8-4363470FE1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FD25A-E6B1-A3B8-4843-86DD42F458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4710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8B90A9-02F4-7D84-4ECC-E9615F997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1784529-365B-8DBB-65CA-908905657A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03BE5F-DF82-E517-56F9-B29DFB5B64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541BF-9C95-ADC6-A827-0E88055F51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84678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1CE72-4EBE-E23D-63C6-026568379F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87125A7-E63D-C2D6-DD62-11F254F1D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6FFC41-7F8A-2670-8D00-F1281FC72F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19E9C-1406-84C1-D7E9-985BAB34E2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54403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4223D0-2B76-5F9E-7259-10DB0603B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D58ED8-9687-EB15-74D9-24AD8F5CA7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8F9B5A-C4C6-1E75-EE91-2D89A86BAB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023EC6-9925-1D0E-128B-9097306433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0217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2056019" y="-1222724"/>
            <a:ext cx="5032058" cy="5032058"/>
          </a:xfrm>
          <a:prstGeom prst="ellipse">
            <a:avLst/>
          </a:prstGeom>
          <a:solidFill>
            <a:srgbClr val="000000">
              <a:alpha val="6000"/>
            </a:srgbClr>
          </a:solidFill>
          <a:ln/>
        </p:spPr>
      </p:sp>
      <p:sp>
        <p:nvSpPr>
          <p:cNvPr id="3" name="Title"/>
          <p:cNvSpPr/>
          <p:nvPr/>
        </p:nvSpPr>
        <p:spPr>
          <a:xfrm>
            <a:off x="758381" y="2122408"/>
            <a:ext cx="7620000" cy="898731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3135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Введение в семантические сети и онтологии</a:t>
            </a:r>
            <a:endParaRPr lang="en-US" sz="3135" dirty="0"/>
          </a:p>
        </p:txBody>
      </p:sp>
      <p:sp>
        <p:nvSpPr>
          <p:cNvPr id="4" name="StaticPath"/>
          <p:cNvSpPr/>
          <p:nvPr/>
        </p:nvSpPr>
        <p:spPr>
          <a:xfrm>
            <a:off x="7190137" y="3357658"/>
            <a:ext cx="2394585" cy="239458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5" name="StaticPath"/>
          <p:cNvSpPr/>
          <p:nvPr/>
        </p:nvSpPr>
        <p:spPr>
          <a:xfrm>
            <a:off x="-957929" y="-1222724"/>
            <a:ext cx="1991678" cy="1991677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03609" y="4340114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7" name="StaticPath"/>
          <p:cNvSpPr/>
          <p:nvPr/>
        </p:nvSpPr>
        <p:spPr>
          <a:xfrm>
            <a:off x="939165" y="4348163"/>
            <a:ext cx="571500" cy="571500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8" name="StaticPath"/>
          <p:cNvSpPr/>
          <p:nvPr/>
        </p:nvSpPr>
        <p:spPr>
          <a:xfrm>
            <a:off x="620268" y="4338923"/>
            <a:ext cx="571500" cy="571500"/>
          </a:xfrm>
          <a:prstGeom prst="ellipse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20206" y="0"/>
            <a:ext cx="902970" cy="90297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</p:sp>
      <p:sp>
        <p:nvSpPr>
          <p:cNvPr id="3" name="Title"/>
          <p:cNvSpPr/>
          <p:nvPr/>
        </p:nvSpPr>
        <p:spPr>
          <a:xfrm>
            <a:off x="2428875" y="274987"/>
            <a:ext cx="4286250" cy="543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571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Типы семантических сетей</a:t>
            </a:r>
            <a:endParaRPr lang="en-US" sz="2571" dirty="0"/>
          </a:p>
        </p:txBody>
      </p:sp>
      <p:sp>
        <p:nvSpPr>
          <p:cNvPr id="4" name="StaticPath"/>
          <p:cNvSpPr/>
          <p:nvPr/>
        </p:nvSpPr>
        <p:spPr>
          <a:xfrm>
            <a:off x="8304324" y="214312"/>
            <a:ext cx="602933" cy="602933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482679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426952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StaticPath"/>
          <p:cNvSpPr/>
          <p:nvPr/>
        </p:nvSpPr>
        <p:spPr>
          <a:xfrm>
            <a:off x="6362890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8" name="Form title 1"/>
          <p:cNvSpPr/>
          <p:nvPr/>
        </p:nvSpPr>
        <p:spPr>
          <a:xfrm>
            <a:off x="588264" y="1684591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Простые сети</a:t>
            </a:r>
            <a:endParaRPr lang="en-US" sz="2000" dirty="0"/>
          </a:p>
        </p:txBody>
      </p:sp>
      <p:sp>
        <p:nvSpPr>
          <p:cNvPr id="9" name="Form title 2"/>
          <p:cNvSpPr/>
          <p:nvPr/>
        </p:nvSpPr>
        <p:spPr>
          <a:xfrm>
            <a:off x="3532584" y="1703975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Иерархические сети</a:t>
            </a:r>
            <a:endParaRPr lang="en-US" sz="2000" dirty="0"/>
          </a:p>
        </p:txBody>
      </p:sp>
      <p:sp>
        <p:nvSpPr>
          <p:cNvPr id="10" name="Form title 3"/>
          <p:cNvSpPr/>
          <p:nvPr/>
        </p:nvSpPr>
        <p:spPr>
          <a:xfrm>
            <a:off x="6471904" y="1697926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Ассоциативные сети</a:t>
            </a:r>
            <a:endParaRPr lang="en-US" sz="2000" dirty="0"/>
          </a:p>
        </p:txBody>
      </p:sp>
      <p:sp>
        <p:nvSpPr>
          <p:cNvPr id="11" name="Form text 1"/>
          <p:cNvSpPr/>
          <p:nvPr/>
        </p:nvSpPr>
        <p:spPr>
          <a:xfrm>
            <a:off x="370665" y="3044857"/>
            <a:ext cx="2510028" cy="1392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Представляют базовые связи между объектами и понятиями без сложных иерархий.</a:t>
            </a:r>
            <a:endParaRPr lang="en-US" sz="1300" dirty="0"/>
          </a:p>
        </p:txBody>
      </p:sp>
      <p:sp>
        <p:nvSpPr>
          <p:cNvPr id="12" name="Form text 2"/>
          <p:cNvSpPr/>
          <p:nvPr/>
        </p:nvSpPr>
        <p:spPr>
          <a:xfrm>
            <a:off x="3278743" y="3061335"/>
            <a:ext cx="2586561" cy="1322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Моделируют таксономии с чёткой структурой и наследованием свойств.</a:t>
            </a:r>
            <a:endParaRPr lang="en-US" sz="1300" dirty="0"/>
          </a:p>
        </p:txBody>
      </p:sp>
      <p:sp>
        <p:nvSpPr>
          <p:cNvPr id="13" name="Form text 3"/>
          <p:cNvSpPr/>
          <p:nvPr/>
        </p:nvSpPr>
        <p:spPr>
          <a:xfrm>
            <a:off x="6208871" y="3032188"/>
            <a:ext cx="2594086" cy="13184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Отображают ассоциативные связи между понятиями, не обязательно иерархические.</a:t>
            </a:r>
            <a:endParaRPr lang="en-US" sz="1300" dirty="0"/>
          </a:p>
        </p:txBody>
      </p:sp>
      <p:sp>
        <p:nvSpPr>
          <p:cNvPr id="14" name="StaticPath"/>
          <p:cNvSpPr/>
          <p:nvPr/>
        </p:nvSpPr>
        <p:spPr>
          <a:xfrm>
            <a:off x="782002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5" name="StaticPath"/>
          <p:cNvSpPr/>
          <p:nvPr/>
        </p:nvSpPr>
        <p:spPr>
          <a:xfrm>
            <a:off x="372903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6" name="StaticPath"/>
          <p:cNvSpPr/>
          <p:nvPr/>
        </p:nvSpPr>
        <p:spPr>
          <a:xfrm>
            <a:off x="666292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20206" y="0"/>
            <a:ext cx="902970" cy="90297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</p:sp>
      <p:sp>
        <p:nvSpPr>
          <p:cNvPr id="3" name="Title"/>
          <p:cNvSpPr/>
          <p:nvPr/>
        </p:nvSpPr>
        <p:spPr>
          <a:xfrm>
            <a:off x="2428875" y="274987"/>
            <a:ext cx="4286250" cy="543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262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Семантические сети в применении</a:t>
            </a:r>
            <a:endParaRPr lang="en-US" sz="2262" dirty="0"/>
          </a:p>
        </p:txBody>
      </p:sp>
      <p:sp>
        <p:nvSpPr>
          <p:cNvPr id="4" name="StaticPath"/>
          <p:cNvSpPr/>
          <p:nvPr/>
        </p:nvSpPr>
        <p:spPr>
          <a:xfrm>
            <a:off x="8304324" y="214312"/>
            <a:ext cx="602933" cy="602933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482679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426952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StaticPath"/>
          <p:cNvSpPr/>
          <p:nvPr/>
        </p:nvSpPr>
        <p:spPr>
          <a:xfrm>
            <a:off x="6362890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8" name="Form title 1"/>
          <p:cNvSpPr/>
          <p:nvPr/>
        </p:nvSpPr>
        <p:spPr>
          <a:xfrm>
            <a:off x="588264" y="1684591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Поисковые системы</a:t>
            </a:r>
            <a:endParaRPr lang="en-US" sz="2300" dirty="0"/>
          </a:p>
        </p:txBody>
      </p:sp>
      <p:sp>
        <p:nvSpPr>
          <p:cNvPr id="9" name="Form title 2"/>
          <p:cNvSpPr/>
          <p:nvPr/>
        </p:nvSpPr>
        <p:spPr>
          <a:xfrm>
            <a:off x="3532584" y="1703975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NLP</a:t>
            </a:r>
            <a:endParaRPr lang="en-US" sz="2300" dirty="0"/>
          </a:p>
        </p:txBody>
      </p:sp>
      <p:sp>
        <p:nvSpPr>
          <p:cNvPr id="10" name="Form title 3"/>
          <p:cNvSpPr/>
          <p:nvPr/>
        </p:nvSpPr>
        <p:spPr>
          <a:xfrm>
            <a:off x="6471904" y="1697926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133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Системы рекомендаций</a:t>
            </a:r>
            <a:endParaRPr lang="en-US" sz="2133" dirty="0"/>
          </a:p>
        </p:txBody>
      </p:sp>
      <p:sp>
        <p:nvSpPr>
          <p:cNvPr id="11" name="Form text 1"/>
          <p:cNvSpPr/>
          <p:nvPr/>
        </p:nvSpPr>
        <p:spPr>
          <a:xfrm>
            <a:off x="370665" y="3044857"/>
            <a:ext cx="2510028" cy="1392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Улучшают качество поиска, понимая значение запроса.</a:t>
            </a:r>
            <a:endParaRPr lang="en-US" sz="1300" dirty="0"/>
          </a:p>
        </p:txBody>
      </p:sp>
      <p:sp>
        <p:nvSpPr>
          <p:cNvPr id="12" name="Form text 2"/>
          <p:cNvSpPr/>
          <p:nvPr/>
        </p:nvSpPr>
        <p:spPr>
          <a:xfrm>
            <a:off x="3278743" y="3061335"/>
            <a:ext cx="2586561" cy="1322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Помогают анализировать связи между словами и фразами.</a:t>
            </a:r>
            <a:endParaRPr lang="en-US" sz="1300" dirty="0"/>
          </a:p>
        </p:txBody>
      </p:sp>
      <p:sp>
        <p:nvSpPr>
          <p:cNvPr id="13" name="Form text 3"/>
          <p:cNvSpPr/>
          <p:nvPr/>
        </p:nvSpPr>
        <p:spPr>
          <a:xfrm>
            <a:off x="6208871" y="3032188"/>
            <a:ext cx="2594086" cy="13184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Используются для анализа предпочтений пользователей и персонализации контента.</a:t>
            </a:r>
            <a:endParaRPr lang="en-US" sz="1300" dirty="0"/>
          </a:p>
        </p:txBody>
      </p:sp>
      <p:sp>
        <p:nvSpPr>
          <p:cNvPr id="14" name="StaticPath"/>
          <p:cNvSpPr/>
          <p:nvPr/>
        </p:nvSpPr>
        <p:spPr>
          <a:xfrm>
            <a:off x="782002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5" name="StaticPath"/>
          <p:cNvSpPr/>
          <p:nvPr/>
        </p:nvSpPr>
        <p:spPr>
          <a:xfrm>
            <a:off x="372903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6" name="StaticPath"/>
          <p:cNvSpPr/>
          <p:nvPr/>
        </p:nvSpPr>
        <p:spPr>
          <a:xfrm>
            <a:off x="666292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1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Проблемы и вызовы семантических сетей</a:t>
            </a:r>
            <a:endParaRPr lang="en-US" sz="171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Масштабируемость</a:t>
            </a:r>
            <a:endParaRPr lang="en-US" sz="135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Рост объема данных и сложности требует значительных вычислительных ресурсов.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Согласованность данных</a:t>
            </a:r>
            <a:endParaRPr lang="en-US" sz="135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Необходимость регулярного обновления и проверки данных на точность.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5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Интеграция разнородных данных</a:t>
            </a:r>
            <a:endParaRPr lang="en-US" sz="135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Сложности при объединении данных из разных источников и форматов.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Перспективы и будущее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Автоматизация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Использование ИИ для автоматического построения и обновления сетей.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Интеграция с IoT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Семантические сети позволяют структурировать данные от умных устройств.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Углубление в ИИ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Улучшение анализа и прогнозирования на основе знаний сетей.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7C5606-BC5E-2726-6142-9430225143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2CF9FD9F-2BA3-AACE-F196-5D7147F8E0AB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D4F148C2-688A-2B65-B8C6-43F5717B5BE4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Онтологии</a:t>
            </a:r>
            <a:endParaRPr lang="en-US" sz="1900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57A3F28F-FCDB-644D-B47A-ECCF9DBC7AD7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40576214-A53B-553D-9BFC-A1AA44D57F1D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A19B307-7D26-C2DD-112D-C6E452047CF7}"/>
              </a:ext>
            </a:extLst>
          </p:cNvPr>
          <p:cNvSpPr txBox="1"/>
          <p:nvPr/>
        </p:nvSpPr>
        <p:spPr>
          <a:xfrm>
            <a:off x="565903" y="985361"/>
            <a:ext cx="6577847" cy="36471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100" dirty="0"/>
              <a:t>Онтология в области информатики и искусственного интеллекта — это формальное, чёткое описание концепций в определённой предметной области, включая их свойства и отношения между ними. Она служит в качестве модели знаний, которая определяет набор концептов и специфицирует семантику этих концептов и отношений.</a:t>
            </a:r>
          </a:p>
          <a:p>
            <a:endParaRPr lang="ru-RU" sz="1100" dirty="0"/>
          </a:p>
          <a:p>
            <a:r>
              <a:rPr lang="ru-RU" sz="1100" dirty="0"/>
              <a:t>Основные характеристики:</a:t>
            </a:r>
          </a:p>
          <a:p>
            <a:r>
              <a:rPr lang="ru-RU" sz="1100" dirty="0"/>
              <a:t>- Онтологии обычно основаны на формальных языках, таких как OWL (Web </a:t>
            </a:r>
            <a:r>
              <a:rPr lang="ru-RU" sz="1100" dirty="0" err="1"/>
              <a:t>Ontology</a:t>
            </a:r>
            <a:r>
              <a:rPr lang="ru-RU" sz="1100" dirty="0"/>
              <a:t> Language), которые имеют строгий синтаксис и семантику.</a:t>
            </a:r>
          </a:p>
          <a:p>
            <a:r>
              <a:rPr lang="ru-RU" sz="1100" dirty="0"/>
              <a:t>- Они позволяют выражать сложные отношения и ограничения между концепциями, включая наследование, ограничения свойств, логические аксиомы и правила.</a:t>
            </a:r>
          </a:p>
          <a:p>
            <a:r>
              <a:rPr lang="ru-RU" sz="1100" dirty="0"/>
              <a:t>- Благодаря формальной основе, онтологии позволяют использовать логические выводы для получения новых знаний из существующих данных.</a:t>
            </a:r>
          </a:p>
          <a:p>
            <a:endParaRPr lang="ru-RU" sz="1100" dirty="0"/>
          </a:p>
          <a:p>
            <a:endParaRPr lang="ru-RU" sz="1100" dirty="0"/>
          </a:p>
          <a:p>
            <a:r>
              <a:rPr lang="ru-RU" sz="1100" dirty="0"/>
              <a:t>Применение:</a:t>
            </a:r>
          </a:p>
          <a:p>
            <a:r>
              <a:rPr lang="ru-RU" sz="1100" dirty="0"/>
              <a:t>Семантический веб: Обеспечивают богатые описания данных для улучшения поисковых возможностей и интеграции данных.</a:t>
            </a:r>
          </a:p>
          <a:p>
            <a:r>
              <a:rPr lang="ru-RU" sz="1100" dirty="0"/>
              <a:t>Системы искусственного интеллекта: Служат базой знаний для экспертных систем, агентов и других AI-приложений.</a:t>
            </a:r>
          </a:p>
          <a:p>
            <a:r>
              <a:rPr lang="ru-RU" sz="1100" dirty="0"/>
              <a:t>Интеграция данных: Помогают объединять данные из различных источников посредством предоставления общей модели.</a:t>
            </a:r>
          </a:p>
        </p:txBody>
      </p:sp>
    </p:spTree>
    <p:extLst>
      <p:ext uri="{BB962C8B-B14F-4D97-AF65-F5344CB8AC3E}">
        <p14:creationId xmlns:p14="http://schemas.microsoft.com/office/powerpoint/2010/main" val="24915066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82E75D-5D9F-0AAF-958F-C6DCD67537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5EBFB70C-2B0F-DDB4-82F3-198D125888DC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79EA4DB2-A861-975D-6D05-65A4AC448811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Онтологии и семантические сети</a:t>
            </a:r>
            <a:endParaRPr lang="en-US" sz="1900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9D43A0C3-524B-5BBB-F0AA-7759FC11C16C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73A048A8-46EA-ABA3-A0FB-82693953E086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AFF53D5-98AB-06F6-470A-B8EAB2C34352}"/>
              </a:ext>
            </a:extLst>
          </p:cNvPr>
          <p:cNvSpPr txBox="1"/>
          <p:nvPr/>
        </p:nvSpPr>
        <p:spPr>
          <a:xfrm>
            <a:off x="738135" y="893198"/>
            <a:ext cx="6616541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/>
              <a:t>Онтологии часто разрабатываются с использованием инструментов, поддерживающих </a:t>
            </a:r>
            <a:r>
              <a:rPr lang="en-US" sz="1600" dirty="0"/>
              <a:t>OWL, RDF(S) </a:t>
            </a:r>
            <a:r>
              <a:rPr lang="ru-RU" sz="1600" dirty="0"/>
              <a:t>и другие стандарты </a:t>
            </a:r>
            <a:r>
              <a:rPr lang="en-US" sz="1600" dirty="0"/>
              <a:t>W3C.</a:t>
            </a:r>
          </a:p>
          <a:p>
            <a:r>
              <a:rPr lang="ru-RU" sz="1600" dirty="0"/>
              <a:t>Семантические сети могут быть созданы с помощью простых графических инструментов без необходимости следовать стандартам. </a:t>
            </a:r>
            <a:br>
              <a:rPr lang="ru-RU" sz="1600" dirty="0"/>
            </a:br>
            <a:br>
              <a:rPr lang="ru-RU" sz="1600" dirty="0"/>
            </a:br>
            <a:r>
              <a:rPr lang="ru-RU" sz="1600" dirty="0"/>
              <a:t>Онтологии поддерживают автоматизированное логическое рассуждение, что позволяет делать выводы и проверять согласованность знаний.</a:t>
            </a:r>
          </a:p>
          <a:p>
            <a:r>
              <a:rPr lang="ru-RU" sz="1600" dirty="0"/>
              <a:t>Семантические сети обычно не предназначены для автоматического логического вывода на основе их структуры.</a:t>
            </a:r>
            <a:br>
              <a:rPr lang="ru-RU" sz="1600" dirty="0"/>
            </a:br>
            <a:br>
              <a:rPr lang="ru-RU" sz="1600" dirty="0"/>
            </a:br>
            <a:r>
              <a:rPr lang="ru-RU" sz="1600" dirty="0"/>
              <a:t>Онтология подходит, когда необходимо создать формализованную модель знаний, способную поддерживать автоматический вывод и </a:t>
            </a:r>
            <a:r>
              <a:rPr lang="ru-RU" sz="1600" dirty="0" err="1"/>
              <a:t>интероперабельность</a:t>
            </a:r>
            <a:r>
              <a:rPr lang="ru-RU" sz="1600" dirty="0"/>
              <a:t> между системами.</a:t>
            </a:r>
          </a:p>
          <a:p>
            <a:r>
              <a:rPr lang="ru-RU" sz="1600" dirty="0"/>
              <a:t>Семантическая сеть полезна для визуализации знаний, обучения или в тех случаях, когда формальная логика не является необходимой.</a:t>
            </a:r>
          </a:p>
        </p:txBody>
      </p:sp>
    </p:spTree>
    <p:extLst>
      <p:ext uri="{BB962C8B-B14F-4D97-AF65-F5344CB8AC3E}">
        <p14:creationId xmlns:p14="http://schemas.microsoft.com/office/powerpoint/2010/main" val="2952143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9F53E-EE81-8D9C-F838-1B4BB61FC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0C4C5F9A-8AF8-44E7-BB84-1EB536EF5296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ACB3EAFD-B5BD-53CF-60F7-126AFF5B8C25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Ресурсы</a:t>
            </a:r>
            <a:endParaRPr lang="en-US" sz="1900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D96A224C-0F52-4981-4468-8E2E1D00D632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FE919248-7C01-8F1C-4CB9-99E26FC0566A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E6409E-2461-AD96-D617-7A112C847259}"/>
              </a:ext>
            </a:extLst>
          </p:cNvPr>
          <p:cNvSpPr txBox="1"/>
          <p:nvPr/>
        </p:nvSpPr>
        <p:spPr>
          <a:xfrm>
            <a:off x="738135" y="893198"/>
            <a:ext cx="6616541" cy="43396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ontobee.org</a:t>
            </a:r>
            <a:r>
              <a:rPr lang="en-US" sz="1200" dirty="0"/>
              <a:t>/</a:t>
            </a:r>
            <a:br>
              <a:rPr lang="en-US" sz="1200" dirty="0"/>
            </a:br>
            <a:r>
              <a:rPr lang="en-US" sz="1200" dirty="0"/>
              <a:t>Dublin Core: </a:t>
            </a:r>
            <a:r>
              <a:rPr lang="ru-RU" sz="1200" dirty="0"/>
              <a:t>стандартный набор метаданных для описания информационных ресурсов.</a:t>
            </a:r>
          </a:p>
          <a:p>
            <a:r>
              <a:rPr lang="en-US" sz="1200" dirty="0"/>
              <a:t>FOAF (Friend of a Friend): </a:t>
            </a:r>
            <a:r>
              <a:rPr lang="ru-RU" sz="1200" dirty="0"/>
              <a:t>онтология для описания людей и их социальных связей.</a:t>
            </a:r>
          </a:p>
          <a:p>
            <a:r>
              <a:rPr lang="en-US" sz="1200" dirty="0" err="1"/>
              <a:t>Schema.org</a:t>
            </a:r>
            <a:r>
              <a:rPr lang="en-US" sz="1200" dirty="0"/>
              <a:t>: </a:t>
            </a:r>
            <a:r>
              <a:rPr lang="ru-RU" sz="1200" dirty="0"/>
              <a:t>совместный словарь метаданных для разметки веб-страниц и улучшения видимости в поисковых системах.</a:t>
            </a:r>
          </a:p>
          <a:p>
            <a:r>
              <a:rPr lang="en-US" sz="1200" dirty="0"/>
              <a:t>OWL (Web Ontology Language): </a:t>
            </a:r>
            <a:r>
              <a:rPr lang="ru-RU" sz="1200" dirty="0"/>
              <a:t>язык для создания и обмена онтологиями в семантическом вебе.</a:t>
            </a:r>
          </a:p>
          <a:p>
            <a:r>
              <a:rPr lang="en-US" sz="1200" dirty="0"/>
              <a:t>SKOS (Simple Knowledge Organization System): </a:t>
            </a:r>
            <a:r>
              <a:rPr lang="ru-RU" sz="1200" dirty="0"/>
              <a:t>онтология для представления контролируемых словарей и классификаций.</a:t>
            </a:r>
          </a:p>
          <a:p>
            <a:r>
              <a:rPr lang="en-US" sz="1200" dirty="0"/>
              <a:t>CIDOC CRM: </a:t>
            </a:r>
            <a:r>
              <a:rPr lang="ru-RU" sz="1200" dirty="0"/>
              <a:t>онтология для описания культурного наследия и музейной информации.</a:t>
            </a:r>
          </a:p>
          <a:p>
            <a:r>
              <a:rPr lang="en-US" sz="1200" dirty="0"/>
              <a:t>Gene Ontology: </a:t>
            </a:r>
            <a:r>
              <a:rPr lang="ru-RU" sz="1200" dirty="0"/>
              <a:t>онтология для описания функций генов и их продуктов.</a:t>
            </a:r>
          </a:p>
          <a:p>
            <a:r>
              <a:rPr lang="en-US" sz="1200" dirty="0"/>
              <a:t>PROV-O (Provenance Ontology): </a:t>
            </a:r>
            <a:r>
              <a:rPr lang="ru-RU" sz="1200" dirty="0"/>
              <a:t>онтология для представления информации о происхождении данных.</a:t>
            </a:r>
          </a:p>
          <a:p>
            <a:r>
              <a:rPr lang="en-US" sz="1200" dirty="0"/>
              <a:t>SIOC (Semantically-Interlinked Online Communities): </a:t>
            </a:r>
            <a:r>
              <a:rPr lang="ru-RU" sz="1200" dirty="0"/>
              <a:t>онтология для описания структур и содержимого онлайн-сообществ.</a:t>
            </a:r>
          </a:p>
          <a:p>
            <a:r>
              <a:rPr lang="en-US" sz="1200" dirty="0" err="1"/>
              <a:t>GoodRelations</a:t>
            </a:r>
            <a:r>
              <a:rPr lang="en-US" sz="1200" dirty="0"/>
              <a:t>: </a:t>
            </a:r>
            <a:r>
              <a:rPr lang="ru-RU" sz="1200" dirty="0"/>
              <a:t>онтология для описания товаров, услуг и коммерческих предложений.</a:t>
            </a:r>
            <a:br>
              <a:rPr lang="ru-RU" sz="1200" dirty="0"/>
            </a:br>
            <a:br>
              <a:rPr lang="ru-RU" sz="1200" dirty="0"/>
            </a:br>
            <a:r>
              <a:rPr lang="en-US" sz="1200" b="1" dirty="0"/>
              <a:t>Computer Science Ontology (CSO)</a:t>
            </a:r>
            <a:r>
              <a:rPr lang="en-US" sz="1200" dirty="0"/>
              <a:t>: </a:t>
            </a:r>
            <a:r>
              <a:rPr lang="ru-RU" sz="1200" dirty="0"/>
              <a:t>большая онтология исследовательских областей в компьютерных науках, используемая для классификации и анализа научных работ и исследований. Ссылка: </a:t>
            </a:r>
            <a:r>
              <a:rPr lang="en-US" sz="1200" dirty="0"/>
              <a:t>http://</a:t>
            </a:r>
            <a:r>
              <a:rPr lang="en-US" sz="1200" dirty="0" err="1"/>
              <a:t>cso.kmi.open.ac.uk</a:t>
            </a:r>
            <a:r>
              <a:rPr lang="en-US" sz="1200" dirty="0"/>
              <a:t>/</a:t>
            </a:r>
          </a:p>
          <a:p>
            <a:br>
              <a:rPr lang="en-US" sz="1200" dirty="0"/>
            </a:br>
            <a:br>
              <a:rPr lang="ru-RU" sz="1200" dirty="0"/>
            </a:br>
            <a:br>
              <a:rPr lang="ru-RU" sz="1200" dirty="0"/>
            </a:b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31035726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92749-4AF4-86EF-4810-7E15F780E5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A4E417D1-F812-AF7A-50B6-03604D9FA1CA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1521BBB5-6440-B85E-7A16-121A5A12BBD7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Cypher – </a:t>
            </a:r>
            <a:r>
              <a:rPr lang="ru-RU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язык запросов к </a:t>
            </a:r>
            <a:r>
              <a:rPr lang="ru-RU" sz="1900" b="1" dirty="0" err="1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графовой</a:t>
            </a:r>
            <a:r>
              <a:rPr lang="ru-RU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 СУБД</a:t>
            </a:r>
            <a:endParaRPr lang="en-US" sz="1900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EF21F70F-FD8F-92E5-5F94-28ABA0B008FC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89E7EE33-8216-89B3-BB91-3355BB17E850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1A1CCF3-DCAC-3035-9A34-C91EFD7EC0EB}"/>
              </a:ext>
            </a:extLst>
          </p:cNvPr>
          <p:cNvSpPr txBox="1"/>
          <p:nvPr/>
        </p:nvSpPr>
        <p:spPr>
          <a:xfrm>
            <a:off x="285749" y="1149022"/>
            <a:ext cx="634155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// Создание простого узла с меткой и свойством</a:t>
            </a:r>
          </a:p>
          <a:p>
            <a:r>
              <a:rPr lang="ru-RU" sz="1200" dirty="0"/>
              <a:t>CREATE (</a:t>
            </a:r>
            <a:r>
              <a:rPr lang="ru-RU" sz="1200" dirty="0" err="1"/>
              <a:t>n:Person</a:t>
            </a:r>
            <a:r>
              <a:rPr lang="ru-RU" sz="1200" dirty="0"/>
              <a:t> {</a:t>
            </a:r>
            <a:r>
              <a:rPr lang="ru-RU" sz="1200" dirty="0" err="1"/>
              <a:t>name</a:t>
            </a:r>
            <a:r>
              <a:rPr lang="ru-RU" sz="1200" dirty="0"/>
              <a:t>: '</a:t>
            </a:r>
            <a:r>
              <a:rPr lang="ru-RU" sz="1200" dirty="0" err="1"/>
              <a:t>Alice</a:t>
            </a:r>
            <a:r>
              <a:rPr lang="ru-RU" sz="1200" dirty="0"/>
              <a:t>', </a:t>
            </a:r>
            <a:r>
              <a:rPr lang="ru-RU" sz="1200" dirty="0" err="1"/>
              <a:t>age</a:t>
            </a:r>
            <a:r>
              <a:rPr lang="ru-RU" sz="1200" dirty="0"/>
              <a:t>: 30})</a:t>
            </a:r>
          </a:p>
          <a:p>
            <a:r>
              <a:rPr lang="ru-RU" sz="1200" dirty="0"/>
              <a:t>RETURN </a:t>
            </a:r>
            <a:r>
              <a:rPr lang="ru-RU" sz="1200" dirty="0" err="1"/>
              <a:t>n</a:t>
            </a:r>
            <a:endParaRPr lang="ru-RU" sz="12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C30FF7-45DA-F84C-091E-41E4DAC647CD}"/>
              </a:ext>
            </a:extLst>
          </p:cNvPr>
          <p:cNvSpPr txBox="1"/>
          <p:nvPr/>
        </p:nvSpPr>
        <p:spPr>
          <a:xfrm>
            <a:off x="285748" y="2130771"/>
            <a:ext cx="59808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b="1" dirty="0"/>
              <a:t>Узлы (</a:t>
            </a:r>
            <a:r>
              <a:rPr lang="en-US" sz="1200" b="1" dirty="0"/>
              <a:t>Nodes) </a:t>
            </a:r>
            <a:r>
              <a:rPr lang="ru-RU" sz="1200" b="1" dirty="0"/>
              <a:t>и их обозначение: (</a:t>
            </a:r>
            <a:r>
              <a:rPr lang="en-US" sz="1200" b="1" dirty="0"/>
              <a:t>n)</a:t>
            </a:r>
            <a:endParaRPr lang="ru-RU" sz="1200" b="1" dirty="0"/>
          </a:p>
          <a:p>
            <a:r>
              <a:rPr lang="ru-RU" sz="1200" b="1" dirty="0"/>
              <a:t>Отношения (</a:t>
            </a:r>
            <a:r>
              <a:rPr lang="en-US" sz="1200" b="1" dirty="0"/>
              <a:t>Relationships) </a:t>
            </a:r>
            <a:r>
              <a:rPr lang="ru-RU" sz="1200" b="1" dirty="0"/>
              <a:t>и их обозначение: -[</a:t>
            </a:r>
            <a:r>
              <a:rPr lang="en-US" sz="1200" b="1" dirty="0"/>
              <a:t>r]-&gt;</a:t>
            </a:r>
            <a:endParaRPr lang="ru-RU" sz="1200" b="1" dirty="0"/>
          </a:p>
          <a:p>
            <a:r>
              <a:rPr lang="ru-RU" sz="1200" b="1" dirty="0"/>
              <a:t>Метки (</a:t>
            </a:r>
            <a:r>
              <a:rPr lang="en-US" sz="1200" b="1" dirty="0"/>
              <a:t>Labels) </a:t>
            </a:r>
            <a:r>
              <a:rPr lang="ru-RU" sz="1200" b="1" dirty="0"/>
              <a:t>и свойства (</a:t>
            </a:r>
            <a:r>
              <a:rPr lang="en-US" sz="1200" b="1" dirty="0"/>
              <a:t>Properties).</a:t>
            </a:r>
            <a:endParaRPr lang="ru-RU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CB1DEE4-C7F6-A981-090B-7C669A77307E}"/>
              </a:ext>
            </a:extLst>
          </p:cNvPr>
          <p:cNvSpPr txBox="1"/>
          <p:nvPr/>
        </p:nvSpPr>
        <p:spPr>
          <a:xfrm>
            <a:off x="285749" y="2953042"/>
            <a:ext cx="6341553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200" dirty="0"/>
              <a:t>// Создание двух узлов и отношения между ними</a:t>
            </a:r>
          </a:p>
          <a:p>
            <a:r>
              <a:rPr lang="ru-RU" sz="1200" dirty="0"/>
              <a:t>CREATE (</a:t>
            </a:r>
            <a:r>
              <a:rPr lang="ru-RU" sz="1200" dirty="0" err="1"/>
              <a:t>a:Person</a:t>
            </a:r>
            <a:r>
              <a:rPr lang="ru-RU" sz="1200" dirty="0"/>
              <a:t> {</a:t>
            </a:r>
            <a:r>
              <a:rPr lang="ru-RU" sz="1200" dirty="0" err="1"/>
              <a:t>name</a:t>
            </a:r>
            <a:r>
              <a:rPr lang="ru-RU" sz="1200" dirty="0"/>
              <a:t>: '</a:t>
            </a:r>
            <a:r>
              <a:rPr lang="ru-RU" sz="1200" dirty="0" err="1"/>
              <a:t>Bob</a:t>
            </a:r>
            <a:r>
              <a:rPr lang="ru-RU" sz="1200" dirty="0"/>
              <a:t>'}), (</a:t>
            </a:r>
            <a:r>
              <a:rPr lang="ru-RU" sz="1200" dirty="0" err="1"/>
              <a:t>b:Person</a:t>
            </a:r>
            <a:r>
              <a:rPr lang="ru-RU" sz="1200" dirty="0"/>
              <a:t> {</a:t>
            </a:r>
            <a:r>
              <a:rPr lang="ru-RU" sz="1200" dirty="0" err="1"/>
              <a:t>name</a:t>
            </a:r>
            <a:r>
              <a:rPr lang="ru-RU" sz="1200" dirty="0"/>
              <a:t>: '</a:t>
            </a:r>
            <a:r>
              <a:rPr lang="ru-RU" sz="1200" dirty="0" err="1"/>
              <a:t>Carol</a:t>
            </a:r>
            <a:r>
              <a:rPr lang="ru-RU" sz="1200" dirty="0"/>
              <a:t>'})</a:t>
            </a:r>
          </a:p>
          <a:p>
            <a:r>
              <a:rPr lang="ru-RU" sz="1200" dirty="0"/>
              <a:t>CREATE (</a:t>
            </a:r>
            <a:r>
              <a:rPr lang="ru-RU" sz="1200" dirty="0" err="1"/>
              <a:t>a</a:t>
            </a:r>
            <a:r>
              <a:rPr lang="ru-RU" sz="1200" dirty="0"/>
              <a:t>)-[:KNOWS]-&gt;(</a:t>
            </a:r>
            <a:r>
              <a:rPr lang="ru-RU" sz="1200" dirty="0" err="1"/>
              <a:t>b</a:t>
            </a:r>
            <a:r>
              <a:rPr lang="ru-RU" sz="1200" dirty="0"/>
              <a:t>)</a:t>
            </a:r>
          </a:p>
          <a:p>
            <a:r>
              <a:rPr lang="ru-RU" sz="1200" dirty="0"/>
              <a:t>RETURN </a:t>
            </a:r>
            <a:r>
              <a:rPr lang="ru-RU" sz="1200" dirty="0" err="1"/>
              <a:t>a</a:t>
            </a:r>
            <a:r>
              <a:rPr lang="ru-RU" sz="1200" dirty="0"/>
              <a:t>, </a:t>
            </a:r>
            <a:r>
              <a:rPr lang="ru-RU" sz="1200" dirty="0" err="1"/>
              <a:t>b</a:t>
            </a:r>
            <a:endParaRPr lang="ru-RU" sz="1200" dirty="0"/>
          </a:p>
          <a:p>
            <a:endParaRPr lang="ru-RU" sz="1200" dirty="0"/>
          </a:p>
          <a:p>
            <a:r>
              <a:rPr lang="ru-RU" sz="1200" dirty="0"/>
              <a:t>// Поиск узла по метке и свойству</a:t>
            </a:r>
          </a:p>
          <a:p>
            <a:r>
              <a:rPr lang="ru-RU" sz="1200" dirty="0"/>
              <a:t>MATCH (</a:t>
            </a:r>
            <a:r>
              <a:rPr lang="ru-RU" sz="1200" dirty="0" err="1"/>
              <a:t>p:Person</a:t>
            </a:r>
            <a:r>
              <a:rPr lang="ru-RU" sz="1200" dirty="0"/>
              <a:t> {</a:t>
            </a:r>
            <a:r>
              <a:rPr lang="ru-RU" sz="1200" dirty="0" err="1"/>
              <a:t>name</a:t>
            </a:r>
            <a:r>
              <a:rPr lang="ru-RU" sz="1200" dirty="0"/>
              <a:t>: '</a:t>
            </a:r>
            <a:r>
              <a:rPr lang="ru-RU" sz="1200" dirty="0" err="1"/>
              <a:t>Alice</a:t>
            </a:r>
            <a:r>
              <a:rPr lang="ru-RU" sz="1200" dirty="0"/>
              <a:t>'})</a:t>
            </a:r>
          </a:p>
          <a:p>
            <a:r>
              <a:rPr lang="ru-RU" sz="1200" dirty="0"/>
              <a:t>RETURN </a:t>
            </a:r>
            <a:r>
              <a:rPr lang="ru-RU" sz="1200" dirty="0" err="1"/>
              <a:t>p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529711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26EF8-86BD-2131-6A19-69CB44F88B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EB3207C4-680F-3A74-5D52-A234F0E92F05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23F96A8F-B188-BE14-28E7-30B8C359E3F3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2000" dirty="0"/>
              <a:t>Операции чтения данных</a:t>
            </a:r>
            <a:endParaRPr lang="en-US" sz="1900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BDF9B7CD-3557-DD92-98C9-4EFD918018C3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8CA30EC3-9DE1-18B8-35D6-5E8E2B3E61E9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5A33C7-DFCC-0B79-9949-53DDEF6C4501}"/>
              </a:ext>
            </a:extLst>
          </p:cNvPr>
          <p:cNvSpPr txBox="1"/>
          <p:nvPr/>
        </p:nvSpPr>
        <p:spPr>
          <a:xfrm>
            <a:off x="1222696" y="980431"/>
            <a:ext cx="5280868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// Найти всех друзей </a:t>
            </a:r>
            <a:r>
              <a:rPr lang="ru-RU" sz="1400" dirty="0" err="1"/>
              <a:t>Alice</a:t>
            </a:r>
            <a:endParaRPr lang="ru-RU" sz="1400" dirty="0"/>
          </a:p>
          <a:p>
            <a:r>
              <a:rPr lang="ru-RU" sz="1400" dirty="0"/>
              <a:t>MATCH (</a:t>
            </a:r>
            <a:r>
              <a:rPr lang="ru-RU" sz="1400" dirty="0" err="1"/>
              <a:t>alice:Person</a:t>
            </a:r>
            <a:r>
              <a:rPr lang="ru-RU" sz="1400" dirty="0"/>
              <a:t> {</a:t>
            </a:r>
            <a:r>
              <a:rPr lang="ru-RU" sz="1400" dirty="0" err="1"/>
              <a:t>name</a:t>
            </a:r>
            <a:r>
              <a:rPr lang="ru-RU" sz="1400" dirty="0"/>
              <a:t>: '</a:t>
            </a:r>
            <a:r>
              <a:rPr lang="ru-RU" sz="1400" dirty="0" err="1"/>
              <a:t>Alice</a:t>
            </a:r>
            <a:r>
              <a:rPr lang="ru-RU" sz="1400" dirty="0"/>
              <a:t>'})-[:KNOWS]-&gt;(</a:t>
            </a:r>
            <a:r>
              <a:rPr lang="ru-RU" sz="1400" dirty="0" err="1"/>
              <a:t>friends</a:t>
            </a:r>
            <a:r>
              <a:rPr lang="ru-RU" sz="1400" dirty="0"/>
              <a:t>)</a:t>
            </a:r>
          </a:p>
          <a:p>
            <a:r>
              <a:rPr lang="ru-RU" sz="1400" dirty="0"/>
              <a:t>RETURN </a:t>
            </a:r>
            <a:r>
              <a:rPr lang="ru-RU" sz="1400" dirty="0" err="1"/>
              <a:t>friends.name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// Поиск людей старше 25 лет</a:t>
            </a:r>
          </a:p>
          <a:p>
            <a:r>
              <a:rPr lang="ru-RU" sz="1400" dirty="0"/>
              <a:t>MATCH (</a:t>
            </a:r>
            <a:r>
              <a:rPr lang="ru-RU" sz="1400" dirty="0" err="1"/>
              <a:t>p:Person</a:t>
            </a:r>
            <a:r>
              <a:rPr lang="ru-RU" sz="1400" dirty="0"/>
              <a:t>)</a:t>
            </a:r>
          </a:p>
          <a:p>
            <a:r>
              <a:rPr lang="ru-RU" sz="1400" dirty="0"/>
              <a:t>WHERE </a:t>
            </a:r>
            <a:r>
              <a:rPr lang="ru-RU" sz="1400" dirty="0" err="1"/>
              <a:t>p.age</a:t>
            </a:r>
            <a:r>
              <a:rPr lang="ru-RU" sz="1400" dirty="0"/>
              <a:t> &gt; 25</a:t>
            </a:r>
          </a:p>
          <a:p>
            <a:r>
              <a:rPr lang="ru-RU" sz="1400" dirty="0"/>
              <a:t>RETURN </a:t>
            </a:r>
            <a:r>
              <a:rPr lang="ru-RU" sz="1400" dirty="0" err="1"/>
              <a:t>p.name</a:t>
            </a:r>
            <a:r>
              <a:rPr lang="ru-RU" sz="1400" dirty="0"/>
              <a:t>, </a:t>
            </a:r>
            <a:r>
              <a:rPr lang="ru-RU" sz="1400" dirty="0" err="1"/>
              <a:t>p.age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// Использование </a:t>
            </a:r>
            <a:r>
              <a:rPr lang="ru-RU" sz="1400" dirty="0" err="1"/>
              <a:t>алиасов</a:t>
            </a:r>
            <a:endParaRPr lang="ru-RU" sz="1400" dirty="0"/>
          </a:p>
          <a:p>
            <a:r>
              <a:rPr lang="ru-RU" sz="1400" dirty="0"/>
              <a:t>MATCH (</a:t>
            </a:r>
            <a:r>
              <a:rPr lang="ru-RU" sz="1400" dirty="0" err="1"/>
              <a:t>p:Person</a:t>
            </a:r>
            <a:r>
              <a:rPr lang="ru-RU" sz="1400" dirty="0"/>
              <a:t>)-[</a:t>
            </a:r>
            <a:r>
              <a:rPr lang="ru-RU" sz="1400" dirty="0" err="1"/>
              <a:t>r:KNOWS</a:t>
            </a:r>
            <a:r>
              <a:rPr lang="ru-RU" sz="1400" dirty="0"/>
              <a:t>]-&gt;(</a:t>
            </a:r>
            <a:r>
              <a:rPr lang="ru-RU" sz="1400" dirty="0" err="1"/>
              <a:t>friend</a:t>
            </a:r>
            <a:r>
              <a:rPr lang="ru-RU" sz="1400" dirty="0"/>
              <a:t>)</a:t>
            </a:r>
          </a:p>
          <a:p>
            <a:r>
              <a:rPr lang="ru-RU" sz="1400" dirty="0"/>
              <a:t>RETURN </a:t>
            </a:r>
            <a:r>
              <a:rPr lang="ru-RU" sz="1400" dirty="0" err="1"/>
              <a:t>p.name</a:t>
            </a:r>
            <a:r>
              <a:rPr lang="ru-RU" sz="1400" dirty="0"/>
              <a:t> AS </a:t>
            </a:r>
            <a:r>
              <a:rPr lang="ru-RU" sz="1400" dirty="0" err="1"/>
              <a:t>Person</a:t>
            </a:r>
            <a:r>
              <a:rPr lang="ru-RU" sz="1400" dirty="0"/>
              <a:t>, </a:t>
            </a:r>
            <a:r>
              <a:rPr lang="ru-RU" sz="1400" dirty="0" err="1"/>
              <a:t>friend.name</a:t>
            </a:r>
            <a:r>
              <a:rPr lang="ru-RU" sz="1400" dirty="0"/>
              <a:t> AS </a:t>
            </a:r>
            <a:r>
              <a:rPr lang="ru-RU" sz="1400" dirty="0" err="1"/>
              <a:t>Friend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1203340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21D37C-FE05-07D8-9420-76401CA30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DFCA9100-E407-AD44-7112-3A2C3951E8EB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8850E0C7-3B07-F88B-D09C-9F72DAF07281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2000" dirty="0"/>
              <a:t>Создание и обновление данных</a:t>
            </a:r>
            <a:endParaRPr lang="en-US" sz="1900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BC73F086-4789-622C-C311-37D1FE4A7988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16F05A6D-B130-DEB5-CF65-4083C4B641ED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60E6BA9-4694-EA56-9758-08F01C350FE8}"/>
              </a:ext>
            </a:extLst>
          </p:cNvPr>
          <p:cNvSpPr txBox="1"/>
          <p:nvPr/>
        </p:nvSpPr>
        <p:spPr>
          <a:xfrm>
            <a:off x="527208" y="928688"/>
            <a:ext cx="61084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CREATE</a:t>
            </a:r>
            <a:r>
              <a:rPr lang="en-US" sz="1400" dirty="0"/>
              <a:t>: </a:t>
            </a:r>
            <a:r>
              <a:rPr lang="ru-RU" sz="1400" dirty="0"/>
              <a:t>добавление новых узлов и отношений.</a:t>
            </a:r>
          </a:p>
          <a:p>
            <a:r>
              <a:rPr lang="en-US" sz="1400" b="1" dirty="0"/>
              <a:t>MERGE</a:t>
            </a:r>
            <a:r>
              <a:rPr lang="en-US" sz="1400" dirty="0"/>
              <a:t>: </a:t>
            </a:r>
            <a:r>
              <a:rPr lang="ru-RU" sz="1400" dirty="0"/>
              <a:t>создание или поиск существующих элементов.</a:t>
            </a:r>
          </a:p>
          <a:p>
            <a:r>
              <a:rPr lang="en-US" sz="1400" b="1" dirty="0"/>
              <a:t>SET</a:t>
            </a:r>
            <a:r>
              <a:rPr lang="en-US" sz="1400" dirty="0"/>
              <a:t> </a:t>
            </a:r>
            <a:r>
              <a:rPr lang="ru-RU" sz="1400" dirty="0"/>
              <a:t>и </a:t>
            </a:r>
            <a:r>
              <a:rPr lang="en-US" sz="1400" b="1" dirty="0"/>
              <a:t>ON CREATE SET</a:t>
            </a:r>
            <a:r>
              <a:rPr lang="en-US" sz="1400" dirty="0"/>
              <a:t>: </a:t>
            </a:r>
            <a:r>
              <a:rPr lang="ru-RU" sz="1400" dirty="0"/>
              <a:t>установка и обновление свойств.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7FB1F2-701A-43AD-BF92-60DDF0F3EFCE}"/>
              </a:ext>
            </a:extLst>
          </p:cNvPr>
          <p:cNvSpPr txBox="1"/>
          <p:nvPr/>
        </p:nvSpPr>
        <p:spPr>
          <a:xfrm>
            <a:off x="656797" y="1823855"/>
            <a:ext cx="5280868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// Создание нового узла с несколькими метками</a:t>
            </a:r>
          </a:p>
          <a:p>
            <a:r>
              <a:rPr lang="ru-RU" sz="1400" dirty="0"/>
              <a:t>CREATE (</a:t>
            </a:r>
            <a:r>
              <a:rPr lang="ru-RU" sz="1400" dirty="0" err="1"/>
              <a:t>n:Person:Employee</a:t>
            </a:r>
            <a:r>
              <a:rPr lang="ru-RU" sz="1400" dirty="0"/>
              <a:t> {</a:t>
            </a:r>
            <a:r>
              <a:rPr lang="ru-RU" sz="1400" dirty="0" err="1"/>
              <a:t>name</a:t>
            </a:r>
            <a:r>
              <a:rPr lang="ru-RU" sz="1400" dirty="0"/>
              <a:t>: '</a:t>
            </a:r>
            <a:r>
              <a:rPr lang="ru-RU" sz="1400" dirty="0" err="1"/>
              <a:t>Dave</a:t>
            </a:r>
            <a:r>
              <a:rPr lang="ru-RU" sz="1400" dirty="0"/>
              <a:t>', </a:t>
            </a:r>
            <a:r>
              <a:rPr lang="ru-RU" sz="1400" dirty="0" err="1"/>
              <a:t>position</a:t>
            </a:r>
            <a:r>
              <a:rPr lang="ru-RU" sz="1400" dirty="0"/>
              <a:t>: 'Developer'})</a:t>
            </a:r>
          </a:p>
          <a:p>
            <a:r>
              <a:rPr lang="ru-RU" sz="1400" dirty="0"/>
              <a:t>RETURN </a:t>
            </a:r>
            <a:r>
              <a:rPr lang="ru-RU" sz="1400" dirty="0" err="1"/>
              <a:t>n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// Использование MERGE для обеспечения уникальности</a:t>
            </a:r>
          </a:p>
          <a:p>
            <a:r>
              <a:rPr lang="ru-RU" sz="1400" dirty="0"/>
              <a:t>MERGE (</a:t>
            </a:r>
            <a:r>
              <a:rPr lang="ru-RU" sz="1400" dirty="0" err="1"/>
              <a:t>p:Person</a:t>
            </a:r>
            <a:r>
              <a:rPr lang="ru-RU" sz="1400" dirty="0"/>
              <a:t> {</a:t>
            </a:r>
            <a:r>
              <a:rPr lang="ru-RU" sz="1400" dirty="0" err="1"/>
              <a:t>name</a:t>
            </a:r>
            <a:r>
              <a:rPr lang="ru-RU" sz="1400" dirty="0"/>
              <a:t>: '</a:t>
            </a:r>
            <a:r>
              <a:rPr lang="ru-RU" sz="1400" dirty="0" err="1"/>
              <a:t>Eve</a:t>
            </a:r>
            <a:r>
              <a:rPr lang="ru-RU" sz="1400" dirty="0"/>
              <a:t>'})</a:t>
            </a:r>
          </a:p>
          <a:p>
            <a:r>
              <a:rPr lang="ru-RU" sz="1400" dirty="0"/>
              <a:t>ON CREATE SET </a:t>
            </a:r>
            <a:r>
              <a:rPr lang="ru-RU" sz="1400" dirty="0" err="1"/>
              <a:t>p.createdAt</a:t>
            </a:r>
            <a:r>
              <a:rPr lang="ru-RU" sz="1400" dirty="0"/>
              <a:t> = </a:t>
            </a:r>
            <a:r>
              <a:rPr lang="ru-RU" sz="1400" dirty="0" err="1"/>
              <a:t>timestamp</a:t>
            </a:r>
            <a:r>
              <a:rPr lang="ru-RU" sz="1400" dirty="0"/>
              <a:t>()</a:t>
            </a:r>
          </a:p>
          <a:p>
            <a:r>
              <a:rPr lang="ru-RU" sz="1400" dirty="0"/>
              <a:t>RETURN </a:t>
            </a:r>
            <a:r>
              <a:rPr lang="ru-RU" sz="1400" dirty="0" err="1"/>
              <a:t>p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// Обновление свойств узла</a:t>
            </a:r>
          </a:p>
          <a:p>
            <a:r>
              <a:rPr lang="ru-RU" sz="1400" dirty="0"/>
              <a:t>MATCH (</a:t>
            </a:r>
            <a:r>
              <a:rPr lang="ru-RU" sz="1400" dirty="0" err="1"/>
              <a:t>p:Person</a:t>
            </a:r>
            <a:r>
              <a:rPr lang="ru-RU" sz="1400" dirty="0"/>
              <a:t> {</a:t>
            </a:r>
            <a:r>
              <a:rPr lang="ru-RU" sz="1400" dirty="0" err="1"/>
              <a:t>name</a:t>
            </a:r>
            <a:r>
              <a:rPr lang="ru-RU" sz="1400" dirty="0"/>
              <a:t>: '</a:t>
            </a:r>
            <a:r>
              <a:rPr lang="ru-RU" sz="1400" dirty="0" err="1"/>
              <a:t>Bob</a:t>
            </a:r>
            <a:r>
              <a:rPr lang="ru-RU" sz="1400" dirty="0"/>
              <a:t>'})</a:t>
            </a:r>
          </a:p>
          <a:p>
            <a:r>
              <a:rPr lang="ru-RU" sz="1400" dirty="0"/>
              <a:t>SET </a:t>
            </a:r>
            <a:r>
              <a:rPr lang="ru-RU" sz="1400" dirty="0" err="1"/>
              <a:t>p.age</a:t>
            </a:r>
            <a:r>
              <a:rPr lang="ru-RU" sz="1400" dirty="0"/>
              <a:t> = 35</a:t>
            </a:r>
          </a:p>
          <a:p>
            <a:r>
              <a:rPr lang="ru-RU" sz="1400" dirty="0"/>
              <a:t>RETURN </a:t>
            </a:r>
            <a:r>
              <a:rPr lang="ru-RU" sz="1400" dirty="0" err="1"/>
              <a:t>p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38258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68" b="1" dirty="0" err="1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Определени</a:t>
            </a:r>
            <a:r>
              <a:rPr lang="ru-RU" sz="1868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я</a:t>
            </a:r>
            <a:endParaRPr lang="en-US" sz="1868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Семантическая сеть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Граф, состоящий из понятий и их взаимосвязей, используемый для описания значений и структурирования информации.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Основная идея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Информация о понятиях становится полезнее при наличии связей с другими понятиями.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7F8E4-8FC6-D588-7129-5114FF753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57D2C7BB-01E2-2F9D-E2EB-3210965095B1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7770B0E6-A74F-D940-4E42-0CAFAA789ACB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2000" dirty="0"/>
              <a:t>Удаление данных</a:t>
            </a:r>
            <a:endParaRPr lang="en-US" sz="1900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42B4FCA0-09E9-3A64-3A12-C7E394176EAC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B6336EAB-B211-B3D6-F6F0-53F1170059CD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A509DC8-4CE8-C649-A408-C334C3FDCD04}"/>
              </a:ext>
            </a:extLst>
          </p:cNvPr>
          <p:cNvSpPr txBox="1"/>
          <p:nvPr/>
        </p:nvSpPr>
        <p:spPr>
          <a:xfrm>
            <a:off x="527208" y="928688"/>
            <a:ext cx="610848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/>
              <a:t>DELETE</a:t>
            </a:r>
            <a:r>
              <a:rPr lang="en-US" sz="1400" dirty="0"/>
              <a:t>: </a:t>
            </a:r>
            <a:r>
              <a:rPr lang="ru-RU" sz="1400" dirty="0"/>
              <a:t>удаление узлов и отношений.</a:t>
            </a:r>
          </a:p>
          <a:p>
            <a:r>
              <a:rPr lang="en-US" sz="1400" b="1" dirty="0"/>
              <a:t>DETACH DELETE</a:t>
            </a:r>
            <a:r>
              <a:rPr lang="en-US" sz="1400" dirty="0"/>
              <a:t>: </a:t>
            </a:r>
            <a:r>
              <a:rPr lang="ru-RU" sz="1400" dirty="0"/>
              <a:t>удаление узла вместе со всеми его связями.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E5B409-C8F5-B519-2590-CB2764620D61}"/>
              </a:ext>
            </a:extLst>
          </p:cNvPr>
          <p:cNvSpPr txBox="1"/>
          <p:nvPr/>
        </p:nvSpPr>
        <p:spPr>
          <a:xfrm>
            <a:off x="669023" y="1875711"/>
            <a:ext cx="5280868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// Удаление отношения между двумя узлами</a:t>
            </a:r>
          </a:p>
          <a:p>
            <a:r>
              <a:rPr lang="ru-RU" sz="1400" dirty="0"/>
              <a:t>MATCH (</a:t>
            </a:r>
            <a:r>
              <a:rPr lang="ru-RU" sz="1400" dirty="0" err="1"/>
              <a:t>a:Person</a:t>
            </a:r>
            <a:r>
              <a:rPr lang="ru-RU" sz="1400" dirty="0"/>
              <a:t> {</a:t>
            </a:r>
            <a:r>
              <a:rPr lang="ru-RU" sz="1400" dirty="0" err="1"/>
              <a:t>name</a:t>
            </a:r>
            <a:r>
              <a:rPr lang="ru-RU" sz="1400" dirty="0"/>
              <a:t>: '</a:t>
            </a:r>
            <a:r>
              <a:rPr lang="ru-RU" sz="1400" dirty="0" err="1"/>
              <a:t>Alice</a:t>
            </a:r>
            <a:r>
              <a:rPr lang="ru-RU" sz="1400" dirty="0"/>
              <a:t>'})-[</a:t>
            </a:r>
            <a:r>
              <a:rPr lang="ru-RU" sz="1400" dirty="0" err="1"/>
              <a:t>r:KNOWS</a:t>
            </a:r>
            <a:r>
              <a:rPr lang="ru-RU" sz="1400" dirty="0"/>
              <a:t>]-&gt;(</a:t>
            </a:r>
            <a:r>
              <a:rPr lang="ru-RU" sz="1400" dirty="0" err="1"/>
              <a:t>b:Person</a:t>
            </a:r>
            <a:r>
              <a:rPr lang="ru-RU" sz="1400" dirty="0"/>
              <a:t> {</a:t>
            </a:r>
            <a:r>
              <a:rPr lang="ru-RU" sz="1400" dirty="0" err="1"/>
              <a:t>name</a:t>
            </a:r>
            <a:r>
              <a:rPr lang="ru-RU" sz="1400" dirty="0"/>
              <a:t>: '</a:t>
            </a:r>
            <a:r>
              <a:rPr lang="ru-RU" sz="1400" dirty="0" err="1"/>
              <a:t>Bob</a:t>
            </a:r>
            <a:r>
              <a:rPr lang="ru-RU" sz="1400" dirty="0"/>
              <a:t>'})</a:t>
            </a:r>
          </a:p>
          <a:p>
            <a:r>
              <a:rPr lang="ru-RU" sz="1400" dirty="0"/>
              <a:t>DELETE </a:t>
            </a:r>
            <a:r>
              <a:rPr lang="ru-RU" sz="1400" dirty="0" err="1"/>
              <a:t>r</a:t>
            </a:r>
            <a:endParaRPr lang="ru-RU" sz="1400" dirty="0"/>
          </a:p>
          <a:p>
            <a:endParaRPr lang="ru-RU" sz="1400" dirty="0"/>
          </a:p>
          <a:p>
            <a:r>
              <a:rPr lang="ru-RU" sz="1400" dirty="0"/>
              <a:t>// Удаление узла и всех его отношений</a:t>
            </a:r>
          </a:p>
          <a:p>
            <a:r>
              <a:rPr lang="ru-RU" sz="1400" dirty="0"/>
              <a:t>MATCH (</a:t>
            </a:r>
            <a:r>
              <a:rPr lang="ru-RU" sz="1400" dirty="0" err="1"/>
              <a:t>p:Person</a:t>
            </a:r>
            <a:r>
              <a:rPr lang="ru-RU" sz="1400" dirty="0"/>
              <a:t> {</a:t>
            </a:r>
            <a:r>
              <a:rPr lang="ru-RU" sz="1400" dirty="0" err="1"/>
              <a:t>name</a:t>
            </a:r>
            <a:r>
              <a:rPr lang="ru-RU" sz="1400" dirty="0"/>
              <a:t>: '</a:t>
            </a:r>
            <a:r>
              <a:rPr lang="ru-RU" sz="1400" dirty="0" err="1"/>
              <a:t>Carol</a:t>
            </a:r>
            <a:r>
              <a:rPr lang="ru-RU" sz="1400" dirty="0"/>
              <a:t>'})</a:t>
            </a:r>
          </a:p>
          <a:p>
            <a:r>
              <a:rPr lang="ru-RU" sz="1400" dirty="0"/>
              <a:t>DETACH DELETE </a:t>
            </a:r>
            <a:r>
              <a:rPr lang="ru-RU" sz="1400" dirty="0" err="1"/>
              <a:t>p</a:t>
            </a:r>
            <a:endParaRPr lang="ru-RU" sz="1400" dirty="0"/>
          </a:p>
        </p:txBody>
      </p:sp>
    </p:spTree>
    <p:extLst>
      <p:ext uri="{BB962C8B-B14F-4D97-AF65-F5344CB8AC3E}">
        <p14:creationId xmlns:p14="http://schemas.microsoft.com/office/powerpoint/2010/main" val="203838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CAA0B3-5DE0-435F-29AC-8C0FA4B0E5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C5481D8C-12BB-C919-2BDA-61DFF5723FA2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EB5CB675-427D-A23F-854F-73A255DF7E42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2000" dirty="0"/>
              <a:t>Использование функций и операторов</a:t>
            </a:r>
            <a:endParaRPr lang="en-US" sz="1900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8023F032-8C18-1018-6412-9A0F7D02B16F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7A951B23-96F3-F6BE-3328-4D1E20C285BD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18239C-5008-4FA7-9A7B-0F9AD646C285}"/>
              </a:ext>
            </a:extLst>
          </p:cNvPr>
          <p:cNvSpPr txBox="1"/>
          <p:nvPr/>
        </p:nvSpPr>
        <p:spPr>
          <a:xfrm>
            <a:off x="527208" y="928688"/>
            <a:ext cx="61084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Агрегатные функции</a:t>
            </a:r>
            <a:r>
              <a:rPr lang="ru-RU" sz="1400" dirty="0"/>
              <a:t>: </a:t>
            </a:r>
            <a:r>
              <a:rPr lang="en-US" sz="1400" dirty="0"/>
              <a:t>COUNT(), AVG(), SUM(), MAX(), MIN().</a:t>
            </a:r>
            <a:endParaRPr lang="ru-RU" sz="1400" dirty="0"/>
          </a:p>
          <a:p>
            <a:r>
              <a:rPr lang="ru-RU" sz="1400" b="1" dirty="0"/>
              <a:t>Строковые и математические функции</a:t>
            </a:r>
            <a:r>
              <a:rPr lang="ru-RU" sz="1400" dirty="0"/>
              <a:t>.</a:t>
            </a:r>
          </a:p>
          <a:p>
            <a:r>
              <a:rPr lang="ru-RU" sz="1400" b="1" dirty="0"/>
              <a:t>Сортировка и пагинация</a:t>
            </a:r>
            <a:r>
              <a:rPr lang="ru-RU" sz="1400" dirty="0"/>
              <a:t>: </a:t>
            </a:r>
            <a:r>
              <a:rPr lang="en-US" sz="1400" dirty="0"/>
              <a:t>ORDER BY, SKIP, LIMIT.</a:t>
            </a:r>
            <a:endParaRPr lang="ru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3B3AD5-04CF-A780-7DBF-CA560CCC87A5}"/>
              </a:ext>
            </a:extLst>
          </p:cNvPr>
          <p:cNvSpPr txBox="1"/>
          <p:nvPr/>
        </p:nvSpPr>
        <p:spPr>
          <a:xfrm>
            <a:off x="669023" y="1875711"/>
            <a:ext cx="528086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// Подсчитать количество друзей у каждого человека</a:t>
            </a:r>
          </a:p>
          <a:p>
            <a:r>
              <a:rPr lang="en-US" sz="1400" dirty="0"/>
              <a:t>MATCH (</a:t>
            </a:r>
            <a:r>
              <a:rPr lang="en-US" sz="1400" dirty="0" err="1"/>
              <a:t>p:Person</a:t>
            </a:r>
            <a:r>
              <a:rPr lang="en-US" sz="1400" dirty="0"/>
              <a:t>)-[:KNOWS]-&gt;(friends)</a:t>
            </a:r>
          </a:p>
          <a:p>
            <a:r>
              <a:rPr lang="en-US" sz="1400" dirty="0"/>
              <a:t>RETURN </a:t>
            </a:r>
            <a:r>
              <a:rPr lang="en-US" sz="1400" dirty="0" err="1"/>
              <a:t>p.name</a:t>
            </a:r>
            <a:r>
              <a:rPr lang="en-US" sz="1400" dirty="0"/>
              <a:t>, COUNT(friends) AS </a:t>
            </a:r>
            <a:r>
              <a:rPr lang="en-US" sz="1400" dirty="0" err="1"/>
              <a:t>friendCount</a:t>
            </a:r>
            <a:endParaRPr lang="en-US" sz="1400" dirty="0"/>
          </a:p>
          <a:p>
            <a:r>
              <a:rPr lang="en-US" sz="1400" dirty="0"/>
              <a:t>ORDER BY </a:t>
            </a:r>
            <a:r>
              <a:rPr lang="en-US" sz="1400" dirty="0" err="1"/>
              <a:t>friendCount</a:t>
            </a:r>
            <a:r>
              <a:rPr lang="en-US" sz="1400" dirty="0"/>
              <a:t> DESC</a:t>
            </a:r>
          </a:p>
          <a:p>
            <a:endParaRPr lang="en-US" sz="1400" dirty="0"/>
          </a:p>
          <a:p>
            <a:r>
              <a:rPr lang="en-US" sz="1400" dirty="0"/>
              <a:t>// </a:t>
            </a:r>
            <a:r>
              <a:rPr lang="ru-RU" sz="1400" dirty="0"/>
              <a:t>Найти средний возраст сотрудников</a:t>
            </a:r>
          </a:p>
          <a:p>
            <a:r>
              <a:rPr lang="en-US" sz="1400" dirty="0"/>
              <a:t>MATCH (</a:t>
            </a:r>
            <a:r>
              <a:rPr lang="en-US" sz="1400" dirty="0" err="1"/>
              <a:t>e:Employee</a:t>
            </a:r>
            <a:r>
              <a:rPr lang="en-US" sz="1400" dirty="0"/>
              <a:t>)</a:t>
            </a:r>
          </a:p>
          <a:p>
            <a:r>
              <a:rPr lang="en-US" sz="1400" dirty="0"/>
              <a:t>RETURN AVG(</a:t>
            </a:r>
            <a:r>
              <a:rPr lang="en-US" sz="1400" dirty="0" err="1"/>
              <a:t>e.age</a:t>
            </a:r>
            <a:r>
              <a:rPr lang="en-US" sz="1400" dirty="0"/>
              <a:t>) AS </a:t>
            </a:r>
            <a:r>
              <a:rPr lang="en-US" sz="1400" dirty="0" err="1"/>
              <a:t>averageAge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// </a:t>
            </a:r>
            <a:r>
              <a:rPr lang="ru-RU" sz="1400" dirty="0"/>
              <a:t>Пагинация результатов</a:t>
            </a:r>
          </a:p>
          <a:p>
            <a:r>
              <a:rPr lang="en-US" sz="1400" dirty="0"/>
              <a:t>MATCH (</a:t>
            </a:r>
            <a:r>
              <a:rPr lang="en-US" sz="1400" dirty="0" err="1"/>
              <a:t>p:Person</a:t>
            </a:r>
            <a:r>
              <a:rPr lang="en-US" sz="1400" dirty="0"/>
              <a:t>)</a:t>
            </a:r>
          </a:p>
          <a:p>
            <a:r>
              <a:rPr lang="en-US" sz="1400" dirty="0"/>
              <a:t>RETURN </a:t>
            </a:r>
            <a:r>
              <a:rPr lang="en-US" sz="1400" dirty="0" err="1"/>
              <a:t>p.name</a:t>
            </a:r>
            <a:endParaRPr lang="en-US" sz="1400" dirty="0"/>
          </a:p>
          <a:p>
            <a:r>
              <a:rPr lang="en-US" sz="1400" dirty="0"/>
              <a:t>ORDER BY </a:t>
            </a:r>
            <a:r>
              <a:rPr lang="en-US" sz="1400" dirty="0" err="1"/>
              <a:t>p.name</a:t>
            </a:r>
            <a:endParaRPr lang="en-US" sz="1400" dirty="0"/>
          </a:p>
          <a:p>
            <a:r>
              <a:rPr lang="en-US" sz="1400" dirty="0"/>
              <a:t>SKIP 10 LIMIT 5</a:t>
            </a:r>
          </a:p>
        </p:txBody>
      </p:sp>
    </p:spTree>
    <p:extLst>
      <p:ext uri="{BB962C8B-B14F-4D97-AF65-F5344CB8AC3E}">
        <p14:creationId xmlns:p14="http://schemas.microsoft.com/office/powerpoint/2010/main" val="1631533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38072F-1A4D-C3EE-F9F7-83FCFE5DBC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A3DFF1E6-2B50-6B51-FB92-7380FB646759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795550A9-713D-BFAE-4BC9-D05072D537DA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2000" dirty="0"/>
              <a:t>Работа с путями и паттернами</a:t>
            </a:r>
            <a:endParaRPr lang="en-US" sz="1900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0EB8C181-8499-C2F4-DA2C-066DC5238A58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4EBC26FB-DC84-19E8-5117-EC79F9983D12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0FAA1A7-C7FD-9FA3-CF99-93B4C4276CBE}"/>
              </a:ext>
            </a:extLst>
          </p:cNvPr>
          <p:cNvSpPr txBox="1"/>
          <p:nvPr/>
        </p:nvSpPr>
        <p:spPr>
          <a:xfrm>
            <a:off x="527208" y="928688"/>
            <a:ext cx="61084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Поиск коротких путей</a:t>
            </a:r>
            <a:r>
              <a:rPr lang="ru-RU" sz="1400" dirty="0"/>
              <a:t>: использование функции </a:t>
            </a:r>
            <a:r>
              <a:rPr lang="en-US" sz="1400" dirty="0" err="1"/>
              <a:t>shortestPath</a:t>
            </a:r>
            <a:r>
              <a:rPr lang="en-US" sz="1400" dirty="0"/>
              <a:t>().</a:t>
            </a:r>
            <a:br>
              <a:rPr lang="ru-RU" sz="1400" dirty="0"/>
            </a:br>
            <a:r>
              <a:rPr lang="ru-RU" sz="1400" b="1" dirty="0"/>
              <a:t>Переменная длина путей</a:t>
            </a:r>
            <a:r>
              <a:rPr lang="ru-RU" sz="1400" dirty="0"/>
              <a:t>: * и диапазоны.</a:t>
            </a:r>
            <a:br>
              <a:rPr lang="ru-RU" sz="1400" dirty="0"/>
            </a:br>
            <a:r>
              <a:rPr lang="ru-RU" sz="1400" b="1" dirty="0"/>
              <a:t>Обход графа и рекурсивные запросы.</a:t>
            </a:r>
            <a:endParaRPr lang="ru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B8E550-78D7-5F52-B7D4-D2E6091581F8}"/>
              </a:ext>
            </a:extLst>
          </p:cNvPr>
          <p:cNvSpPr txBox="1"/>
          <p:nvPr/>
        </p:nvSpPr>
        <p:spPr>
          <a:xfrm>
            <a:off x="669023" y="1875711"/>
            <a:ext cx="52808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// Найти кратчайший путь между двумя узлами</a:t>
            </a:r>
          </a:p>
          <a:p>
            <a:r>
              <a:rPr lang="en-US" sz="1400" dirty="0"/>
              <a:t>MATCH path = </a:t>
            </a:r>
            <a:r>
              <a:rPr lang="en-US" sz="1400" dirty="0" err="1"/>
              <a:t>shortestPath</a:t>
            </a:r>
            <a:r>
              <a:rPr lang="en-US" sz="1400" dirty="0"/>
              <a:t>(</a:t>
            </a:r>
          </a:p>
          <a:p>
            <a:r>
              <a:rPr lang="en-US" sz="1400" dirty="0"/>
              <a:t>  (</a:t>
            </a:r>
            <a:r>
              <a:rPr lang="en-US" sz="1400" dirty="0" err="1"/>
              <a:t>a:Person</a:t>
            </a:r>
            <a:r>
              <a:rPr lang="en-US" sz="1400" dirty="0"/>
              <a:t> {name: 'Alice'})-[:KNOWS*]-(</a:t>
            </a:r>
            <a:r>
              <a:rPr lang="en-US" sz="1400" dirty="0" err="1"/>
              <a:t>b:Person</a:t>
            </a:r>
            <a:r>
              <a:rPr lang="en-US" sz="1400" dirty="0"/>
              <a:t> {name: 'Eve'})</a:t>
            </a:r>
          </a:p>
          <a:p>
            <a:r>
              <a:rPr lang="en-US" sz="1400" dirty="0"/>
              <a:t>)</a:t>
            </a:r>
          </a:p>
          <a:p>
            <a:r>
              <a:rPr lang="en-US" sz="1400" dirty="0"/>
              <a:t>RETURN path</a:t>
            </a:r>
          </a:p>
          <a:p>
            <a:endParaRPr lang="en-US" sz="1400" dirty="0"/>
          </a:p>
          <a:p>
            <a:r>
              <a:rPr lang="en-US" sz="1400" dirty="0"/>
              <a:t>// </a:t>
            </a:r>
            <a:r>
              <a:rPr lang="ru-RU" sz="1400" dirty="0"/>
              <a:t>Найти все связи до третьего уровня</a:t>
            </a:r>
          </a:p>
          <a:p>
            <a:r>
              <a:rPr lang="en-US" sz="1400" dirty="0"/>
              <a:t>MATCH (</a:t>
            </a:r>
            <a:r>
              <a:rPr lang="en-US" sz="1400" dirty="0" err="1"/>
              <a:t>p:Person</a:t>
            </a:r>
            <a:r>
              <a:rPr lang="en-US" sz="1400" dirty="0"/>
              <a:t> {name: 'Bob'})-[:KNOWS*1..3]-(connections)</a:t>
            </a:r>
          </a:p>
          <a:p>
            <a:r>
              <a:rPr lang="en-US" sz="1400" dirty="0"/>
              <a:t>RETURN DISTINCT </a:t>
            </a:r>
            <a:r>
              <a:rPr lang="en-US" sz="1400" dirty="0" err="1"/>
              <a:t>connections.name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827559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DF6D6E-B67C-B7E3-90F6-EB1FF848E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CD0972A6-924E-CA74-7234-40C973A521A5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712B7A0F-E2CA-0BA6-61DF-73F3C1899DCA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2000" dirty="0"/>
              <a:t>Оптимизация запросов</a:t>
            </a:r>
            <a:endParaRPr lang="en-US" sz="1900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9ACF689B-EB3A-D54B-5ED8-3DC4394002BD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70414B92-0FD1-9FD1-98A8-08632EC12B15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C53FA-22E6-9D5C-4F5A-2849BEFB92B0}"/>
              </a:ext>
            </a:extLst>
          </p:cNvPr>
          <p:cNvSpPr txBox="1"/>
          <p:nvPr/>
        </p:nvSpPr>
        <p:spPr>
          <a:xfrm>
            <a:off x="527208" y="928688"/>
            <a:ext cx="610848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b="1" dirty="0"/>
              <a:t>Использование индексов и ограничений</a:t>
            </a:r>
            <a:r>
              <a:rPr lang="ru-RU" sz="1400" dirty="0"/>
              <a:t>.</a:t>
            </a:r>
          </a:p>
          <a:p>
            <a:r>
              <a:rPr lang="ru-RU" sz="1400" b="1" dirty="0"/>
              <a:t>Профилирование запросов с помощью </a:t>
            </a:r>
            <a:r>
              <a:rPr lang="en-US" sz="1400" b="1" dirty="0"/>
              <a:t>EXPLAIN </a:t>
            </a:r>
            <a:r>
              <a:rPr lang="ru-RU" sz="1400" b="1" dirty="0"/>
              <a:t>и </a:t>
            </a:r>
            <a:r>
              <a:rPr lang="en-US" sz="1400" b="1" dirty="0"/>
              <a:t>PROFILE.</a:t>
            </a:r>
            <a:endParaRPr lang="ru-RU" sz="1400" b="1" dirty="0"/>
          </a:p>
          <a:p>
            <a:r>
              <a:rPr lang="ru-RU" sz="1400" b="1" dirty="0"/>
              <a:t>Лучшие практики написания эффективных запросов.</a:t>
            </a:r>
            <a:endParaRPr lang="ru-RU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A15762D-B1B4-ACEF-086B-1ADC7AE5ACAA}"/>
              </a:ext>
            </a:extLst>
          </p:cNvPr>
          <p:cNvSpPr txBox="1"/>
          <p:nvPr/>
        </p:nvSpPr>
        <p:spPr>
          <a:xfrm>
            <a:off x="669023" y="1875711"/>
            <a:ext cx="528086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// Создание индекса на свойство</a:t>
            </a:r>
          </a:p>
          <a:p>
            <a:r>
              <a:rPr lang="en-US" sz="1400" dirty="0"/>
              <a:t>CREATE INDEX FOR (</a:t>
            </a:r>
            <a:r>
              <a:rPr lang="en-US" sz="1400" dirty="0" err="1"/>
              <a:t>p:Person</a:t>
            </a:r>
            <a:r>
              <a:rPr lang="en-US" sz="1400" dirty="0"/>
              <a:t>) ON (</a:t>
            </a:r>
            <a:r>
              <a:rPr lang="en-US" sz="1400" dirty="0" err="1"/>
              <a:t>p.name</a:t>
            </a:r>
            <a:r>
              <a:rPr lang="en-US" sz="1400" dirty="0"/>
              <a:t>)</a:t>
            </a:r>
          </a:p>
          <a:p>
            <a:endParaRPr lang="en-US" sz="1400" dirty="0"/>
          </a:p>
          <a:p>
            <a:r>
              <a:rPr lang="en-US" sz="1400" dirty="0"/>
              <a:t>// </a:t>
            </a:r>
            <a:r>
              <a:rPr lang="ru-RU" sz="1400" dirty="0"/>
              <a:t>Проверка плана выполнения запроса</a:t>
            </a:r>
          </a:p>
          <a:p>
            <a:r>
              <a:rPr lang="en-US" sz="1400" dirty="0"/>
              <a:t>EXPLAIN MATCH (</a:t>
            </a:r>
            <a:r>
              <a:rPr lang="en-US" sz="1400" dirty="0" err="1"/>
              <a:t>p:Person</a:t>
            </a:r>
            <a:r>
              <a:rPr lang="en-US" sz="1400" dirty="0"/>
              <a:t> {name: 'Alice'}) RETURN p</a:t>
            </a:r>
          </a:p>
          <a:p>
            <a:endParaRPr lang="en-US" sz="1400" dirty="0"/>
          </a:p>
          <a:p>
            <a:r>
              <a:rPr lang="en-US" sz="1400" dirty="0"/>
              <a:t>// </a:t>
            </a:r>
            <a:r>
              <a:rPr lang="ru-RU" sz="1400" dirty="0"/>
              <a:t>Профилирование запроса для анализа производительности</a:t>
            </a:r>
          </a:p>
          <a:p>
            <a:r>
              <a:rPr lang="en-US" sz="1400" dirty="0"/>
              <a:t>PROFILE MATCH (</a:t>
            </a:r>
            <a:r>
              <a:rPr lang="en-US" sz="1400" dirty="0" err="1"/>
              <a:t>p:Person</a:t>
            </a:r>
            <a:r>
              <a:rPr lang="en-US" sz="1400" dirty="0"/>
              <a:t>)-[:KNOWS]-&gt;(friends)</a:t>
            </a:r>
          </a:p>
          <a:p>
            <a:r>
              <a:rPr lang="en-US" sz="1400" dirty="0"/>
              <a:t>RETURN </a:t>
            </a:r>
            <a:r>
              <a:rPr lang="en-US" sz="1400" dirty="0" err="1"/>
              <a:t>p.name</a:t>
            </a:r>
            <a:r>
              <a:rPr lang="en-US" sz="1400" dirty="0"/>
              <a:t>, COUNT(friends)</a:t>
            </a:r>
          </a:p>
        </p:txBody>
      </p:sp>
    </p:spTree>
    <p:extLst>
      <p:ext uri="{BB962C8B-B14F-4D97-AF65-F5344CB8AC3E}">
        <p14:creationId xmlns:p14="http://schemas.microsoft.com/office/powerpoint/2010/main" val="295709305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99BF48-C562-10BF-E7BA-01E317DCAF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72469A2A-EF2C-BDAC-62AF-AAF723DF4AEF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B9248A29-FE30-375D-1187-F2A25B838FFC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2000" dirty="0"/>
              <a:t>Примеры</a:t>
            </a:r>
            <a:endParaRPr lang="en-US" sz="1900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1CAB4D55-1E71-434D-88A7-6827DFA2145C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BB832D8E-32D7-E6E0-1F2D-946046CA87FD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D763F33-0207-2475-5517-2B15CD1961D5}"/>
              </a:ext>
            </a:extLst>
          </p:cNvPr>
          <p:cNvSpPr txBox="1"/>
          <p:nvPr/>
        </p:nvSpPr>
        <p:spPr>
          <a:xfrm>
            <a:off x="313985" y="928688"/>
            <a:ext cx="7639390" cy="33239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/>
              <a:t>// Кейс 1: Найти общих друзей между двумя пользователями</a:t>
            </a:r>
          </a:p>
          <a:p>
            <a:r>
              <a:rPr lang="en-US" sz="1400" dirty="0"/>
              <a:t>MATCH (</a:t>
            </a:r>
            <a:r>
              <a:rPr lang="en-US" sz="1400" dirty="0" err="1"/>
              <a:t>a:Person</a:t>
            </a:r>
            <a:r>
              <a:rPr lang="en-US" sz="1400" dirty="0"/>
              <a:t> {name: 'Alice'})-[:KNOWS]-&gt;(</a:t>
            </a:r>
            <a:r>
              <a:rPr lang="en-US" sz="1400" dirty="0" err="1"/>
              <a:t>commonFriend</a:t>
            </a:r>
            <a:r>
              <a:rPr lang="en-US" sz="1400" dirty="0"/>
              <a:t>)&lt;-[:KNOWS]-(</a:t>
            </a:r>
            <a:r>
              <a:rPr lang="en-US" sz="1400" dirty="0" err="1"/>
              <a:t>b:Person</a:t>
            </a:r>
            <a:r>
              <a:rPr lang="en-US" sz="1400" dirty="0"/>
              <a:t> {name: 'Bob'})</a:t>
            </a:r>
          </a:p>
          <a:p>
            <a:r>
              <a:rPr lang="en-US" sz="1400" dirty="0"/>
              <a:t>RETURN </a:t>
            </a:r>
            <a:r>
              <a:rPr lang="en-US" sz="1400" dirty="0" err="1"/>
              <a:t>commonFriend.name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// </a:t>
            </a:r>
            <a:r>
              <a:rPr lang="ru-RU" sz="1400" dirty="0"/>
              <a:t>Кейс 2: Рекомендация новых друзей</a:t>
            </a:r>
          </a:p>
          <a:p>
            <a:r>
              <a:rPr lang="en-US" sz="1400" dirty="0"/>
              <a:t>MATCH (</a:t>
            </a:r>
            <a:r>
              <a:rPr lang="en-US" sz="1400" dirty="0" err="1"/>
              <a:t>p:Person</a:t>
            </a:r>
            <a:r>
              <a:rPr lang="en-US" sz="1400" dirty="0"/>
              <a:t> {name: 'Eve'})-[:KNOWS]-&gt;(friends)-[:KNOWS]-&gt;(</a:t>
            </a:r>
            <a:r>
              <a:rPr lang="en-US" sz="1400" dirty="0" err="1"/>
              <a:t>potentialFriend</a:t>
            </a:r>
            <a:r>
              <a:rPr lang="en-US" sz="1400" dirty="0"/>
              <a:t>)</a:t>
            </a:r>
          </a:p>
          <a:p>
            <a:r>
              <a:rPr lang="en-US" sz="1400" dirty="0"/>
              <a:t>WHERE NOT (p)-[:KNOWS]-&gt;(</a:t>
            </a:r>
            <a:r>
              <a:rPr lang="en-US" sz="1400" dirty="0" err="1"/>
              <a:t>potentialFriend</a:t>
            </a:r>
            <a:r>
              <a:rPr lang="en-US" sz="1400" dirty="0"/>
              <a:t>) AND p &lt;&gt; </a:t>
            </a:r>
            <a:r>
              <a:rPr lang="en-US" sz="1400" dirty="0" err="1"/>
              <a:t>potentialFriend</a:t>
            </a:r>
            <a:endParaRPr lang="en-US" sz="1400" dirty="0"/>
          </a:p>
          <a:p>
            <a:r>
              <a:rPr lang="en-US" sz="1400" dirty="0"/>
              <a:t>RETURN </a:t>
            </a:r>
            <a:r>
              <a:rPr lang="en-US" sz="1400" dirty="0" err="1"/>
              <a:t>potentialFriend.name</a:t>
            </a:r>
            <a:r>
              <a:rPr lang="en-US" sz="1400" dirty="0"/>
              <a:t>, COUNT(*) AS </a:t>
            </a:r>
            <a:r>
              <a:rPr lang="en-US" sz="1400" dirty="0" err="1"/>
              <a:t>mutualFriends</a:t>
            </a:r>
            <a:endParaRPr lang="en-US" sz="1400" dirty="0"/>
          </a:p>
          <a:p>
            <a:r>
              <a:rPr lang="en-US" sz="1400" dirty="0"/>
              <a:t>ORDER BY </a:t>
            </a:r>
            <a:r>
              <a:rPr lang="en-US" sz="1400" dirty="0" err="1"/>
              <a:t>mutualFriends</a:t>
            </a:r>
            <a:r>
              <a:rPr lang="en-US" sz="1400" dirty="0"/>
              <a:t> DESC</a:t>
            </a:r>
          </a:p>
          <a:p>
            <a:endParaRPr lang="en-US" sz="1400" dirty="0"/>
          </a:p>
          <a:p>
            <a:r>
              <a:rPr lang="en-US" sz="1400" dirty="0"/>
              <a:t>// </a:t>
            </a:r>
            <a:r>
              <a:rPr lang="ru-RU" sz="1400" dirty="0"/>
              <a:t>Кейс 3: Поиск сообществ с помощью алгоритмов графов (например, </a:t>
            </a:r>
            <a:r>
              <a:rPr lang="en-US" sz="1400" dirty="0"/>
              <a:t>Louvain)</a:t>
            </a:r>
          </a:p>
          <a:p>
            <a:r>
              <a:rPr lang="en-US" sz="1400" dirty="0"/>
              <a:t>CALL </a:t>
            </a:r>
            <a:r>
              <a:rPr lang="en-US" sz="1400" dirty="0" err="1"/>
              <a:t>algo.louvain.stream</a:t>
            </a:r>
            <a:r>
              <a:rPr lang="en-US" sz="1400" dirty="0"/>
              <a:t>('Person', 'KNOWS')</a:t>
            </a:r>
          </a:p>
          <a:p>
            <a:r>
              <a:rPr lang="en-US" sz="1400" dirty="0"/>
              <a:t>YIELD </a:t>
            </a:r>
            <a:r>
              <a:rPr lang="en-US" sz="1400" dirty="0" err="1"/>
              <a:t>nodeId</a:t>
            </a:r>
            <a:r>
              <a:rPr lang="en-US" sz="1400" dirty="0"/>
              <a:t>, community</a:t>
            </a:r>
          </a:p>
          <a:p>
            <a:r>
              <a:rPr lang="en-US" sz="1400" dirty="0"/>
              <a:t>RETURN </a:t>
            </a:r>
            <a:r>
              <a:rPr lang="en-US" sz="1400" dirty="0" err="1"/>
              <a:t>algo.getNodeById</a:t>
            </a:r>
            <a:r>
              <a:rPr lang="en-US" sz="1400" dirty="0"/>
              <a:t>(</a:t>
            </a:r>
            <a:r>
              <a:rPr lang="en-US" sz="1400" dirty="0" err="1"/>
              <a:t>nodeId</a:t>
            </a:r>
            <a:r>
              <a:rPr lang="en-US" sz="1400" dirty="0"/>
              <a:t>).name AS name, community</a:t>
            </a:r>
          </a:p>
          <a:p>
            <a:r>
              <a:rPr lang="en-US" sz="1400" dirty="0"/>
              <a:t>ORDER BY community</a:t>
            </a:r>
          </a:p>
        </p:txBody>
      </p:sp>
    </p:spTree>
    <p:extLst>
      <p:ext uri="{BB962C8B-B14F-4D97-AF65-F5344CB8AC3E}">
        <p14:creationId xmlns:p14="http://schemas.microsoft.com/office/powerpoint/2010/main" val="2157024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41F189-E8E2-B3E6-104B-5D24C098A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>
            <a:extLst>
              <a:ext uri="{FF2B5EF4-FFF2-40B4-BE49-F238E27FC236}">
                <a16:creationId xmlns:a16="http://schemas.microsoft.com/office/drawing/2014/main" id="{5B4D7C6B-1B1D-FEB4-5354-85356890D762}"/>
              </a:ext>
            </a:extLst>
          </p:cNvPr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>
            <a:extLst>
              <a:ext uri="{FF2B5EF4-FFF2-40B4-BE49-F238E27FC236}">
                <a16:creationId xmlns:a16="http://schemas.microsoft.com/office/drawing/2014/main" id="{02D94C0E-237F-F7DB-328E-C39740223F2C}"/>
              </a:ext>
            </a:extLst>
          </p:cNvPr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ru-RU" sz="2000" dirty="0"/>
              <a:t>Примеры</a:t>
            </a:r>
            <a:endParaRPr lang="en-US" sz="1900" dirty="0"/>
          </a:p>
        </p:txBody>
      </p:sp>
      <p:sp>
        <p:nvSpPr>
          <p:cNvPr id="11" name="StaticPath">
            <a:extLst>
              <a:ext uri="{FF2B5EF4-FFF2-40B4-BE49-F238E27FC236}">
                <a16:creationId xmlns:a16="http://schemas.microsoft.com/office/drawing/2014/main" id="{CCDBF240-E0D4-978F-1E75-17AFEDDAEFE5}"/>
              </a:ext>
            </a:extLst>
          </p:cNvPr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>
            <a:extLst>
              <a:ext uri="{FF2B5EF4-FFF2-40B4-BE49-F238E27FC236}">
                <a16:creationId xmlns:a16="http://schemas.microsoft.com/office/drawing/2014/main" id="{4FC2BAD6-CB8E-7D29-9739-FD1BF4AB8F37}"/>
              </a:ext>
            </a:extLst>
          </p:cNvPr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0755837-5182-A715-3DF5-6C897343C741}"/>
              </a:ext>
            </a:extLst>
          </p:cNvPr>
          <p:cNvSpPr txBox="1"/>
          <p:nvPr/>
        </p:nvSpPr>
        <p:spPr>
          <a:xfrm>
            <a:off x="285749" y="928688"/>
            <a:ext cx="713850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400" dirty="0">
                <a:solidFill>
                  <a:srgbClr val="333333"/>
                </a:solidFill>
                <a:latin typeface="-apple-system"/>
              </a:rPr>
              <a:t>З</a:t>
            </a:r>
            <a:r>
              <a:rPr lang="ru-RU" sz="1400" b="0" i="0" dirty="0">
                <a:solidFill>
                  <a:srgbClr val="333333"/>
                </a:solidFill>
                <a:effectLst/>
                <a:latin typeface="-apple-system"/>
              </a:rPr>
              <a:t>апрос, который получает все фильмы-комедии, которые смотрели друзья друзей пользователя, но которые он не смотрел сам.</a:t>
            </a:r>
            <a:endParaRPr lang="ru-RU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DD1A360-954E-AEAB-FC7F-13C360B2691F}"/>
              </a:ext>
            </a:extLst>
          </p:cNvPr>
          <p:cNvSpPr txBox="1"/>
          <p:nvPr/>
        </p:nvSpPr>
        <p:spPr>
          <a:xfrm>
            <a:off x="285749" y="1616393"/>
            <a:ext cx="5280868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MATCH (</a:t>
            </a:r>
            <a:r>
              <a:rPr lang="en-US" sz="1400" dirty="0" err="1"/>
              <a:t>igor:Person</a:t>
            </a:r>
            <a:r>
              <a:rPr lang="en-US" sz="1400" dirty="0"/>
              <a:t>{</a:t>
            </a:r>
            <a:r>
              <a:rPr lang="en-US" sz="1400" dirty="0" err="1"/>
              <a:t>name:'Igor</a:t>
            </a:r>
            <a:r>
              <a:rPr lang="en-US" sz="1400" dirty="0"/>
              <a:t>'})-[:IS_FRIEND*2]-&gt;()-[:WATCHED*0..1]-&gt; (</a:t>
            </a:r>
            <a:r>
              <a:rPr lang="en-US" sz="1400" dirty="0" err="1"/>
              <a:t>m:Movie</a:t>
            </a:r>
            <a:r>
              <a:rPr lang="en-US" sz="1400" dirty="0"/>
              <a:t>)-[]-&gt;(comedy: Genre {</a:t>
            </a:r>
            <a:r>
              <a:rPr lang="en-US" sz="1400" dirty="0" err="1"/>
              <a:t>name:'Comedy</a:t>
            </a:r>
            <a:r>
              <a:rPr lang="en-US" sz="1400" dirty="0"/>
              <a:t>'}) WHERE not (</a:t>
            </a:r>
            <a:r>
              <a:rPr lang="en-US" sz="1400" dirty="0" err="1"/>
              <a:t>igor</a:t>
            </a:r>
            <a:r>
              <a:rPr lang="en-US" sz="1400" dirty="0"/>
              <a:t>)-[:WATCHED]-&gt;(m) RETURN m</a:t>
            </a:r>
            <a:endParaRPr lang="ru-RU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D6F4F9-9A37-B333-10E1-0ACC63D04FBB}"/>
              </a:ext>
            </a:extLst>
          </p:cNvPr>
          <p:cNvSpPr txBox="1"/>
          <p:nvPr/>
        </p:nvSpPr>
        <p:spPr>
          <a:xfrm>
            <a:off x="285749" y="2519542"/>
            <a:ext cx="661987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select m.* </a:t>
            </a:r>
            <a:endParaRPr lang="ru-RU" sz="1200" dirty="0"/>
          </a:p>
          <a:p>
            <a:r>
              <a:rPr lang="en-US" sz="1200" dirty="0"/>
              <a:t>from person p </a:t>
            </a:r>
            <a:endParaRPr lang="ru-RU" sz="1200" dirty="0"/>
          </a:p>
          <a:p>
            <a:r>
              <a:rPr lang="en-US" sz="1200" dirty="0"/>
              <a:t>left join </a:t>
            </a:r>
            <a:r>
              <a:rPr lang="en-US" sz="1200" dirty="0" err="1"/>
              <a:t>person_friend</a:t>
            </a:r>
            <a:r>
              <a:rPr lang="en-US" sz="1200" dirty="0"/>
              <a:t> pF1 on </a:t>
            </a:r>
            <a:r>
              <a:rPr lang="en-US" sz="1200" dirty="0" err="1"/>
              <a:t>p.id</a:t>
            </a:r>
            <a:r>
              <a:rPr lang="en-US" sz="1200" dirty="0"/>
              <a:t> = pF1.person_id </a:t>
            </a:r>
            <a:endParaRPr lang="ru-RU" sz="1200" dirty="0"/>
          </a:p>
          <a:p>
            <a:r>
              <a:rPr lang="en-US" sz="1200" dirty="0"/>
              <a:t>left join </a:t>
            </a:r>
            <a:r>
              <a:rPr lang="en-US" sz="1200" dirty="0" err="1"/>
              <a:t>person_friend</a:t>
            </a:r>
            <a:r>
              <a:rPr lang="en-US" sz="1200" dirty="0"/>
              <a:t> pF2 on pF1.friend_id = pF2.person_id </a:t>
            </a:r>
            <a:endParaRPr lang="ru-RU" sz="1200" dirty="0"/>
          </a:p>
          <a:p>
            <a:r>
              <a:rPr lang="ru-RU" sz="1200" dirty="0"/>
              <a:t>	</a:t>
            </a:r>
            <a:r>
              <a:rPr lang="en-US" sz="1200" dirty="0"/>
              <a:t>left join watched watched on pF2.friend_id = </a:t>
            </a:r>
            <a:r>
              <a:rPr lang="en-US" sz="1200" dirty="0" err="1"/>
              <a:t>watched.person_id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en-US" sz="1200" dirty="0"/>
              <a:t>left join </a:t>
            </a:r>
            <a:r>
              <a:rPr lang="en-US" sz="1200" dirty="0" err="1"/>
              <a:t>movie_genre</a:t>
            </a:r>
            <a:r>
              <a:rPr lang="en-US" sz="1200" dirty="0"/>
              <a:t> </a:t>
            </a:r>
            <a:r>
              <a:rPr lang="en-US" sz="1200" dirty="0" err="1"/>
              <a:t>mG</a:t>
            </a:r>
            <a:r>
              <a:rPr lang="en-US" sz="1200" dirty="0"/>
              <a:t> on </a:t>
            </a:r>
            <a:r>
              <a:rPr lang="en-US" sz="1200" dirty="0" err="1"/>
              <a:t>watched.movie_id</a:t>
            </a:r>
            <a:r>
              <a:rPr lang="en-US" sz="1200" dirty="0"/>
              <a:t> = </a:t>
            </a:r>
            <a:r>
              <a:rPr lang="en-US" sz="1200" dirty="0" err="1"/>
              <a:t>mG.movie_id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ru-RU" sz="1200" dirty="0"/>
              <a:t>	</a:t>
            </a:r>
            <a:r>
              <a:rPr lang="en-US" sz="1200" dirty="0"/>
              <a:t>left join genre genre on </a:t>
            </a:r>
            <a:r>
              <a:rPr lang="en-US" sz="1200" dirty="0" err="1"/>
              <a:t>mG.genre_id</a:t>
            </a:r>
            <a:r>
              <a:rPr lang="en-US" sz="1200" dirty="0"/>
              <a:t> = </a:t>
            </a:r>
            <a:r>
              <a:rPr lang="en-US" sz="1200" dirty="0" err="1"/>
              <a:t>genre.id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ru-RU" sz="1200" dirty="0"/>
              <a:t>	</a:t>
            </a:r>
            <a:r>
              <a:rPr lang="en-US" sz="1200" dirty="0"/>
              <a:t>left join movie m on </a:t>
            </a:r>
            <a:r>
              <a:rPr lang="en-US" sz="1200" dirty="0" err="1"/>
              <a:t>m.id</a:t>
            </a:r>
            <a:r>
              <a:rPr lang="en-US" sz="1200" dirty="0"/>
              <a:t> = </a:t>
            </a:r>
            <a:r>
              <a:rPr lang="en-US" sz="1200" dirty="0" err="1"/>
              <a:t>mG.movie_id</a:t>
            </a:r>
            <a:r>
              <a:rPr lang="en-US" sz="1200" dirty="0"/>
              <a:t> </a:t>
            </a:r>
            <a:endParaRPr lang="ru-RU" sz="1200" dirty="0"/>
          </a:p>
          <a:p>
            <a:r>
              <a:rPr lang="en-US" sz="1200" dirty="0"/>
              <a:t>where </a:t>
            </a:r>
            <a:r>
              <a:rPr lang="en-US" sz="1200" dirty="0" err="1"/>
              <a:t>p.name</a:t>
            </a:r>
            <a:r>
              <a:rPr lang="en-US" sz="1200" dirty="0"/>
              <a:t> = 'Igor' and </a:t>
            </a:r>
            <a:r>
              <a:rPr lang="en-US" sz="1200" dirty="0" err="1"/>
              <a:t>p.id</a:t>
            </a:r>
            <a:r>
              <a:rPr lang="en-US" sz="1200" dirty="0"/>
              <a:t>&lt;&gt; pF2.friend_id and </a:t>
            </a:r>
            <a:r>
              <a:rPr lang="en-US" sz="1200" dirty="0" err="1"/>
              <a:t>genre.name</a:t>
            </a:r>
            <a:r>
              <a:rPr lang="en-US" sz="1200" dirty="0"/>
              <a:t>='Comedy’</a:t>
            </a:r>
            <a:endParaRPr lang="ru-RU" sz="1200" dirty="0"/>
          </a:p>
          <a:p>
            <a:r>
              <a:rPr lang="en-US" sz="1200" dirty="0"/>
              <a:t> except select m2.* from watched w2 </a:t>
            </a:r>
            <a:endParaRPr lang="ru-RU" sz="1200" dirty="0"/>
          </a:p>
          <a:p>
            <a:r>
              <a:rPr lang="ru-RU" sz="1200" dirty="0"/>
              <a:t>	</a:t>
            </a:r>
            <a:r>
              <a:rPr lang="en-US" sz="1200" dirty="0"/>
              <a:t>left join person p2 on w2.person_id = p2.id </a:t>
            </a:r>
            <a:endParaRPr lang="ru-RU" sz="1200" dirty="0"/>
          </a:p>
          <a:p>
            <a:r>
              <a:rPr lang="ru-RU" sz="1200" dirty="0"/>
              <a:t>	</a:t>
            </a:r>
            <a:r>
              <a:rPr lang="en-US" sz="1200" dirty="0"/>
              <a:t>left join movie m2 on m2.id = w2.movie_id </a:t>
            </a:r>
            <a:endParaRPr lang="ru-RU" sz="1200" dirty="0"/>
          </a:p>
          <a:p>
            <a:r>
              <a:rPr lang="en-US" sz="1200" dirty="0"/>
              <a:t>where p2.name = 'Igor'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4137044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3852767" y="169640"/>
            <a:ext cx="3157538" cy="3157538"/>
          </a:xfrm>
          <a:prstGeom prst="ellipse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" name="StaticPath"/>
          <p:cNvSpPr/>
          <p:nvPr/>
        </p:nvSpPr>
        <p:spPr>
          <a:xfrm>
            <a:off x="3906869" y="-1913049"/>
            <a:ext cx="2428875" cy="2428875"/>
          </a:xfrm>
          <a:prstGeom prst="ellipse">
            <a:avLst/>
          </a:prstGeom>
          <a:solidFill>
            <a:srgbClr val="000000">
              <a:alpha val="0"/>
            </a:srgbClr>
          </a:solidFill>
          <a:ln w="423333">
            <a:solidFill>
              <a:srgbClr val="FF9800"/>
            </a:solidFill>
            <a:prstDash val="solid"/>
          </a:ln>
        </p:spPr>
      </p:sp>
      <p:sp>
        <p:nvSpPr>
          <p:cNvPr id="4" name="Title"/>
          <p:cNvSpPr/>
          <p:nvPr/>
        </p:nvSpPr>
        <p:spPr>
          <a:xfrm>
            <a:off x="4304062" y="1697879"/>
            <a:ext cx="2302794" cy="27769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ru-RU" sz="2153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Назначение</a:t>
            </a:r>
            <a:endParaRPr lang="en-US" sz="2153" dirty="0"/>
          </a:p>
        </p:txBody>
      </p:sp>
      <p:sp>
        <p:nvSpPr>
          <p:cNvPr id="5" name="Bullet circle 1"/>
          <p:cNvSpPr/>
          <p:nvPr/>
        </p:nvSpPr>
        <p:spPr>
          <a:xfrm>
            <a:off x="347662" y="857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6" name="Bullet index 1"/>
          <p:cNvSpPr/>
          <p:nvPr/>
        </p:nvSpPr>
        <p:spPr>
          <a:xfrm>
            <a:off x="879634" y="966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01</a:t>
            </a:r>
            <a:endParaRPr lang="en-US" sz="1493" dirty="0"/>
          </a:p>
        </p:txBody>
      </p:sp>
      <p:sp>
        <p:nvSpPr>
          <p:cNvPr id="7" name="Bullet text 1"/>
          <p:cNvSpPr/>
          <p:nvPr/>
        </p:nvSpPr>
        <p:spPr>
          <a:xfrm>
            <a:off x="1388221" y="966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53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Моделирование сложных понятий и их взаимосвязей</a:t>
            </a:r>
            <a:endParaRPr lang="en-US" sz="1153" dirty="0"/>
          </a:p>
        </p:txBody>
      </p:sp>
      <p:sp>
        <p:nvSpPr>
          <p:cNvPr id="8" name="Bullet circle 2"/>
          <p:cNvSpPr/>
          <p:nvPr/>
        </p:nvSpPr>
        <p:spPr>
          <a:xfrm>
            <a:off x="347662" y="1619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9" name="Bullet index 2"/>
          <p:cNvSpPr/>
          <p:nvPr/>
        </p:nvSpPr>
        <p:spPr>
          <a:xfrm>
            <a:off x="879634" y="1728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02</a:t>
            </a:r>
            <a:endParaRPr lang="en-US" sz="1493" dirty="0"/>
          </a:p>
        </p:txBody>
      </p:sp>
      <p:sp>
        <p:nvSpPr>
          <p:cNvPr id="10" name="Bullet text 2"/>
          <p:cNvSpPr/>
          <p:nvPr/>
        </p:nvSpPr>
        <p:spPr>
          <a:xfrm>
            <a:off x="1388221" y="1728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53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Упрощение обработки данных с учетом их значений</a:t>
            </a:r>
            <a:endParaRPr lang="en-US" sz="1153" dirty="0"/>
          </a:p>
        </p:txBody>
      </p:sp>
      <p:sp>
        <p:nvSpPr>
          <p:cNvPr id="11" name="Bullet circle 3"/>
          <p:cNvSpPr/>
          <p:nvPr/>
        </p:nvSpPr>
        <p:spPr>
          <a:xfrm>
            <a:off x="347662" y="2381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2" name="Bullet index 3"/>
          <p:cNvSpPr/>
          <p:nvPr/>
        </p:nvSpPr>
        <p:spPr>
          <a:xfrm>
            <a:off x="879634" y="2490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03</a:t>
            </a:r>
            <a:endParaRPr lang="en-US" sz="1493" dirty="0"/>
          </a:p>
        </p:txBody>
      </p:sp>
      <p:sp>
        <p:nvSpPr>
          <p:cNvPr id="13" name="Bullet text 3"/>
          <p:cNvSpPr/>
          <p:nvPr/>
        </p:nvSpPr>
        <p:spPr>
          <a:xfrm>
            <a:off x="1388221" y="2490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53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Поддержка поиска и анализа текстов</a:t>
            </a:r>
            <a:endParaRPr lang="en-US" sz="1153" dirty="0"/>
          </a:p>
        </p:txBody>
      </p:sp>
      <p:sp>
        <p:nvSpPr>
          <p:cNvPr id="14" name="Bullet circle 4"/>
          <p:cNvSpPr/>
          <p:nvPr/>
        </p:nvSpPr>
        <p:spPr>
          <a:xfrm>
            <a:off x="347662" y="3143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5" name="Bullet index 4"/>
          <p:cNvSpPr/>
          <p:nvPr/>
        </p:nvSpPr>
        <p:spPr>
          <a:xfrm>
            <a:off x="879634" y="3252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04</a:t>
            </a:r>
            <a:endParaRPr lang="en-US" sz="1493" dirty="0"/>
          </a:p>
        </p:txBody>
      </p:sp>
      <p:sp>
        <p:nvSpPr>
          <p:cNvPr id="16" name="Bullet text 4"/>
          <p:cNvSpPr/>
          <p:nvPr/>
        </p:nvSpPr>
        <p:spPr>
          <a:xfrm>
            <a:off x="1388221" y="3252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53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Интерпретируемость данных для ИИ и людей</a:t>
            </a:r>
            <a:endParaRPr lang="en-US" sz="1153" dirty="0"/>
          </a:p>
        </p:txBody>
      </p:sp>
      <p:sp>
        <p:nvSpPr>
          <p:cNvPr id="17" name="Bullet circle 5"/>
          <p:cNvSpPr/>
          <p:nvPr/>
        </p:nvSpPr>
        <p:spPr>
          <a:xfrm>
            <a:off x="347662" y="3905250"/>
            <a:ext cx="474345" cy="474345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18" name="Bullet index 5"/>
          <p:cNvSpPr/>
          <p:nvPr/>
        </p:nvSpPr>
        <p:spPr>
          <a:xfrm>
            <a:off x="879634" y="4014788"/>
            <a:ext cx="475726" cy="24107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493" b="1" dirty="0">
                <a:solidFill>
                  <a:srgbClr val="333333"/>
                </a:solidFill>
                <a:latin typeface="Prompt-Bold" pitchFamily="34" charset="0"/>
                <a:ea typeface="Prompt-Bold" pitchFamily="34" charset="-122"/>
                <a:cs typeface="Prompt-Bold" pitchFamily="34" charset="-120"/>
              </a:rPr>
              <a:t>05</a:t>
            </a:r>
            <a:endParaRPr lang="en-US" sz="1493" dirty="0"/>
          </a:p>
        </p:txBody>
      </p:sp>
      <p:sp>
        <p:nvSpPr>
          <p:cNvPr id="19" name="Bullet text 5"/>
          <p:cNvSpPr/>
          <p:nvPr/>
        </p:nvSpPr>
        <p:spPr>
          <a:xfrm>
            <a:off x="1388221" y="4014788"/>
            <a:ext cx="2525268" cy="24970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153" dirty="0">
                <a:solidFill>
                  <a:srgbClr val="333333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Применение в различных высокотехнологичных задачах</a:t>
            </a:r>
            <a:endParaRPr lang="en-US" sz="115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33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Основные элементы семантической сети</a:t>
            </a:r>
            <a:endParaRPr lang="en-US" sz="1733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Узлы (Nodes)</a:t>
            </a:r>
            <a:endParaRPr lang="en-US" sz="150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Представляют собой сущности или понятия, описывающие реальные или абстрактные объекты.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Связи (Edges)</a:t>
            </a:r>
            <a:endParaRPr lang="en-US" sz="150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Соединяют узлы и отображают отношения между ними, создавая структуру знаний.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5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Типы связей</a:t>
            </a:r>
            <a:endParaRPr lang="en-US" sz="150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Иерархические, ассоциативные и функциональные связи, отражающие разные виды отношений.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733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История развития семантических сетей</a:t>
            </a:r>
            <a:endParaRPr lang="en-US" sz="1733" dirty="0"/>
          </a:p>
        </p:txBody>
      </p:sp>
      <p:sp>
        <p:nvSpPr>
          <p:cNvPr id="4" name="Subtitle 1"/>
          <p:cNvSpPr/>
          <p:nvPr/>
        </p:nvSpPr>
        <p:spPr>
          <a:xfrm>
            <a:off x="714375" y="831599"/>
            <a:ext cx="5238750" cy="43046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Ранние исследования</a:t>
            </a:r>
            <a:endParaRPr lang="en-US" sz="1379" dirty="0"/>
          </a:p>
        </p:txBody>
      </p:sp>
      <p:sp>
        <p:nvSpPr>
          <p:cNvPr id="5" name="Paragraph 1"/>
          <p:cNvSpPr/>
          <p:nvPr/>
        </p:nvSpPr>
        <p:spPr>
          <a:xfrm>
            <a:off x="714375" y="1172034"/>
            <a:ext cx="5238750" cy="57149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Начались в 1950-60-х годах в рамках исследований когнитивных моделей памяти и психолингвистики.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1736474"/>
            <a:ext cx="5238750" cy="35718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Работы Росса Куиллиана</a:t>
            </a:r>
            <a:endParaRPr lang="en-US" sz="1379" dirty="0"/>
          </a:p>
        </p:txBody>
      </p:sp>
      <p:sp>
        <p:nvSpPr>
          <p:cNvPr id="7" name="Paragraph 2"/>
          <p:cNvSpPr/>
          <p:nvPr/>
        </p:nvSpPr>
        <p:spPr>
          <a:xfrm>
            <a:off x="714375" y="1979916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1367" dirty="0" err="1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Предложил</a:t>
            </a: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 </a:t>
            </a:r>
            <a:r>
              <a:rPr lang="en-US" sz="1367" dirty="0" err="1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модель</a:t>
            </a:r>
            <a:r>
              <a:rPr lang="ru-RU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 ассоциативной</a:t>
            </a: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 памяти, в которой смысл понятий раскрывается через </a:t>
            </a:r>
            <a:r>
              <a:rPr lang="en-US" sz="1367" dirty="0" err="1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взаимосвязи</a:t>
            </a: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.</a:t>
            </a:r>
            <a:r>
              <a:rPr lang="ru-RU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 </a:t>
            </a: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C</a:t>
            </a:r>
            <a:r>
              <a:rPr lang="ru-RU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лова и понятия имеют смысл только в контексте связей с другими словами. Например, понятие "птица" может включать связи к таким понятиям, как "имеет крылья", "может летать", "имеет перья". 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218166"/>
            <a:ext cx="5238750" cy="3810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7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Влияние Марвина Минского</a:t>
            </a:r>
            <a:endParaRPr lang="en-US" sz="1379" dirty="0"/>
          </a:p>
        </p:txBody>
      </p:sp>
      <p:sp>
        <p:nvSpPr>
          <p:cNvPr id="9" name="Paragraph 3"/>
          <p:cNvSpPr/>
          <p:nvPr/>
        </p:nvSpPr>
        <p:spPr>
          <a:xfrm>
            <a:off x="714375" y="3509962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Концепция фреймов, добавляющая ситуативные аспекты знаний </a:t>
            </a:r>
            <a:r>
              <a:rPr lang="en-US" sz="1367" dirty="0" err="1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в</a:t>
            </a: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 </a:t>
            </a:r>
            <a:r>
              <a:rPr lang="en-US" sz="1367" dirty="0" err="1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сети</a:t>
            </a:r>
            <a:r>
              <a:rPr lang="ru-RU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: знания в контексте конкретных ситуаций.</a:t>
            </a:r>
          </a:p>
          <a:p>
            <a:pPr marL="0" indent="0" algn="l">
              <a:buNone/>
            </a:pPr>
            <a:r>
              <a:rPr lang="ru-RU" sz="1367" dirty="0"/>
              <a:t>Фреймы - частные случаи семантических сетей, где понятия могут быть детализированы и привязаны к конкретным сценариям (например, фрейм "поход в ресторан" может включать узлы "меню", "официант", "еда").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Семантические сети в NLP и ИИ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857250"/>
            <a:ext cx="5238750" cy="3571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Обработка естественного языка</a:t>
            </a:r>
            <a:endParaRPr lang="en-US" sz="1267" dirty="0"/>
          </a:p>
        </p:txBody>
      </p:sp>
      <p:sp>
        <p:nvSpPr>
          <p:cNvPr id="5" name="Paragraph 1"/>
          <p:cNvSpPr/>
          <p:nvPr/>
        </p:nvSpPr>
        <p:spPr>
          <a:xfrm>
            <a:off x="665798" y="1098233"/>
            <a:ext cx="5238750" cy="666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Используются для моделирования смысла текста, поиска информации и </a:t>
            </a:r>
            <a:r>
              <a:rPr lang="en-US" sz="1367" dirty="0" err="1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обработки</a:t>
            </a: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 </a:t>
            </a:r>
            <a:r>
              <a:rPr lang="en-US" sz="1367" dirty="0" err="1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запросов</a:t>
            </a: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665798" y="1904217"/>
            <a:ext cx="5238750" cy="61990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Модель памяти Коллинз и Куиллиана</a:t>
            </a:r>
            <a:endParaRPr lang="en-US" sz="1267" dirty="0"/>
          </a:p>
        </p:txBody>
      </p:sp>
      <p:sp>
        <p:nvSpPr>
          <p:cNvPr id="7" name="Paragraph 2"/>
          <p:cNvSpPr/>
          <p:nvPr/>
        </p:nvSpPr>
        <p:spPr>
          <a:xfrm>
            <a:off x="665798" y="2309813"/>
            <a:ext cx="5238750" cy="80257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Ассоциативные связи помогают моделировать память и понимание текстов.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665798" y="3035214"/>
            <a:ext cx="5238750" cy="48277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267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Примеры систем</a:t>
            </a:r>
            <a:endParaRPr lang="en-US" sz="1267" dirty="0"/>
          </a:p>
        </p:txBody>
      </p:sp>
      <p:sp>
        <p:nvSpPr>
          <p:cNvPr id="9" name="Paragraph 3"/>
          <p:cNvSpPr/>
          <p:nvPr/>
        </p:nvSpPr>
        <p:spPr>
          <a:xfrm>
            <a:off x="665798" y="3095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Экспертные системы, такие как MYCIN и SHRDLU, применяли семантические сети для представления знаний.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899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Эволюция в крупные базы знаний</a:t>
            </a:r>
            <a:endParaRPr lang="en-US" sz="1899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1980-90-е годы</a:t>
            </a:r>
            <a:endParaRPr lang="en-US" sz="1410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Семантические сети преобразуются в более сложные структуры, формируя базы знаний.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Создание WordNet</a:t>
            </a:r>
            <a:endParaRPr lang="en-US" sz="1410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Семантическая сеть для английских слов, ставшая ресурсом для NLP.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1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Развитие современных систем</a:t>
            </a:r>
            <a:endParaRPr lang="en-US" sz="1410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Системы, такие как Google Knowledge Graph, используют концепции семантических сетей.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7143750" y="0"/>
            <a:ext cx="2000250" cy="5143500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3" name="Title"/>
          <p:cNvSpPr/>
          <p:nvPr/>
        </p:nvSpPr>
        <p:spPr>
          <a:xfrm>
            <a:off x="1190625" y="357188"/>
            <a:ext cx="5715000" cy="5715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900" b="1" dirty="0">
                <a:solidFill>
                  <a:srgbClr val="333333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Google Knowledge Graph</a:t>
            </a:r>
            <a:endParaRPr lang="en-US" sz="1900" dirty="0"/>
          </a:p>
        </p:txBody>
      </p:sp>
      <p:sp>
        <p:nvSpPr>
          <p:cNvPr id="4" name="Subtitle 1"/>
          <p:cNvSpPr/>
          <p:nvPr/>
        </p:nvSpPr>
        <p:spPr>
          <a:xfrm>
            <a:off x="714375" y="1190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Основные компоненты</a:t>
            </a:r>
            <a:endParaRPr lang="en-US" sz="1489" dirty="0"/>
          </a:p>
        </p:txBody>
      </p:sp>
      <p:sp>
        <p:nvSpPr>
          <p:cNvPr id="5" name="Paragraph 1"/>
          <p:cNvSpPr/>
          <p:nvPr/>
        </p:nvSpPr>
        <p:spPr>
          <a:xfrm>
            <a:off x="714375" y="15716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Состоит из узлов, атрибутов и связей, создающих структуру знаний.</a:t>
            </a:r>
            <a:endParaRPr lang="en-US" sz="1367" dirty="0"/>
          </a:p>
        </p:txBody>
      </p:sp>
      <p:sp>
        <p:nvSpPr>
          <p:cNvPr id="6" name="Subtitle 2"/>
          <p:cNvSpPr/>
          <p:nvPr/>
        </p:nvSpPr>
        <p:spPr>
          <a:xfrm>
            <a:off x="714375" y="2524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Источники данных</a:t>
            </a:r>
            <a:endParaRPr lang="en-US" sz="1489" dirty="0"/>
          </a:p>
        </p:txBody>
      </p:sp>
      <p:sp>
        <p:nvSpPr>
          <p:cNvPr id="7" name="Paragraph 2"/>
          <p:cNvSpPr/>
          <p:nvPr/>
        </p:nvSpPr>
        <p:spPr>
          <a:xfrm>
            <a:off x="714375" y="2905125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Информация поступает из Википедии, Freebase, IMDb и научных публикаций.</a:t>
            </a:r>
            <a:endParaRPr lang="en-US" sz="1367" dirty="0"/>
          </a:p>
        </p:txBody>
      </p:sp>
      <p:sp>
        <p:nvSpPr>
          <p:cNvPr id="8" name="Subtitle 3"/>
          <p:cNvSpPr/>
          <p:nvPr/>
        </p:nvSpPr>
        <p:spPr>
          <a:xfrm>
            <a:off x="714375" y="3619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48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Особенности работы</a:t>
            </a:r>
            <a:endParaRPr lang="en-US" sz="1489" dirty="0"/>
          </a:p>
        </p:txBody>
      </p:sp>
      <p:sp>
        <p:nvSpPr>
          <p:cNvPr id="9" name="Paragraph 3"/>
          <p:cNvSpPr/>
          <p:nvPr/>
        </p:nvSpPr>
        <p:spPr>
          <a:xfrm>
            <a:off x="714375" y="4000500"/>
            <a:ext cx="5238750" cy="1428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l">
              <a:buNone/>
            </a:pPr>
            <a:r>
              <a:rPr lang="en-US" sz="1367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Понимает контекст запроса и предлагает наиболее релевантные результаты.</a:t>
            </a:r>
            <a:endParaRPr lang="en-US" sz="1367" dirty="0"/>
          </a:p>
        </p:txBody>
      </p:sp>
      <p:sp>
        <p:nvSpPr>
          <p:cNvPr id="11" name="StaticPath"/>
          <p:cNvSpPr/>
          <p:nvPr/>
        </p:nvSpPr>
        <p:spPr>
          <a:xfrm>
            <a:off x="-1309687" y="3810000"/>
            <a:ext cx="1737360" cy="1737360"/>
          </a:xfrm>
          <a:prstGeom prst="ellipse">
            <a:avLst/>
          </a:prstGeom>
          <a:solidFill>
            <a:srgbClr val="000000">
              <a:alpha val="0"/>
            </a:srgbClr>
          </a:solidFill>
          <a:ln w="211667">
            <a:solidFill>
              <a:srgbClr val="FF9800"/>
            </a:solidFill>
            <a:prstDash val="solid"/>
          </a:ln>
        </p:spPr>
      </p:sp>
      <p:sp>
        <p:nvSpPr>
          <p:cNvPr id="12" name="StaticPath"/>
          <p:cNvSpPr/>
          <p:nvPr/>
        </p:nvSpPr>
        <p:spPr>
          <a:xfrm>
            <a:off x="285750" y="204788"/>
            <a:ext cx="482918" cy="482917"/>
          </a:xfrm>
          <a:prstGeom prst="ellipse">
            <a:avLst/>
          </a:prstGeom>
          <a:solidFill>
            <a:srgbClr val="000000"/>
          </a:solidFill>
          <a:ln/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aticPath"/>
          <p:cNvSpPr/>
          <p:nvPr/>
        </p:nvSpPr>
        <p:spPr>
          <a:xfrm>
            <a:off x="120206" y="0"/>
            <a:ext cx="902970" cy="902970"/>
          </a:xfrm>
          <a:prstGeom prst="ellipse">
            <a:avLst/>
          </a:prstGeom>
          <a:solidFill>
            <a:srgbClr val="000000">
              <a:alpha val="0"/>
            </a:srgbClr>
          </a:solidFill>
          <a:ln w="169333">
            <a:solidFill>
              <a:srgbClr val="FF9800"/>
            </a:solidFill>
            <a:prstDash val="solid"/>
          </a:ln>
        </p:spPr>
      </p:sp>
      <p:sp>
        <p:nvSpPr>
          <p:cNvPr id="3" name="Title"/>
          <p:cNvSpPr/>
          <p:nvPr/>
        </p:nvSpPr>
        <p:spPr>
          <a:xfrm>
            <a:off x="2428875" y="274987"/>
            <a:ext cx="4286250" cy="54354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099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Основные элементы семантической сети</a:t>
            </a:r>
            <a:endParaRPr lang="en-US" sz="2099" dirty="0"/>
          </a:p>
        </p:txBody>
      </p:sp>
      <p:sp>
        <p:nvSpPr>
          <p:cNvPr id="4" name="StaticPath"/>
          <p:cNvSpPr/>
          <p:nvPr/>
        </p:nvSpPr>
        <p:spPr>
          <a:xfrm>
            <a:off x="8304324" y="214312"/>
            <a:ext cx="602933" cy="602933"/>
          </a:xfrm>
          <a:prstGeom prst="ellipse">
            <a:avLst/>
          </a:prstGeom>
          <a:solidFill>
            <a:srgbClr val="FF9800"/>
          </a:solidFill>
          <a:ln/>
        </p:spPr>
      </p:sp>
      <p:sp>
        <p:nvSpPr>
          <p:cNvPr id="5" name="StaticPath"/>
          <p:cNvSpPr/>
          <p:nvPr/>
        </p:nvSpPr>
        <p:spPr>
          <a:xfrm>
            <a:off x="482679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6" name="StaticPath"/>
          <p:cNvSpPr/>
          <p:nvPr/>
        </p:nvSpPr>
        <p:spPr>
          <a:xfrm>
            <a:off x="3426952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7" name="StaticPath"/>
          <p:cNvSpPr/>
          <p:nvPr/>
        </p:nvSpPr>
        <p:spPr>
          <a:xfrm>
            <a:off x="6362890" y="1202627"/>
            <a:ext cx="2271713" cy="1594485"/>
          </a:xfrm>
          <a:prstGeom prst="rect">
            <a:avLst/>
          </a:prstGeom>
          <a:solidFill>
            <a:srgbClr val="FF9800"/>
          </a:solidFill>
          <a:ln w="12700">
            <a:solidFill>
              <a:srgbClr val="000000"/>
            </a:solidFill>
            <a:prstDash val="solid"/>
          </a:ln>
        </p:spPr>
      </p:sp>
      <p:sp>
        <p:nvSpPr>
          <p:cNvPr id="8" name="Form title 1"/>
          <p:cNvSpPr/>
          <p:nvPr/>
        </p:nvSpPr>
        <p:spPr>
          <a:xfrm>
            <a:off x="588264" y="1684591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Узлы</a:t>
            </a:r>
            <a:endParaRPr lang="en-US" sz="2300" dirty="0"/>
          </a:p>
        </p:txBody>
      </p:sp>
      <p:sp>
        <p:nvSpPr>
          <p:cNvPr id="9" name="Form title 2"/>
          <p:cNvSpPr/>
          <p:nvPr/>
        </p:nvSpPr>
        <p:spPr>
          <a:xfrm>
            <a:off x="3532584" y="1703975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Связи</a:t>
            </a:r>
            <a:endParaRPr lang="en-US" sz="2300" dirty="0"/>
          </a:p>
        </p:txBody>
      </p:sp>
      <p:sp>
        <p:nvSpPr>
          <p:cNvPr id="10" name="Form title 3"/>
          <p:cNvSpPr/>
          <p:nvPr/>
        </p:nvSpPr>
        <p:spPr>
          <a:xfrm>
            <a:off x="6471904" y="1697926"/>
            <a:ext cx="2065828" cy="60618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2300" b="1" dirty="0">
                <a:solidFill>
                  <a:srgbClr val="000000"/>
                </a:solidFill>
                <a:latin typeface="OpenSans-Bold" pitchFamily="34" charset="0"/>
                <a:ea typeface="OpenSans-Bold" pitchFamily="34" charset="-122"/>
                <a:cs typeface="OpenSans-Bold" pitchFamily="34" charset="-120"/>
              </a:rPr>
              <a:t>Атрибуты</a:t>
            </a:r>
            <a:endParaRPr lang="en-US" sz="2300" dirty="0"/>
          </a:p>
        </p:txBody>
      </p:sp>
      <p:sp>
        <p:nvSpPr>
          <p:cNvPr id="11" name="Form text 1"/>
          <p:cNvSpPr/>
          <p:nvPr/>
        </p:nvSpPr>
        <p:spPr>
          <a:xfrm>
            <a:off x="370665" y="3044857"/>
            <a:ext cx="2510028" cy="13926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Представляют собой сущности или понятия, которые описывают реальные или абстрактные объекты.</a:t>
            </a:r>
            <a:endParaRPr lang="en-US" sz="1300" dirty="0"/>
          </a:p>
        </p:txBody>
      </p:sp>
      <p:sp>
        <p:nvSpPr>
          <p:cNvPr id="12" name="Form text 2"/>
          <p:cNvSpPr/>
          <p:nvPr/>
        </p:nvSpPr>
        <p:spPr>
          <a:xfrm>
            <a:off x="3278743" y="3061335"/>
            <a:ext cx="2586561" cy="13228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Определяют, как узлы связаны между собой, и отображают различные типы отношений.</a:t>
            </a:r>
            <a:endParaRPr lang="en-US" sz="1300" dirty="0"/>
          </a:p>
        </p:txBody>
      </p:sp>
      <p:sp>
        <p:nvSpPr>
          <p:cNvPr id="13" name="Form text 3"/>
          <p:cNvSpPr/>
          <p:nvPr/>
        </p:nvSpPr>
        <p:spPr>
          <a:xfrm>
            <a:off x="6208871" y="3032188"/>
            <a:ext cx="2594086" cy="131849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 algn="ctr">
              <a:buNone/>
            </a:pPr>
            <a:r>
              <a:rPr lang="en-US" sz="1300" dirty="0">
                <a:solidFill>
                  <a:srgbClr val="000000"/>
                </a:solidFill>
                <a:latin typeface="OpenSans-Regular" pitchFamily="34" charset="0"/>
                <a:ea typeface="OpenSans-Regular" pitchFamily="34" charset="-122"/>
                <a:cs typeface="OpenSans-Regular" pitchFamily="34" charset="-120"/>
              </a:rPr>
              <a:t>Каждый узел или связь может иметь дополнительные атрибуты для уточнения характеристик.</a:t>
            </a:r>
            <a:endParaRPr lang="en-US" sz="1300" dirty="0"/>
          </a:p>
        </p:txBody>
      </p:sp>
      <p:sp>
        <p:nvSpPr>
          <p:cNvPr id="14" name="StaticPath"/>
          <p:cNvSpPr/>
          <p:nvPr/>
        </p:nvSpPr>
        <p:spPr>
          <a:xfrm>
            <a:off x="782002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5" name="StaticPath"/>
          <p:cNvSpPr/>
          <p:nvPr/>
        </p:nvSpPr>
        <p:spPr>
          <a:xfrm>
            <a:off x="372903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  <p:sp>
        <p:nvSpPr>
          <p:cNvPr id="16" name="StaticPath"/>
          <p:cNvSpPr/>
          <p:nvPr/>
        </p:nvSpPr>
        <p:spPr>
          <a:xfrm>
            <a:off x="6662928" y="4619625"/>
            <a:ext cx="1685925" cy="71438"/>
          </a:xfrm>
          <a:prstGeom prst="rect">
            <a:avLst/>
          </a:prstGeom>
          <a:solidFill>
            <a:srgbClr val="FF9800"/>
          </a:solidFill>
          <a:ln/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919</TotalTime>
  <Words>2116</Words>
  <Application>Microsoft Macintosh PowerPoint</Application>
  <PresentationFormat>Экран (16:9)</PresentationFormat>
  <Paragraphs>272</Paragraphs>
  <Slides>25</Slides>
  <Notes>25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25</vt:i4>
      </vt:variant>
    </vt:vector>
  </HeadingPairs>
  <TitlesOfParts>
    <vt:vector size="31" baseType="lpstr">
      <vt:lpstr>-apple-system</vt:lpstr>
      <vt:lpstr>Arial</vt:lpstr>
      <vt:lpstr>OpenSans-Bold</vt:lpstr>
      <vt:lpstr>OpenSans-Regular</vt:lpstr>
      <vt:lpstr>Prompt-Bold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Kirill Svyatov</cp:lastModifiedBy>
  <cp:revision>3</cp:revision>
  <dcterms:created xsi:type="dcterms:W3CDTF">2024-10-27T14:51:41Z</dcterms:created>
  <dcterms:modified xsi:type="dcterms:W3CDTF">2024-10-28T06:11:20Z</dcterms:modified>
</cp:coreProperties>
</file>