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0" r:id="rId2"/>
    <p:sldId id="301" r:id="rId3"/>
    <p:sldId id="263" r:id="rId4"/>
    <p:sldId id="262" r:id="rId5"/>
    <p:sldId id="302" r:id="rId6"/>
    <p:sldId id="264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23D94-A342-EF38-5190-64CED3824E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Многоагентные</a:t>
            </a:r>
            <a:r>
              <a:rPr lang="ru-RU" dirty="0"/>
              <a:t> системы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284634-E97C-8F86-E101-00C3887089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284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91D74-D9B3-9CE1-3737-A6A52F08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Общественное благо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4641AA-FDBD-4A10-C335-E98FCD284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Эффективность по Парето – результат является эффективным, если нет иного результата, который улучшит положение одного игрока, не ухудшая положения другого.</a:t>
            </a:r>
          </a:p>
          <a:p>
            <a:r>
              <a:rPr lang="ru-RU" sz="1800" dirty="0"/>
              <a:t>Утилитарное общественное благо – показатель того, насколько хорош результат в целом – просто сумма полезностей, предоставленных игрокам по этому результату (но тут сумма, а не распределение полезностей)</a:t>
            </a:r>
          </a:p>
          <a:p>
            <a:r>
              <a:rPr lang="ru-RU" sz="1800" dirty="0"/>
              <a:t>Эгалитарное общественное благо – </a:t>
            </a:r>
            <a:r>
              <a:rPr lang="ru-RU" sz="1800" dirty="0" err="1"/>
              <a:t>максиминный</a:t>
            </a:r>
            <a:r>
              <a:rPr lang="ru-RU" sz="1800" dirty="0"/>
              <a:t> подход </a:t>
            </a:r>
            <a:r>
              <a:rPr lang="ru-RU" sz="1800" dirty="0" err="1"/>
              <a:t>подход</a:t>
            </a:r>
            <a:r>
              <a:rPr lang="ru-RU" sz="1800" dirty="0"/>
              <a:t> Джини (равномерная полезность)</a:t>
            </a:r>
          </a:p>
          <a:p>
            <a:endParaRPr lang="ru-RU" sz="1800" dirty="0"/>
          </a:p>
          <a:p>
            <a:r>
              <a:rPr lang="ru-RU" sz="1800" dirty="0"/>
              <a:t>Дилемма заключенного потому и дилемма, что сильная концепция решения (равновесие доминантных стратегий) приводит к результату, который не проходит проверку на разумность с точки зрения общества. При этом для игроков нет разумных способов достичь лучшего решения.</a:t>
            </a:r>
          </a:p>
        </p:txBody>
      </p:sp>
    </p:spTree>
    <p:extLst>
      <p:ext uri="{BB962C8B-B14F-4D97-AF65-F5344CB8AC3E}">
        <p14:creationId xmlns:p14="http://schemas.microsoft.com/office/powerpoint/2010/main" val="1318116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C722DE-C7A1-6D0D-E9FD-169A4FEE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Повторяющиеся игры - </a:t>
            </a:r>
            <a:r>
              <a:rPr lang="en-US" dirty="0"/>
              <a:t>FSM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C58B67-4978-698E-EC55-C7313B9CB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31" y="1316038"/>
            <a:ext cx="4235334" cy="36496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244150-36A2-F848-744E-95F0E5AA445F}"/>
              </a:ext>
            </a:extLst>
          </p:cNvPr>
          <p:cNvSpPr txBox="1"/>
          <p:nvPr/>
        </p:nvSpPr>
        <p:spPr>
          <a:xfrm>
            <a:off x="4794761" y="2395567"/>
            <a:ext cx="17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Предел средств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2BFD007-212E-BA66-802D-E725B725C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570" y="2203995"/>
            <a:ext cx="1314450" cy="752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CB84D1-886D-0167-A60F-3C49A83FDA01}"/>
              </a:ext>
            </a:extLst>
          </p:cNvPr>
          <p:cNvSpPr txBox="1"/>
          <p:nvPr/>
        </p:nvSpPr>
        <p:spPr>
          <a:xfrm>
            <a:off x="4243218" y="4495304"/>
            <a:ext cx="41020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Рано или поздно, конечные автоматы вновь возвращаются в конфигурацию, в которой они уже находились ранее, и с этого момента они начинают повторять свое поведение</a:t>
            </a:r>
          </a:p>
        </p:txBody>
      </p:sp>
    </p:spTree>
    <p:extLst>
      <p:ext uri="{BB962C8B-B14F-4D97-AF65-F5344CB8AC3E}">
        <p14:creationId xmlns:p14="http://schemas.microsoft.com/office/powerpoint/2010/main" val="4099314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8C34BE-0B80-DDA2-CE73-8D71FCFDB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" y="752475"/>
            <a:ext cx="7581900" cy="1314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1C0EDD-93DE-3D02-0DEA-09F67784E51C}"/>
              </a:ext>
            </a:extLst>
          </p:cNvPr>
          <p:cNvSpPr txBox="1"/>
          <p:nvPr/>
        </p:nvSpPr>
        <p:spPr>
          <a:xfrm>
            <a:off x="654050" y="406400"/>
            <a:ext cx="700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Голубь – голубь – </a:t>
            </a:r>
            <a:r>
              <a:rPr lang="ru-RU" dirty="0"/>
              <a:t>эта пара стратегий не формирует равновесия Нэша</a:t>
            </a:r>
            <a:endParaRPr lang="ru-RU" b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5CD8A7-7820-94FD-9EE5-FEC49B90C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0" y="2781300"/>
            <a:ext cx="7743825" cy="1085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1426FE-6B02-CAE4-137B-D0762FF3B171}"/>
              </a:ext>
            </a:extLst>
          </p:cNvPr>
          <p:cNvSpPr txBox="1"/>
          <p:nvPr/>
        </p:nvSpPr>
        <p:spPr>
          <a:xfrm>
            <a:off x="654050" y="2432011"/>
            <a:ext cx="8210550" cy="65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Ястреб – голубь – </a:t>
            </a:r>
            <a:r>
              <a:rPr lang="ru-RU" dirty="0"/>
              <a:t>эта пара стратегий не формирует равновесия Нэша, для </a:t>
            </a:r>
            <a:r>
              <a:rPr lang="ru-RU" dirty="0" err="1"/>
              <a:t>Бо</a:t>
            </a:r>
            <a:r>
              <a:rPr lang="ru-RU" dirty="0"/>
              <a:t> все плохо</a:t>
            </a:r>
            <a:endParaRPr lang="ru-RU" b="1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8F61BE7-3946-7A72-34B7-73A56DF63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50" y="5139730"/>
            <a:ext cx="7610475" cy="1123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27FF49-3803-F3A1-A933-DE63CAE58ACB}"/>
              </a:ext>
            </a:extLst>
          </p:cNvPr>
          <p:cNvSpPr txBox="1"/>
          <p:nvPr/>
        </p:nvSpPr>
        <p:spPr>
          <a:xfrm>
            <a:off x="654050" y="4171355"/>
            <a:ext cx="8210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Ястреб – ястреб – </a:t>
            </a:r>
            <a:r>
              <a:rPr lang="ru-RU" dirty="0"/>
              <a:t>эта пара стратегий формирует равновесия Нэша, оно для игры этапа будет поддерживаться как состояние равновесия и в бесконечно повторяемой версии этой игры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511298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CB7541-2DD6-5F08-120E-C31D45786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1174750"/>
            <a:ext cx="7705725" cy="1257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788BD9-8803-B2F1-3CD1-D95B20141120}"/>
              </a:ext>
            </a:extLst>
          </p:cNvPr>
          <p:cNvSpPr txBox="1"/>
          <p:nvPr/>
        </p:nvSpPr>
        <p:spPr>
          <a:xfrm>
            <a:off x="404813" y="251420"/>
            <a:ext cx="821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Ястреб – вечная кара – </a:t>
            </a:r>
            <a:r>
              <a:rPr lang="ru-RU" dirty="0"/>
              <a:t>эта пара стратегий не формирует равновесия Нэша но результат тот же.</a:t>
            </a:r>
            <a:endParaRPr lang="ru-RU" b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B4E7978-4A1A-5F32-0ED9-7E630D806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" y="3211731"/>
            <a:ext cx="7620000" cy="1695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BDBA1A-AE5D-C72A-8BDA-7617EC95C4D8}"/>
              </a:ext>
            </a:extLst>
          </p:cNvPr>
          <p:cNvSpPr txBox="1"/>
          <p:nvPr/>
        </p:nvSpPr>
        <p:spPr>
          <a:xfrm>
            <a:off x="466725" y="2440801"/>
            <a:ext cx="8210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Вечная кара – вечная кара – </a:t>
            </a:r>
            <a:r>
              <a:rPr lang="ru-RU" dirty="0"/>
              <a:t>эта пара стратегий формирует равновесие Нэша, Али и </a:t>
            </a:r>
            <a:r>
              <a:rPr lang="ru-RU" dirty="0" err="1"/>
              <a:t>Бо</a:t>
            </a:r>
            <a:r>
              <a:rPr lang="ru-RU" dirty="0"/>
              <a:t> способны рационально достичь результата, который невозможен в одноходовой версии игры.</a:t>
            </a:r>
            <a:endParaRPr lang="ru-R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F39FFF-26EB-C855-7755-03CE84AB971D}"/>
              </a:ext>
            </a:extLst>
          </p:cNvPr>
          <p:cNvSpPr txBox="1"/>
          <p:nvPr/>
        </p:nvSpPr>
        <p:spPr>
          <a:xfrm>
            <a:off x="404813" y="4925279"/>
            <a:ext cx="8210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Народные теоремы Нэша: каждый результат, в котором каждый игрок получает по крайней мере </a:t>
            </a:r>
            <a:r>
              <a:rPr lang="ru-RU" dirty="0" err="1"/>
              <a:t>своб</a:t>
            </a:r>
            <a:r>
              <a:rPr lang="ru-RU" dirty="0"/>
              <a:t> обеспеченную стоимость, может быть подтвержден как равновесие Нэша в бесконечно повторяющейся игре.</a:t>
            </a:r>
            <a:br>
              <a:rPr lang="ru-RU" dirty="0"/>
            </a:br>
            <a:r>
              <a:rPr lang="ru-RU" dirty="0"/>
              <a:t>Вечная кара – ключ к народным теоремам: взаимная угроза наказания, если кто-то откажется сыграть свою роль в общем благе, удерживает игроков от отклонения от принятой стратегии.</a:t>
            </a:r>
          </a:p>
        </p:txBody>
      </p:sp>
    </p:spTree>
    <p:extLst>
      <p:ext uri="{BB962C8B-B14F-4D97-AF65-F5344CB8AC3E}">
        <p14:creationId xmlns:p14="http://schemas.microsoft.com/office/powerpoint/2010/main" val="699931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1E27FC-9DB3-2C83-D064-34E1BD87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Кооперативные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783784-3754-2B9B-B429-9F8F39FEC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5417344"/>
          </a:xfrm>
        </p:spPr>
        <p:txBody>
          <a:bodyPr>
            <a:normAutofit fontScale="92500" lnSpcReduction="10000"/>
          </a:bodyPr>
          <a:lstStyle/>
          <a:p>
            <a:r>
              <a:rPr lang="ru-RU" sz="2000" dirty="0"/>
              <a:t>Агенты могут заключать обязывающие соглашения о сотрудничестве</a:t>
            </a:r>
            <a:r>
              <a:rPr lang="en-US" sz="2000" dirty="0"/>
              <a:t> </a:t>
            </a:r>
            <a:r>
              <a:rPr lang="ru-RU" sz="2000" dirty="0"/>
              <a:t>для достижения большей выгоды, чем если бы они действовали в одиночку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/>
              <a:t>В кооперативных играх игроки могут формировать </a:t>
            </a:r>
            <a:r>
              <a:rPr lang="ru-RU" sz="2000" b="1" dirty="0"/>
              <a:t>коалиции</a:t>
            </a:r>
            <a:r>
              <a:rPr lang="ru-RU" sz="2000" dirty="0"/>
              <a:t> — группы, которые совместно действуют, чтобы максимизировать свою общую выгоду. Коалиция может включать всех игроков или только часть из них.</a:t>
            </a:r>
            <a:r>
              <a:rPr lang="en-US" sz="2000" dirty="0"/>
              <a:t> </a:t>
            </a:r>
            <a:r>
              <a:rPr lang="ru-RU" sz="2000" b="1" dirty="0"/>
              <a:t>Полная коалиция</a:t>
            </a:r>
            <a:r>
              <a:rPr lang="ru-RU" sz="2000" dirty="0"/>
              <a:t> включает всех игроков, а </a:t>
            </a:r>
            <a:r>
              <a:rPr lang="ru-RU" sz="2000" b="1" dirty="0"/>
              <a:t>частичная коалиция</a:t>
            </a:r>
            <a:r>
              <a:rPr lang="ru-RU" sz="2000" dirty="0"/>
              <a:t> включает лишь некоторых из них.</a:t>
            </a:r>
            <a:br>
              <a:rPr lang="en-US" sz="2000" dirty="0"/>
            </a:br>
            <a:r>
              <a:rPr lang="ru-RU" sz="2000" dirty="0"/>
              <a:t>В кооперативной игре основной концепцией является </a:t>
            </a:r>
            <a:r>
              <a:rPr lang="ru-RU" sz="2000" b="1" dirty="0"/>
              <a:t>характеристическая функция</a:t>
            </a:r>
            <a:r>
              <a:rPr lang="ru-RU" sz="2000" dirty="0"/>
              <a:t>, которая определяет, сколько выгоды может получить каждая коалиция игроков.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/>
              <a:t>Характеристическая функция представляется как функция, которая сопоставляет каждой коалиции сумму выгоды, которую может получить эта коалиция, действуя вместе.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/>
              <a:t>Важным аспектом кооперативных игр являются </a:t>
            </a:r>
            <a:r>
              <a:rPr lang="ru-RU" sz="2000" b="1" dirty="0"/>
              <a:t>переговоры</a:t>
            </a:r>
            <a:r>
              <a:rPr lang="ru-RU" sz="2000" dirty="0"/>
              <a:t> между игроками внутри коалиции. Игроки должны договариваться о том, как распределить полученную выгоду, чтобы каждый из них остался доволен.</a:t>
            </a:r>
            <a:r>
              <a:rPr lang="en-US" sz="2000" dirty="0"/>
              <a:t> </a:t>
            </a:r>
            <a:r>
              <a:rPr lang="ru-RU" sz="2000" dirty="0"/>
              <a:t>Распределение должно учитывать вклад каждого игрока в общую коалицию.</a:t>
            </a:r>
          </a:p>
        </p:txBody>
      </p:sp>
    </p:spTree>
    <p:extLst>
      <p:ext uri="{BB962C8B-B14F-4D97-AF65-F5344CB8AC3E}">
        <p14:creationId xmlns:p14="http://schemas.microsoft.com/office/powerpoint/2010/main" val="3426535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Методы разработки МАС: Основы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Bottom-up и Top-down подходы</a:t>
            </a:r>
          </a:p>
          <a:p>
            <a:r>
              <a:t>- Примеры разработки с нуля и на основе существующих систем</a:t>
            </a:r>
          </a:p>
          <a:p>
            <a:r>
              <a:t>- Проблемы при проектировании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Методы разработки МАС: Алгоритмы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Алгоритм контрактной сети</a:t>
            </a:r>
          </a:p>
          <a:p>
            <a:r>
              <a:t>- Swarm intelligence (управление роем)</a:t>
            </a:r>
          </a:p>
          <a:p>
            <a:r>
              <a:t>- Обучение с подкреплением в МАС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Методы разработки МАС: Фреймворки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JADE (Java Agent Development Framework)</a:t>
            </a:r>
          </a:p>
          <a:p>
            <a:r>
              <a:t>- Python-based MESA</a:t>
            </a:r>
          </a:p>
          <a:p>
            <a:r>
              <a:t>- Демонстрация использования фреймворков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Проблемы и ограничения МАС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Масштабируемость</a:t>
            </a:r>
          </a:p>
          <a:p>
            <a:r>
              <a:t>- Надежность и отказоустойчивость</a:t>
            </a:r>
          </a:p>
          <a:p>
            <a:r>
              <a:t>- Безопасность и приватность</a:t>
            </a:r>
          </a:p>
          <a:p>
            <a:r>
              <a:t>- Этические вопросы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Современные исследования и перспективы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Использование ИИ в МАС</a:t>
            </a:r>
          </a:p>
          <a:p>
            <a:r>
              <a:t>- Многоагентное обучение</a:t>
            </a:r>
          </a:p>
          <a:p>
            <a:r>
              <a:t>- Применение в метавселенных и распределённых виртуальных средах</a:t>
            </a:r>
          </a:p>
          <a:p>
            <a:r>
              <a:t>- Будущее автономных транспортных систем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62A50-2863-F3F7-2035-AFE22840B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r>
              <a:rPr lang="ru-RU" dirty="0"/>
              <a:t>Агенты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7320C0-21DF-71E5-58F9-EE7031A29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0667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1800" dirty="0">
                <a:effectLst/>
                <a:ea typeface="Times New Roman" panose="02020603050405020304" pitchFamily="18" charset="0"/>
              </a:rPr>
              <a:t>По классификации ACM (Association </a:t>
            </a:r>
            <a:r>
              <a:rPr lang="ru-RU" sz="1800" dirty="0" err="1">
                <a:effectLst/>
                <a:ea typeface="Times New Roman" panose="02020603050405020304" pitchFamily="18" charset="0"/>
              </a:rPr>
              <a:t>for</a:t>
            </a:r>
            <a:r>
              <a:rPr lang="ru-RU" sz="1800" dirty="0">
                <a:effectLst/>
                <a:ea typeface="Times New Roman" panose="02020603050405020304" pitchFamily="18" charset="0"/>
              </a:rPr>
              <a:t> Computing </a:t>
            </a:r>
            <a:r>
              <a:rPr lang="ru-RU" sz="1800" dirty="0" err="1">
                <a:effectLst/>
                <a:ea typeface="Times New Roman" panose="02020603050405020304" pitchFamily="18" charset="0"/>
              </a:rPr>
              <a:t>Machinery</a:t>
            </a:r>
            <a:r>
              <a:rPr lang="ru-RU" sz="1800" dirty="0">
                <a:effectLst/>
                <a:ea typeface="Times New Roman" panose="02020603050405020304" pitchFamily="18" charset="0"/>
              </a:rPr>
              <a:t>) </a:t>
            </a:r>
            <a:r>
              <a:rPr lang="ru-RU" sz="1800" dirty="0" err="1">
                <a:effectLst/>
                <a:ea typeface="Times New Roman" panose="02020603050405020304" pitchFamily="18" charset="0"/>
              </a:rPr>
              <a:t>многоагентные</a:t>
            </a:r>
            <a:r>
              <a:rPr lang="ru-RU" sz="1800" dirty="0">
                <a:effectLst/>
                <a:ea typeface="Times New Roman" panose="02020603050405020304" pitchFamily="18" charset="0"/>
              </a:rPr>
              <a:t> системы (МАС) являются разделом распределенного искусственного интеллекта (</a:t>
            </a:r>
            <a:r>
              <a:rPr lang="ru-RU" sz="1800" dirty="0" err="1">
                <a:effectLst/>
                <a:ea typeface="Times New Roman" panose="02020603050405020304" pitchFamily="18" charset="0"/>
              </a:rPr>
              <a:t>Distributed</a:t>
            </a:r>
            <a:r>
              <a:rPr lang="ru-RU" sz="180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ea typeface="Times New Roman" panose="02020603050405020304" pitchFamily="18" charset="0"/>
              </a:rPr>
              <a:t>Artificial</a:t>
            </a:r>
            <a:r>
              <a:rPr lang="ru-RU" sz="1800" dirty="0">
                <a:effectLst/>
                <a:ea typeface="Times New Roman" panose="02020603050405020304" pitchFamily="18" charset="0"/>
              </a:rPr>
              <a:t> Intelligence) и представляют собой</a:t>
            </a:r>
            <a:r>
              <a:rPr lang="ru-RU" sz="1800" spc="15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ea typeface="Times New Roman" panose="02020603050405020304" pitchFamily="18" charset="0"/>
              </a:rPr>
              <a:t>системы</a:t>
            </a:r>
            <a:r>
              <a:rPr lang="ru-RU" sz="1800" spc="16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ea typeface="Times New Roman" panose="02020603050405020304" pitchFamily="18" charset="0"/>
              </a:rPr>
              <a:t>с</a:t>
            </a:r>
            <a:r>
              <a:rPr lang="ru-RU" sz="1800" spc="16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800" spc="160" dirty="0">
                <a:ea typeface="Times New Roman" panose="02020603050405020304" pitchFamily="18" charset="0"/>
              </a:rPr>
              <a:t>в</a:t>
            </a:r>
            <a:r>
              <a:rPr lang="ru-RU" sz="1800" dirty="0">
                <a:effectLst/>
                <a:ea typeface="Times New Roman" panose="02020603050405020304" pitchFamily="18" charset="0"/>
              </a:rPr>
              <a:t>заимодействующими</a:t>
            </a:r>
            <a:r>
              <a:rPr lang="ru-RU" sz="1800" spc="155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ea typeface="Times New Roman" panose="02020603050405020304" pitchFamily="18" charset="0"/>
              </a:rPr>
              <a:t>интеллектуальными</a:t>
            </a:r>
            <a:r>
              <a:rPr lang="ru-RU" sz="1800" spc="165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ea typeface="Times New Roman" panose="02020603050405020304" pitchFamily="18" charset="0"/>
              </a:rPr>
              <a:t>агентами.</a:t>
            </a:r>
          </a:p>
          <a:p>
            <a:pPr algn="just"/>
            <a:r>
              <a:rPr lang="ru-RU" sz="1800" dirty="0">
                <a:effectLst/>
                <a:ea typeface="Times New Roman" panose="02020603050405020304" pitchFamily="18" charset="0"/>
              </a:rPr>
              <a:t>в ИИ под интеллектуальным агентом понимается разумная сущность, наблюдающая за окружающей средой и действующая в ней, способная воспринимать среду посредством рецепторов и взаимодействовать с ней</a:t>
            </a:r>
            <a:endParaRPr lang="ru-RU" sz="1800" dirty="0">
              <a:ea typeface="Times New Roman" panose="02020603050405020304" pitchFamily="18" charset="0"/>
            </a:endParaRPr>
          </a:p>
          <a:p>
            <a:pPr algn="just"/>
            <a:r>
              <a:rPr lang="ru-RU" sz="1800" dirty="0">
                <a:effectLst/>
                <a:ea typeface="Times New Roman" panose="02020603050405020304" pitchFamily="18" charset="0"/>
              </a:rPr>
              <a:t>в информатике и программной инженерии ИА - это программа, самостоятельно выполняющая некоторое задание. Например, задание по постоянному поиску и сбору необходимой информации в Интернете</a:t>
            </a:r>
          </a:p>
          <a:p>
            <a:pPr marL="0" indent="0" algn="just">
              <a:buNone/>
            </a:pPr>
            <a:r>
              <a:rPr lang="ru-RU" sz="1800" b="1" dirty="0"/>
              <a:t>Виды агентов: </a:t>
            </a:r>
          </a:p>
          <a:p>
            <a:pPr algn="just"/>
            <a:r>
              <a:rPr lang="ru-RU" sz="1800" dirty="0">
                <a:effectLst/>
                <a:ea typeface="Times New Roman" panose="02020603050405020304" pitchFamily="18" charset="0"/>
              </a:rPr>
              <a:t>Агенты с простым поведением</a:t>
            </a:r>
            <a:endParaRPr lang="ru-RU" sz="1800" b="1" dirty="0">
              <a:effectLst/>
              <a:ea typeface="Times New Roman" panose="02020603050405020304" pitchFamily="18" charset="0"/>
            </a:endParaRPr>
          </a:p>
          <a:p>
            <a:pPr algn="just"/>
            <a:r>
              <a:rPr lang="ru-RU" sz="1800" dirty="0">
                <a:effectLst/>
                <a:ea typeface="Times New Roman" panose="02020603050405020304" pitchFamily="18" charset="0"/>
              </a:rPr>
              <a:t>Агенты с поведением, основанным на модели</a:t>
            </a:r>
            <a:endParaRPr lang="ru-RU" sz="1800" b="1" dirty="0">
              <a:ea typeface="Times New Roman" panose="02020603050405020304" pitchFamily="18" charset="0"/>
            </a:endParaRPr>
          </a:p>
          <a:p>
            <a:pPr algn="just"/>
            <a:r>
              <a:rPr lang="ru-RU" sz="1800" dirty="0">
                <a:effectLst/>
                <a:ea typeface="Times New Roman" panose="02020603050405020304" pitchFamily="18" charset="0"/>
              </a:rPr>
              <a:t>Целенаправленные агенты </a:t>
            </a:r>
            <a:endParaRPr lang="ru-RU" sz="1800" b="1" dirty="0">
              <a:effectLst/>
              <a:ea typeface="Times New Roman" panose="02020603050405020304" pitchFamily="18" charset="0"/>
            </a:endParaRPr>
          </a:p>
          <a:p>
            <a:pPr algn="just"/>
            <a:r>
              <a:rPr lang="ru-RU" sz="1800" dirty="0">
                <a:effectLst/>
                <a:ea typeface="Times New Roman" panose="02020603050405020304" pitchFamily="18" charset="0"/>
              </a:rPr>
              <a:t>Практичные агенты </a:t>
            </a:r>
          </a:p>
          <a:p>
            <a:pPr algn="just"/>
            <a:r>
              <a:rPr lang="ru-RU" sz="1800" dirty="0">
                <a:effectLst/>
                <a:ea typeface="Times New Roman" panose="02020603050405020304" pitchFamily="18" charset="0"/>
              </a:rPr>
              <a:t>Обучающиеся агенты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9245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Решаемые задачи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Координация</a:t>
            </a:r>
            <a:r>
              <a:rPr dirty="0"/>
              <a:t> </a:t>
            </a:r>
            <a:r>
              <a:rPr dirty="0" err="1"/>
              <a:t>действий</a:t>
            </a:r>
            <a:endParaRPr dirty="0"/>
          </a:p>
          <a:p>
            <a:r>
              <a:rPr dirty="0"/>
              <a:t>2. </a:t>
            </a:r>
            <a:r>
              <a:rPr dirty="0" err="1"/>
              <a:t>Минимизация</a:t>
            </a:r>
            <a:r>
              <a:rPr dirty="0"/>
              <a:t> </a:t>
            </a:r>
            <a:r>
              <a:rPr dirty="0" err="1"/>
              <a:t>конфликтов</a:t>
            </a:r>
            <a:endParaRPr dirty="0"/>
          </a:p>
          <a:p>
            <a:r>
              <a:rPr dirty="0"/>
              <a:t>3. </a:t>
            </a:r>
            <a:r>
              <a:rPr dirty="0" err="1"/>
              <a:t>Эффективное</a:t>
            </a:r>
            <a:r>
              <a:rPr dirty="0"/>
              <a:t> </a:t>
            </a:r>
            <a:r>
              <a:rPr dirty="0" err="1"/>
              <a:t>распределение</a:t>
            </a:r>
            <a:r>
              <a:rPr dirty="0"/>
              <a:t> </a:t>
            </a:r>
            <a:r>
              <a:rPr dirty="0" err="1"/>
              <a:t>ресурсов</a:t>
            </a:r>
            <a:r>
              <a:rPr dirty="0"/>
              <a:t>.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Примеры: </a:t>
            </a:r>
          </a:p>
          <a:p>
            <a:r>
              <a:rPr lang="ru-RU" sz="1800" dirty="0">
                <a:effectLst/>
                <a:ea typeface="Times New Roman" panose="02020603050405020304" pitchFamily="18" charset="0"/>
              </a:rPr>
              <a:t>Роботы по закупкам, Пользовательские или персональные агенты, Управляющие и наблюдающие агенты, Агенты, добывающие информацию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Понятие многоагентной системы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dirty="0" err="1"/>
              <a:t>Многоагентная</a:t>
            </a:r>
            <a:r>
              <a:rPr dirty="0"/>
              <a:t> </a:t>
            </a:r>
            <a:r>
              <a:rPr dirty="0" err="1"/>
              <a:t>система</a:t>
            </a:r>
            <a:r>
              <a:rPr dirty="0"/>
              <a:t>: </a:t>
            </a:r>
            <a:r>
              <a:rPr dirty="0" err="1"/>
              <a:t>система</a:t>
            </a:r>
            <a:r>
              <a:rPr dirty="0"/>
              <a:t>, </a:t>
            </a:r>
            <a:r>
              <a:rPr dirty="0" err="1"/>
              <a:t>где</a:t>
            </a:r>
            <a:r>
              <a:rPr dirty="0"/>
              <a:t> </a:t>
            </a:r>
            <a:r>
              <a:rPr dirty="0" err="1"/>
              <a:t>несколько</a:t>
            </a:r>
            <a:r>
              <a:rPr dirty="0"/>
              <a:t> </a:t>
            </a:r>
            <a:r>
              <a:rPr dirty="0" err="1"/>
              <a:t>агентов</a:t>
            </a:r>
            <a:r>
              <a:rPr dirty="0"/>
              <a:t> </a:t>
            </a:r>
            <a:r>
              <a:rPr dirty="0" err="1"/>
              <a:t>взаимодействуют</a:t>
            </a:r>
            <a:r>
              <a:rPr dirty="0"/>
              <a:t>, </a:t>
            </a:r>
            <a:r>
              <a:rPr dirty="0" err="1"/>
              <a:t>конкурируют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сотрудничают</a:t>
            </a:r>
            <a:r>
              <a:rPr dirty="0"/>
              <a:t>.</a:t>
            </a:r>
          </a:p>
          <a:p>
            <a:pPr marL="0" marR="209550" lvl="0" indent="0">
              <a:lnSpc>
                <a:spcPct val="118000"/>
              </a:lnSpc>
              <a:spcBef>
                <a:spcPts val="5"/>
              </a:spcBef>
              <a:buSzPts val="1400"/>
              <a:buNone/>
              <a:tabLst>
                <a:tab pos="614045" algn="l"/>
                <a:tab pos="2171700" algn="l"/>
                <a:tab pos="2534285" algn="l"/>
                <a:tab pos="3329305" algn="l"/>
                <a:tab pos="4314825" algn="l"/>
                <a:tab pos="4828540" algn="l"/>
              </a:tabLst>
            </a:pPr>
            <a:r>
              <a:rPr lang="ru-RU" b="1" dirty="0"/>
              <a:t>Агенты должны обладать: </a:t>
            </a:r>
          </a:p>
          <a:p>
            <a:pPr marR="209550">
              <a:lnSpc>
                <a:spcPct val="118000"/>
              </a:lnSpc>
              <a:spcBef>
                <a:spcPts val="5"/>
              </a:spcBef>
              <a:buSzPts val="1400"/>
              <a:tabLst>
                <a:tab pos="614045" algn="l"/>
                <a:tab pos="2171700" algn="l"/>
                <a:tab pos="2534285" algn="l"/>
                <a:tab pos="3329305" algn="l"/>
                <a:tab pos="4314825" algn="l"/>
                <a:tab pos="4828540" algn="l"/>
              </a:tabLst>
            </a:pPr>
            <a:r>
              <a:rPr lang="ru-RU" sz="1800" i="1" spc="-1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Автономностью</a:t>
            </a:r>
            <a:r>
              <a:rPr lang="ru-RU" sz="1800" i="1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	</a:t>
            </a:r>
            <a:r>
              <a:rPr lang="ru-RU" sz="1800" spc="-5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–</a:t>
            </a:r>
            <a:r>
              <a:rPr lang="ru-RU" sz="180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	</a:t>
            </a:r>
            <a:r>
              <a:rPr lang="ru-RU" sz="1800" spc="-1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агенты</a:t>
            </a:r>
            <a:r>
              <a:rPr lang="ru-RU" sz="180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	</a:t>
            </a:r>
            <a:r>
              <a:rPr lang="ru-RU" sz="1800" spc="-1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работают</a:t>
            </a:r>
            <a:r>
              <a:rPr lang="ru-RU" sz="180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	</a:t>
            </a:r>
            <a:r>
              <a:rPr lang="ru-RU" sz="1800" spc="-2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без</a:t>
            </a:r>
            <a:r>
              <a:rPr lang="ru-RU" sz="180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	</a:t>
            </a:r>
            <a:r>
              <a:rPr lang="ru-RU" sz="1800" spc="-1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непосредственного </a:t>
            </a:r>
            <a:r>
              <a:rPr lang="ru-RU" sz="180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вмешательства со стороны</a:t>
            </a:r>
          </a:p>
          <a:p>
            <a:pPr>
              <a:spcBef>
                <a:spcPts val="15"/>
              </a:spcBef>
              <a:buSzPts val="1400"/>
              <a:tabLst>
                <a:tab pos="614045" algn="l"/>
              </a:tabLst>
            </a:pPr>
            <a:r>
              <a:rPr lang="ru-RU" sz="1800" i="1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Интерактивностью</a:t>
            </a:r>
            <a:r>
              <a:rPr lang="ru-RU" sz="1800" i="1" spc="-5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ru-RU" sz="180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–</a:t>
            </a:r>
            <a:r>
              <a:rPr lang="ru-RU" sz="1800" spc="-3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ru-RU" sz="180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взаимодействуют</a:t>
            </a:r>
            <a:r>
              <a:rPr lang="ru-RU" sz="1800" spc="-35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ru-RU" sz="180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с</a:t>
            </a:r>
            <a:r>
              <a:rPr lang="ru-RU" sz="1800" spc="-3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ru-RU" sz="180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другими</a:t>
            </a:r>
            <a:r>
              <a:rPr lang="ru-RU" sz="1800" spc="-3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ru-RU" sz="1800" spc="-1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агентами</a:t>
            </a:r>
            <a:endParaRPr lang="ru-RU" sz="1800" dirty="0">
              <a:effectLst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R="210820">
              <a:lnSpc>
                <a:spcPct val="117000"/>
              </a:lnSpc>
              <a:spcBef>
                <a:spcPts val="315"/>
              </a:spcBef>
              <a:buSzPts val="1400"/>
              <a:tabLst>
                <a:tab pos="614045" algn="l"/>
              </a:tabLst>
            </a:pPr>
            <a:r>
              <a:rPr lang="ru-RU" sz="1800" i="1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Реактивностью </a:t>
            </a:r>
            <a:r>
              <a:rPr lang="ru-RU" sz="180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– воспринимают окружающую среду и взаимодействуют с ней</a:t>
            </a:r>
          </a:p>
          <a:p>
            <a:pPr marR="209550">
              <a:lnSpc>
                <a:spcPct val="118000"/>
              </a:lnSpc>
              <a:spcBef>
                <a:spcPts val="35"/>
              </a:spcBef>
              <a:buSzPts val="1400"/>
              <a:tabLst>
                <a:tab pos="614045" algn="l"/>
                <a:tab pos="2151380" algn="l"/>
                <a:tab pos="2415540" algn="l"/>
                <a:tab pos="2954020" algn="l"/>
                <a:tab pos="3834765" algn="l"/>
                <a:tab pos="4917440" algn="l"/>
                <a:tab pos="6023610" algn="l"/>
              </a:tabLst>
            </a:pPr>
            <a:r>
              <a:rPr lang="ru-RU" sz="1800" i="1" spc="-1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Проактивностью</a:t>
            </a:r>
            <a:r>
              <a:rPr lang="ru-RU" sz="1800" i="1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	</a:t>
            </a:r>
            <a:r>
              <a:rPr lang="ru-RU" sz="1800" spc="-5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–</a:t>
            </a:r>
            <a:r>
              <a:rPr lang="ru-RU" sz="180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	</a:t>
            </a:r>
            <a:r>
              <a:rPr lang="ru-RU" sz="1800" spc="-2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сами</a:t>
            </a:r>
            <a:r>
              <a:rPr lang="ru-RU" sz="180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	</a:t>
            </a:r>
            <a:r>
              <a:rPr lang="ru-RU" sz="1800" spc="-1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являются</a:t>
            </a:r>
            <a:r>
              <a:rPr lang="ru-RU" sz="180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	</a:t>
            </a:r>
            <a:r>
              <a:rPr lang="ru-RU" sz="1800" spc="-1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источником</a:t>
            </a:r>
            <a:r>
              <a:rPr lang="ru-RU" sz="180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	</a:t>
            </a:r>
            <a:r>
              <a:rPr lang="ru-RU" sz="1800" spc="-1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возмущения</a:t>
            </a:r>
            <a:r>
              <a:rPr lang="ru-RU" sz="180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	</a:t>
            </a:r>
            <a:r>
              <a:rPr lang="ru-RU" sz="1800" spc="-2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для </a:t>
            </a:r>
            <a:r>
              <a:rPr lang="ru-RU" sz="180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окружающей среды, проявляя целеустремленное поведение</a:t>
            </a:r>
          </a:p>
          <a:p>
            <a:pPr marR="209550">
              <a:lnSpc>
                <a:spcPct val="117000"/>
              </a:lnSpc>
              <a:spcBef>
                <a:spcPts val="15"/>
              </a:spcBef>
              <a:buSzPts val="1400"/>
              <a:tabLst>
                <a:tab pos="614045" algn="l"/>
              </a:tabLst>
            </a:pPr>
            <a:r>
              <a:rPr lang="ru-RU" sz="1800" i="1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Целеустремленностью</a:t>
            </a:r>
            <a:r>
              <a:rPr lang="ru-RU" sz="1800" i="1" spc="20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ru-RU" sz="180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–</a:t>
            </a:r>
            <a:r>
              <a:rPr lang="ru-RU" sz="1800" spc="20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ru-RU" sz="180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агенты</a:t>
            </a:r>
            <a:r>
              <a:rPr lang="ru-RU" sz="1800" spc="20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ru-RU" sz="180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способны</a:t>
            </a:r>
            <a:r>
              <a:rPr lang="ru-RU" sz="1800" spc="20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ru-RU" sz="180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выполнять</a:t>
            </a:r>
            <a:r>
              <a:rPr lang="ru-RU" sz="1800" spc="20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ru-RU" sz="180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высокоуровневые задачи и проявлять интеллектуальное поведение при достижении цели.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7F3F6-0EB6-9A57-B510-4799AF294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Самоорганизация и </a:t>
            </a:r>
            <a:r>
              <a:rPr lang="ru-RU" dirty="0" err="1"/>
              <a:t>эмерджентность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44E72B-95FD-6FA6-729B-79AEA1A8B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97231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1800" b="1" dirty="0">
                <a:effectLst/>
                <a:ea typeface="Times New Roman" panose="02020603050405020304" pitchFamily="18" charset="0"/>
              </a:rPr>
              <a:t>Самоорганизация </a:t>
            </a:r>
            <a:r>
              <a:rPr lang="ru-RU" sz="1800" dirty="0">
                <a:effectLst/>
                <a:ea typeface="Times New Roman" panose="02020603050405020304" pitchFamily="18" charset="0"/>
              </a:rPr>
              <a:t>– это динамические и адаптивные процессы, ведущие к поддержанию системы без внешнего управления. В качестве прообразов часто используются примеры из области эволюционных вычислений (роевые алгоритмы).</a:t>
            </a:r>
          </a:p>
          <a:p>
            <a:pPr marL="0" indent="0">
              <a:buNone/>
            </a:pPr>
            <a:r>
              <a:rPr lang="ru-RU" sz="1800" dirty="0">
                <a:effectLst/>
                <a:ea typeface="Times New Roman" panose="02020603050405020304" pitchFamily="18" charset="0"/>
              </a:rPr>
              <a:t>Основные принципы </a:t>
            </a:r>
            <a:r>
              <a:rPr lang="ru-RU" sz="1800" b="1" dirty="0">
                <a:effectLst/>
                <a:ea typeface="Times New Roman" panose="02020603050405020304" pitchFamily="18" charset="0"/>
              </a:rPr>
              <a:t>роевых муравьиных алгоритмов</a:t>
            </a:r>
            <a:r>
              <a:rPr lang="ru-RU" sz="1800" dirty="0">
                <a:effectLst/>
                <a:ea typeface="Times New Roman" panose="02020603050405020304" pitchFamily="18" charset="0"/>
              </a:rPr>
              <a:t>:</a:t>
            </a:r>
          </a:p>
          <a:p>
            <a:pPr algn="just">
              <a:buSzPts val="1400"/>
              <a:tabLst>
                <a:tab pos="685800" algn="l"/>
              </a:tabLst>
            </a:pPr>
            <a:r>
              <a:rPr lang="ru-RU" sz="1800" dirty="0">
                <a:effectLst/>
                <a:ea typeface="Times New Roman" panose="02020603050405020304" pitchFamily="18" charset="0"/>
              </a:rPr>
              <a:t>Взаимодействия</a:t>
            </a:r>
            <a:r>
              <a:rPr lang="ru-RU" sz="1800" spc="-45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ea typeface="Times New Roman" panose="02020603050405020304" pitchFamily="18" charset="0"/>
              </a:rPr>
              <a:t>между</a:t>
            </a:r>
            <a:r>
              <a:rPr lang="ru-RU" sz="1800" spc="-45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ea typeface="Times New Roman" panose="02020603050405020304" pitchFamily="18" charset="0"/>
              </a:rPr>
              <a:t>индивидуумами</a:t>
            </a:r>
            <a:r>
              <a:rPr lang="ru-RU" sz="1800" spc="-25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ea typeface="Times New Roman" panose="02020603050405020304" pitchFamily="18" charset="0"/>
              </a:rPr>
              <a:t>через</a:t>
            </a:r>
            <a:r>
              <a:rPr lang="ru-RU" sz="1800" spc="-25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800" spc="-10" dirty="0">
                <a:effectLst/>
                <a:ea typeface="Times New Roman" panose="02020603050405020304" pitchFamily="18" charset="0"/>
              </a:rPr>
              <a:t>среду.</a:t>
            </a:r>
            <a:endParaRPr lang="ru-RU" sz="1800" dirty="0">
              <a:effectLst/>
              <a:ea typeface="Times New Roman" panose="02020603050405020304" pitchFamily="18" charset="0"/>
            </a:endParaRPr>
          </a:p>
          <a:p>
            <a:pPr marR="212090" algn="just">
              <a:lnSpc>
                <a:spcPct val="120000"/>
              </a:lnSpc>
              <a:spcBef>
                <a:spcPts val="325"/>
              </a:spcBef>
              <a:buSzPts val="1400"/>
              <a:tabLst>
                <a:tab pos="720725" algn="l"/>
              </a:tabLst>
            </a:pPr>
            <a:r>
              <a:rPr lang="ru-RU" sz="1800" dirty="0">
                <a:effectLst/>
                <a:ea typeface="Times New Roman" panose="02020603050405020304" pitchFamily="18" charset="0"/>
              </a:rPr>
              <a:t>Запаздывающая положительная обратная связь (например, увеличение количества феромона, оставляемого муравьями при обнаружении источника </a:t>
            </a:r>
            <a:r>
              <a:rPr lang="ru-RU" sz="1800" spc="-10" dirty="0">
                <a:effectLst/>
                <a:ea typeface="Times New Roman" panose="02020603050405020304" pitchFamily="18" charset="0"/>
              </a:rPr>
              <a:t>пищи)</a:t>
            </a:r>
            <a:endParaRPr lang="ru-RU" sz="1800" dirty="0">
              <a:effectLst/>
              <a:ea typeface="Times New Roman" panose="02020603050405020304" pitchFamily="18" charset="0"/>
            </a:endParaRPr>
          </a:p>
          <a:p>
            <a:r>
              <a:rPr lang="ru-RU" sz="1800" dirty="0">
                <a:effectLst/>
                <a:ea typeface="Times New Roman" panose="02020603050405020304" pitchFamily="18" charset="0"/>
              </a:rPr>
              <a:t>Запаздывающая отрицательная обратная связь (испарение феромона по </a:t>
            </a:r>
            <a:r>
              <a:rPr lang="ru-RU" sz="1800" spc="-10" dirty="0">
                <a:effectLst/>
                <a:ea typeface="Times New Roman" panose="02020603050405020304" pitchFamily="18" charset="0"/>
              </a:rPr>
              <a:t>времени)</a:t>
            </a:r>
          </a:p>
          <a:p>
            <a:r>
              <a:rPr lang="ru-RU" sz="1800" dirty="0">
                <a:effectLst/>
                <a:ea typeface="Times New Roman" panose="02020603050405020304" pitchFamily="18" charset="0"/>
              </a:rPr>
              <a:t>Изменение поведения с увеличением количества феромона на пути к источнику пищи).</a:t>
            </a:r>
          </a:p>
          <a:p>
            <a:pPr marL="0" indent="0">
              <a:buNone/>
            </a:pPr>
            <a:r>
              <a:rPr lang="ru-RU" sz="1800" b="1" dirty="0">
                <a:effectLst/>
                <a:ea typeface="Times New Roman" panose="02020603050405020304" pitchFamily="18" charset="0"/>
              </a:rPr>
              <a:t>Основными</a:t>
            </a:r>
            <a:r>
              <a:rPr lang="ru-RU" sz="1800" b="1" spc="-6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800" b="1" dirty="0">
                <a:effectLst/>
                <a:ea typeface="Times New Roman" panose="02020603050405020304" pitchFamily="18" charset="0"/>
              </a:rPr>
              <a:t>чертами</a:t>
            </a:r>
            <a:r>
              <a:rPr lang="ru-RU" sz="1800" b="1" spc="-45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800" b="1" dirty="0">
                <a:effectLst/>
                <a:ea typeface="Times New Roman" panose="02020603050405020304" pitchFamily="18" charset="0"/>
              </a:rPr>
              <a:t>самоорганизации</a:t>
            </a:r>
            <a:r>
              <a:rPr lang="ru-RU" sz="1800" b="1" spc="-6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800" b="1" spc="-10" dirty="0">
                <a:effectLst/>
                <a:ea typeface="Times New Roman" panose="02020603050405020304" pitchFamily="18" charset="0"/>
              </a:rPr>
              <a:t>являются:</a:t>
            </a:r>
            <a:endParaRPr lang="ru-RU" sz="1800" b="1" dirty="0">
              <a:effectLst/>
              <a:ea typeface="Times New Roman" panose="02020603050405020304" pitchFamily="18" charset="0"/>
            </a:endParaRPr>
          </a:p>
          <a:p>
            <a:pPr marR="208280" algn="just">
              <a:lnSpc>
                <a:spcPct val="120000"/>
              </a:lnSpc>
              <a:spcBef>
                <a:spcPts val="310"/>
              </a:spcBef>
              <a:buSzPts val="1400"/>
              <a:tabLst>
                <a:tab pos="749935" algn="l"/>
              </a:tabLst>
            </a:pPr>
            <a:r>
              <a:rPr lang="ru-RU" sz="1800" i="1" dirty="0">
                <a:effectLst/>
                <a:ea typeface="Times New Roman" panose="02020603050405020304" pitchFamily="18" charset="0"/>
              </a:rPr>
              <a:t>Автономность </a:t>
            </a:r>
            <a:r>
              <a:rPr lang="ru-RU" sz="1800" dirty="0">
                <a:effectLst/>
                <a:ea typeface="Times New Roman" panose="02020603050405020304" pitchFamily="18" charset="0"/>
              </a:rPr>
              <a:t>– взаимодействие в внешним миром допустимо, но недопустимо управление из внешнего мира</a:t>
            </a:r>
          </a:p>
          <a:p>
            <a:pPr marR="207010" algn="just">
              <a:lnSpc>
                <a:spcPct val="120000"/>
              </a:lnSpc>
              <a:buSzPts val="1400"/>
              <a:tabLst>
                <a:tab pos="793750" algn="l"/>
              </a:tabLst>
            </a:pPr>
            <a:r>
              <a:rPr lang="ru-RU" sz="1800" i="1" dirty="0">
                <a:effectLst/>
                <a:ea typeface="Times New Roman" panose="02020603050405020304" pitchFamily="18" charset="0"/>
              </a:rPr>
              <a:t>Адаптивность и робастность </a:t>
            </a:r>
            <a:r>
              <a:rPr lang="ru-RU" sz="1800" dirty="0">
                <a:effectLst/>
                <a:ea typeface="Times New Roman" panose="02020603050405020304" pitchFamily="18" charset="0"/>
              </a:rPr>
              <a:t>по отношению к изменениям – способность реагировать подходящим образом на изменения среды</a:t>
            </a:r>
          </a:p>
          <a:p>
            <a:pPr marR="206375" algn="just">
              <a:lnSpc>
                <a:spcPct val="120000"/>
              </a:lnSpc>
              <a:buSzPts val="1400"/>
              <a:tabLst>
                <a:tab pos="740410" algn="l"/>
              </a:tabLst>
            </a:pPr>
            <a:r>
              <a:rPr lang="ru-RU" sz="1800" i="1" dirty="0">
                <a:effectLst/>
                <a:ea typeface="Times New Roman" panose="02020603050405020304" pitchFamily="18" charset="0"/>
              </a:rPr>
              <a:t>Возрастание порядка </a:t>
            </a:r>
            <a:r>
              <a:rPr lang="ru-RU" sz="1800" dirty="0">
                <a:effectLst/>
                <a:ea typeface="Times New Roman" panose="02020603050405020304" pitchFamily="18" charset="0"/>
              </a:rPr>
              <a:t>– в соответствии с возрастанием организации системы (уменьшение числа состояний системы, появление пространственной, временной и функциональной структур; появление состояний системы на </a:t>
            </a:r>
            <a:r>
              <a:rPr lang="ru-RU" sz="1800" dirty="0" err="1">
                <a:effectLst/>
                <a:ea typeface="Times New Roman" panose="02020603050405020304" pitchFamily="18" charset="0"/>
              </a:rPr>
              <a:t>метауровне</a:t>
            </a:r>
            <a:r>
              <a:rPr lang="ru-RU" sz="1800" dirty="0">
                <a:effectLst/>
                <a:ea typeface="Times New Roman" panose="02020603050405020304" pitchFamily="18" charset="0"/>
              </a:rPr>
              <a:t> - аттракторов)</a:t>
            </a:r>
          </a:p>
          <a:p>
            <a:pPr marR="207010" algn="just">
              <a:lnSpc>
                <a:spcPct val="120000"/>
              </a:lnSpc>
              <a:spcBef>
                <a:spcPts val="5"/>
              </a:spcBef>
              <a:buSzPts val="1400"/>
              <a:tabLst>
                <a:tab pos="711835" algn="l"/>
              </a:tabLst>
            </a:pPr>
            <a:r>
              <a:rPr lang="ru-RU" sz="1800" i="1" dirty="0">
                <a:effectLst/>
                <a:ea typeface="Times New Roman" panose="02020603050405020304" pitchFamily="18" charset="0"/>
              </a:rPr>
              <a:t>Динамика </a:t>
            </a:r>
            <a:r>
              <a:rPr lang="ru-RU" sz="1800" dirty="0">
                <a:effectLst/>
                <a:ea typeface="Times New Roman" panose="02020603050405020304" pitchFamily="18" charset="0"/>
              </a:rPr>
              <a:t>– самоорганизация есть процесс, но не какое-либо конечное </a:t>
            </a:r>
            <a:r>
              <a:rPr lang="ru-RU" sz="1800" spc="-10" dirty="0">
                <a:effectLst/>
                <a:ea typeface="Times New Roman" panose="02020603050405020304" pitchFamily="18" charset="0"/>
              </a:rPr>
              <a:t>состояние.</a:t>
            </a:r>
            <a:endParaRPr lang="ru-RU" sz="18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effectLst/>
                <a:ea typeface="Times New Roman" panose="02020603050405020304" pitchFamily="18" charset="0"/>
              </a:rPr>
              <a:t>Говорят, что система проявляет </a:t>
            </a:r>
            <a:r>
              <a:rPr lang="ru-RU" sz="1800" b="1" i="1" dirty="0" err="1">
                <a:effectLst/>
                <a:ea typeface="Times New Roman" panose="02020603050405020304" pitchFamily="18" charset="0"/>
              </a:rPr>
              <a:t>эмерджентность</a:t>
            </a:r>
            <a:r>
              <a:rPr lang="ru-RU" sz="1800" dirty="0">
                <a:effectLst/>
                <a:ea typeface="Times New Roman" panose="02020603050405020304" pitchFamily="18" charset="0"/>
              </a:rPr>
              <a:t>, если на макроуровне в системе возникают новые свойства, паттерны, и т.д., и эти процессы являются следствием взаимодействий на микроуровне.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330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dirty="0" err="1"/>
              <a:t>Классификация</a:t>
            </a:r>
            <a:r>
              <a:rPr dirty="0"/>
              <a:t> </a:t>
            </a:r>
            <a:r>
              <a:rPr dirty="0" err="1"/>
              <a:t>взаимодействий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1271"/>
            <a:ext cx="8229600" cy="5212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 b="1" dirty="0" err="1"/>
              <a:t>Кооперативные</a:t>
            </a:r>
            <a:endParaRPr lang="ru-RU" sz="2000" b="1" dirty="0"/>
          </a:p>
          <a:p>
            <a:pPr marL="0" indent="0">
              <a:buNone/>
            </a:pPr>
            <a:r>
              <a:rPr lang="ru-RU" sz="1200" dirty="0"/>
              <a:t>Кооперативные взаимодействия возникают, когда агенты работают вместе для достижения общей цели. В таких системах агенты заинтересованы в максимизации общей выгоды, а не в индивидуальных выигрышах:</a:t>
            </a:r>
          </a:p>
          <a:p>
            <a:r>
              <a:rPr lang="ru-RU" sz="1200" dirty="0"/>
              <a:t>Все агенты стремятся к одному и тому же результату.</a:t>
            </a:r>
          </a:p>
          <a:p>
            <a:r>
              <a:rPr lang="ru-RU" sz="1200" dirty="0"/>
              <a:t>Необходимо координировать поведение агентов для эффективности.</a:t>
            </a:r>
          </a:p>
          <a:p>
            <a:r>
              <a:rPr lang="ru-RU" sz="1200" dirty="0"/>
              <a:t>Агенты делятся информацией, временем или физическими ресурсами.</a:t>
            </a:r>
          </a:p>
          <a:p>
            <a:pPr marL="0" indent="0">
              <a:buNone/>
            </a:pPr>
            <a:r>
              <a:rPr lang="ru-RU" sz="1200" b="1" dirty="0"/>
              <a:t>Примеры: </a:t>
            </a:r>
          </a:p>
          <a:p>
            <a:r>
              <a:rPr lang="ru-RU" sz="1200" dirty="0"/>
              <a:t>Агенты совместно решают, как наиболее эффективно распределить ограниченные ресурсы, например, в распределённых вычислениях.</a:t>
            </a:r>
          </a:p>
          <a:p>
            <a:r>
              <a:rPr lang="ru-RU" sz="1200" dirty="0"/>
              <a:t>Группа дронов сканирует область для поиска утерянного объекта, работая по заранее согласованному плану.</a:t>
            </a:r>
          </a:p>
          <a:p>
            <a:pPr marL="0" indent="0">
              <a:buNone/>
            </a:pPr>
            <a:endParaRPr sz="1200" dirty="0"/>
          </a:p>
          <a:p>
            <a:pPr marL="0" indent="0">
              <a:buNone/>
            </a:pPr>
            <a:r>
              <a:rPr sz="2000" b="1" dirty="0" err="1"/>
              <a:t>Конкурентные</a:t>
            </a:r>
            <a:endParaRPr lang="ru-RU" sz="2000" b="1" dirty="0"/>
          </a:p>
          <a:p>
            <a:pPr marL="0" indent="0">
              <a:buNone/>
            </a:pPr>
            <a:r>
              <a:rPr lang="ru-RU" sz="1200" dirty="0"/>
              <a:t>Конкурентные взаимодействия возникают, когда агенты преследуют собственные интересы, которые могут быть противоположны интересам других агентов. В таких системах выигрыши одного агента часто связаны с потерями другого:</a:t>
            </a:r>
          </a:p>
          <a:p>
            <a:r>
              <a:rPr lang="ru-RU" sz="1200" dirty="0"/>
              <a:t>Каждый агент действует в своих интересах, что может создавать противоречия.</a:t>
            </a:r>
          </a:p>
          <a:p>
            <a:r>
              <a:rPr lang="ru-RU" sz="1200" dirty="0"/>
              <a:t>Агенты пытаются максимизировать собственные выигрыши, даже в ущерб другим.</a:t>
            </a:r>
          </a:p>
          <a:p>
            <a:r>
              <a:rPr lang="ru-RU" sz="1200" dirty="0"/>
              <a:t>Агенты могут использовать стратегии для предотвращения вмешательства со стороны конкурентов.</a:t>
            </a:r>
          </a:p>
          <a:p>
            <a:pPr marL="0" indent="0">
              <a:buNone/>
            </a:pPr>
            <a:r>
              <a:rPr lang="ru-RU" sz="1200" b="1" dirty="0"/>
              <a:t>Примеры:</a:t>
            </a:r>
            <a:endParaRPr lang="ru-RU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200" b="1" dirty="0"/>
              <a:t>Игры с нулевой суммой</a:t>
            </a:r>
            <a:r>
              <a:rPr lang="ru-RU" sz="1200" dirty="0"/>
              <a:t>: Один агент выигрывает ровно столько, сколько другой проигрывает. Например, шахматы или камень-ножницы-бумага.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b="1" dirty="0"/>
              <a:t>Экономическая конкуренция</a:t>
            </a:r>
            <a:r>
              <a:rPr lang="ru-RU" sz="1200" dirty="0"/>
              <a:t>: Компании соревнуются за рынок, стремясь увеличить прибыль за счёт доли конкурентов.</a:t>
            </a:r>
          </a:p>
          <a:p>
            <a:pPr marL="0" indent="0">
              <a:buNone/>
            </a:pPr>
            <a:endParaRPr lang="ru-RU" sz="12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5EF645-84C7-86FC-3BBB-00E7AC23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Области знаний МАС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FBDDE5-FF2A-2561-9501-65B0CC660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5691982"/>
          </a:xfrm>
        </p:spPr>
        <p:txBody>
          <a:bodyPr>
            <a:normAutofit fontScale="55000" lnSpcReduction="20000"/>
          </a:bodyPr>
          <a:lstStyle/>
          <a:p>
            <a:r>
              <a:rPr lang="ru-RU" b="1" dirty="0"/>
              <a:t>Теория игр </a:t>
            </a:r>
            <a:r>
              <a:rPr lang="ru-RU" dirty="0"/>
              <a:t>описывает рациональное поведение агентов в ситуациях, когда несколько агентов взаимодействуют между собой. Определяет способы принятия </a:t>
            </a:r>
            <a:r>
              <a:rPr lang="ru-RU" dirty="0" err="1"/>
              <a:t>мультиагентных</a:t>
            </a:r>
            <a:r>
              <a:rPr lang="ru-RU" dirty="0"/>
              <a:t> решений, а теория принятия решений – способы принятия решений единственным агентом</a:t>
            </a:r>
          </a:p>
          <a:p>
            <a:r>
              <a:rPr lang="ru-RU" b="1" dirty="0"/>
              <a:t>Концепции решений </a:t>
            </a:r>
            <a:r>
              <a:rPr lang="ru-RU" dirty="0"/>
              <a:t>в теории игр предназначены для описания рациональных результатов игр – результатов, которые могут быть достигнуты, если каждый агент будет действовать самостоятельно.</a:t>
            </a:r>
          </a:p>
          <a:p>
            <a:r>
              <a:rPr lang="ru-RU" b="1" dirty="0"/>
              <a:t>Теория некооперативных игр </a:t>
            </a:r>
            <a:r>
              <a:rPr lang="ru-RU" dirty="0"/>
              <a:t>предполагает, что агенты  должны </a:t>
            </a:r>
            <a:r>
              <a:rPr lang="ru-RU" dirty="0" err="1"/>
              <a:t>нимать</a:t>
            </a:r>
            <a:r>
              <a:rPr lang="ru-RU" dirty="0"/>
              <a:t> свои решения независимо друг от друга. Равновесие Нэша является наиболее важной концепцией решения в теории некооперативных игр. Равновесие Нэша – это профиль стратегии, </a:t>
            </a:r>
            <a:r>
              <a:rPr lang="ru-RU" dirty="0" err="1"/>
              <a:t>вкотором</a:t>
            </a:r>
            <a:r>
              <a:rPr lang="ru-RU" dirty="0"/>
              <a:t> ни один из агентов не имеет стимула отклониться от указанной ему стратегии.</a:t>
            </a:r>
          </a:p>
          <a:p>
            <a:r>
              <a:rPr lang="ru-RU" b="1" dirty="0"/>
              <a:t>Теория кооперативных игр </a:t>
            </a:r>
            <a:r>
              <a:rPr lang="ru-RU" dirty="0"/>
              <a:t>рассматривает ситуации, в которых агенты могут принимать обязывающие соглашения для формирования коалиций с целью сотрудничества. Концепции решения в кооперативной игре направлены на формальное определение, какие из коалиций будут стабильными (ядро) и как можно честно разделить выигрыш, полученный коалицией (подход Шепли).</a:t>
            </a:r>
          </a:p>
          <a:p>
            <a:r>
              <a:rPr lang="ru-RU" b="1" dirty="0"/>
              <a:t>Контрактные сети </a:t>
            </a:r>
            <a:r>
              <a:rPr lang="ru-RU" dirty="0"/>
              <a:t>для организации совместного выполнения заданий</a:t>
            </a:r>
            <a:r>
              <a:rPr lang="en-US" dirty="0"/>
              <a:t>; </a:t>
            </a:r>
            <a:r>
              <a:rPr lang="ru-RU" b="1" dirty="0"/>
              <a:t>аукционы</a:t>
            </a:r>
            <a:r>
              <a:rPr lang="ru-RU" dirty="0"/>
              <a:t> для эффективного распределения ограниченных </a:t>
            </a:r>
            <a:r>
              <a:rPr lang="ru-RU" dirty="0" err="1"/>
              <a:t>ресуосов</a:t>
            </a:r>
            <a:r>
              <a:rPr lang="en-US" dirty="0"/>
              <a:t>; </a:t>
            </a:r>
            <a:r>
              <a:rPr lang="ru-RU" b="1" dirty="0"/>
              <a:t>переговоры и торги </a:t>
            </a:r>
            <a:r>
              <a:rPr lang="ru-RU" dirty="0"/>
              <a:t>для достижения соглашений по вопросам, представляющим общий интерес</a:t>
            </a:r>
            <a:r>
              <a:rPr lang="en-US" dirty="0"/>
              <a:t>; </a:t>
            </a:r>
            <a:r>
              <a:rPr lang="ru-RU" dirty="0"/>
              <a:t>процедуры голосования для суммирования и обобщения предпочтений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092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C9AF9F-DE5C-DA3C-9D01-41BEFBFCB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08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Некооперативные игры. Дилемма заключенного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997CD-0EA0-7DA7-51BF-3F07CE0E2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29582"/>
            <a:ext cx="8229600" cy="598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Матрица выплат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B58744-50BC-7F68-83F3-D5DACB598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322" y="1263790"/>
            <a:ext cx="4524375" cy="121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1E0D86-FFA4-1489-2EC4-A27A725BD6FD}"/>
              </a:ext>
            </a:extLst>
          </p:cNvPr>
          <p:cNvSpPr txBox="1"/>
          <p:nvPr/>
        </p:nvSpPr>
        <p:spPr>
          <a:xfrm>
            <a:off x="457200" y="2127265"/>
            <a:ext cx="1960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Рассуждения Али: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DE5E407-FA09-F0B9-6446-BCD36323C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1" y="2496597"/>
            <a:ext cx="5778500" cy="17553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C77517-218F-8B82-F9F9-5C9DFC69FAAA}"/>
              </a:ext>
            </a:extLst>
          </p:cNvPr>
          <p:cNvSpPr txBox="1"/>
          <p:nvPr/>
        </p:nvSpPr>
        <p:spPr>
          <a:xfrm>
            <a:off x="457200" y="4275758"/>
            <a:ext cx="822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Доминирующая стратегия – </a:t>
            </a:r>
            <a:r>
              <a:rPr lang="en-US" dirty="0"/>
              <a:t>testify. </a:t>
            </a:r>
            <a:r>
              <a:rPr lang="ru-RU" dirty="0"/>
              <a:t>Рациональный игрок всегда выбирает доминирующую стратегию.</a:t>
            </a:r>
          </a:p>
          <a:p>
            <a:r>
              <a:rPr lang="ru-RU" dirty="0"/>
              <a:t>Когда все игроки выбирают доминирующую стратегию, результат игры называют равновесием доминирующих стратегий.</a:t>
            </a:r>
          </a:p>
          <a:p>
            <a:endParaRPr lang="ru-RU" dirty="0"/>
          </a:p>
          <a:p>
            <a:r>
              <a:rPr lang="ru-RU" dirty="0"/>
              <a:t>Равновесие Нэша: ни один из игроков не может изменить свою стратегию и в результате получить более высокую выплату при условии, что все другие игроки сохранили свои стратегии выбора. Это стабильная точка в игре, для игрока не существует рационального смысла отклониться от него</a:t>
            </a:r>
          </a:p>
        </p:txBody>
      </p:sp>
    </p:spTree>
    <p:extLst>
      <p:ext uri="{BB962C8B-B14F-4D97-AF65-F5344CB8AC3E}">
        <p14:creationId xmlns:p14="http://schemas.microsoft.com/office/powerpoint/2010/main" val="120834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22FFD-95FC-B17B-11BB-9F9D95FBC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Смешанная стратегия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B166F7-DCE2-1FC7-E38B-26475C6A9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000" b="1" dirty="0"/>
              <a:t>Смешанная стратегия</a:t>
            </a:r>
            <a:r>
              <a:rPr lang="ru-RU" sz="2000" dirty="0"/>
              <a:t> — это концепция из теории игр, которая используется, когда игрок в игре не придерживается какой-то одной конкретной стратегии, а выбирает между несколькими возможными стратегиями с определенными вероятностями. Это позволяет вводить элемент случайности в принятие решений, что делает действия игрока менее предсказуемыми для других участников.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/>
              <a:t>Смешанная стратегия используется в ситуациях, когда нет очевидной доминирующей чистой стратегии, или если игроку выгодно не быть полностью предсказуемым для </a:t>
            </a:r>
            <a:r>
              <a:rPr lang="ru-RU" sz="2000" dirty="0" err="1"/>
              <a:t>противника.Это</a:t>
            </a:r>
            <a:r>
              <a:rPr lang="ru-RU" sz="2000" dirty="0"/>
              <a:t> особенно важно в играх, в которых участники конкурируют, и знание стратегии другого игрока дает существенное преимущество.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Смешанная стратегия часто используется для достижения равновесия Нэша в тех играх, где чистое равновесие отсутствует. Равновесие Нэша в смешанных стратегиях означает, что ни один из игроков не может улучшить свое положение, изменяя вероятности выбора своей стратегии в одностороннем порядке.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445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1604</Words>
  <Application>Microsoft Office PowerPoint</Application>
  <PresentationFormat>Экран (4:3)</PresentationFormat>
  <Paragraphs>117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Symbol</vt:lpstr>
      <vt:lpstr>Times New Roman</vt:lpstr>
      <vt:lpstr>Office Theme</vt:lpstr>
      <vt:lpstr>Многоагентные системы</vt:lpstr>
      <vt:lpstr>Агенты</vt:lpstr>
      <vt:lpstr>Решаемые задачи</vt:lpstr>
      <vt:lpstr>Понятие многоагентной системы</vt:lpstr>
      <vt:lpstr>Самоорганизация и эмерджентность</vt:lpstr>
      <vt:lpstr>Классификация взаимодействий</vt:lpstr>
      <vt:lpstr>Области знаний МАС</vt:lpstr>
      <vt:lpstr>Некооперативные игры. Дилемма заключенного</vt:lpstr>
      <vt:lpstr>Смешанная стратегия</vt:lpstr>
      <vt:lpstr>Общественное благо</vt:lpstr>
      <vt:lpstr>Повторяющиеся игры - FSM</vt:lpstr>
      <vt:lpstr>Презентация PowerPoint</vt:lpstr>
      <vt:lpstr>Презентация PowerPoint</vt:lpstr>
      <vt:lpstr>Кооперативные игры</vt:lpstr>
      <vt:lpstr>Методы разработки МАС: Основы</vt:lpstr>
      <vt:lpstr>Методы разработки МАС: Алгоритмы</vt:lpstr>
      <vt:lpstr>Методы разработки МАС: Фреймворки</vt:lpstr>
      <vt:lpstr>Проблемы и ограничения МАС</vt:lpstr>
      <vt:lpstr>Современные исследования и перспективы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Кирилл Святов</cp:lastModifiedBy>
  <cp:revision>11</cp:revision>
  <dcterms:created xsi:type="dcterms:W3CDTF">2013-01-27T09:14:16Z</dcterms:created>
  <dcterms:modified xsi:type="dcterms:W3CDTF">2024-11-25T05:40:59Z</dcterms:modified>
  <cp:category/>
</cp:coreProperties>
</file>