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BC2972-FC61-4EAA-BAB3-E4B12D1723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231FC7-200C-40DA-B342-4FE1A1E2D5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DF134F-5D39-4C8E-A1D7-D2EF113C980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A6AD14-0D59-45A8-A8E0-1FC225671D5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07E1B3-5190-4110-A059-5C531F0C3D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524135-A6B7-45A1-83BA-EBB254F02E8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8DDF8A2-2D51-4A4D-A789-1456A822AA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B17D0D-770A-4E08-A5D3-A317AB6C6DD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CBB95A-9CD1-476F-8EE9-CABBB517486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7894A5-589F-455D-9621-51373DA4A4E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634D30-2166-43C9-A51B-E808C1EA95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2126DD-340F-4247-AFAE-2C0506AD92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5D697F7-301C-4F0A-A36F-3CFED4ECC3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52DE0F-091B-423F-8BD8-17E1212D64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2FDA1A-2EE6-4ED1-AC13-D730446BC2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649488-6888-4F73-BE8B-A8E2BDE6E0C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B83D20-D2DC-4F15-9EAC-3CCA6C9BD94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5854D6-20CF-4245-8B7E-F7FEF6502C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64E895-46C8-4409-AFB3-635491D224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5C2BC3-1134-484A-B535-3826FE74F6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9C933D-3622-45C1-900B-460A34C021F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4C4B29-D9E4-4905-9C6F-1E49F40F37F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8BEDB0-CA10-45D4-9447-24222C7FFA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8C8A55-D2F7-4961-BCC7-9A6A077D2F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k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5636CD-16FC-4541-BF94-4C9471A0252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E80EAF-9B5A-473B-82A3-662250978F3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111096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Трансформеры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Отличие от автоэнкодера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457200" y="1953000"/>
            <a:ext cx="3808800" cy="2389680"/>
          </a:xfrm>
          <a:prstGeom prst="rect">
            <a:avLst/>
          </a:prstGeom>
          <a:ln w="0">
            <a:noFill/>
          </a:ln>
        </p:spPr>
      </p:pic>
      <p:sp>
        <p:nvSpPr>
          <p:cNvPr id="85" name=""/>
          <p:cNvSpPr/>
          <p:nvPr/>
        </p:nvSpPr>
        <p:spPr>
          <a:xfrm>
            <a:off x="4343400" y="1236240"/>
            <a:ext cx="5485680" cy="437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Автокодировщик: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сжатие и восстановление данных (обучение представлений), даление шума с изображений, аномалия детекция, сжатие данных.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Энкодер сжимает вход в вектор скрытого пространства (latent vector).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Декодер по этому вектору восстанавливает вход.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Архитектура может быть на базе CNN, RNN, или даже трансформера.</a:t>
            </a:r>
            <a:br>
              <a:rPr sz="1600"/>
            </a:b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600"/>
            </a:br>
            <a:r>
              <a:rPr b="1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Трасформер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: обработка последовательностей: перевод, генерация текста, Q&amp;A и др.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Использует механизм внимания (self-attention).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Полностью основан на слоях внимания, без RNN/CNN.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Состоит из энкодера и декодера, но их реализация и логика сильно отличаются от классического автокодировщика.</a:t>
            </a:r>
            <a:br>
              <a:rPr sz="1600"/>
            </a:b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Проблема параллельного выполнения вычислений</a:t>
            </a:r>
            <a:endParaRPr b="0" lang="en-US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Трансформер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93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7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Трансформер — это поставленные друг за другом модели внимания, которые позволяют исходную последовательность векторов перевести в новую последовательность векторов, которые кодируют информацию о контексте каждого элемента. </a:t>
            </a:r>
            <a:br>
              <a:rPr sz="3200"/>
            </a:br>
            <a:br>
              <a:rPr sz="3200"/>
            </a:br>
            <a:r>
              <a:rPr b="0" lang="en-US" sz="3200" spc="-1" strike="noStrike">
                <a:latin typeface="Arial"/>
              </a:rPr>
              <a:t>Трансформер-кодировщик переводит исходные векторы в скрытые, которые правильно сохраняют в себе информацию о контексте каждого элемента. </a:t>
            </a:r>
            <a:br>
              <a:rPr sz="3200"/>
            </a:br>
            <a:br>
              <a:rPr sz="3200"/>
            </a:br>
            <a:r>
              <a:rPr b="0" lang="en-US" sz="3200" spc="-1" strike="noStrike">
                <a:latin typeface="Arial"/>
              </a:rPr>
              <a:t>Далее трансформер-декодировщик декодирует результат кодировщика в новую последовательность, которая состоит из эмбедингов элементов выходного языка. </a:t>
            </a:r>
            <a:br>
              <a:rPr sz="3200"/>
            </a:br>
            <a:br>
              <a:rPr sz="3200"/>
            </a:br>
            <a:r>
              <a:rPr b="0" lang="en-US" sz="3200" spc="-1" strike="noStrike">
                <a:latin typeface="Arial"/>
              </a:rPr>
              <a:t>После по эмбедингам генерируются сами итоговые элементы с помощью вероятностной языковой модели.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Архитектура трасформера-кодировщика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228600" y="1324440"/>
            <a:ext cx="1427760" cy="361836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1828800" y="1371600"/>
            <a:ext cx="7535160" cy="423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Позиционное кодирование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210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Так как в архитектуре трансформер обработка последовательности заменяется на обработку множества мы теряем информацию о порядке элементов последовательности. </a:t>
            </a:r>
            <a:br>
              <a:rPr sz="3200"/>
            </a:br>
            <a:r>
              <a:rPr b="0" lang="en-US" sz="3200" spc="-1" strike="noStrike">
                <a:latin typeface="Arial"/>
              </a:rPr>
              <a:t> Позиции элементов i кодируются векторами pi, i=1,2,...,n, так, что чем больше |i−j|, тем больше ||pi−pj||, и n не ограничено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934000" y="3657600"/>
            <a:ext cx="3923280" cy="102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Self-attention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04000" y="105516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Выявление закономерности между входными данными.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Для каждого элемента x</a:t>
            </a:r>
            <a:r>
              <a:rPr b="0" lang="en-US" sz="1300" spc="-1" strike="noStrike" baseline="-8000">
                <a:latin typeface="Arial"/>
              </a:rPr>
              <a:t>i</a:t>
            </a:r>
            <a:r>
              <a:rPr b="0" lang="en-US" sz="1300" spc="-1" strike="noStrike">
                <a:latin typeface="Arial"/>
              </a:rPr>
              <a:t> получать обучаемым преобразованием три вектора:</a:t>
            </a:r>
            <a:endParaRPr b="0" lang="en-US" sz="13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300" spc="-1" strike="noStrike">
                <a:latin typeface="Arial"/>
              </a:rPr>
              <a:t>Запрос (query) </a:t>
            </a:r>
            <a:r>
              <a:rPr b="0" i="1" lang="en-US" sz="1300" spc="-1" strike="noStrike">
                <a:latin typeface="Arial"/>
              </a:rPr>
              <a:t>q</a:t>
            </a:r>
            <a:r>
              <a:rPr b="0" i="1" lang="en-US" sz="1200" spc="-1" strike="noStrike" baseline="-8000">
                <a:latin typeface="Arial"/>
              </a:rPr>
              <a:t>i</a:t>
            </a:r>
            <a:r>
              <a:rPr b="0" i="1" lang="en-US" sz="1300" spc="-1" strike="noStrike">
                <a:latin typeface="Arial"/>
              </a:rPr>
              <a:t>=Qx</a:t>
            </a:r>
            <a:r>
              <a:rPr b="0" i="1" lang="en-US" sz="1300" spc="-1" strike="noStrike" baseline="-8000">
                <a:latin typeface="Arial"/>
              </a:rPr>
              <a:t>i</a:t>
            </a:r>
            <a:endParaRPr b="0" lang="en-US" sz="13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300" spc="-1" strike="noStrike">
                <a:latin typeface="Arial"/>
              </a:rPr>
              <a:t>Ключ (key) </a:t>
            </a:r>
            <a:r>
              <a:rPr b="0" i="1" lang="en-US" sz="1300" spc="-1" strike="noStrike">
                <a:latin typeface="Arial"/>
              </a:rPr>
              <a:t>k</a:t>
            </a:r>
            <a:r>
              <a:rPr b="0" i="1" lang="en-US" sz="1300" spc="-1" strike="noStrike" baseline="-8000">
                <a:latin typeface="Arial"/>
              </a:rPr>
              <a:t>i</a:t>
            </a:r>
            <a:r>
              <a:rPr b="0" i="1" lang="en-US" sz="1300" spc="-1" strike="noStrike">
                <a:latin typeface="Arial"/>
              </a:rPr>
              <a:t>=Kx</a:t>
            </a:r>
            <a:r>
              <a:rPr b="0" i="1" lang="en-US" sz="1300" spc="-1" strike="noStrike" baseline="-8000">
                <a:latin typeface="Arial"/>
              </a:rPr>
              <a:t>i</a:t>
            </a:r>
            <a:endParaRPr b="0" lang="en-US" sz="13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1300" spc="-1" strike="noStrike">
                <a:latin typeface="Arial"/>
              </a:rPr>
              <a:t>Значение (value) </a:t>
            </a:r>
            <a:r>
              <a:rPr b="0" i="1" lang="en-US" sz="1300" spc="-1" strike="noStrike">
                <a:latin typeface="Arial"/>
              </a:rPr>
              <a:t>v</a:t>
            </a:r>
            <a:r>
              <a:rPr b="0" i="1" lang="en-US" sz="1300" spc="-1" strike="noStrike" baseline="-8000">
                <a:latin typeface="Arial"/>
              </a:rPr>
              <a:t>i</a:t>
            </a:r>
            <a:r>
              <a:rPr b="0" i="1" lang="en-US" sz="1300" spc="-1" strike="noStrike">
                <a:latin typeface="Arial"/>
              </a:rPr>
              <a:t>=Vx</a:t>
            </a:r>
            <a:r>
              <a:rPr b="0" i="1" lang="en-US" sz="1300" spc="-1" strike="noStrike" baseline="-8000">
                <a:latin typeface="Arial"/>
              </a:rPr>
              <a:t>i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Векторы q</a:t>
            </a:r>
            <a:r>
              <a:rPr b="0" lang="en-US" sz="1300" spc="-1" strike="noStrike" baseline="-8000">
                <a:latin typeface="Arial"/>
              </a:rPr>
              <a:t>i</a:t>
            </a:r>
            <a:r>
              <a:rPr b="0" lang="en-US" sz="1300" spc="-1" strike="noStrike">
                <a:latin typeface="Arial"/>
              </a:rPr>
              <a:t> и k</a:t>
            </a:r>
            <a:r>
              <a:rPr b="0" lang="en-US" sz="1300" spc="-1" strike="noStrike" baseline="-8000">
                <a:latin typeface="Arial"/>
              </a:rPr>
              <a:t>i</a:t>
            </a:r>
            <a:r>
              <a:rPr b="0" lang="en-US" sz="1300" spc="-1" strike="noStrike">
                <a:latin typeface="Arial"/>
              </a:rPr>
              <a:t> - для определения важности элемента x</a:t>
            </a:r>
            <a:r>
              <a:rPr b="0" lang="en-US" sz="1300" spc="-1" strike="noStrike" baseline="-8000">
                <a:latin typeface="Arial"/>
              </a:rPr>
              <a:t>j</a:t>
            </a:r>
            <a:r>
              <a:rPr b="0" lang="en-US" sz="1300" spc="-1" strike="noStrike">
                <a:latin typeface="Arial"/>
              </a:rPr>
              <a:t> для элемента x</a:t>
            </a:r>
            <a:r>
              <a:rPr b="0" lang="en-US" sz="1300" spc="-1" strike="noStrike" baseline="-8000">
                <a:latin typeface="Arial"/>
              </a:rPr>
              <a:t>i</a:t>
            </a:r>
            <a:r>
              <a:rPr b="0" lang="en-US" sz="1300" spc="-1" strike="noStrike">
                <a:latin typeface="Arial"/>
              </a:rPr>
              <a:t>. : мы берем k</a:t>
            </a:r>
            <a:r>
              <a:rPr b="0" lang="en-US" sz="1300" spc="-1" strike="noStrike" baseline="-8000">
                <a:latin typeface="Arial"/>
              </a:rPr>
              <a:t>j</a:t>
            </a:r>
            <a:r>
              <a:rPr b="0" lang="en-US" sz="1300" spc="-1" strike="noStrike">
                <a:latin typeface="Arial"/>
              </a:rPr>
              <a:t> (вектор ключа элемента xj) и умножаем на q</a:t>
            </a:r>
            <a:r>
              <a:rPr b="0" lang="en-US" sz="1300" spc="-1" strike="noStrike" baseline="-8000">
                <a:latin typeface="Arial"/>
              </a:rPr>
              <a:t>i </a:t>
            </a:r>
            <a:r>
              <a:rPr b="0" lang="en-US" sz="1300" spc="-1" strike="noStrike">
                <a:latin typeface="Arial"/>
              </a:rPr>
              <a:t> (вектор запроса элемента xi). Так мы скалярно перемножаем вектор запроса на все векторы ключей, тем самым понимаем, насколько каждый входной элемент нам нужен, чтобы пересчитать вектор элемента x</a:t>
            </a:r>
            <a:r>
              <a:rPr b="0" lang="en-US" sz="1300" spc="-1" strike="noStrike" baseline="-8000">
                <a:latin typeface="Arial"/>
              </a:rPr>
              <a:t>i</a:t>
            </a:r>
            <a:r>
              <a:rPr b="0" lang="en-US" sz="1300" spc="-1" strike="noStrike">
                <a:latin typeface="Arial"/>
              </a:rPr>
              <a:t>.</a:t>
            </a:r>
            <a:endParaRPr b="0" lang="en-US" sz="13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Далее считаем важность элемента x</a:t>
            </a:r>
            <a:r>
              <a:rPr b="0" lang="en-US" sz="1300" spc="-1" strike="noStrike" baseline="-8000">
                <a:latin typeface="Arial"/>
              </a:rPr>
              <a:t>j</a:t>
            </a:r>
            <a:r>
              <a:rPr b="0" lang="en-US" sz="1300" spc="-1" strike="noStrike">
                <a:latin typeface="Arial"/>
              </a:rPr>
              <a:t> для кодирования элемента x</a:t>
            </a:r>
            <a:r>
              <a:rPr b="0" lang="en-US" sz="1300" spc="-1" strike="noStrike" baseline="-8000">
                <a:latin typeface="Arial"/>
              </a:rPr>
              <a:t>i</a:t>
            </a:r>
            <a:r>
              <a:rPr b="0" lang="en-US" sz="1300" spc="-1" strike="noStrike">
                <a:latin typeface="Arial"/>
              </a:rPr>
              <a:t>, где </a:t>
            </a:r>
            <a:r>
              <a:rPr b="0" i="1" lang="en-US" sz="1300" spc="-1" strike="noStrike">
                <a:latin typeface="Arial"/>
              </a:rPr>
              <a:t>d</a:t>
            </a:r>
            <a:r>
              <a:rPr b="0" lang="en-US" sz="1300" spc="-1" strike="noStrike">
                <a:latin typeface="Arial"/>
              </a:rPr>
              <a:t> — размерность векторов qi  и kj, а n — число элементов во входной последовательности.</a:t>
            </a:r>
            <a:endParaRPr b="0" lang="en-US" sz="13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5029200" y="4096800"/>
            <a:ext cx="1580040" cy="703800"/>
          </a:xfrm>
          <a:prstGeom prst="rect">
            <a:avLst/>
          </a:prstGeom>
          <a:ln w="0">
            <a:noFill/>
          </a:ln>
        </p:spPr>
      </p:pic>
      <p:sp>
        <p:nvSpPr>
          <p:cNvPr id="97" name=""/>
          <p:cNvSpPr/>
          <p:nvPr/>
        </p:nvSpPr>
        <p:spPr>
          <a:xfrm>
            <a:off x="228600" y="4829400"/>
            <a:ext cx="9600480" cy="26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Таким образом, новое представление элемента x</a:t>
            </a:r>
            <a:r>
              <a:rPr b="0" lang="en-US" sz="12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i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  считаем как взвешенную сумму векторов значения:  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228600" y="5090400"/>
            <a:ext cx="5047200" cy="342000"/>
          </a:xfrm>
          <a:prstGeom prst="rect">
            <a:avLst/>
          </a:prstGeom>
          <a:ln w="0">
            <a:noFill/>
          </a:ln>
        </p:spPr>
      </p:pic>
      <p:sp>
        <p:nvSpPr>
          <p:cNvPr id="99" name=""/>
          <p:cNvSpPr/>
          <p:nvPr/>
        </p:nvSpPr>
        <p:spPr>
          <a:xfrm>
            <a:off x="5257800" y="5153400"/>
            <a:ext cx="4799880" cy="26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— </a:t>
            </a: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входные векторы. </a:t>
            </a:r>
            <a:endParaRPr b="0" lang="en-US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Multi-headed self-attention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Слой внимания снабжается множеством «подпространств представлений» (англ. representation subspaces). Теперь у нас есть не один, а множество наборов матриц запроса/ключа/значения. Каждый из этих наборов создается случайным образом. Далее после обучения каждый набор используется для отображения входящих векторов в разных подпространствах представлений. Также появляется способность модели фокусироваться на разных аспектах входной информации.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То есть параллельно независимо несколько раз делаем attention. Потом результат каждого attention по элементам конкатенируем, затем сжимаем получившуюся матрицу и получаем для каждого элемента свой вектор той же размерности.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0" y="4343400"/>
            <a:ext cx="10078920" cy="36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Архитектура трасформера-декодировщика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2514600" y="1326600"/>
            <a:ext cx="7060320" cy="73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Дополнительно имеется attention к вектору, который получен из последнего блока кодирующего компонента. Компонент декодировщика тоже многослойный и каждому блоку компонента на вход подается вектор именно с последнего блока кодирующего компонента.</a:t>
            </a:r>
            <a:endParaRPr b="0" lang="en-US" sz="15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28600" y="858600"/>
            <a:ext cx="1970640" cy="348408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2743200" y="2232720"/>
            <a:ext cx="6330240" cy="188136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1371600" y="4114800"/>
            <a:ext cx="8228880" cy="121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GPT-2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457200" y="1062360"/>
            <a:ext cx="9143640" cy="213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GPT-2 (Generative Pretrained Transformer 2) — это языковая модель, созданная компанией OpenAI в 2019 году. Она основана на архитектуре трансформеров (Transformer decoder), и её задача — генерация связного текста по начальной подсказке.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latin typeface="Arial"/>
              </a:rPr>
              <a:t>GPT-2 (Generative Pretrained Transformer 2) — это языковая модель, созданная компанией OpenAI в 2019 году. Она основана на архитектуре трансформеров (Transformer decoder), и её задача — генерация связного текста по начальной подсказке.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228600" y="3420000"/>
            <a:ext cx="6352560" cy="2066040"/>
          </a:xfrm>
          <a:prstGeom prst="rect">
            <a:avLst/>
          </a:prstGeom>
          <a:ln w="0">
            <a:noFill/>
          </a:ln>
        </p:spPr>
      </p:pic>
      <p:sp>
        <p:nvSpPr>
          <p:cNvPr id="111" name=""/>
          <p:cNvSpPr/>
          <p:nvPr/>
        </p:nvSpPr>
        <p:spPr>
          <a:xfrm>
            <a:off x="6858000" y="3886200"/>
            <a:ext cx="2971440" cy="156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Продолжать текст (в стиле автора)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Отвечать на вопросы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Переводить (с ограничениями)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Писать рассказы, стихи, диалоги</a:t>
            </a:r>
            <a:endParaRPr b="0" lang="en-US" sz="13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pc="-1" strike="noStrike">
                <a:latin typeface="Arial"/>
              </a:rPr>
              <a:t>Делать резюме и переформулировки (при дообучении)</a:t>
            </a:r>
            <a:endParaRPr b="0" lang="en-US" sz="1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1026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2025-04-14T12:15:17Z</dcterms:created>
  <dc:creator/>
  <dc:description/>
  <dc:language>en-US</dc:language>
  <cp:lastModifiedBy/>
  <dcterms:modified xsi:type="dcterms:W3CDTF">2025-04-15T10:33:16Z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