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>
      <p:cViewPr>
        <p:scale>
          <a:sx n="120" d="100"/>
          <a:sy n="120" d="100"/>
        </p:scale>
        <p:origin x="4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79" y="587650"/>
            <a:ext cx="11750040" cy="69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365" y="1794150"/>
            <a:ext cx="11939269" cy="190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209800"/>
            <a:ext cx="82492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4" dirty="0"/>
              <a:t>Фильтрация</a:t>
            </a:r>
            <a:r>
              <a:rPr sz="6000" spc="155" dirty="0"/>
              <a:t> </a:t>
            </a:r>
            <a:r>
              <a:rPr sz="6000" spc="525" dirty="0"/>
              <a:t>данных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73729" y="1555390"/>
            <a:ext cx="638175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0BF3C80-5111-0B42-88E9-7D837F79CBFD}"/>
              </a:ext>
            </a:extLst>
          </p:cNvPr>
          <p:cNvSpPr txBox="1">
            <a:spLocks/>
          </p:cNvSpPr>
          <p:nvPr/>
        </p:nvSpPr>
        <p:spPr>
          <a:xfrm>
            <a:off x="718912" y="530271"/>
            <a:ext cx="406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  <a:tabLst>
                <a:tab pos="1988185" algn="l"/>
              </a:tabLst>
            </a:pPr>
            <a:r>
              <a:rPr lang="ru-RU" sz="3200" kern="0"/>
              <a:t>Фильтр Калмана</a:t>
            </a:r>
            <a:endParaRPr lang="ru-RU" sz="320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10"/>
              </a:spcBef>
            </a:pPr>
            <a:r>
              <a:rPr spc="380" dirty="0"/>
              <a:t>Фильтр </a:t>
            </a:r>
            <a:r>
              <a:rPr spc="305" dirty="0"/>
              <a:t>Калмана. </a:t>
            </a:r>
            <a:r>
              <a:rPr spc="345" dirty="0"/>
              <a:t>Многомерный</a:t>
            </a:r>
            <a:r>
              <a:rPr spc="-215" dirty="0"/>
              <a:t> </a:t>
            </a:r>
            <a:r>
              <a:rPr spc="305" dirty="0"/>
              <a:t>случай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735" indent="-125730">
              <a:lnSpc>
                <a:spcPts val="3190"/>
              </a:lnSpc>
              <a:spcBef>
                <a:spcPts val="100"/>
              </a:spcBef>
              <a:buSzPct val="96428"/>
              <a:buChar char="•"/>
              <a:tabLst>
                <a:tab pos="929005" algn="l"/>
              </a:tabLst>
            </a:pPr>
            <a:r>
              <a:rPr spc="225" dirty="0"/>
              <a:t>Оценка </a:t>
            </a:r>
            <a:r>
              <a:rPr spc="190" dirty="0"/>
              <a:t>состояния: </a:t>
            </a:r>
            <a:r>
              <a:rPr spc="185" dirty="0"/>
              <a:t>собственно </a:t>
            </a:r>
            <a:r>
              <a:rPr spc="250" dirty="0"/>
              <a:t>оценка </a:t>
            </a:r>
            <a:r>
              <a:rPr spc="195" dirty="0"/>
              <a:t>состояния</a:t>
            </a:r>
            <a:r>
              <a:rPr spc="-310" dirty="0"/>
              <a:t> </a:t>
            </a:r>
            <a:r>
              <a:rPr spc="195" dirty="0"/>
              <a:t>системы</a:t>
            </a:r>
          </a:p>
          <a:p>
            <a:pPr marL="1031240">
              <a:lnSpc>
                <a:spcPts val="3190"/>
              </a:lnSpc>
            </a:pPr>
            <a:r>
              <a:rPr spc="245" dirty="0"/>
              <a:t>оценка погрешности </a:t>
            </a:r>
            <a:r>
              <a:rPr spc="204" dirty="0"/>
              <a:t>определения </a:t>
            </a:r>
            <a:r>
              <a:rPr spc="235" dirty="0"/>
              <a:t>этого</a:t>
            </a:r>
            <a:r>
              <a:rPr spc="-285" dirty="0"/>
              <a:t> </a:t>
            </a:r>
            <a:r>
              <a:rPr spc="190" dirty="0"/>
              <a:t>состояния</a:t>
            </a:r>
          </a:p>
          <a:p>
            <a:pPr marL="1031240" indent="-228600">
              <a:lnSpc>
                <a:spcPct val="100000"/>
              </a:lnSpc>
              <a:spcBef>
                <a:spcPts val="680"/>
              </a:spcBef>
              <a:buSzPct val="96428"/>
              <a:buChar char="•"/>
              <a:tabLst>
                <a:tab pos="1031875" algn="l"/>
              </a:tabLst>
            </a:pPr>
            <a:r>
              <a:rPr spc="215" dirty="0"/>
              <a:t>2</a:t>
            </a:r>
            <a:r>
              <a:rPr spc="105" dirty="0"/>
              <a:t> </a:t>
            </a:r>
            <a:r>
              <a:rPr spc="260" dirty="0"/>
              <a:t>оценки</a:t>
            </a:r>
            <a:r>
              <a:rPr spc="100" dirty="0"/>
              <a:t> </a:t>
            </a:r>
            <a:r>
              <a:rPr spc="190" dirty="0"/>
              <a:t>состояния:</a:t>
            </a:r>
            <a:r>
              <a:rPr spc="110" dirty="0"/>
              <a:t> </a:t>
            </a:r>
            <a:r>
              <a:rPr spc="210" dirty="0"/>
              <a:t>на</a:t>
            </a:r>
            <a:r>
              <a:rPr spc="114" dirty="0"/>
              <a:t> </a:t>
            </a:r>
            <a:r>
              <a:rPr spc="235" dirty="0"/>
              <a:t>предыдущем</a:t>
            </a:r>
            <a:r>
              <a:rPr spc="110" dirty="0"/>
              <a:t> </a:t>
            </a:r>
            <a:r>
              <a:rPr spc="260" dirty="0"/>
              <a:t>шаге</a:t>
            </a:r>
            <a:r>
              <a:rPr spc="100" dirty="0"/>
              <a:t> </a:t>
            </a:r>
            <a:r>
              <a:rPr spc="245" dirty="0"/>
              <a:t>и</a:t>
            </a:r>
            <a:r>
              <a:rPr spc="100" dirty="0"/>
              <a:t> </a:t>
            </a:r>
            <a:r>
              <a:rPr spc="210" dirty="0"/>
              <a:t>на</a:t>
            </a:r>
            <a:r>
              <a:rPr spc="100" dirty="0"/>
              <a:t> </a:t>
            </a:r>
            <a:r>
              <a:rPr spc="265" dirty="0"/>
              <a:t>текущем</a:t>
            </a:r>
          </a:p>
          <a:p>
            <a:pPr marL="904240">
              <a:lnSpc>
                <a:spcPct val="100000"/>
              </a:lnSpc>
              <a:spcBef>
                <a:spcPts val="2230"/>
              </a:spcBef>
            </a:pPr>
            <a:r>
              <a:rPr sz="1800" spc="135" dirty="0"/>
              <a:t>Итерации </a:t>
            </a:r>
            <a:r>
              <a:rPr sz="1800" spc="125" dirty="0"/>
              <a:t>фильтра Калмана: </a:t>
            </a:r>
            <a:r>
              <a:rPr sz="1800" spc="140" dirty="0"/>
              <a:t>экстраполяция </a:t>
            </a:r>
            <a:r>
              <a:rPr sz="1800" spc="160" dirty="0"/>
              <a:t>и</a:t>
            </a:r>
            <a:r>
              <a:rPr sz="1800" spc="-195" dirty="0"/>
              <a:t> </a:t>
            </a:r>
            <a:r>
              <a:rPr sz="1800" spc="170" dirty="0"/>
              <a:t>коррекция</a:t>
            </a:r>
            <a:endParaRPr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391" y="734335"/>
            <a:ext cx="5752480" cy="307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695" y="953402"/>
            <a:ext cx="5828680" cy="2818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3911" y="3810909"/>
            <a:ext cx="5542928" cy="2867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1776" y="309891"/>
            <a:ext cx="7503019" cy="6353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0"/>
            <a:ext cx="11364444" cy="685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6D087-3A40-8A4D-900B-5D1830C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0"/>
            <a:ext cx="11049000" cy="697865"/>
          </a:xfrm>
        </p:spPr>
        <p:txBody>
          <a:bodyPr/>
          <a:lstStyle/>
          <a:p>
            <a:r>
              <a:rPr lang="ru-RU" dirty="0"/>
              <a:t>Данные от сенсоров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8B29B-80FC-4A43-8DFA-5CDF614AA5C1}"/>
              </a:ext>
            </a:extLst>
          </p:cNvPr>
          <p:cNvSpPr txBox="1"/>
          <p:nvPr/>
        </p:nvSpPr>
        <p:spPr>
          <a:xfrm>
            <a:off x="838200" y="1752600"/>
            <a:ext cx="1021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Утразвуковые</a:t>
            </a:r>
            <a:r>
              <a:rPr lang="ru-RU" dirty="0"/>
              <a:t> датчики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Инерциальные системы (акселерометр, гироскоп, магнетометр)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</a:t>
            </a:r>
            <a:r>
              <a:rPr lang="ru-RU" dirty="0" err="1"/>
              <a:t>лидара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Инфракрасные датчики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Датчики температуры, влажности, давления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Датчики скорости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GPS </a:t>
            </a:r>
            <a:r>
              <a:rPr lang="ru-RU" dirty="0"/>
              <a:t>приемники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Трекинг объектов </a:t>
            </a:r>
            <a:r>
              <a:rPr lang="en-US" dirty="0"/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На практике все данные «шумят». Нужно уметь сглаживать данные, получая реальные значения величин с минимизацией погрешности измерения</a:t>
            </a:r>
          </a:p>
        </p:txBody>
      </p:sp>
    </p:spTree>
    <p:extLst>
      <p:ext uri="{BB962C8B-B14F-4D97-AF65-F5344CB8AC3E}">
        <p14:creationId xmlns:p14="http://schemas.microsoft.com/office/powerpoint/2010/main" val="20377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5846" y="1789026"/>
            <a:ext cx="6907611" cy="439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0510"/>
            <a:ext cx="1045019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95" dirty="0"/>
              <a:t>Пример: </a:t>
            </a:r>
            <a:r>
              <a:rPr spc="380" dirty="0"/>
              <a:t>показания</a:t>
            </a:r>
            <a:r>
              <a:rPr spc="10" dirty="0"/>
              <a:t> </a:t>
            </a:r>
            <a:r>
              <a:rPr spc="325" dirty="0"/>
              <a:t>акселерометра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1209" y="647340"/>
            <a:ext cx="2448559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4149" y="1645164"/>
            <a:ext cx="7949930" cy="5088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0510"/>
            <a:ext cx="7490459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30" dirty="0"/>
              <a:t>Метод </a:t>
            </a:r>
            <a:r>
              <a:rPr spc="365" dirty="0"/>
              <a:t>средних</a:t>
            </a:r>
            <a:r>
              <a:rPr spc="-60" dirty="0"/>
              <a:t> </a:t>
            </a:r>
            <a:r>
              <a:rPr spc="355" dirty="0"/>
              <a:t>значений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695917"/>
            <a:ext cx="3369992" cy="2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147" y="1319170"/>
            <a:ext cx="12040870" cy="3257550"/>
            <a:chOff x="83147" y="1319170"/>
            <a:chExt cx="12040870" cy="3257550"/>
          </a:xfrm>
        </p:grpSpPr>
        <p:sp>
          <p:nvSpPr>
            <p:cNvPr id="4" name="object 4"/>
            <p:cNvSpPr/>
            <p:nvPr/>
          </p:nvSpPr>
          <p:spPr>
            <a:xfrm>
              <a:off x="83147" y="1418557"/>
              <a:ext cx="6176756" cy="31290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2789" y="1319170"/>
              <a:ext cx="6310629" cy="32575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0510"/>
            <a:ext cx="707009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70" dirty="0"/>
              <a:t>Фильтры </a:t>
            </a:r>
            <a:r>
              <a:rPr spc="450" dirty="0"/>
              <a:t>низких</a:t>
            </a:r>
            <a:r>
              <a:rPr spc="-60" dirty="0"/>
              <a:t> </a:t>
            </a:r>
            <a:r>
              <a:rPr spc="350" dirty="0"/>
              <a:t>частот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485" y="1557295"/>
            <a:ext cx="1951385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0757" y="2148037"/>
            <a:ext cx="8429315" cy="4386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0510"/>
            <a:ext cx="1071943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35" dirty="0"/>
              <a:t>Модифицированный </a:t>
            </a:r>
            <a:r>
              <a:rPr spc="330" dirty="0"/>
              <a:t>фильтр</a:t>
            </a:r>
            <a:r>
              <a:rPr dirty="0"/>
              <a:t> </a:t>
            </a:r>
            <a:r>
              <a:rPr spc="450" dirty="0"/>
              <a:t>низких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1E516-934D-6143-A79A-4E07C0BE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79" y="587650"/>
            <a:ext cx="11750040" cy="1354217"/>
          </a:xfrm>
        </p:spPr>
        <p:txBody>
          <a:bodyPr/>
          <a:lstStyle/>
          <a:p>
            <a:r>
              <a:rPr lang="ru-RU" dirty="0"/>
              <a:t>Ключевые характеристики случайных величин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49FBF-B6B3-484C-8AAE-DD9F7E6A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83233"/>
            <a:ext cx="4267200" cy="31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949815-79CD-314E-AD03-574F97193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28692"/>
            <a:ext cx="2438400" cy="5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2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912" y="530271"/>
            <a:ext cx="406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185" algn="l"/>
              </a:tabLst>
            </a:pPr>
            <a:r>
              <a:rPr lang="ru-RU" sz="3200" dirty="0">
                <a:latin typeface="Arial"/>
                <a:cs typeface="Arial"/>
              </a:rPr>
              <a:t>Фильтр </a:t>
            </a:r>
            <a:r>
              <a:rPr lang="ru-RU" sz="3200" dirty="0" err="1">
                <a:latin typeface="Arial"/>
                <a:cs typeface="Arial"/>
              </a:rPr>
              <a:t>Калмана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200" y="183790"/>
            <a:ext cx="532384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19" y="1394100"/>
            <a:ext cx="1600200" cy="16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9" y="1733190"/>
            <a:ext cx="914400" cy="142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7045" y="1405471"/>
            <a:ext cx="1571026" cy="485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3519" y="2072280"/>
            <a:ext cx="8915400" cy="396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2059" y="6171840"/>
            <a:ext cx="284734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39" y="2133600"/>
            <a:ext cx="139954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3139" y="1600200"/>
            <a:ext cx="284734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2189" y="3810000"/>
            <a:ext cx="244729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0280" y="2705100"/>
            <a:ext cx="4790440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1239" y="4343400"/>
            <a:ext cx="1132840" cy="209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39" y="5029200"/>
            <a:ext cx="2866390" cy="228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39" y="5670190"/>
            <a:ext cx="1685289" cy="485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718DB80-EE1B-8846-B55E-FAEC12A75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912" y="530271"/>
            <a:ext cx="406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185" algn="l"/>
              </a:tabLst>
            </a:pPr>
            <a:r>
              <a:rPr lang="ru-RU" sz="3200" dirty="0">
                <a:latin typeface="Arial"/>
                <a:cs typeface="Arial"/>
              </a:rPr>
              <a:t>Фильтр </a:t>
            </a:r>
            <a:r>
              <a:rPr lang="ru-RU" sz="3200" dirty="0" err="1">
                <a:latin typeface="Arial"/>
                <a:cs typeface="Arial"/>
              </a:rPr>
              <a:t>Калмана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55C7B-2DFB-4D4C-8115-69ADA2AF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588910"/>
            <a:ext cx="25146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111</Words>
  <Application>Microsoft Macintosh PowerPoint</Application>
  <PresentationFormat>Широкоэкранный</PresentationFormat>
  <Paragraphs>27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Фильтрация данных</vt:lpstr>
      <vt:lpstr>Данные от сенсоров</vt:lpstr>
      <vt:lpstr>Пример: показания акселерометра</vt:lpstr>
      <vt:lpstr>Метод средних значений</vt:lpstr>
      <vt:lpstr>Фильтры низких частот</vt:lpstr>
      <vt:lpstr>Модифицированный фильтр низких</vt:lpstr>
      <vt:lpstr>Ключевые характеристики случайных величин</vt:lpstr>
      <vt:lpstr>Фильтр Калмана</vt:lpstr>
      <vt:lpstr>Фильтр Калмана</vt:lpstr>
      <vt:lpstr>Презентация PowerPoint</vt:lpstr>
      <vt:lpstr>Фильтр Калмана. Многомерный случай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Фильтрация данных</dc:title>
  <cp:lastModifiedBy>Kirill Svyatov</cp:lastModifiedBy>
  <cp:revision>8</cp:revision>
  <dcterms:created xsi:type="dcterms:W3CDTF">2021-05-05T09:34:00Z</dcterms:created>
  <dcterms:modified xsi:type="dcterms:W3CDTF">2021-05-05T11:53:11Z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2020-04-14T00:00:00Z</vt:filetime>
  </property>
  <property fmtid="{D5CDD505-2E9C-101B-9397-08002B2CF9AE}" pid="3" name="Creator">
    <vt:lpwstr>Draw</vt:lpwstr>
  </property>
  <property fmtid="{D5CDD505-2E9C-101B-9397-08002B2CF9AE}" pid="4" name="LastSaved">
    <vt:filetime>2020-04-14T00:00:00Z</vt:filetime>
  </property>
</Properties>
</file>