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3" r:id="rId9"/>
    <p:sldId id="266" r:id="rId10"/>
    <p:sldId id="258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被選択率</a:t>
            </a:r>
            <a:endParaRPr lang="en-US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…</c:v>
                </c:pt>
                <c:pt idx="11">
                  <c:v>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17</c:v>
                </c:pt>
                <c:pt idx="2">
                  <c:v>15</c:v>
                </c:pt>
                <c:pt idx="3">
                  <c:v>13</c:v>
                </c:pt>
                <c:pt idx="4">
                  <c:v>11</c:v>
                </c:pt>
                <c:pt idx="5">
                  <c:v>9</c:v>
                </c:pt>
                <c:pt idx="6">
                  <c:v>7</c:v>
                </c:pt>
                <c:pt idx="7">
                  <c:v>5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E-405E-87B8-7590AFF41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031032"/>
        <c:axId val="663031688"/>
      </c:barChart>
      <c:catAx>
        <c:axId val="66303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適応度ランク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688"/>
        <c:crosses val="autoZero"/>
        <c:auto val="1"/>
        <c:lblAlgn val="ctr"/>
        <c:lblOffset val="100"/>
        <c:noMultiLvlLbl val="0"/>
      </c:catAx>
      <c:valAx>
        <c:axId val="66303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最良スコアグラフ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General</c:formatCode>
                <c:ptCount val="1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</c:numCache>
            </c:numRef>
          </c:cat>
          <c:val>
            <c:numRef>
              <c:f>Sheet1!$B$2:$B$124</c:f>
              <c:numCache>
                <c:formatCode>General</c:formatCode>
                <c:ptCount val="123"/>
                <c:pt idx="0">
                  <c:v>47</c:v>
                </c:pt>
                <c:pt idx="1">
                  <c:v>64</c:v>
                </c:pt>
                <c:pt idx="2">
                  <c:v>53</c:v>
                </c:pt>
                <c:pt idx="3">
                  <c:v>58</c:v>
                </c:pt>
                <c:pt idx="4">
                  <c:v>73</c:v>
                </c:pt>
                <c:pt idx="5">
                  <c:v>61</c:v>
                </c:pt>
                <c:pt idx="6">
                  <c:v>77</c:v>
                </c:pt>
                <c:pt idx="7">
                  <c:v>88</c:v>
                </c:pt>
                <c:pt idx="8">
                  <c:v>89</c:v>
                </c:pt>
                <c:pt idx="9">
                  <c:v>88</c:v>
                </c:pt>
                <c:pt idx="10">
                  <c:v>76</c:v>
                </c:pt>
                <c:pt idx="11">
                  <c:v>90</c:v>
                </c:pt>
                <c:pt idx="12">
                  <c:v>91</c:v>
                </c:pt>
                <c:pt idx="13">
                  <c:v>90</c:v>
                </c:pt>
                <c:pt idx="14">
                  <c:v>91</c:v>
                </c:pt>
                <c:pt idx="15">
                  <c:v>97</c:v>
                </c:pt>
                <c:pt idx="16">
                  <c:v>80</c:v>
                </c:pt>
                <c:pt idx="17">
                  <c:v>87</c:v>
                </c:pt>
                <c:pt idx="18">
                  <c:v>83</c:v>
                </c:pt>
                <c:pt idx="19">
                  <c:v>88</c:v>
                </c:pt>
                <c:pt idx="20">
                  <c:v>63</c:v>
                </c:pt>
                <c:pt idx="21">
                  <c:v>65</c:v>
                </c:pt>
                <c:pt idx="22">
                  <c:v>65</c:v>
                </c:pt>
                <c:pt idx="23">
                  <c:v>66</c:v>
                </c:pt>
                <c:pt idx="24">
                  <c:v>73</c:v>
                </c:pt>
                <c:pt idx="25">
                  <c:v>78</c:v>
                </c:pt>
                <c:pt idx="26">
                  <c:v>83</c:v>
                </c:pt>
                <c:pt idx="27">
                  <c:v>81</c:v>
                </c:pt>
                <c:pt idx="28">
                  <c:v>75</c:v>
                </c:pt>
                <c:pt idx="29">
                  <c:v>90</c:v>
                </c:pt>
                <c:pt idx="30">
                  <c:v>84</c:v>
                </c:pt>
                <c:pt idx="31">
                  <c:v>88</c:v>
                </c:pt>
                <c:pt idx="32">
                  <c:v>86</c:v>
                </c:pt>
                <c:pt idx="33">
                  <c:v>93</c:v>
                </c:pt>
                <c:pt idx="34">
                  <c:v>85</c:v>
                </c:pt>
                <c:pt idx="35">
                  <c:v>79</c:v>
                </c:pt>
                <c:pt idx="36">
                  <c:v>88</c:v>
                </c:pt>
                <c:pt idx="37">
                  <c:v>91</c:v>
                </c:pt>
                <c:pt idx="38">
                  <c:v>91</c:v>
                </c:pt>
                <c:pt idx="39">
                  <c:v>95</c:v>
                </c:pt>
                <c:pt idx="40">
                  <c:v>70</c:v>
                </c:pt>
                <c:pt idx="41">
                  <c:v>79</c:v>
                </c:pt>
                <c:pt idx="42">
                  <c:v>69</c:v>
                </c:pt>
                <c:pt idx="43">
                  <c:v>87</c:v>
                </c:pt>
                <c:pt idx="44">
                  <c:v>81</c:v>
                </c:pt>
                <c:pt idx="45">
                  <c:v>96</c:v>
                </c:pt>
                <c:pt idx="46">
                  <c:v>85</c:v>
                </c:pt>
                <c:pt idx="47">
                  <c:v>82</c:v>
                </c:pt>
                <c:pt idx="48">
                  <c:v>105</c:v>
                </c:pt>
                <c:pt idx="49">
                  <c:v>94</c:v>
                </c:pt>
                <c:pt idx="50">
                  <c:v>73</c:v>
                </c:pt>
                <c:pt idx="51">
                  <c:v>79</c:v>
                </c:pt>
                <c:pt idx="52">
                  <c:v>92</c:v>
                </c:pt>
                <c:pt idx="53">
                  <c:v>87</c:v>
                </c:pt>
                <c:pt idx="54">
                  <c:v>90</c:v>
                </c:pt>
                <c:pt idx="55">
                  <c:v>91</c:v>
                </c:pt>
                <c:pt idx="56">
                  <c:v>94</c:v>
                </c:pt>
                <c:pt idx="57">
                  <c:v>115</c:v>
                </c:pt>
                <c:pt idx="58">
                  <c:v>118</c:v>
                </c:pt>
                <c:pt idx="59">
                  <c:v>117</c:v>
                </c:pt>
                <c:pt idx="60">
                  <c:v>65</c:v>
                </c:pt>
                <c:pt idx="61">
                  <c:v>74</c:v>
                </c:pt>
                <c:pt idx="62">
                  <c:v>60</c:v>
                </c:pt>
                <c:pt idx="63">
                  <c:v>100</c:v>
                </c:pt>
                <c:pt idx="64">
                  <c:v>87</c:v>
                </c:pt>
                <c:pt idx="65">
                  <c:v>84</c:v>
                </c:pt>
                <c:pt idx="66">
                  <c:v>96</c:v>
                </c:pt>
                <c:pt idx="67">
                  <c:v>104</c:v>
                </c:pt>
                <c:pt idx="68">
                  <c:v>108</c:v>
                </c:pt>
                <c:pt idx="69">
                  <c:v>104</c:v>
                </c:pt>
                <c:pt idx="70">
                  <c:v>99</c:v>
                </c:pt>
                <c:pt idx="71">
                  <c:v>95</c:v>
                </c:pt>
                <c:pt idx="72">
                  <c:v>99</c:v>
                </c:pt>
                <c:pt idx="73">
                  <c:v>102</c:v>
                </c:pt>
                <c:pt idx="74">
                  <c:v>90</c:v>
                </c:pt>
                <c:pt idx="75">
                  <c:v>87</c:v>
                </c:pt>
                <c:pt idx="76">
                  <c:v>91</c:v>
                </c:pt>
                <c:pt idx="77">
                  <c:v>93</c:v>
                </c:pt>
                <c:pt idx="78">
                  <c:v>93</c:v>
                </c:pt>
                <c:pt idx="79">
                  <c:v>85</c:v>
                </c:pt>
                <c:pt idx="80">
                  <c:v>59</c:v>
                </c:pt>
                <c:pt idx="81">
                  <c:v>64</c:v>
                </c:pt>
                <c:pt idx="82">
                  <c:v>60</c:v>
                </c:pt>
                <c:pt idx="83">
                  <c:v>56</c:v>
                </c:pt>
                <c:pt idx="84">
                  <c:v>72</c:v>
                </c:pt>
                <c:pt idx="85">
                  <c:v>91</c:v>
                </c:pt>
                <c:pt idx="86">
                  <c:v>101</c:v>
                </c:pt>
                <c:pt idx="87">
                  <c:v>116</c:v>
                </c:pt>
                <c:pt idx="88">
                  <c:v>105</c:v>
                </c:pt>
                <c:pt idx="89">
                  <c:v>116</c:v>
                </c:pt>
                <c:pt idx="90">
                  <c:v>113</c:v>
                </c:pt>
                <c:pt idx="91">
                  <c:v>110</c:v>
                </c:pt>
                <c:pt idx="92">
                  <c:v>109</c:v>
                </c:pt>
                <c:pt idx="93">
                  <c:v>114</c:v>
                </c:pt>
                <c:pt idx="94">
                  <c:v>105</c:v>
                </c:pt>
                <c:pt idx="95">
                  <c:v>111</c:v>
                </c:pt>
                <c:pt idx="96">
                  <c:v>111</c:v>
                </c:pt>
                <c:pt idx="97">
                  <c:v>112</c:v>
                </c:pt>
                <c:pt idx="98">
                  <c:v>109</c:v>
                </c:pt>
                <c:pt idx="99">
                  <c:v>109</c:v>
                </c:pt>
                <c:pt idx="100">
                  <c:v>85</c:v>
                </c:pt>
                <c:pt idx="101">
                  <c:v>103</c:v>
                </c:pt>
                <c:pt idx="102">
                  <c:v>112</c:v>
                </c:pt>
                <c:pt idx="103">
                  <c:v>108</c:v>
                </c:pt>
                <c:pt idx="104">
                  <c:v>115</c:v>
                </c:pt>
                <c:pt idx="105">
                  <c:v>111</c:v>
                </c:pt>
                <c:pt idx="106">
                  <c:v>108</c:v>
                </c:pt>
                <c:pt idx="107">
                  <c:v>109</c:v>
                </c:pt>
                <c:pt idx="108">
                  <c:v>121</c:v>
                </c:pt>
                <c:pt idx="109">
                  <c:v>116</c:v>
                </c:pt>
                <c:pt idx="110">
                  <c:v>109</c:v>
                </c:pt>
                <c:pt idx="111">
                  <c:v>109</c:v>
                </c:pt>
                <c:pt idx="112">
                  <c:v>103</c:v>
                </c:pt>
                <c:pt idx="113">
                  <c:v>110</c:v>
                </c:pt>
                <c:pt idx="114">
                  <c:v>112</c:v>
                </c:pt>
                <c:pt idx="115">
                  <c:v>112</c:v>
                </c:pt>
                <c:pt idx="116">
                  <c:v>109</c:v>
                </c:pt>
                <c:pt idx="117">
                  <c:v>116</c:v>
                </c:pt>
                <c:pt idx="118">
                  <c:v>102</c:v>
                </c:pt>
                <c:pt idx="119">
                  <c:v>107</c:v>
                </c:pt>
                <c:pt idx="120">
                  <c:v>83</c:v>
                </c:pt>
                <c:pt idx="121">
                  <c:v>106</c:v>
                </c:pt>
                <c:pt idx="122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C1-4497-AF64-3D84118BC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528984"/>
        <c:axId val="391525704"/>
      </c:lineChart>
      <c:catAx>
        <c:axId val="391528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1525704"/>
        <c:crosses val="autoZero"/>
        <c:auto val="0"/>
        <c:lblAlgn val="ctr"/>
        <c:lblOffset val="100"/>
        <c:tickLblSkip val="20"/>
        <c:tickMarkSkip val="20"/>
        <c:noMultiLvlLbl val="0"/>
      </c:catAx>
      <c:valAx>
        <c:axId val="3915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1528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AA796-EE26-403C-94F6-F01CC068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01E51-FEE8-47B8-8F25-59862DCA9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C9221-2699-4353-AB02-4AD21F57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C56E8-7FA2-493E-B6FF-3BD4B297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0AEB0-62A7-41BB-A22C-FA4D7ED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40522-D868-4237-89C4-50D3E12E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6A3DF-C8F3-49A2-B35D-900BCB57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E9CF3-BEBA-4BD6-B6F8-31F112E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6D6D7-8152-4767-A21F-4A55C2B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BAC79-BADE-4DFA-B18F-59EBFAB2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2C48F-75E2-4897-9623-E16509FB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B22C2-9CB8-4AC8-BBEB-7884CA1D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9E133-0147-4D52-A3F1-8EEAE155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384AA-37F5-48DB-B440-19103B0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93080-3D2E-44E8-9CE1-8EC42D4E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29BF2-2788-448B-B6A9-D885F043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4E74BA-8378-48AD-8AAD-F3181513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967B0-5B48-4582-A8BA-7FA40BF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0D1CB-8C5E-4B2B-A7C9-4F883EC3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F74B-DAF1-4733-BA64-2BA1D664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1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76AB9-C5C0-45B0-9169-C58D2CD6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5BD15-BEBA-4C18-BE3C-2C7BA1D9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AF6CD-DAF0-471F-B552-6607F72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670A8-27BA-4A25-A36F-C2455A2B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884CC-EA8B-4383-A06C-3FA793E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1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D4CE-1624-418F-A344-BAE20563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50340-5D0B-4839-82A9-0597D6EA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C2DDD-9996-42FA-9F82-6FAC38D8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22594F-99B4-4A91-9E47-A84FDF76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262FB-1477-4C43-A8EA-C713802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8B446-2E4A-4732-998D-4039445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8EB7C-678A-492D-94DA-87BCC9A0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D212E-50E7-41A4-A9A2-9CC4E573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8772CB-178C-47ED-810B-B92CC166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108147-37F3-449F-A56B-D02D6C1D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B6CA99-B8AB-4181-84C5-B0AAE22B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0707FB-F637-4E1A-94C1-B7FDB23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F35271-CE40-48C2-9076-4C61E6C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819ECC-1E1A-4D9C-8EAD-FBD294A2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04FCD-AB02-406B-8222-5136CE74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5982D7-3286-4736-A689-A2D731F4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ABD53E-B3C4-4905-A8D3-23AC984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ED4163-CEF4-46E9-8578-C2D80DEC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937C5B-6AEB-483C-B4DB-1844B9CA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7502BB-E440-4BD2-9FD4-DC937503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4669C8-AEFB-4D21-BCD2-20A1249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F06E0-30CA-486E-9D8B-EE5EEC08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A526C-4230-4FCC-8030-3A69653D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0590D3-7797-4AA3-A9B0-19F776BF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B88E0F-2524-4E12-B553-3D87D99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32A5C-B0F9-41A0-8E32-75CAD109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81F08-AA2C-470F-BB8B-556B6DBA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D8D8B-DE54-42F2-A842-316255F9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74D58-9BB2-445C-AE74-A0BFB7808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2899A-D286-43EC-8780-EFE08E0B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BBCD9-2BC0-4474-B38C-2D05FB8C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C5EF5E-8016-4224-9A89-FFC34AB2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D5FB5-6AD8-4CD9-B7F7-AE14C806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3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1939FC-4ECE-4D6D-A10C-68DB9060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E44C9-CF16-4192-B711-25EA772A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0B32C-A619-49CE-B982-AC81D9AD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1F1-1515-40F3-A1CA-992B4F3A2426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51020-E877-4C16-BDE6-D64BC159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C046-32AF-4262-8B96-84F9C1B2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0B81E6-1593-4B97-AA28-91D751EA8A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66CC9E-1888-4AE6-A8BB-71C8085B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遺伝的アルゴリズムによる</a:t>
            </a:r>
            <a:br>
              <a:rPr kumimoji="1" lang="en-US" altLang="ja-JP" sz="6000" dirty="0"/>
            </a:br>
            <a:r>
              <a:rPr lang="ja-JP" altLang="en-US" dirty="0"/>
              <a:t>適切な</a:t>
            </a:r>
            <a:r>
              <a:rPr kumimoji="1" lang="ja-JP" altLang="en-US" sz="6000" dirty="0"/>
              <a:t>ロボットの動きの模索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C531C-E0ED-4CFA-AFFD-CCF8DBFFD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内村　</a:t>
            </a:r>
            <a:r>
              <a:rPr kumimoji="1" lang="ja-JP" altLang="en-US"/>
              <a:t>圭佑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06922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/>
              <a:t>結果例</a:t>
            </a:r>
            <a:endParaRPr kumimoji="1" lang="ja-JP" altLang="en-US" sz="6000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602B0797-A5D2-4D6A-B6DF-77D4D5E0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03806"/>
              </p:ext>
            </p:extLst>
          </p:nvPr>
        </p:nvGraphicFramePr>
        <p:xfrm>
          <a:off x="1096963" y="1531938"/>
          <a:ext cx="10058400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60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工夫点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ハイパーパラメータを簡単に変えられるように設計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Unity</a:t>
            </a:r>
            <a:r>
              <a:rPr lang="ja-JP" altLang="en-US" sz="3200" dirty="0" err="1"/>
              <a:t>での</a:t>
            </a:r>
            <a:r>
              <a:rPr lang="ja-JP" altLang="en-US" sz="3200" dirty="0"/>
              <a:t>実装によるメリット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実験機体はプレハブを調整することで変更できる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環境も変えられる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床を傾けて「坂を登るロボット」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障害物を置いて「悪路を踏破するロボット」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181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考察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32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・大変異は必要だが、成長を妨げることがある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→スコアが収束してきたら大変異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・２つの親を選ぶ方式でなくても進化する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・フレームによる制御→方角による制御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目的・環境にあった</a:t>
            </a:r>
            <a:r>
              <a:rPr lang="ja-JP" altLang="en-US" sz="3200" dirty="0"/>
              <a:t>遺伝子型の</a:t>
            </a:r>
            <a:r>
              <a:rPr kumimoji="1" lang="ja-JP" altLang="en-US" sz="3200" dirty="0"/>
              <a:t>選定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・進化後、一部の遺伝子が実質無効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672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終わりに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修正箇所・修正案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・ブレードの方向も考慮する遺伝子型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・物理エンジンのランダム性による再現性の欠如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・フレームによる物理エンジン制御の欠点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4</a:t>
            </a:r>
            <a:r>
              <a:rPr kumimoji="1" lang="ja-JP" altLang="en-US" sz="3200" dirty="0"/>
              <a:t>本のモーターの遺伝子を統合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展望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・通常の交叉との比較</a:t>
            </a:r>
            <a:r>
              <a:rPr lang="ja-JP" altLang="en-US" sz="3200" dirty="0"/>
              <a:t>による</a:t>
            </a:r>
            <a:r>
              <a:rPr kumimoji="1" lang="ja-JP" altLang="en-US" sz="3200" dirty="0"/>
              <a:t>、親を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個体に限らない交叉の有効性を検証</a:t>
            </a:r>
          </a:p>
        </p:txBody>
      </p:sp>
    </p:spTree>
    <p:extLst>
      <p:ext uri="{BB962C8B-B14F-4D97-AF65-F5344CB8AC3E}">
        <p14:creationId xmlns:p14="http://schemas.microsoft.com/office/powerpoint/2010/main" val="38521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・仮想的な</a:t>
            </a:r>
            <a:r>
              <a:rPr lang="en-US" altLang="ja-JP" sz="3200" dirty="0"/>
              <a:t>4</a:t>
            </a:r>
            <a:r>
              <a:rPr lang="ja-JP" altLang="en-US" sz="3200" dirty="0"/>
              <a:t>足ロボットが前進するモーターの動きを遺伝的アルゴリズムにより探索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Unity</a:t>
            </a:r>
            <a:r>
              <a:rPr lang="ja-JP" altLang="en-US" sz="3200" dirty="0"/>
              <a:t>の物理エンジンを用いたシミュレーション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1026" name="Picture 2" descr="ãã¡ã¤ã«:Official unity logo.png">
            <a:extLst>
              <a:ext uri="{FF2B5EF4-FFF2-40B4-BE49-F238E27FC236}">
                <a16:creationId xmlns:a16="http://schemas.microsoft.com/office/drawing/2014/main" id="{845BD2DA-D101-4C10-952B-08C2E2EA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429000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・遺伝子に基づいて動く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・ロボットの寿命は</a:t>
            </a:r>
            <a:r>
              <a:rPr lang="en-US" altLang="ja-JP" sz="3200" dirty="0"/>
              <a:t>10</a:t>
            </a:r>
            <a:r>
              <a:rPr lang="ja-JP" altLang="en-US" sz="3200" dirty="0"/>
              <a:t>秒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・寿命が尽きると次世代へ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・左へ進んでいる個体ほど、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次世代へと遺伝子を残せる</a:t>
            </a:r>
            <a:endParaRPr lang="en-US" altLang="ja-JP" sz="320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6CB6D54-D37B-4704-971D-AD6EA4B1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135441"/>
            <a:ext cx="3769084" cy="38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EF6A757-DD38-4E67-B6C2-E78F9760D66B}"/>
              </a:ext>
            </a:extLst>
          </p:cNvPr>
          <p:cNvCxnSpPr>
            <a:cxnSpLocks/>
          </p:cNvCxnSpPr>
          <p:nvPr/>
        </p:nvCxnSpPr>
        <p:spPr>
          <a:xfrm flipV="1">
            <a:off x="1097280" y="3096663"/>
            <a:ext cx="3062006" cy="30620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5670C9-F256-464C-9B7B-FD332195F07D}"/>
              </a:ext>
            </a:extLst>
          </p:cNvPr>
          <p:cNvCxnSpPr>
            <a:cxnSpLocks/>
          </p:cNvCxnSpPr>
          <p:nvPr/>
        </p:nvCxnSpPr>
        <p:spPr>
          <a:xfrm flipH="1" flipV="1">
            <a:off x="1097280" y="3096661"/>
            <a:ext cx="3062006" cy="30620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マシン・遺伝子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ボディ</a:t>
            </a:r>
            <a:r>
              <a:rPr lang="en-US" altLang="ja-JP" sz="3200" dirty="0"/>
              <a:t>, 4</a:t>
            </a:r>
            <a:r>
              <a:rPr lang="ja-JP" altLang="en-US" sz="3200" dirty="0"/>
              <a:t>ブレード</a:t>
            </a:r>
            <a:r>
              <a:rPr lang="en-US" altLang="ja-JP" sz="3200" dirty="0"/>
              <a:t>, 4</a:t>
            </a:r>
            <a:r>
              <a:rPr lang="ja-JP" altLang="en-US" sz="3200" dirty="0"/>
              <a:t>モーター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・本体からの方向に対応する遺伝子分の回転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CF8562A-FC9B-45D5-B209-59303D8C6405}"/>
              </a:ext>
            </a:extLst>
          </p:cNvPr>
          <p:cNvCxnSpPr>
            <a:cxnSpLocks/>
          </p:cNvCxnSpPr>
          <p:nvPr/>
        </p:nvCxnSpPr>
        <p:spPr>
          <a:xfrm>
            <a:off x="307113" y="4698324"/>
            <a:ext cx="464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5AA3BE1-1760-4F90-BC13-1A0B72782396}"/>
              </a:ext>
            </a:extLst>
          </p:cNvPr>
          <p:cNvCxnSpPr>
            <a:cxnSpLocks/>
            <a:endCxn id="35" idx="1"/>
          </p:cNvCxnSpPr>
          <p:nvPr/>
        </p:nvCxnSpPr>
        <p:spPr>
          <a:xfrm flipH="1" flipV="1">
            <a:off x="2628281" y="2581994"/>
            <a:ext cx="2" cy="427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1369B36-35D2-43A6-AC46-0C69AAD8F149}"/>
              </a:ext>
            </a:extLst>
          </p:cNvPr>
          <p:cNvSpPr/>
          <p:nvPr/>
        </p:nvSpPr>
        <p:spPr>
          <a:xfrm>
            <a:off x="1679902" y="3679283"/>
            <a:ext cx="1896762" cy="18967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EFA00D4-F138-4CAC-80A2-97C0D5E1BE24}"/>
              </a:ext>
            </a:extLst>
          </p:cNvPr>
          <p:cNvSpPr/>
          <p:nvPr/>
        </p:nvSpPr>
        <p:spPr>
          <a:xfrm>
            <a:off x="2486272" y="353727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DEBDCD-4922-4D89-8095-47F9D0E7CCC5}"/>
              </a:ext>
            </a:extLst>
          </p:cNvPr>
          <p:cNvSpPr/>
          <p:nvPr/>
        </p:nvSpPr>
        <p:spPr>
          <a:xfrm>
            <a:off x="1532946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1F53032-A539-4F6B-8D66-F3857B274218}"/>
              </a:ext>
            </a:extLst>
          </p:cNvPr>
          <p:cNvSpPr/>
          <p:nvPr/>
        </p:nvSpPr>
        <p:spPr>
          <a:xfrm>
            <a:off x="3438557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6D3C6D7-5007-4BEB-9F41-719FFD014AD2}"/>
              </a:ext>
            </a:extLst>
          </p:cNvPr>
          <p:cNvSpPr/>
          <p:nvPr/>
        </p:nvSpPr>
        <p:spPr>
          <a:xfrm>
            <a:off x="2476861" y="543334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D074EA-D591-4FE1-81C7-19AB8A470EC3}"/>
              </a:ext>
            </a:extLst>
          </p:cNvPr>
          <p:cNvSpPr txBox="1"/>
          <p:nvPr/>
        </p:nvSpPr>
        <p:spPr>
          <a:xfrm>
            <a:off x="2628281" y="23973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1019BA-E3CF-49D5-BF56-6D0E8CC467EE}"/>
              </a:ext>
            </a:extLst>
          </p:cNvPr>
          <p:cNvSpPr txBox="1"/>
          <p:nvPr/>
        </p:nvSpPr>
        <p:spPr>
          <a:xfrm>
            <a:off x="4652895" y="4345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ADE1C7E-E663-4C34-A3E2-112D7EAC25AD}"/>
              </a:ext>
            </a:extLst>
          </p:cNvPr>
          <p:cNvSpPr txBox="1"/>
          <p:nvPr/>
        </p:nvSpPr>
        <p:spPr>
          <a:xfrm>
            <a:off x="3907950" y="442201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A4256B-6A73-447C-A052-C1280B3FD33A}"/>
              </a:ext>
            </a:extLst>
          </p:cNvPr>
          <p:cNvSpPr txBox="1"/>
          <p:nvPr/>
        </p:nvSpPr>
        <p:spPr>
          <a:xfrm>
            <a:off x="2418127" y="586628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4DC64B-0B45-4EF2-A44B-93A2CF1635CB}"/>
              </a:ext>
            </a:extLst>
          </p:cNvPr>
          <p:cNvSpPr txBox="1"/>
          <p:nvPr/>
        </p:nvSpPr>
        <p:spPr>
          <a:xfrm>
            <a:off x="883797" y="440593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B3D1D-6D8E-4211-8ACF-33799D77C4BB}"/>
              </a:ext>
            </a:extLst>
          </p:cNvPr>
          <p:cNvSpPr txBox="1"/>
          <p:nvPr/>
        </p:nvSpPr>
        <p:spPr>
          <a:xfrm>
            <a:off x="2408716" y="276450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6CB6D54-D37B-4704-971D-AD6EA4B1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1288"/>
            <a:ext cx="3769084" cy="38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C105B1-04BD-450E-8445-2CCD3A53A8FC}"/>
              </a:ext>
            </a:extLst>
          </p:cNvPr>
          <p:cNvCxnSpPr>
            <a:cxnSpLocks/>
          </p:cNvCxnSpPr>
          <p:nvPr/>
        </p:nvCxnSpPr>
        <p:spPr>
          <a:xfrm>
            <a:off x="847579" y="4916131"/>
            <a:ext cx="110302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環境・適応度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・適応度＝</a:t>
            </a:r>
            <a:r>
              <a:rPr lang="en-US" altLang="ja-JP" sz="3200" dirty="0"/>
              <a:t>z</a:t>
            </a:r>
            <a:r>
              <a:rPr lang="ja-JP" altLang="en-US" sz="3200" dirty="0"/>
              <a:t>軸正方向への進行距離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・初期集団は乱数生成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・モーターは</a:t>
            </a:r>
            <a:r>
              <a:rPr lang="en-US" altLang="ja-JP" sz="3200" dirty="0"/>
              <a:t>-2,-1,0,1,2</a:t>
            </a:r>
            <a:r>
              <a:rPr lang="ja-JP" altLang="en-US" sz="3200" dirty="0"/>
              <a:t>の</a:t>
            </a:r>
            <a:r>
              <a:rPr lang="en-US" altLang="ja-JP" sz="3200" dirty="0"/>
              <a:t>5</a:t>
            </a:r>
            <a:r>
              <a:rPr lang="ja-JP" altLang="en-US" sz="3200" dirty="0"/>
              <a:t>段階の回転速度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FD63EDC-912F-4406-9E33-F9475B69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69" y="4610686"/>
            <a:ext cx="614291" cy="6108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BCA95F3-8D18-43DE-A058-CB4D6B7A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45" y="4610685"/>
            <a:ext cx="614291" cy="610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D832D0-5077-4138-A483-8AEEEE83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51" y="4610685"/>
            <a:ext cx="614291" cy="6108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1A2259-52F4-433B-86FA-5A80237A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57" y="4610686"/>
            <a:ext cx="614291" cy="61089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6782981-F014-4681-AC53-AF4973FB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63" y="4610686"/>
            <a:ext cx="614291" cy="61089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A1656F2-2B1A-4CBA-B389-DBD152EE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627" y="4610683"/>
            <a:ext cx="614291" cy="6108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214576E-C788-4C42-8FEC-1339882C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33" y="4610684"/>
            <a:ext cx="614291" cy="6108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BFBDAD3-3363-40A8-847A-EBE8CB88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39" y="4610685"/>
            <a:ext cx="614291" cy="61089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AE0C75E-C24C-4B05-98ED-5846F261DE14}"/>
              </a:ext>
            </a:extLst>
          </p:cNvPr>
          <p:cNvCxnSpPr>
            <a:cxnSpLocks/>
          </p:cNvCxnSpPr>
          <p:nvPr/>
        </p:nvCxnSpPr>
        <p:spPr>
          <a:xfrm flipV="1">
            <a:off x="844062" y="3756074"/>
            <a:ext cx="3517" cy="236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556A7-78EF-4DCB-9C8E-036277CFB89C}"/>
              </a:ext>
            </a:extLst>
          </p:cNvPr>
          <p:cNvSpPr txBox="1"/>
          <p:nvPr/>
        </p:nvSpPr>
        <p:spPr>
          <a:xfrm>
            <a:off x="680395" y="342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63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・エリート保存戦略＋ランク戦略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Min(Rand(0,9), Rand(0,9))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B4D7742-6069-4C18-9049-E79D0B464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64067"/>
              </p:ext>
            </p:extLst>
          </p:nvPr>
        </p:nvGraphicFramePr>
        <p:xfrm>
          <a:off x="1314548" y="2771335"/>
          <a:ext cx="7393354" cy="38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642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交叉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遺伝子ごとに、選択された親の同箇所を継承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→親は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557395-3AD7-4978-B4A4-D789B025D060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EC9D9F-77A7-40CD-B61F-A41C6A9EEA2F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4F3C6C-ABB2-4FDE-8819-CFDC6DEB5A8B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FE8097-DC57-4B2A-A404-CFCAB0691A87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CFE75B-69AE-4388-A5DE-3AA32DC90463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1D3B88-CBA5-43B2-A322-24A3A6854E1E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E9747E-676C-4A2D-9A71-D8C8C63222F1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D1F6F-B261-4B78-B555-2EE353D7DBC6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E03C0E9-3AD9-4F8F-BBF7-90269B94F793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86DDCD-5DFD-4AF1-B666-8B43AEE60289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B2A7DB3-6113-4D2A-87AC-11D90BC18E0E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17C7F6B-3749-40F5-96D3-FBE7A160A919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A3E767-3415-44ED-9433-E0F0863E3980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5107EE1-B092-415A-9ECD-1A55878F7C46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9E169AC-76FE-4B90-A06D-012651571102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DB257-2F8C-4F4F-808F-73D0CCF3F972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0A68FEA-2DB7-4B99-A202-0A344A0B6E13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DA09854-E21B-45B9-8991-B0EC8C7A652F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F5835E0-C4FC-4EDB-BFA9-A3BC0410811F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39BFAD3-3D73-4D6D-B247-ACEF81EE3FDF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F639D6E0-1993-4B67-9072-4E0D58EE2742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D9B5C8-5F13-4115-B09D-BF3804C28957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A475E9-9034-475A-B319-DA19CD401020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8AF790E-00F0-43E9-9CAC-490FBC88B25F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96F5F55-4068-435D-962D-91633B3ACA3F}"/>
              </a:ext>
            </a:extLst>
          </p:cNvPr>
          <p:cNvSpPr txBox="1"/>
          <p:nvPr/>
        </p:nvSpPr>
        <p:spPr>
          <a:xfrm>
            <a:off x="9865406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BCDBCF6-F970-4B86-876E-9DB2E04C6725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AE7BDBD-513B-4CA8-8907-143951EA3860}"/>
              </a:ext>
            </a:extLst>
          </p:cNvPr>
          <p:cNvSpPr txBox="1"/>
          <p:nvPr/>
        </p:nvSpPr>
        <p:spPr>
          <a:xfrm>
            <a:off x="6964539" y="339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D82C183-F86D-4DA6-B249-53C417ACE869}"/>
              </a:ext>
            </a:extLst>
          </p:cNvPr>
          <p:cNvSpPr txBox="1"/>
          <p:nvPr/>
        </p:nvSpPr>
        <p:spPr>
          <a:xfrm>
            <a:off x="6964540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9121F20-E41C-4788-967F-AB92496F4A9B}"/>
              </a:ext>
            </a:extLst>
          </p:cNvPr>
          <p:cNvSpPr txBox="1"/>
          <p:nvPr/>
        </p:nvSpPr>
        <p:spPr>
          <a:xfrm>
            <a:off x="6964541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23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突然変異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遺伝子ごとに判定、</a:t>
            </a:r>
            <a:r>
              <a:rPr lang="en-US" altLang="ja-JP" sz="3200" dirty="0"/>
              <a:t>10</a:t>
            </a:r>
            <a:r>
              <a:rPr lang="ja-JP" altLang="en-US" sz="3200" dirty="0"/>
              <a:t>％で乱数生成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20</a:t>
            </a:r>
            <a:r>
              <a:rPr lang="ja-JP" altLang="en-US" sz="3200" dirty="0"/>
              <a:t>世代ごとに大変異、</a:t>
            </a:r>
            <a:r>
              <a:rPr lang="en-US" altLang="ja-JP" sz="3200" dirty="0"/>
              <a:t>80</a:t>
            </a:r>
            <a:r>
              <a:rPr lang="ja-JP" altLang="en-US" sz="3200" dirty="0"/>
              <a:t>％で乱数生成</a:t>
            </a: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C1FC9F-6D87-4B23-B877-62E1E1D946C9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E6198B-4C2E-4CD9-A5EB-9816041A0E35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B5C9E3-153F-403F-9082-C44895F6C912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89231-CB02-4575-97D5-6213862C2C1F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B7DA72-5608-4FF3-88BD-DF6EF2A7D170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5CA53E-22CC-4408-A170-DB1A1A0B6A62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CBBE2A-7CBD-4A7D-A937-2D610267BF3F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DC408B-9F0B-4DEF-9AA5-33CDBA102410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C10CD5-3EA9-4AE5-83E7-F4AED47B9019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CFBC98-A22D-4F15-B95F-DAC4845D92B7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61F35C-BB54-4217-A99D-C5EA96C13B99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A018E3-96F3-46E4-885F-1991D88DDDAD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13E024-610C-44CD-9260-8BD73F94BF86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06F62C-747D-40B6-9DFF-7A6F49E87574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DA6500-698C-401B-AEB6-2089B1790033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26A071A-AE93-4B22-84BC-441B74105469}"/>
              </a:ext>
            </a:extLst>
          </p:cNvPr>
          <p:cNvSpPr/>
          <p:nvPr/>
        </p:nvSpPr>
        <p:spPr>
          <a:xfrm>
            <a:off x="1559169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731E1BB-280E-4744-A064-8E7BBE10A103}"/>
              </a:ext>
            </a:extLst>
          </p:cNvPr>
          <p:cNvSpPr/>
          <p:nvPr/>
        </p:nvSpPr>
        <p:spPr>
          <a:xfrm>
            <a:off x="2865121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639E73-4CC9-4F42-A291-6E663EFD2035}"/>
              </a:ext>
            </a:extLst>
          </p:cNvPr>
          <p:cNvSpPr/>
          <p:nvPr/>
        </p:nvSpPr>
        <p:spPr>
          <a:xfrm>
            <a:off x="8032652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DCA58C-BE28-45D4-B136-06BF98D45ECC}"/>
              </a:ext>
            </a:extLst>
          </p:cNvPr>
          <p:cNvSpPr/>
          <p:nvPr/>
        </p:nvSpPr>
        <p:spPr>
          <a:xfrm>
            <a:off x="5479365" y="5762601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EDD8E90-8FE6-409B-A841-8467F08B7519}"/>
              </a:ext>
            </a:extLst>
          </p:cNvPr>
          <p:cNvSpPr/>
          <p:nvPr/>
        </p:nvSpPr>
        <p:spPr>
          <a:xfrm>
            <a:off x="4182796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38342874-320B-453A-AFC1-8FE28B4CA1D7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8C107-533B-43BD-972C-8499A11FA968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1DCD5E-AAD6-4B62-8895-DA1D8FE4F73B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012F41-2218-49D2-A5E2-D43580FD2438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30EE2D-8217-407C-854F-C061D042481A}"/>
              </a:ext>
            </a:extLst>
          </p:cNvPr>
          <p:cNvSpPr txBox="1"/>
          <p:nvPr/>
        </p:nvSpPr>
        <p:spPr>
          <a:xfrm>
            <a:off x="9865406" y="5762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次世代（大変異）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BA4AD5-88FD-470F-814E-75F99DB177D3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B0E475F-C162-4D03-B44D-C515D804E5A8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AAA2D17-F05D-4FCA-AB2F-EEB16BAE9A6B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672AD8-FF3A-4C80-BCE4-77D7C31FE350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A0A2700-89C1-4F02-873E-18721FB27167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D067CB-A871-4607-8499-D1A15DB3FDBF}"/>
              </a:ext>
            </a:extLst>
          </p:cNvPr>
          <p:cNvSpPr txBox="1"/>
          <p:nvPr/>
        </p:nvSpPr>
        <p:spPr>
          <a:xfrm>
            <a:off x="9865406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48F008-9EB6-4847-A7BE-A04A5DE46CC4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E3B449-1335-4FF0-94DD-088FA6DAD343}"/>
              </a:ext>
            </a:extLst>
          </p:cNvPr>
          <p:cNvSpPr txBox="1"/>
          <p:nvPr/>
        </p:nvSpPr>
        <p:spPr>
          <a:xfrm>
            <a:off x="6964538" y="3382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11F9153-1119-4183-AC8E-0B3CEA6757E6}"/>
              </a:ext>
            </a:extLst>
          </p:cNvPr>
          <p:cNvSpPr txBox="1"/>
          <p:nvPr/>
        </p:nvSpPr>
        <p:spPr>
          <a:xfrm>
            <a:off x="6964539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4A5A80-5495-4CBC-8277-8C52C4865E96}"/>
              </a:ext>
            </a:extLst>
          </p:cNvPr>
          <p:cNvSpPr txBox="1"/>
          <p:nvPr/>
        </p:nvSpPr>
        <p:spPr>
          <a:xfrm>
            <a:off x="6964540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F10C38-69A6-4A45-AA6F-383D61F0E944}"/>
              </a:ext>
            </a:extLst>
          </p:cNvPr>
          <p:cNvSpPr txBox="1"/>
          <p:nvPr/>
        </p:nvSpPr>
        <p:spPr>
          <a:xfrm>
            <a:off x="6964540" y="57649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829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局所解　　　　　　　　　確認できた中の最適解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前方向に飛び跳ねる　　　前後の足を固定して回転</a:t>
            </a:r>
          </a:p>
        </p:txBody>
      </p:sp>
      <p:pic>
        <p:nvPicPr>
          <p:cNvPr id="5" name="bound2">
            <a:hlinkClick r:id="" action="ppaction://media"/>
            <a:extLst>
              <a:ext uri="{FF2B5EF4-FFF2-40B4-BE49-F238E27FC236}">
                <a16:creationId xmlns:a16="http://schemas.microsoft.com/office/drawing/2014/main" id="{53D74D00-5BF6-414C-8BB3-DA701B1568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7280" y="3045940"/>
            <a:ext cx="4572000" cy="3048000"/>
          </a:xfrm>
          <a:prstGeom prst="rect">
            <a:avLst/>
          </a:prstGeom>
        </p:spPr>
      </p:pic>
      <p:pic>
        <p:nvPicPr>
          <p:cNvPr id="6" name="roll2">
            <a:hlinkClick r:id="" action="ppaction://media"/>
            <a:extLst>
              <a:ext uri="{FF2B5EF4-FFF2-40B4-BE49-F238E27FC236}">
                <a16:creationId xmlns:a16="http://schemas.microsoft.com/office/drawing/2014/main" id="{04648072-2E9F-42B9-BE4B-01038DDDF31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26480" y="304594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368</Words>
  <Application>Microsoft Office PowerPoint</Application>
  <PresentationFormat>ワイド画面</PresentationFormat>
  <Paragraphs>91</Paragraphs>
  <Slides>13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遺伝的アルゴリズムによる 適切なロボットの動きの模索</vt:lpstr>
      <vt:lpstr>概要</vt:lpstr>
      <vt:lpstr>要点</vt:lpstr>
      <vt:lpstr>マシン・遺伝子</vt:lpstr>
      <vt:lpstr>環境・適応度</vt:lpstr>
      <vt:lpstr>選択</vt:lpstr>
      <vt:lpstr>交叉</vt:lpstr>
      <vt:lpstr>突然変異</vt:lpstr>
      <vt:lpstr>結果</vt:lpstr>
      <vt:lpstr>結果例</vt:lpstr>
      <vt:lpstr>デモ</vt:lpstr>
      <vt:lpstr>考察</vt:lpstr>
      <vt:lpstr>終わりに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2019-03-23T05:11:25Z</dcterms:created>
  <dcterms:modified xsi:type="dcterms:W3CDTF">2019-05-27T07:36:23Z</dcterms:modified>
</cp:coreProperties>
</file>