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3"/>
  </p:notesMasterIdLst>
  <p:sldIdLst>
    <p:sldId id="256" r:id="rId2"/>
    <p:sldId id="257" r:id="rId3"/>
    <p:sldId id="258" r:id="rId4"/>
    <p:sldId id="272" r:id="rId5"/>
    <p:sldId id="283" r:id="rId6"/>
    <p:sldId id="284" r:id="rId7"/>
    <p:sldId id="259" r:id="rId8"/>
    <p:sldId id="260" r:id="rId9"/>
    <p:sldId id="262" r:id="rId10"/>
    <p:sldId id="263" r:id="rId11"/>
    <p:sldId id="266" r:id="rId12"/>
    <p:sldId id="267" r:id="rId13"/>
    <p:sldId id="270" r:id="rId14"/>
    <p:sldId id="273" r:id="rId15"/>
    <p:sldId id="265" r:id="rId16"/>
    <p:sldId id="277" r:id="rId17"/>
    <p:sldId id="278" r:id="rId18"/>
    <p:sldId id="275" r:id="rId19"/>
    <p:sldId id="274" r:id="rId20"/>
    <p:sldId id="271" r:id="rId21"/>
    <p:sldId id="28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568BB0-B788-42A9-A54A-5DC3CE07749C}" v="5" dt="2018-12-19T06:58:53.5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418EFE-7E7F-4A7C-946A-D01F523492B9}" type="datetimeFigureOut">
              <a:rPr lang="en-US"/>
              <a:t>12/18/2018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40BD5D-33A0-4D6D-97D6-3A44C09DA8C5}" type="slidenum">
              <a:rPr lang="en-US"/>
              <a:t>‹#›</a:t>
            </a:fld>
            <a:endParaRPr lang="en-US"/>
          </a:p>
        </p:txBody>
      </p:sp>
    </p:spTree>
    <p:extLst>
      <p:ext uri="{BB962C8B-B14F-4D97-AF65-F5344CB8AC3E}">
        <p14:creationId xmlns:p14="http://schemas.microsoft.com/office/powerpoint/2010/main" val="67699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kern="1200">
                <a:solidFill>
                  <a:schemeClr val="tx1"/>
                </a:solidFill>
                <a:effectLst/>
                <a:latin typeface="+mn-lt"/>
                <a:ea typeface="+mn-ea"/>
                <a:cs typeface="+mn-cs"/>
              </a:rPr>
              <a:t>Strong against spoofing-</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kern="1200">
                <a:solidFill>
                  <a:schemeClr val="tx1"/>
                </a:solidFill>
                <a:effectLst/>
                <a:latin typeface="+mn-lt"/>
                <a:ea typeface="+mn-ea"/>
                <a:cs typeface="+mn-cs"/>
              </a:rPr>
              <a:t>Even with malicious intent, spoofing someone’s behaviour is nearly impossible as it is hard to record and even harder to play back.</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kern="1200">
                <a:solidFill>
                  <a:schemeClr val="tx1"/>
                </a:solidFill>
                <a:effectLst/>
                <a:latin typeface="+mn-lt"/>
                <a:ea typeface="+mn-ea"/>
                <a:cs typeface="+mn-cs"/>
              </a:rPr>
              <a:t>Access anytime-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kern="1200">
                <a:solidFill>
                  <a:schemeClr val="tx1"/>
                </a:solidFill>
                <a:effectLst/>
                <a:latin typeface="+mn-lt"/>
                <a:ea typeface="+mn-ea"/>
                <a:cs typeface="+mn-cs"/>
              </a:rPr>
              <a:t>Users can authenticate without searching for their phone or physical token. It is much harder to leave your typing behaviour behind.</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kern="1200">
                <a:solidFill>
                  <a:schemeClr val="tx1"/>
                </a:solidFill>
                <a:effectLst/>
                <a:latin typeface="+mn-lt"/>
                <a:ea typeface="+mn-ea"/>
                <a:cs typeface="+mn-cs"/>
              </a:rPr>
              <a:t>Access anywhere-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kern="1200">
                <a:solidFill>
                  <a:schemeClr val="tx1"/>
                </a:solidFill>
                <a:effectLst/>
                <a:latin typeface="+mn-lt"/>
                <a:ea typeface="+mn-ea"/>
                <a:cs typeface="+mn-cs"/>
              </a:rPr>
              <a:t>Access away from home and physical tokens or on a plane with no network coverage for SMS but an internet connection. The only needed parties are the user and a keyboard.</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kern="1200">
                <a:solidFill>
                  <a:schemeClr val="tx1"/>
                </a:solidFill>
                <a:effectLst/>
                <a:latin typeface="+mn-lt"/>
                <a:ea typeface="+mn-ea"/>
                <a:cs typeface="+mn-cs"/>
              </a:rPr>
              <a:t>No hardware purchase and maintenance cost-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kern="1200">
                <a:solidFill>
                  <a:schemeClr val="tx1"/>
                </a:solidFill>
                <a:effectLst/>
                <a:latin typeface="+mn-lt"/>
                <a:ea typeface="+mn-ea"/>
                <a:cs typeface="+mn-cs"/>
              </a:rPr>
              <a:t>Typing biometrics requires no complex deployment scheme with hardware purchase, maintenance and replacement and scales immediately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0" i="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0" i="0" kern="1200">
              <a:solidFill>
                <a:schemeClr val="tx1"/>
              </a:solidFill>
              <a:effectLst/>
              <a:latin typeface="+mn-lt"/>
              <a:ea typeface="+mn-ea"/>
              <a:cs typeface="+mn-cs"/>
            </a:endParaRPr>
          </a:p>
          <a:p>
            <a:r>
              <a:rPr lang="en-IN" sz="1200" b="0" i="0" kern="1200">
                <a:solidFill>
                  <a:schemeClr val="tx1"/>
                </a:solidFill>
                <a:effectLst/>
                <a:latin typeface="+mn-lt"/>
                <a:ea typeface="+mn-ea"/>
                <a:cs typeface="+mn-cs"/>
              </a:rPr>
              <a:t>Low development and maintenance cost-</a:t>
            </a:r>
          </a:p>
          <a:p>
            <a:r>
              <a:rPr lang="en-IN" sz="1200" b="0" i="0" kern="1200">
                <a:solidFill>
                  <a:schemeClr val="tx1"/>
                </a:solidFill>
                <a:effectLst/>
                <a:latin typeface="+mn-lt"/>
                <a:ea typeface="+mn-ea"/>
                <a:cs typeface="+mn-cs"/>
              </a:rPr>
              <a:t>Deployment is quick and easy, requiring much less development than proprietary mobile apps as software tokens.</a:t>
            </a:r>
            <a:br>
              <a:rPr lang="en-IN" sz="1200" b="0" i="0" kern="1200">
                <a:solidFill>
                  <a:schemeClr val="tx1"/>
                </a:solidFill>
                <a:effectLst/>
                <a:latin typeface="+mn-lt"/>
                <a:ea typeface="+mn-ea"/>
                <a:cs typeface="+mn-cs"/>
              </a:rPr>
            </a:br>
            <a:endParaRPr lang="en-IN" sz="1200" b="0" i="0" kern="1200">
              <a:solidFill>
                <a:schemeClr val="tx1"/>
              </a:solidFill>
              <a:effectLst/>
              <a:latin typeface="+mn-lt"/>
              <a:ea typeface="+mn-ea"/>
              <a:cs typeface="+mn-cs"/>
            </a:endParaRPr>
          </a:p>
          <a:p>
            <a:br>
              <a:rPr lang="en-IN"/>
            </a:br>
            <a:endParaRPr lang="en-IN"/>
          </a:p>
        </p:txBody>
      </p:sp>
      <p:sp>
        <p:nvSpPr>
          <p:cNvPr id="4" name="Slide Number Placeholder 3"/>
          <p:cNvSpPr>
            <a:spLocks noGrp="1"/>
          </p:cNvSpPr>
          <p:nvPr>
            <p:ph type="sldNum" sz="quarter" idx="10"/>
          </p:nvPr>
        </p:nvSpPr>
        <p:spPr/>
        <p:txBody>
          <a:bodyPr/>
          <a:lstStyle/>
          <a:p>
            <a:fld id="{DFBB2913-EC54-485E-8A0A-3C26983880B3}" type="slidenum">
              <a:rPr lang="en-IN" smtClean="0"/>
              <a:t>3</a:t>
            </a:fld>
            <a:endParaRPr lang="en-IN"/>
          </a:p>
        </p:txBody>
      </p:sp>
    </p:spTree>
    <p:extLst>
      <p:ext uri="{BB962C8B-B14F-4D97-AF65-F5344CB8AC3E}">
        <p14:creationId xmlns:p14="http://schemas.microsoft.com/office/powerpoint/2010/main" val="354824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99304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409879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12356168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5035536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588716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2881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529870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373719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098242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628180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12/18/2018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046178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12/18/2018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553658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61917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98603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75589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985893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46CE7D5-CF57-46EF-B807-FDD0502418D4}" type="datetimeFigureOut">
              <a:rPr lang="en-US" smtClean="0"/>
              <a:t>12/18/2018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15217398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EEE9C-3A02-4F51-B086-4D937D7B5901}"/>
              </a:ext>
            </a:extLst>
          </p:cNvPr>
          <p:cNvSpPr>
            <a:spLocks noGrp="1"/>
          </p:cNvSpPr>
          <p:nvPr>
            <p:ph type="ctrTitle"/>
          </p:nvPr>
        </p:nvSpPr>
        <p:spPr>
          <a:xfrm>
            <a:off x="1507067" y="1370864"/>
            <a:ext cx="7766936" cy="1646302"/>
          </a:xfrm>
        </p:spPr>
        <p:txBody>
          <a:bodyPr/>
          <a:lstStyle/>
          <a:p>
            <a:r>
              <a:rPr lang="en-IN" sz="4800"/>
              <a:t>Two Factor Authentication using Behavioural Analytics </a:t>
            </a:r>
          </a:p>
        </p:txBody>
      </p:sp>
      <p:sp>
        <p:nvSpPr>
          <p:cNvPr id="3" name="Subtitle 2">
            <a:extLst>
              <a:ext uri="{FF2B5EF4-FFF2-40B4-BE49-F238E27FC236}">
                <a16:creationId xmlns:a16="http://schemas.microsoft.com/office/drawing/2014/main" id="{4F140085-40C7-4A30-8792-9D575322A012}"/>
              </a:ext>
            </a:extLst>
          </p:cNvPr>
          <p:cNvSpPr>
            <a:spLocks noGrp="1"/>
          </p:cNvSpPr>
          <p:nvPr>
            <p:ph type="subTitle" idx="1"/>
          </p:nvPr>
        </p:nvSpPr>
        <p:spPr>
          <a:xfrm>
            <a:off x="1507066" y="4050833"/>
            <a:ext cx="8683855" cy="1646302"/>
          </a:xfrm>
        </p:spPr>
        <p:txBody>
          <a:bodyPr>
            <a:normAutofit/>
          </a:bodyPr>
          <a:lstStyle/>
          <a:p>
            <a:pPr algn="l"/>
            <a:r>
              <a:rPr lang="en-IN"/>
              <a:t>Group-										Guided By- </a:t>
            </a:r>
            <a:br>
              <a:rPr lang="en-IN"/>
            </a:br>
            <a:r>
              <a:rPr lang="en-IN"/>
              <a:t>Himanshu Yadav (3413) 						Prof. </a:t>
            </a:r>
            <a:r>
              <a:rPr lang="en-IN" b="1"/>
              <a:t>Sushma Shirke</a:t>
            </a:r>
            <a:br>
              <a:rPr lang="en-IN"/>
            </a:br>
            <a:r>
              <a:rPr lang="en-IN"/>
              <a:t>Prem Sakore (3432)</a:t>
            </a:r>
            <a:br>
              <a:rPr lang="en-IN"/>
            </a:br>
            <a:r>
              <a:rPr lang="en-IN"/>
              <a:t>Saurav Sen (3445)								Sponsored By- </a:t>
            </a:r>
            <a:br>
              <a:rPr lang="en-IN"/>
            </a:br>
            <a:r>
              <a:rPr lang="en-IN"/>
              <a:t>Shaurya Khurana (3447) 						Accops Systems Pvt. Ltd.</a:t>
            </a:r>
          </a:p>
        </p:txBody>
      </p:sp>
    </p:spTree>
    <p:extLst>
      <p:ext uri="{BB962C8B-B14F-4D97-AF65-F5344CB8AC3E}">
        <p14:creationId xmlns:p14="http://schemas.microsoft.com/office/powerpoint/2010/main" val="4269672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18314-871F-4C14-A232-4E90CA0B4508}"/>
              </a:ext>
            </a:extLst>
          </p:cNvPr>
          <p:cNvSpPr>
            <a:spLocks noGrp="1"/>
          </p:cNvSpPr>
          <p:nvPr>
            <p:ph type="title"/>
          </p:nvPr>
        </p:nvSpPr>
        <p:spPr>
          <a:xfrm>
            <a:off x="677334" y="609600"/>
            <a:ext cx="8596668" cy="1320800"/>
          </a:xfrm>
        </p:spPr>
        <p:txBody>
          <a:bodyPr/>
          <a:lstStyle/>
          <a:p>
            <a:r>
              <a:rPr lang="en-US"/>
              <a:t>Risks</a:t>
            </a:r>
          </a:p>
        </p:txBody>
      </p:sp>
      <p:sp>
        <p:nvSpPr>
          <p:cNvPr id="3" name="Content Placeholder 2">
            <a:extLst>
              <a:ext uri="{FF2B5EF4-FFF2-40B4-BE49-F238E27FC236}">
                <a16:creationId xmlns:a16="http://schemas.microsoft.com/office/drawing/2014/main" id="{65BAED57-CAA2-4F48-9941-8B637D85CC8F}"/>
              </a:ext>
            </a:extLst>
          </p:cNvPr>
          <p:cNvSpPr>
            <a:spLocks noGrp="1"/>
          </p:cNvSpPr>
          <p:nvPr>
            <p:ph idx="1"/>
          </p:nvPr>
        </p:nvSpPr>
        <p:spPr>
          <a:xfrm>
            <a:off x="677334" y="1499231"/>
            <a:ext cx="9648352" cy="4542131"/>
          </a:xfrm>
        </p:spPr>
        <p:txBody>
          <a:bodyPr vert="horz" lIns="91440" tIns="45720" rIns="91440" bIns="45720" rtlCol="0" anchor="t">
            <a:normAutofit/>
          </a:bodyPr>
          <a:lstStyle/>
          <a:p>
            <a:pPr>
              <a:buFont typeface="Arial" charset="2"/>
              <a:buChar char="•"/>
            </a:pPr>
            <a:r>
              <a:rPr lang="en-US" sz="2800" b="1"/>
              <a:t>Technical Risks</a:t>
            </a:r>
          </a:p>
          <a:p>
            <a:pPr lvl="1">
              <a:buFont typeface="Arial" charset="2"/>
              <a:buChar char="•"/>
            </a:pPr>
            <a:r>
              <a:rPr lang="en-US" sz="2400" b="1"/>
              <a:t>The accuracy of the model, this may be due to lack of adequate knowledge.</a:t>
            </a:r>
          </a:p>
          <a:p>
            <a:pPr>
              <a:buFont typeface="Arial" charset="2"/>
              <a:buChar char="•"/>
            </a:pPr>
            <a:r>
              <a:rPr lang="en-US" sz="2800" b="1"/>
              <a:t>Operational Risks</a:t>
            </a:r>
          </a:p>
          <a:p>
            <a:pPr lvl="1">
              <a:buFont typeface="Arial" charset="2"/>
              <a:buChar char="•"/>
            </a:pPr>
            <a:r>
              <a:rPr lang="en-US" sz="2600" b="1"/>
              <a:t>Convenience of user, this may be due to poor implementation.</a:t>
            </a:r>
          </a:p>
          <a:p>
            <a:pPr>
              <a:buFont typeface="Arial" charset="2"/>
              <a:buChar char="•"/>
            </a:pPr>
            <a:r>
              <a:rPr lang="en-US" sz="2800" b="1"/>
              <a:t>Business Risk</a:t>
            </a:r>
          </a:p>
          <a:p>
            <a:pPr lvl="1">
              <a:buFont typeface="Arial" charset="2"/>
              <a:buChar char="•"/>
            </a:pPr>
            <a:r>
              <a:rPr lang="en-US" sz="2600" b="1"/>
              <a:t>Market Acceptance</a:t>
            </a:r>
          </a:p>
          <a:p>
            <a:pPr lvl="1">
              <a:buFont typeface="Arial" charset="2"/>
              <a:buChar char="•"/>
            </a:pPr>
            <a:r>
              <a:rPr lang="en-US" sz="2600" b="1"/>
              <a:t>Incompatible fit for their need</a:t>
            </a:r>
          </a:p>
        </p:txBody>
      </p:sp>
    </p:spTree>
    <p:extLst>
      <p:ext uri="{BB962C8B-B14F-4D97-AF65-F5344CB8AC3E}">
        <p14:creationId xmlns:p14="http://schemas.microsoft.com/office/powerpoint/2010/main" val="2117905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40A48-E336-4768-BE98-1E68984C8311}"/>
              </a:ext>
            </a:extLst>
          </p:cNvPr>
          <p:cNvSpPr>
            <a:spLocks noGrp="1"/>
          </p:cNvSpPr>
          <p:nvPr>
            <p:ph type="title"/>
          </p:nvPr>
        </p:nvSpPr>
        <p:spPr/>
        <p:txBody>
          <a:bodyPr/>
          <a:lstStyle/>
          <a:p>
            <a:r>
              <a:rPr lang="en-US"/>
              <a:t>Project Timeline</a:t>
            </a:r>
          </a:p>
        </p:txBody>
      </p:sp>
      <p:pic>
        <p:nvPicPr>
          <p:cNvPr id="9" name="Picture 9" descr="A screenshot of a cell phone&#10;&#10;Description generated with very high confidence">
            <a:extLst>
              <a:ext uri="{FF2B5EF4-FFF2-40B4-BE49-F238E27FC236}">
                <a16:creationId xmlns:a16="http://schemas.microsoft.com/office/drawing/2014/main" id="{69700F75-42D9-4EFD-A047-617BE111339B}"/>
              </a:ext>
            </a:extLst>
          </p:cNvPr>
          <p:cNvPicPr>
            <a:picLocks noGrp="1" noChangeAspect="1"/>
          </p:cNvPicPr>
          <p:nvPr>
            <p:ph idx="1"/>
          </p:nvPr>
        </p:nvPicPr>
        <p:blipFill>
          <a:blip r:embed="rId2"/>
          <a:stretch>
            <a:fillRect/>
          </a:stretch>
        </p:blipFill>
        <p:spPr>
          <a:xfrm>
            <a:off x="1432099" y="1155504"/>
            <a:ext cx="9229365" cy="4582603"/>
          </a:xfrm>
          <a:prstGeom prst="rect">
            <a:avLst/>
          </a:prstGeom>
        </p:spPr>
      </p:pic>
    </p:spTree>
    <p:extLst>
      <p:ext uri="{BB962C8B-B14F-4D97-AF65-F5344CB8AC3E}">
        <p14:creationId xmlns:p14="http://schemas.microsoft.com/office/powerpoint/2010/main" val="2105799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screenshot of a cell phone&#10;&#10;Description generated with very high confidence">
            <a:extLst>
              <a:ext uri="{FF2B5EF4-FFF2-40B4-BE49-F238E27FC236}">
                <a16:creationId xmlns:a16="http://schemas.microsoft.com/office/drawing/2014/main" id="{24764AD5-AC85-4F2E-ADBC-C560EF48DF67}"/>
              </a:ext>
            </a:extLst>
          </p:cNvPr>
          <p:cNvPicPr>
            <a:picLocks noGrp="1" noChangeAspect="1"/>
          </p:cNvPicPr>
          <p:nvPr>
            <p:ph idx="1"/>
          </p:nvPr>
        </p:nvPicPr>
        <p:blipFill>
          <a:blip r:embed="rId2"/>
          <a:stretch>
            <a:fillRect/>
          </a:stretch>
        </p:blipFill>
        <p:spPr>
          <a:xfrm>
            <a:off x="1155245" y="853824"/>
            <a:ext cx="9452394" cy="5406246"/>
          </a:xfrm>
          <a:prstGeom prst="rect">
            <a:avLst/>
          </a:prstGeom>
        </p:spPr>
      </p:pic>
    </p:spTree>
    <p:extLst>
      <p:ext uri="{BB962C8B-B14F-4D97-AF65-F5344CB8AC3E}">
        <p14:creationId xmlns:p14="http://schemas.microsoft.com/office/powerpoint/2010/main" val="1132908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FD34E-3233-4E9C-85C4-CFA810CFCA4F}"/>
              </a:ext>
            </a:extLst>
          </p:cNvPr>
          <p:cNvSpPr>
            <a:spLocks noGrp="1"/>
          </p:cNvSpPr>
          <p:nvPr>
            <p:ph type="title"/>
          </p:nvPr>
        </p:nvSpPr>
        <p:spPr/>
        <p:txBody>
          <a:bodyPr/>
          <a:lstStyle/>
          <a:p>
            <a:r>
              <a:rPr lang="en-US"/>
              <a:t>Features</a:t>
            </a:r>
          </a:p>
        </p:txBody>
      </p:sp>
      <p:sp>
        <p:nvSpPr>
          <p:cNvPr id="3" name="Content Placeholder 2">
            <a:extLst>
              <a:ext uri="{FF2B5EF4-FFF2-40B4-BE49-F238E27FC236}">
                <a16:creationId xmlns:a16="http://schemas.microsoft.com/office/drawing/2014/main" id="{DE7ED62F-B64F-443B-BB55-1E44C512F355}"/>
              </a:ext>
            </a:extLst>
          </p:cNvPr>
          <p:cNvSpPr>
            <a:spLocks noGrp="1"/>
          </p:cNvSpPr>
          <p:nvPr>
            <p:ph idx="1"/>
          </p:nvPr>
        </p:nvSpPr>
        <p:spPr>
          <a:xfrm>
            <a:off x="677334" y="2160589"/>
            <a:ext cx="10451347" cy="3880773"/>
          </a:xfrm>
        </p:spPr>
        <p:txBody>
          <a:bodyPr vert="horz" lIns="91440" tIns="45720" rIns="91440" bIns="45720" rtlCol="0" anchor="t">
            <a:normAutofit/>
          </a:bodyPr>
          <a:lstStyle/>
          <a:p>
            <a:r>
              <a:rPr lang="en-US" sz="2400"/>
              <a:t> word length, </a:t>
            </a:r>
          </a:p>
          <a:p>
            <a:r>
              <a:rPr lang="en-US" sz="2400"/>
              <a:t>distribution of characters,</a:t>
            </a:r>
          </a:p>
          <a:p>
            <a:r>
              <a:rPr lang="en-US" sz="2400"/>
              <a:t> character bigrams, </a:t>
            </a:r>
          </a:p>
          <a:p>
            <a:r>
              <a:rPr lang="en-US" sz="2400"/>
              <a:t>the percentage of letters/digits/uppercase letters, and numbers (including single, 2-digit, and 3-digit numbers). </a:t>
            </a:r>
          </a:p>
        </p:txBody>
      </p:sp>
    </p:spTree>
    <p:extLst>
      <p:ext uri="{BB962C8B-B14F-4D97-AF65-F5344CB8AC3E}">
        <p14:creationId xmlns:p14="http://schemas.microsoft.com/office/powerpoint/2010/main" val="111167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968D5-BED0-456A-BB4D-7C09A87E8221}"/>
              </a:ext>
            </a:extLst>
          </p:cNvPr>
          <p:cNvSpPr>
            <a:spLocks noGrp="1"/>
          </p:cNvSpPr>
          <p:nvPr>
            <p:ph type="ctrTitle"/>
          </p:nvPr>
        </p:nvSpPr>
        <p:spPr>
          <a:xfrm>
            <a:off x="-4100103" y="-341541"/>
            <a:ext cx="7766936" cy="1646302"/>
          </a:xfrm>
        </p:spPr>
        <p:txBody>
          <a:bodyPr/>
          <a:lstStyle/>
          <a:p>
            <a:r>
              <a:rPr lang="en-US"/>
              <a:t>Use Case</a:t>
            </a:r>
          </a:p>
        </p:txBody>
      </p:sp>
      <p:pic>
        <p:nvPicPr>
          <p:cNvPr id="5" name="Picture 4">
            <a:extLst>
              <a:ext uri="{FF2B5EF4-FFF2-40B4-BE49-F238E27FC236}">
                <a16:creationId xmlns:a16="http://schemas.microsoft.com/office/drawing/2014/main" id="{111A8299-6A1A-4A10-A799-E967FC1FB1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4727" y="1566862"/>
            <a:ext cx="7766936" cy="4616224"/>
          </a:xfrm>
          <a:prstGeom prst="rect">
            <a:avLst/>
          </a:prstGeom>
        </p:spPr>
      </p:pic>
    </p:spTree>
    <p:extLst>
      <p:ext uri="{BB962C8B-B14F-4D97-AF65-F5344CB8AC3E}">
        <p14:creationId xmlns:p14="http://schemas.microsoft.com/office/powerpoint/2010/main" val="701074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E6016-430C-4770-989F-6B6E2FB34538}"/>
              </a:ext>
            </a:extLst>
          </p:cNvPr>
          <p:cNvSpPr>
            <a:spLocks noGrp="1"/>
          </p:cNvSpPr>
          <p:nvPr>
            <p:ph type="title"/>
          </p:nvPr>
        </p:nvSpPr>
        <p:spPr/>
        <p:txBody>
          <a:bodyPr/>
          <a:lstStyle/>
          <a:p>
            <a:r>
              <a:rPr lang="en-US"/>
              <a:t>Dataflow</a:t>
            </a:r>
          </a:p>
        </p:txBody>
      </p:sp>
      <p:pic>
        <p:nvPicPr>
          <p:cNvPr id="5" name="Picture 4">
            <a:extLst>
              <a:ext uri="{FF2B5EF4-FFF2-40B4-BE49-F238E27FC236}">
                <a16:creationId xmlns:a16="http://schemas.microsoft.com/office/drawing/2014/main" id="{A06011CE-6830-4753-A02F-86E0046F78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6936" y="1181100"/>
            <a:ext cx="7625202" cy="5067300"/>
          </a:xfrm>
          <a:prstGeom prst="rect">
            <a:avLst/>
          </a:prstGeom>
        </p:spPr>
      </p:pic>
    </p:spTree>
    <p:extLst>
      <p:ext uri="{BB962C8B-B14F-4D97-AF65-F5344CB8AC3E}">
        <p14:creationId xmlns:p14="http://schemas.microsoft.com/office/powerpoint/2010/main" val="29316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87A71-DFF1-4B2C-AD3D-6FEF8F216E4D}"/>
              </a:ext>
            </a:extLst>
          </p:cNvPr>
          <p:cNvSpPr>
            <a:spLocks noGrp="1"/>
          </p:cNvSpPr>
          <p:nvPr>
            <p:ph type="title"/>
          </p:nvPr>
        </p:nvSpPr>
        <p:spPr/>
        <p:txBody>
          <a:bodyPr/>
          <a:lstStyle/>
          <a:p>
            <a:r>
              <a:rPr lang="en-IN"/>
              <a:t>Demand for Product</a:t>
            </a:r>
          </a:p>
        </p:txBody>
      </p:sp>
      <p:sp>
        <p:nvSpPr>
          <p:cNvPr id="3" name="Content Placeholder 2">
            <a:extLst>
              <a:ext uri="{FF2B5EF4-FFF2-40B4-BE49-F238E27FC236}">
                <a16:creationId xmlns:a16="http://schemas.microsoft.com/office/drawing/2014/main" id="{543A6264-D926-45A0-9C05-7709180D73ED}"/>
              </a:ext>
            </a:extLst>
          </p:cNvPr>
          <p:cNvSpPr>
            <a:spLocks noGrp="1"/>
          </p:cNvSpPr>
          <p:nvPr>
            <p:ph idx="1"/>
          </p:nvPr>
        </p:nvSpPr>
        <p:spPr/>
        <p:txBody>
          <a:bodyPr>
            <a:normAutofit/>
          </a:bodyPr>
          <a:lstStyle/>
          <a:p>
            <a:r>
              <a:rPr lang="en-IN" sz="2400"/>
              <a:t>As all the two-factor authentication solutions in the market use OTP and Biometrics, both of them require a specific hardware to authenticate the user. </a:t>
            </a:r>
          </a:p>
          <a:p>
            <a:r>
              <a:rPr lang="en-IN" sz="2400"/>
              <a:t>This product will only need a person for authentication by using the typing dynamics of the user as their biometrics.</a:t>
            </a:r>
          </a:p>
        </p:txBody>
      </p:sp>
    </p:spTree>
    <p:extLst>
      <p:ext uri="{BB962C8B-B14F-4D97-AF65-F5344CB8AC3E}">
        <p14:creationId xmlns:p14="http://schemas.microsoft.com/office/powerpoint/2010/main" val="2229792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DAACA-1AC7-4E32-B919-DE226BE2477F}"/>
              </a:ext>
            </a:extLst>
          </p:cNvPr>
          <p:cNvSpPr>
            <a:spLocks noGrp="1"/>
          </p:cNvSpPr>
          <p:nvPr>
            <p:ph type="title"/>
          </p:nvPr>
        </p:nvSpPr>
        <p:spPr/>
        <p:txBody>
          <a:bodyPr/>
          <a:lstStyle/>
          <a:p>
            <a:r>
              <a:rPr lang="en-IN"/>
              <a:t>System Architecture</a:t>
            </a:r>
          </a:p>
        </p:txBody>
      </p:sp>
      <p:sp>
        <p:nvSpPr>
          <p:cNvPr id="5" name="TextBox 4">
            <a:extLst>
              <a:ext uri="{FF2B5EF4-FFF2-40B4-BE49-F238E27FC236}">
                <a16:creationId xmlns:a16="http://schemas.microsoft.com/office/drawing/2014/main" id="{14D2473F-2BA3-4E9F-9C3B-8EFFCA191A9F}"/>
              </a:ext>
            </a:extLst>
          </p:cNvPr>
          <p:cNvSpPr txBox="1"/>
          <p:nvPr/>
        </p:nvSpPr>
        <p:spPr>
          <a:xfrm>
            <a:off x="9777046" y="351692"/>
            <a:ext cx="1183594" cy="369332"/>
          </a:xfrm>
          <a:prstGeom prst="rect">
            <a:avLst/>
          </a:prstGeom>
          <a:noFill/>
        </p:spPr>
        <p:txBody>
          <a:bodyPr wrap="none" rtlCol="0">
            <a:spAutoFit/>
          </a:bodyPr>
          <a:lstStyle/>
          <a:p>
            <a:r>
              <a:rPr lang="en-IN"/>
              <a:t>Review IV</a:t>
            </a:r>
          </a:p>
        </p:txBody>
      </p:sp>
      <p:pic>
        <p:nvPicPr>
          <p:cNvPr id="10" name="Picture 9">
            <a:extLst>
              <a:ext uri="{FF2B5EF4-FFF2-40B4-BE49-F238E27FC236}">
                <a16:creationId xmlns:a16="http://schemas.microsoft.com/office/drawing/2014/main" id="{289FB843-1726-43F5-BCE8-06E0EF74EC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6936" y="1378048"/>
            <a:ext cx="7920110" cy="4870352"/>
          </a:xfrm>
          <a:prstGeom prst="rect">
            <a:avLst/>
          </a:prstGeom>
        </p:spPr>
      </p:pic>
    </p:spTree>
    <p:extLst>
      <p:ext uri="{BB962C8B-B14F-4D97-AF65-F5344CB8AC3E}">
        <p14:creationId xmlns:p14="http://schemas.microsoft.com/office/powerpoint/2010/main" val="1573275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DE63B-BBB9-452C-AE0E-057B26FF6A73}"/>
              </a:ext>
            </a:extLst>
          </p:cNvPr>
          <p:cNvSpPr>
            <a:spLocks noGrp="1"/>
          </p:cNvSpPr>
          <p:nvPr>
            <p:ph type="title"/>
          </p:nvPr>
        </p:nvSpPr>
        <p:spPr/>
        <p:txBody>
          <a:bodyPr/>
          <a:lstStyle/>
          <a:p>
            <a:r>
              <a:rPr lang="en-IN"/>
              <a:t>Modules</a:t>
            </a:r>
          </a:p>
        </p:txBody>
      </p:sp>
      <p:sp>
        <p:nvSpPr>
          <p:cNvPr id="3" name="Content Placeholder 2">
            <a:extLst>
              <a:ext uri="{FF2B5EF4-FFF2-40B4-BE49-F238E27FC236}">
                <a16:creationId xmlns:a16="http://schemas.microsoft.com/office/drawing/2014/main" id="{3F3D33E4-C4C0-40DA-A711-D99E8662A6D7}"/>
              </a:ext>
            </a:extLst>
          </p:cNvPr>
          <p:cNvSpPr>
            <a:spLocks noGrp="1"/>
          </p:cNvSpPr>
          <p:nvPr>
            <p:ph idx="1"/>
          </p:nvPr>
        </p:nvSpPr>
        <p:spPr/>
        <p:txBody>
          <a:bodyPr>
            <a:normAutofit/>
          </a:bodyPr>
          <a:lstStyle/>
          <a:p>
            <a:r>
              <a:rPr lang="en-IN" sz="2400"/>
              <a:t>User Interface</a:t>
            </a:r>
          </a:p>
          <a:p>
            <a:endParaRPr lang="en-IN" sz="2400"/>
          </a:p>
          <a:p>
            <a:r>
              <a:rPr lang="en-IN" sz="2400"/>
              <a:t>Data Training Module</a:t>
            </a:r>
          </a:p>
          <a:p>
            <a:endParaRPr lang="en-IN" sz="2400"/>
          </a:p>
          <a:p>
            <a:r>
              <a:rPr lang="en-IN" sz="2400"/>
              <a:t>Feature Extraction from Text</a:t>
            </a:r>
          </a:p>
          <a:p>
            <a:endParaRPr lang="en-IN" sz="2400"/>
          </a:p>
          <a:p>
            <a:r>
              <a:rPr lang="en-IN" sz="2400"/>
              <a:t>Authentication Module</a:t>
            </a:r>
          </a:p>
          <a:p>
            <a:pPr marL="0" indent="0">
              <a:buNone/>
            </a:pPr>
            <a:endParaRPr lang="en-IN" sz="2400"/>
          </a:p>
          <a:p>
            <a:endParaRPr lang="en-IN" sz="2400"/>
          </a:p>
        </p:txBody>
      </p:sp>
    </p:spTree>
    <p:extLst>
      <p:ext uri="{BB962C8B-B14F-4D97-AF65-F5344CB8AC3E}">
        <p14:creationId xmlns:p14="http://schemas.microsoft.com/office/powerpoint/2010/main" val="3720223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A5CEB-7901-4A13-97A5-E1D8F3EC4D6F}"/>
              </a:ext>
            </a:extLst>
          </p:cNvPr>
          <p:cNvSpPr>
            <a:spLocks noGrp="1"/>
          </p:cNvSpPr>
          <p:nvPr>
            <p:ph type="title"/>
          </p:nvPr>
        </p:nvSpPr>
        <p:spPr/>
        <p:txBody>
          <a:bodyPr/>
          <a:lstStyle/>
          <a:p>
            <a:r>
              <a:rPr lang="en-US"/>
              <a:t>Activity Diagram</a:t>
            </a:r>
          </a:p>
        </p:txBody>
      </p:sp>
      <p:pic>
        <p:nvPicPr>
          <p:cNvPr id="4" name="Picture 4" descr="A close up of a map&#10;&#10;Description generated with very high confidence">
            <a:extLst>
              <a:ext uri="{FF2B5EF4-FFF2-40B4-BE49-F238E27FC236}">
                <a16:creationId xmlns:a16="http://schemas.microsoft.com/office/drawing/2014/main" id="{498D4FC5-D598-48F2-BD70-0A322AE95852}"/>
              </a:ext>
            </a:extLst>
          </p:cNvPr>
          <p:cNvPicPr>
            <a:picLocks noChangeAspect="1"/>
          </p:cNvPicPr>
          <p:nvPr/>
        </p:nvPicPr>
        <p:blipFill>
          <a:blip r:embed="rId2"/>
          <a:stretch>
            <a:fillRect/>
          </a:stretch>
        </p:blipFill>
        <p:spPr>
          <a:xfrm>
            <a:off x="5323848" y="92945"/>
            <a:ext cx="5526831" cy="6602081"/>
          </a:xfrm>
          <a:prstGeom prst="rect">
            <a:avLst/>
          </a:prstGeom>
        </p:spPr>
      </p:pic>
    </p:spTree>
    <p:extLst>
      <p:ext uri="{BB962C8B-B14F-4D97-AF65-F5344CB8AC3E}">
        <p14:creationId xmlns:p14="http://schemas.microsoft.com/office/powerpoint/2010/main" val="1722583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8623E-9C5E-45AF-9AB0-B1E58CFA7583}"/>
              </a:ext>
            </a:extLst>
          </p:cNvPr>
          <p:cNvSpPr>
            <a:spLocks noGrp="1"/>
          </p:cNvSpPr>
          <p:nvPr>
            <p:ph type="title"/>
          </p:nvPr>
        </p:nvSpPr>
        <p:spPr>
          <a:xfrm>
            <a:off x="677334" y="609600"/>
            <a:ext cx="8596668" cy="1320800"/>
          </a:xfrm>
        </p:spPr>
        <p:txBody>
          <a:bodyPr>
            <a:normAutofit/>
          </a:bodyPr>
          <a:lstStyle/>
          <a:p>
            <a:r>
              <a:rPr lang="en-IN" sz="4400" b="1"/>
              <a:t>Problem Statement</a:t>
            </a:r>
          </a:p>
        </p:txBody>
      </p:sp>
      <p:sp>
        <p:nvSpPr>
          <p:cNvPr id="3" name="Content Placeholder 2">
            <a:extLst>
              <a:ext uri="{FF2B5EF4-FFF2-40B4-BE49-F238E27FC236}">
                <a16:creationId xmlns:a16="http://schemas.microsoft.com/office/drawing/2014/main" id="{6DE9F051-7660-40DA-B37E-9EFBBD739045}"/>
              </a:ext>
            </a:extLst>
          </p:cNvPr>
          <p:cNvSpPr>
            <a:spLocks noGrp="1"/>
          </p:cNvSpPr>
          <p:nvPr>
            <p:ph idx="1"/>
          </p:nvPr>
        </p:nvSpPr>
        <p:spPr>
          <a:xfrm>
            <a:off x="0" y="1181687"/>
            <a:ext cx="11041054" cy="4859676"/>
          </a:xfrm>
        </p:spPr>
        <p:txBody>
          <a:bodyPr anchor="ctr">
            <a:normAutofit/>
          </a:bodyPr>
          <a:lstStyle/>
          <a:p>
            <a:pPr marL="0" indent="0" algn="ctr">
              <a:buNone/>
            </a:pPr>
            <a:r>
              <a:rPr lang="en-IN" sz="3600" b="1"/>
              <a:t>Two Factor Authentication by implementing Behavioural Analytics of typing patterns on top of the conventional passcode authentication method using machine learning.  </a:t>
            </a:r>
          </a:p>
        </p:txBody>
      </p:sp>
      <p:sp>
        <p:nvSpPr>
          <p:cNvPr id="5" name="TextBox 4">
            <a:extLst>
              <a:ext uri="{FF2B5EF4-FFF2-40B4-BE49-F238E27FC236}">
                <a16:creationId xmlns:a16="http://schemas.microsoft.com/office/drawing/2014/main" id="{BE0F5A8B-8420-441F-87EF-2881B7109FE0}"/>
              </a:ext>
            </a:extLst>
          </p:cNvPr>
          <p:cNvSpPr txBox="1"/>
          <p:nvPr/>
        </p:nvSpPr>
        <p:spPr>
          <a:xfrm>
            <a:off x="9037607" y="418380"/>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Review I</a:t>
            </a:r>
          </a:p>
        </p:txBody>
      </p:sp>
    </p:spTree>
    <p:extLst>
      <p:ext uri="{BB962C8B-B14F-4D97-AF65-F5344CB8AC3E}">
        <p14:creationId xmlns:p14="http://schemas.microsoft.com/office/powerpoint/2010/main" val="17218704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3681B-384D-4D5A-98AE-1A2D45C02304}"/>
              </a:ext>
            </a:extLst>
          </p:cNvPr>
          <p:cNvSpPr>
            <a:spLocks noGrp="1"/>
          </p:cNvSpPr>
          <p:nvPr>
            <p:ph type="title"/>
          </p:nvPr>
        </p:nvSpPr>
        <p:spPr/>
        <p:txBody>
          <a:bodyPr/>
          <a:lstStyle/>
          <a:p>
            <a:r>
              <a:rPr lang="en-US"/>
              <a:t>Class Diagram</a:t>
            </a:r>
          </a:p>
        </p:txBody>
      </p:sp>
      <p:pic>
        <p:nvPicPr>
          <p:cNvPr id="4" name="Picture 4" descr="A picture containing sky&#10;&#10;Description generated with very high confidence">
            <a:extLst>
              <a:ext uri="{FF2B5EF4-FFF2-40B4-BE49-F238E27FC236}">
                <a16:creationId xmlns:a16="http://schemas.microsoft.com/office/drawing/2014/main" id="{096A547C-772D-4BF8-A53F-D4DC4F592413}"/>
              </a:ext>
            </a:extLst>
          </p:cNvPr>
          <p:cNvPicPr>
            <a:picLocks noGrp="1" noChangeAspect="1"/>
          </p:cNvPicPr>
          <p:nvPr>
            <p:ph idx="1"/>
          </p:nvPr>
        </p:nvPicPr>
        <p:blipFill>
          <a:blip r:embed="rId2"/>
          <a:stretch>
            <a:fillRect/>
          </a:stretch>
        </p:blipFill>
        <p:spPr>
          <a:xfrm>
            <a:off x="236442" y="1306658"/>
            <a:ext cx="10269207" cy="5170456"/>
          </a:xfrm>
          <a:prstGeom prst="rect">
            <a:avLst/>
          </a:prstGeom>
        </p:spPr>
      </p:pic>
    </p:spTree>
    <p:extLst>
      <p:ext uri="{BB962C8B-B14F-4D97-AF65-F5344CB8AC3E}">
        <p14:creationId xmlns:p14="http://schemas.microsoft.com/office/powerpoint/2010/main" val="32973846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54B8F-2CC0-479C-8992-A1A27BDBB9D7}"/>
              </a:ext>
            </a:extLst>
          </p:cNvPr>
          <p:cNvSpPr>
            <a:spLocks noGrp="1"/>
          </p:cNvSpPr>
          <p:nvPr>
            <p:ph type="title"/>
          </p:nvPr>
        </p:nvSpPr>
        <p:spPr/>
        <p:txBody>
          <a:bodyPr/>
          <a:lstStyle/>
          <a:p>
            <a:r>
              <a:rPr lang="en-IN"/>
              <a:t>Sequence Diagram</a:t>
            </a:r>
          </a:p>
        </p:txBody>
      </p:sp>
      <p:pic>
        <p:nvPicPr>
          <p:cNvPr id="5" name="Content Placeholder 4">
            <a:extLst>
              <a:ext uri="{FF2B5EF4-FFF2-40B4-BE49-F238E27FC236}">
                <a16:creationId xmlns:a16="http://schemas.microsoft.com/office/drawing/2014/main" id="{8851D524-3326-4F6F-8241-209AE3831DDE}"/>
              </a:ext>
            </a:extLst>
          </p:cNvPr>
          <p:cNvPicPr>
            <a:picLocks noGrp="1" noChangeAspect="1"/>
          </p:cNvPicPr>
          <p:nvPr>
            <p:ph idx="1"/>
          </p:nvPr>
        </p:nvPicPr>
        <p:blipFill>
          <a:blip r:embed="rId2"/>
          <a:stretch>
            <a:fillRect/>
          </a:stretch>
        </p:blipFill>
        <p:spPr>
          <a:xfrm>
            <a:off x="237297" y="2070631"/>
            <a:ext cx="10767438" cy="3626338"/>
          </a:xfrm>
          <a:prstGeom prst="rect">
            <a:avLst/>
          </a:prstGeom>
        </p:spPr>
      </p:pic>
    </p:spTree>
    <p:extLst>
      <p:ext uri="{BB962C8B-B14F-4D97-AF65-F5344CB8AC3E}">
        <p14:creationId xmlns:p14="http://schemas.microsoft.com/office/powerpoint/2010/main" val="4100331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E9C4-BB14-4968-9689-A7F24E5B8F74}"/>
              </a:ext>
            </a:extLst>
          </p:cNvPr>
          <p:cNvSpPr>
            <a:spLocks noGrp="1"/>
          </p:cNvSpPr>
          <p:nvPr>
            <p:ph type="title"/>
          </p:nvPr>
        </p:nvSpPr>
        <p:spPr/>
        <p:txBody>
          <a:bodyPr/>
          <a:lstStyle/>
          <a:p>
            <a:r>
              <a:rPr lang="en-IN"/>
              <a:t>Objective</a:t>
            </a:r>
          </a:p>
        </p:txBody>
      </p:sp>
      <p:sp>
        <p:nvSpPr>
          <p:cNvPr id="3" name="Content Placeholder 2">
            <a:extLst>
              <a:ext uri="{FF2B5EF4-FFF2-40B4-BE49-F238E27FC236}">
                <a16:creationId xmlns:a16="http://schemas.microsoft.com/office/drawing/2014/main" id="{B3EA3E67-8EE9-4346-A256-62B4F83271EF}"/>
              </a:ext>
            </a:extLst>
          </p:cNvPr>
          <p:cNvSpPr>
            <a:spLocks noGrp="1"/>
          </p:cNvSpPr>
          <p:nvPr>
            <p:ph idx="1"/>
          </p:nvPr>
        </p:nvSpPr>
        <p:spPr/>
        <p:txBody>
          <a:bodyPr vert="horz" lIns="91440" tIns="45720" rIns="91440" bIns="45720" rtlCol="0" anchor="t">
            <a:normAutofit/>
          </a:bodyPr>
          <a:lstStyle/>
          <a:p>
            <a:r>
              <a:rPr lang="en-IN" sz="2400" dirty="0"/>
              <a:t>Develop an algorithm to avoid spoofing</a:t>
            </a:r>
          </a:p>
          <a:p>
            <a:r>
              <a:rPr lang="en-IN" sz="2400" dirty="0"/>
              <a:t>Secure access </a:t>
            </a:r>
          </a:p>
          <a:p>
            <a:r>
              <a:rPr lang="en-IN" sz="2400" dirty="0">
                <a:solidFill>
                  <a:schemeClr val="tx2">
                    <a:lumMod val="75000"/>
                  </a:schemeClr>
                </a:solidFill>
              </a:rPr>
              <a:t>Access away from home and physical tokens or on a plane with no network coverage for SMS but an internet connection</a:t>
            </a:r>
          </a:p>
          <a:p>
            <a:r>
              <a:rPr lang="en-IN" sz="2400" dirty="0"/>
              <a:t>Low development and maintenance cost</a:t>
            </a:r>
            <a:endParaRPr lang="en-IN" dirty="0"/>
          </a:p>
          <a:p>
            <a:endParaRPr lang="en-IN" dirty="0"/>
          </a:p>
          <a:p>
            <a:endParaRPr lang="en-IN" dirty="0"/>
          </a:p>
        </p:txBody>
      </p:sp>
    </p:spTree>
    <p:extLst>
      <p:ext uri="{BB962C8B-B14F-4D97-AF65-F5344CB8AC3E}">
        <p14:creationId xmlns:p14="http://schemas.microsoft.com/office/powerpoint/2010/main" val="3055988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3661F-9997-42F5-8306-238D26ABBF73}"/>
              </a:ext>
            </a:extLst>
          </p:cNvPr>
          <p:cNvSpPr>
            <a:spLocks noGrp="1"/>
          </p:cNvSpPr>
          <p:nvPr>
            <p:ph type="title"/>
          </p:nvPr>
        </p:nvSpPr>
        <p:spPr/>
        <p:txBody>
          <a:bodyPr/>
          <a:lstStyle/>
          <a:p>
            <a:r>
              <a:rPr lang="en-US"/>
              <a:t>Literature Survey</a:t>
            </a:r>
          </a:p>
        </p:txBody>
      </p:sp>
      <p:sp>
        <p:nvSpPr>
          <p:cNvPr id="3" name="Content Placeholder 2">
            <a:extLst>
              <a:ext uri="{FF2B5EF4-FFF2-40B4-BE49-F238E27FC236}">
                <a16:creationId xmlns:a16="http://schemas.microsoft.com/office/drawing/2014/main" id="{E20978CD-83E0-4CA3-AACB-A03778A5A404}"/>
              </a:ext>
            </a:extLst>
          </p:cNvPr>
          <p:cNvSpPr>
            <a:spLocks noGrp="1"/>
          </p:cNvSpPr>
          <p:nvPr>
            <p:ph idx="1"/>
          </p:nvPr>
        </p:nvSpPr>
        <p:spPr>
          <a:xfrm>
            <a:off x="677334" y="751608"/>
            <a:ext cx="10250064" cy="5979867"/>
          </a:xfrm>
        </p:spPr>
        <p:txBody>
          <a:bodyPr vert="horz" lIns="91440" tIns="45720" rIns="91440" bIns="45720" rtlCol="0" anchor="t">
            <a:normAutofit lnSpcReduction="10000"/>
          </a:bodyPr>
          <a:lstStyle/>
          <a:p>
            <a:endParaRPr lang="en-US" sz="2400" dirty="0"/>
          </a:p>
          <a:p>
            <a:r>
              <a:rPr lang="en-US" sz="2400" dirty="0"/>
              <a:t>Continuous authentication by analysis of keyboard typing characteristics</a:t>
            </a:r>
          </a:p>
          <a:p>
            <a:pPr lvl="1"/>
            <a:r>
              <a:rPr lang="en-US" sz="2200" dirty="0"/>
              <a:t>Learned different keystroke characteristics that can be used in identification criteria</a:t>
            </a:r>
          </a:p>
          <a:p>
            <a:pPr lvl="1"/>
            <a:r>
              <a:rPr lang="en-US" sz="1900" dirty="0"/>
              <a:t>Shepherd, S. J. "Continuous authentication by analysis of keyboard typing characteristics." (1995): 111-114.</a:t>
            </a:r>
            <a:endParaRPr lang="en-US" dirty="0"/>
          </a:p>
          <a:p>
            <a:pPr lvl="1"/>
            <a:endParaRPr lang="en-US" sz="1900" dirty="0"/>
          </a:p>
          <a:p>
            <a:r>
              <a:rPr lang="en" sz="2400" dirty="0"/>
              <a:t>A Modified Algorithm for User Identification by His Typing on the Keyboard</a:t>
            </a:r>
            <a:endParaRPr lang="en-US" sz="2400" dirty="0"/>
          </a:p>
          <a:p>
            <a:pPr lvl="1"/>
            <a:r>
              <a:rPr lang="en" sz="2200" dirty="0"/>
              <a:t>In this paper the authors modify their previous kNN algorithm and present a modification to improve the algorithm</a:t>
            </a:r>
          </a:p>
          <a:p>
            <a:pPr lvl="1"/>
            <a:r>
              <a:rPr lang="en" sz="1800" dirty="0"/>
              <a:t>Panasiuk, Piotr, and Khalid Saeed. "A modified algorithm for user identification by his typing on the keyboard." </a:t>
            </a:r>
            <a:r>
              <a:rPr lang="en" sz="1800" i="1" dirty="0"/>
              <a:t>Image Processing and Communications Challenges 2</a:t>
            </a:r>
            <a:r>
              <a:rPr lang="en" sz="1800" dirty="0"/>
              <a:t>. Springer, Berlin, Heidelberg, 2010. 113-120</a:t>
            </a:r>
            <a:r>
              <a:rPr lang="en" sz="2800" dirty="0"/>
              <a:t>.</a:t>
            </a:r>
          </a:p>
          <a:p>
            <a:endParaRPr lang="en" sz="2400" dirty="0"/>
          </a:p>
          <a:p>
            <a:endParaRPr lang="en-US" sz="2400" dirty="0"/>
          </a:p>
        </p:txBody>
      </p:sp>
    </p:spTree>
    <p:extLst>
      <p:ext uri="{BB962C8B-B14F-4D97-AF65-F5344CB8AC3E}">
        <p14:creationId xmlns:p14="http://schemas.microsoft.com/office/powerpoint/2010/main" val="1574426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D4CEA4-5D08-40E0-8067-09D19BD18151}"/>
              </a:ext>
            </a:extLst>
          </p:cNvPr>
          <p:cNvSpPr>
            <a:spLocks noGrp="1"/>
          </p:cNvSpPr>
          <p:nvPr>
            <p:ph idx="1"/>
          </p:nvPr>
        </p:nvSpPr>
        <p:spPr>
          <a:xfrm>
            <a:off x="404165" y="435306"/>
            <a:ext cx="11242101" cy="6094886"/>
          </a:xfrm>
        </p:spPr>
        <p:txBody>
          <a:bodyPr vert="horz" lIns="91440" tIns="45720" rIns="91440" bIns="45720" rtlCol="0" anchor="t">
            <a:normAutofit/>
          </a:bodyPr>
          <a:lstStyle/>
          <a:p>
            <a:pPr marL="0" indent="0">
              <a:buNone/>
            </a:pPr>
            <a:endParaRPr lang="en" sz="2400" dirty="0"/>
          </a:p>
          <a:p>
            <a:r>
              <a:rPr lang="en" sz="2400" dirty="0"/>
              <a:t>Supervised Machine Learning Algorithms: Classification and Comparison</a:t>
            </a:r>
          </a:p>
          <a:p>
            <a:pPr lvl="1"/>
            <a:r>
              <a:rPr lang="en" sz="2200" dirty="0"/>
              <a:t>This paper describes various Supervised Machine Learning (ML) classification techniques, compares various supervised learning algorithms as well as determines the most efficient classification algorithm based on the data set, the number of instances and variables (features)</a:t>
            </a:r>
          </a:p>
          <a:p>
            <a:pPr lvl="1"/>
            <a:r>
              <a:rPr lang="en" sz="1800" dirty="0"/>
              <a:t>Akinsola, J E T. (2017). Supervised Machine Learning Algorithms: Classification and Comparison. International Journal of Computer Trends and Technology (IJCTT). 48. 128 - 138. 10.14445/22312803/IJCTT-V48P126. </a:t>
            </a:r>
            <a:endParaRPr lang="en" sz="2200" dirty="0"/>
          </a:p>
          <a:p>
            <a:pPr marL="400050"/>
            <a:r>
              <a:rPr lang="en" sz="2400" dirty="0"/>
              <a:t>Keyboard Behavior Based Authentication</a:t>
            </a:r>
          </a:p>
          <a:p>
            <a:pPr marL="800100" lvl="1"/>
            <a:r>
              <a:rPr lang="en" sz="2200" dirty="0"/>
              <a:t>This paper shows keyboard behavior based on temporary workers employed in a simulated office environment</a:t>
            </a:r>
            <a:endParaRPr lang="en" dirty="0"/>
          </a:p>
          <a:p>
            <a:pPr marL="800100" lvl="1"/>
            <a:r>
              <a:rPr lang="en" sz="1800" dirty="0"/>
              <a:t>Juola, Patrick, et al. "Keyboard-behavior-based authentication." </a:t>
            </a:r>
            <a:r>
              <a:rPr lang="en" sz="1800" i="1" dirty="0"/>
              <a:t>IT Professional</a:t>
            </a:r>
            <a:r>
              <a:rPr lang="en" sz="1800" dirty="0"/>
              <a:t> 15.4 (2013): 8-11.</a:t>
            </a:r>
          </a:p>
          <a:p>
            <a:pPr marL="800100" lvl="1"/>
            <a:endParaRPr lang="en" sz="2200" dirty="0"/>
          </a:p>
          <a:p>
            <a:pPr lvl="1"/>
            <a:endParaRPr lang="en" sz="2200" dirty="0"/>
          </a:p>
          <a:p>
            <a:pPr lvl="1"/>
            <a:endParaRPr lang="en" sz="2200" dirty="0"/>
          </a:p>
          <a:p>
            <a:pPr lvl="1"/>
            <a:endParaRPr lang="en" sz="2200" dirty="0"/>
          </a:p>
        </p:txBody>
      </p:sp>
    </p:spTree>
    <p:extLst>
      <p:ext uri="{BB962C8B-B14F-4D97-AF65-F5344CB8AC3E}">
        <p14:creationId xmlns:p14="http://schemas.microsoft.com/office/powerpoint/2010/main" val="2491866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0BC9C8-1B89-486B-BCF0-8B4638851098}"/>
              </a:ext>
            </a:extLst>
          </p:cNvPr>
          <p:cNvSpPr>
            <a:spLocks noGrp="1"/>
          </p:cNvSpPr>
          <p:nvPr>
            <p:ph idx="1"/>
          </p:nvPr>
        </p:nvSpPr>
        <p:spPr>
          <a:xfrm>
            <a:off x="562316" y="1154174"/>
            <a:ext cx="10954554" cy="3880773"/>
          </a:xfrm>
        </p:spPr>
        <p:txBody>
          <a:bodyPr vert="horz" lIns="91440" tIns="45720" rIns="91440" bIns="45720" rtlCol="0" anchor="t">
            <a:normAutofit/>
          </a:bodyPr>
          <a:lstStyle/>
          <a:p>
            <a:r>
              <a:rPr lang="en-US" sz="2400" dirty="0"/>
              <a:t>Biometric Authentication and Identification using Keystroke Dynamics: A Survey</a:t>
            </a:r>
          </a:p>
          <a:p>
            <a:pPr marL="800100" lvl="1"/>
            <a:r>
              <a:rPr lang="en-US" sz="2200" dirty="0"/>
              <a:t>It concludes that the use and acceptance of this biometric could be increased by development of standardized databases, assignment of nomenclature for features, development of common data interchange formats, establishment of protocols for evaluating methods, and resolution of privacy issues.</a:t>
            </a:r>
          </a:p>
          <a:p>
            <a:pPr marL="800100" lvl="1"/>
            <a:r>
              <a:rPr lang="en-US" sz="1800" dirty="0"/>
              <a:t>Banerjee, Salil P., and Damon L. Woodard. "Biometric authentication and identification using keystroke dynamics: A survey." </a:t>
            </a:r>
            <a:r>
              <a:rPr lang="en-US" sz="1800" i="1" dirty="0"/>
              <a:t>Journal of Pattern Recognition Research</a:t>
            </a:r>
            <a:r>
              <a:rPr lang="en-US" sz="1800" dirty="0"/>
              <a:t> 7.1 (2012): 116-139.</a:t>
            </a:r>
          </a:p>
        </p:txBody>
      </p:sp>
    </p:spTree>
    <p:extLst>
      <p:ext uri="{BB962C8B-B14F-4D97-AF65-F5344CB8AC3E}">
        <p14:creationId xmlns:p14="http://schemas.microsoft.com/office/powerpoint/2010/main" val="1226861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7F3D6-78E5-46A8-BE6E-59C681776942}"/>
              </a:ext>
            </a:extLst>
          </p:cNvPr>
          <p:cNvSpPr>
            <a:spLocks noGrp="1"/>
          </p:cNvSpPr>
          <p:nvPr>
            <p:ph type="title"/>
          </p:nvPr>
        </p:nvSpPr>
        <p:spPr/>
        <p:txBody>
          <a:bodyPr/>
          <a:lstStyle/>
          <a:p>
            <a:r>
              <a:rPr lang="en-US"/>
              <a:t>Feasibility</a:t>
            </a:r>
          </a:p>
        </p:txBody>
      </p:sp>
      <p:sp>
        <p:nvSpPr>
          <p:cNvPr id="3" name="Content Placeholder 2">
            <a:extLst>
              <a:ext uri="{FF2B5EF4-FFF2-40B4-BE49-F238E27FC236}">
                <a16:creationId xmlns:a16="http://schemas.microsoft.com/office/drawing/2014/main" id="{C00B54D2-1500-4C5C-8307-DDA7C860D735}"/>
              </a:ext>
            </a:extLst>
          </p:cNvPr>
          <p:cNvSpPr>
            <a:spLocks noGrp="1"/>
          </p:cNvSpPr>
          <p:nvPr>
            <p:ph idx="1"/>
          </p:nvPr>
        </p:nvSpPr>
        <p:spPr>
          <a:xfrm>
            <a:off x="547938" y="1542363"/>
            <a:ext cx="10681384" cy="4498999"/>
          </a:xfrm>
        </p:spPr>
        <p:txBody>
          <a:bodyPr vert="horz" lIns="91440" tIns="45720" rIns="91440" bIns="45720" rtlCol="0" anchor="t">
            <a:normAutofit/>
          </a:bodyPr>
          <a:lstStyle/>
          <a:p>
            <a:r>
              <a:rPr lang="en-US" sz="2400"/>
              <a:t>The time taken for the detection of spoofing is very less, so the project becomes feasible for the product.</a:t>
            </a:r>
          </a:p>
          <a:p>
            <a:r>
              <a:rPr lang="en-US" sz="2400"/>
              <a:t>The code complexity being less makes the project compatible with the final product</a:t>
            </a:r>
          </a:p>
          <a:p>
            <a:r>
              <a:rPr lang="en-US" sz="2400"/>
              <a:t>The extra memory required by the project is minimal, so it won't impact the CPU .  </a:t>
            </a:r>
          </a:p>
          <a:p>
            <a:endParaRPr lang="en-US" sz="2400"/>
          </a:p>
        </p:txBody>
      </p:sp>
      <p:sp>
        <p:nvSpPr>
          <p:cNvPr id="5" name="TextBox 4">
            <a:extLst>
              <a:ext uri="{FF2B5EF4-FFF2-40B4-BE49-F238E27FC236}">
                <a16:creationId xmlns:a16="http://schemas.microsoft.com/office/drawing/2014/main" id="{9513E059-E09F-4BC2-A363-B470237B63F5}"/>
              </a:ext>
            </a:extLst>
          </p:cNvPr>
          <p:cNvSpPr txBox="1"/>
          <p:nvPr/>
        </p:nvSpPr>
        <p:spPr>
          <a:xfrm>
            <a:off x="8793192" y="547776"/>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Review II</a:t>
            </a:r>
          </a:p>
        </p:txBody>
      </p:sp>
    </p:spTree>
    <p:extLst>
      <p:ext uri="{BB962C8B-B14F-4D97-AF65-F5344CB8AC3E}">
        <p14:creationId xmlns:p14="http://schemas.microsoft.com/office/powerpoint/2010/main" val="1198576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4945C-1277-4E6D-8A48-3337C0776245}"/>
              </a:ext>
            </a:extLst>
          </p:cNvPr>
          <p:cNvSpPr>
            <a:spLocks noGrp="1"/>
          </p:cNvSpPr>
          <p:nvPr>
            <p:ph type="title"/>
          </p:nvPr>
        </p:nvSpPr>
        <p:spPr/>
        <p:txBody>
          <a:bodyPr/>
          <a:lstStyle/>
          <a:p>
            <a:r>
              <a:rPr lang="en-IN"/>
              <a:t>Scope</a:t>
            </a:r>
          </a:p>
        </p:txBody>
      </p:sp>
      <p:sp>
        <p:nvSpPr>
          <p:cNvPr id="3" name="Content Placeholder 2">
            <a:extLst>
              <a:ext uri="{FF2B5EF4-FFF2-40B4-BE49-F238E27FC236}">
                <a16:creationId xmlns:a16="http://schemas.microsoft.com/office/drawing/2014/main" id="{73D50CEE-4A8C-44DF-951E-4A1C5630F84C}"/>
              </a:ext>
            </a:extLst>
          </p:cNvPr>
          <p:cNvSpPr>
            <a:spLocks noGrp="1"/>
          </p:cNvSpPr>
          <p:nvPr>
            <p:ph idx="1"/>
          </p:nvPr>
        </p:nvSpPr>
        <p:spPr>
          <a:xfrm>
            <a:off x="677334" y="1355457"/>
            <a:ext cx="8596668" cy="3880773"/>
          </a:xfrm>
        </p:spPr>
        <p:txBody>
          <a:bodyPr vert="horz" lIns="91440" tIns="45720" rIns="91440" bIns="45720" rtlCol="0" anchor="t">
            <a:normAutofit lnSpcReduction="10000"/>
          </a:bodyPr>
          <a:lstStyle/>
          <a:p>
            <a:pPr marL="0" indent="0">
              <a:buNone/>
            </a:pPr>
            <a:endParaRPr lang="en-IN" dirty="0"/>
          </a:p>
          <a:p>
            <a:r>
              <a:rPr lang="en-IN" sz="2400" dirty="0" err="1"/>
              <a:t>Accops</a:t>
            </a:r>
            <a:r>
              <a:rPr lang="en-IN" sz="2400" dirty="0"/>
              <a:t> System </a:t>
            </a:r>
            <a:r>
              <a:rPr lang="en-IN" sz="2400" dirty="0" err="1"/>
              <a:t>Pvt.</a:t>
            </a:r>
            <a:r>
              <a:rPr lang="en-IN" sz="2400" dirty="0"/>
              <a:t> Ltd. is going to use this project in their product which is a multi-factor authentication solution.</a:t>
            </a:r>
          </a:p>
          <a:p>
            <a:r>
              <a:rPr lang="en-US" sz="2400" dirty="0"/>
              <a:t>User will not have to bother passwords and other stuffs .</a:t>
            </a:r>
          </a:p>
          <a:p>
            <a:r>
              <a:rPr lang="en-US" sz="2400" dirty="0"/>
              <a:t>BUDGET: No cost is involved in the project. All the resources are open source and freely available.</a:t>
            </a:r>
            <a:endParaRPr lang="en-US" dirty="0"/>
          </a:p>
          <a:p>
            <a:r>
              <a:rPr lang="en-US" sz="2400" dirty="0"/>
              <a:t>TIME: Approximately in 7 months the project will be completed. Consistent study of 20hrs per week is required.</a:t>
            </a:r>
            <a:endParaRPr lang="en-IN" sz="2400" dirty="0"/>
          </a:p>
          <a:p>
            <a:endParaRPr lang="en-IN" dirty="0"/>
          </a:p>
        </p:txBody>
      </p:sp>
    </p:spTree>
    <p:extLst>
      <p:ext uri="{BB962C8B-B14F-4D97-AF65-F5344CB8AC3E}">
        <p14:creationId xmlns:p14="http://schemas.microsoft.com/office/powerpoint/2010/main" val="3529970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CECE8-D1AB-4C0C-BE9E-4BA6FA1161A0}"/>
              </a:ext>
            </a:extLst>
          </p:cNvPr>
          <p:cNvSpPr>
            <a:spLocks noGrp="1"/>
          </p:cNvSpPr>
          <p:nvPr>
            <p:ph type="title"/>
          </p:nvPr>
        </p:nvSpPr>
        <p:spPr/>
        <p:txBody>
          <a:bodyPr/>
          <a:lstStyle/>
          <a:p>
            <a:r>
              <a:rPr lang="en-IN"/>
              <a:t>Milestones</a:t>
            </a:r>
          </a:p>
        </p:txBody>
      </p:sp>
      <p:sp>
        <p:nvSpPr>
          <p:cNvPr id="3" name="Content Placeholder 2">
            <a:extLst>
              <a:ext uri="{FF2B5EF4-FFF2-40B4-BE49-F238E27FC236}">
                <a16:creationId xmlns:a16="http://schemas.microsoft.com/office/drawing/2014/main" id="{7C5DAE69-C78C-40C5-8B04-58B2383DEAD5}"/>
              </a:ext>
            </a:extLst>
          </p:cNvPr>
          <p:cNvSpPr>
            <a:spLocks noGrp="1"/>
          </p:cNvSpPr>
          <p:nvPr>
            <p:ph idx="1"/>
          </p:nvPr>
        </p:nvSpPr>
        <p:spPr/>
        <p:txBody>
          <a:bodyPr vert="horz" lIns="91440" tIns="45720" rIns="91440" bIns="45720" rtlCol="0" anchor="t">
            <a:normAutofit/>
          </a:bodyPr>
          <a:lstStyle/>
          <a:p>
            <a:r>
              <a:rPr lang="en-IN" sz="2400"/>
              <a:t>Study about the various machine learning algorithms which can classify the users according to their typing characteristics.</a:t>
            </a:r>
          </a:p>
          <a:p>
            <a:r>
              <a:rPr lang="en-IN" sz="2400"/>
              <a:t>Study about the classification algorithms.</a:t>
            </a:r>
          </a:p>
          <a:p>
            <a:r>
              <a:rPr lang="en-IN" sz="2400"/>
              <a:t>Implement the algorithms in a prototype and check for the results.</a:t>
            </a:r>
          </a:p>
          <a:p>
            <a:r>
              <a:rPr lang="en-IN" sz="2400"/>
              <a:t>Finalize the algorithms based on which has best results and then producing the final product.</a:t>
            </a:r>
          </a:p>
        </p:txBody>
      </p:sp>
    </p:spTree>
    <p:extLst>
      <p:ext uri="{BB962C8B-B14F-4D97-AF65-F5344CB8AC3E}">
        <p14:creationId xmlns:p14="http://schemas.microsoft.com/office/powerpoint/2010/main" val="1721655687"/>
      </p:ext>
    </p:extLst>
  </p:cSld>
  <p:clrMapOvr>
    <a:masterClrMapping/>
  </p:clrMapOvr>
</p:sld>
</file>

<file path=ppt/theme/theme1.xml><?xml version="1.0" encoding="utf-8"?>
<a:theme xmlns:a="http://schemas.openxmlformats.org/drawingml/2006/main" name="Facet">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712</Words>
  <Application>Microsoft Office PowerPoint</Application>
  <PresentationFormat>Widescreen</PresentationFormat>
  <Paragraphs>93</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Trebuchet MS</vt:lpstr>
      <vt:lpstr>Wingdings 3</vt:lpstr>
      <vt:lpstr>Facet</vt:lpstr>
      <vt:lpstr>Two Factor Authentication using Behavioural Analytics </vt:lpstr>
      <vt:lpstr>Problem Statement</vt:lpstr>
      <vt:lpstr>Objective</vt:lpstr>
      <vt:lpstr>Literature Survey</vt:lpstr>
      <vt:lpstr>PowerPoint Presentation</vt:lpstr>
      <vt:lpstr>PowerPoint Presentation</vt:lpstr>
      <vt:lpstr>Feasibility</vt:lpstr>
      <vt:lpstr>Scope</vt:lpstr>
      <vt:lpstr>Milestones</vt:lpstr>
      <vt:lpstr>Risks</vt:lpstr>
      <vt:lpstr>Project Timeline</vt:lpstr>
      <vt:lpstr>PowerPoint Presentation</vt:lpstr>
      <vt:lpstr>Features</vt:lpstr>
      <vt:lpstr>Use Case</vt:lpstr>
      <vt:lpstr>Dataflow</vt:lpstr>
      <vt:lpstr>Demand for Product</vt:lpstr>
      <vt:lpstr>System Architecture</vt:lpstr>
      <vt:lpstr>Modules</vt:lpstr>
      <vt:lpstr>Activity Diagram</vt:lpstr>
      <vt:lpstr>Class Diagram</vt:lpstr>
      <vt:lpstr>Sequence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3445 SAURAV SEN</cp:lastModifiedBy>
  <cp:revision>1</cp:revision>
  <dcterms:created xsi:type="dcterms:W3CDTF">2013-07-15T20:26:40Z</dcterms:created>
  <dcterms:modified xsi:type="dcterms:W3CDTF">2018-12-19T06:59:50Z</dcterms:modified>
</cp:coreProperties>
</file>