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270" r:id="rId4"/>
    <p:sldId id="261" r:id="rId5"/>
    <p:sldId id="271" r:id="rId6"/>
    <p:sldId id="279" r:id="rId7"/>
    <p:sldId id="280" r:id="rId8"/>
    <p:sldId id="281" r:id="rId9"/>
    <p:sldId id="283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6B98C-D180-4A18-B9FB-ABBE198A37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986B5-EFEC-4A93-8D56-4961398D6C16}">
      <dgm:prSet phldrT="[Text]"/>
      <dgm:spPr/>
      <dgm:t>
        <a:bodyPr/>
        <a:lstStyle/>
        <a:p>
          <a:r>
            <a:rPr lang="en-US" dirty="0"/>
            <a:t>How much countries are effected due to malnutrition.</a:t>
          </a:r>
        </a:p>
      </dgm:t>
    </dgm:pt>
    <dgm:pt modelId="{8328BBA4-9BE5-4276-A135-A5FB6819D9AD}" type="parTrans" cxnId="{BFD8E4DA-596A-4910-8D32-3D9D2604C197}">
      <dgm:prSet/>
      <dgm:spPr/>
      <dgm:t>
        <a:bodyPr/>
        <a:lstStyle/>
        <a:p>
          <a:endParaRPr lang="en-US"/>
        </a:p>
      </dgm:t>
    </dgm:pt>
    <dgm:pt modelId="{1C52A406-3F92-46EC-B854-6C21D825DF24}" type="sibTrans" cxnId="{BFD8E4DA-596A-4910-8D32-3D9D2604C197}">
      <dgm:prSet/>
      <dgm:spPr/>
      <dgm:t>
        <a:bodyPr/>
        <a:lstStyle/>
        <a:p>
          <a:endParaRPr lang="en-US"/>
        </a:p>
      </dgm:t>
    </dgm:pt>
    <dgm:pt modelId="{9D63AEAA-A6E1-454A-A15D-E94F3CB047C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Change in malnutrition curve over the year.</a:t>
          </a:r>
        </a:p>
      </dgm:t>
    </dgm:pt>
    <dgm:pt modelId="{D8C069CD-EF87-436D-B613-5FA690315F85}" type="parTrans" cxnId="{983E57A0-C212-4916-BD4D-97B1ACF3DD6C}">
      <dgm:prSet/>
      <dgm:spPr/>
      <dgm:t>
        <a:bodyPr/>
        <a:lstStyle/>
        <a:p>
          <a:endParaRPr lang="en-US"/>
        </a:p>
      </dgm:t>
    </dgm:pt>
    <dgm:pt modelId="{2CC0E609-27DD-4CE7-85E1-94DCEA31CAC7}" type="sibTrans" cxnId="{983E57A0-C212-4916-BD4D-97B1ACF3DD6C}">
      <dgm:prSet/>
      <dgm:spPr/>
      <dgm:t>
        <a:bodyPr/>
        <a:lstStyle/>
        <a:p>
          <a:endParaRPr lang="en-US"/>
        </a:p>
      </dgm:t>
    </dgm:pt>
    <dgm:pt modelId="{26A801D5-1C6D-416F-97FB-7F8567029FB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How income effects the malnutrition in each country.</a:t>
          </a:r>
        </a:p>
      </dgm:t>
    </dgm:pt>
    <dgm:pt modelId="{3ECD0770-0EEB-4FC5-9CC2-AA6AD69A2F4D}" type="parTrans" cxnId="{879E4B94-08F8-4334-8B39-6C3CBBDDB029}">
      <dgm:prSet/>
      <dgm:spPr/>
      <dgm:t>
        <a:bodyPr/>
        <a:lstStyle/>
        <a:p>
          <a:endParaRPr lang="en-US"/>
        </a:p>
      </dgm:t>
    </dgm:pt>
    <dgm:pt modelId="{A5EC2023-AF26-45E4-9368-D3620772066B}" type="sibTrans" cxnId="{879E4B94-08F8-4334-8B39-6C3CBBDDB029}">
      <dgm:prSet/>
      <dgm:spPr/>
      <dgm:t>
        <a:bodyPr/>
        <a:lstStyle/>
        <a:p>
          <a:endParaRPr lang="en-US"/>
        </a:p>
      </dgm:t>
    </dgm:pt>
    <dgm:pt modelId="{05956F15-E431-4A30-A9F9-594F807006D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Malnutrition rate with respect to the number of survey.</a:t>
          </a:r>
        </a:p>
      </dgm:t>
    </dgm:pt>
    <dgm:pt modelId="{88F22BFC-34E4-48D1-84F3-5C39C4267C55}" type="parTrans" cxnId="{778E47D5-C72F-4E71-BDE1-E43B55CA2775}">
      <dgm:prSet/>
      <dgm:spPr/>
      <dgm:t>
        <a:bodyPr/>
        <a:lstStyle/>
        <a:p>
          <a:endParaRPr lang="en-US"/>
        </a:p>
      </dgm:t>
    </dgm:pt>
    <dgm:pt modelId="{D7539461-BA79-40F4-8AA8-00C6E06B0C7C}" type="sibTrans" cxnId="{778E47D5-C72F-4E71-BDE1-E43B55CA2775}">
      <dgm:prSet/>
      <dgm:spPr/>
      <dgm:t>
        <a:bodyPr/>
        <a:lstStyle/>
        <a:p>
          <a:endParaRPr lang="en-US"/>
        </a:p>
      </dgm:t>
    </dgm:pt>
    <dgm:pt modelId="{21644DEF-405B-4B6B-BF14-CFF6186FB7F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How much cases reported by different sources.</a:t>
          </a:r>
        </a:p>
      </dgm:t>
    </dgm:pt>
    <dgm:pt modelId="{57556F16-4CC3-4AE4-BEAD-955CE68F8A87}" type="parTrans" cxnId="{39C63C5D-0921-4B74-A5D8-55DFE73B7FC7}">
      <dgm:prSet/>
      <dgm:spPr/>
      <dgm:t>
        <a:bodyPr/>
        <a:lstStyle/>
        <a:p>
          <a:endParaRPr lang="en-US"/>
        </a:p>
      </dgm:t>
    </dgm:pt>
    <dgm:pt modelId="{C41FD37C-42C1-45F7-B0AB-4CF780126E8B}" type="sibTrans" cxnId="{39C63C5D-0921-4B74-A5D8-55DFE73B7FC7}">
      <dgm:prSet/>
      <dgm:spPr/>
      <dgm:t>
        <a:bodyPr/>
        <a:lstStyle/>
        <a:p>
          <a:endParaRPr lang="en-US"/>
        </a:p>
      </dgm:t>
    </dgm:pt>
    <dgm:pt modelId="{070B95E4-714C-4054-9BCD-44F050D64C75}" type="pres">
      <dgm:prSet presAssocID="{AC26B98C-D180-4A18-B9FB-ABBE198A3781}" presName="Name0" presStyleCnt="0">
        <dgm:presLayoutVars>
          <dgm:chMax val="7"/>
          <dgm:chPref val="7"/>
          <dgm:dir/>
        </dgm:presLayoutVars>
      </dgm:prSet>
      <dgm:spPr/>
    </dgm:pt>
    <dgm:pt modelId="{F8733284-0C57-4FAE-B22F-63E627477A17}" type="pres">
      <dgm:prSet presAssocID="{AC26B98C-D180-4A18-B9FB-ABBE198A3781}" presName="Name1" presStyleCnt="0"/>
      <dgm:spPr/>
    </dgm:pt>
    <dgm:pt modelId="{A406376F-941D-483E-B22A-AEC7621BA217}" type="pres">
      <dgm:prSet presAssocID="{AC26B98C-D180-4A18-B9FB-ABBE198A3781}" presName="cycle" presStyleCnt="0"/>
      <dgm:spPr/>
    </dgm:pt>
    <dgm:pt modelId="{92F868EC-C22E-4F7B-9278-FBE912A48BFA}" type="pres">
      <dgm:prSet presAssocID="{AC26B98C-D180-4A18-B9FB-ABBE198A3781}" presName="srcNode" presStyleLbl="node1" presStyleIdx="0" presStyleCnt="5"/>
      <dgm:spPr/>
    </dgm:pt>
    <dgm:pt modelId="{4CE3E48F-700F-4F49-84DC-FFD7A154D75A}" type="pres">
      <dgm:prSet presAssocID="{AC26B98C-D180-4A18-B9FB-ABBE198A3781}" presName="conn" presStyleLbl="parChTrans1D2" presStyleIdx="0" presStyleCnt="1"/>
      <dgm:spPr/>
    </dgm:pt>
    <dgm:pt modelId="{5757DACF-6344-4ABE-BBB5-AFE9D209C7D8}" type="pres">
      <dgm:prSet presAssocID="{AC26B98C-D180-4A18-B9FB-ABBE198A3781}" presName="extraNode" presStyleLbl="node1" presStyleIdx="0" presStyleCnt="5"/>
      <dgm:spPr/>
    </dgm:pt>
    <dgm:pt modelId="{A1C21756-D601-455A-878D-0D88A722EED3}" type="pres">
      <dgm:prSet presAssocID="{AC26B98C-D180-4A18-B9FB-ABBE198A3781}" presName="dstNode" presStyleLbl="node1" presStyleIdx="0" presStyleCnt="5"/>
      <dgm:spPr/>
    </dgm:pt>
    <dgm:pt modelId="{5F24069A-3EE2-4922-94BF-55B2AB597AEC}" type="pres">
      <dgm:prSet presAssocID="{56C986B5-EFEC-4A93-8D56-4961398D6C16}" presName="text_1" presStyleLbl="node1" presStyleIdx="0" presStyleCnt="5">
        <dgm:presLayoutVars>
          <dgm:bulletEnabled val="1"/>
        </dgm:presLayoutVars>
      </dgm:prSet>
      <dgm:spPr/>
    </dgm:pt>
    <dgm:pt modelId="{6C2C58D3-64F9-4F5E-BA2C-455C8D881CB0}" type="pres">
      <dgm:prSet presAssocID="{56C986B5-EFEC-4A93-8D56-4961398D6C16}" presName="accent_1" presStyleCnt="0"/>
      <dgm:spPr/>
    </dgm:pt>
    <dgm:pt modelId="{41A1C91A-F9BE-4919-8058-9F6B94359242}" type="pres">
      <dgm:prSet presAssocID="{56C986B5-EFEC-4A93-8D56-4961398D6C16}" presName="accentRepeatNode" presStyleLbl="solidFgAcc1" presStyleIdx="0" presStyleCnt="5"/>
      <dgm:spPr/>
    </dgm:pt>
    <dgm:pt modelId="{B0A93B2D-2E45-45CE-A2A2-87F894D6D1EC}" type="pres">
      <dgm:prSet presAssocID="{9D63AEAA-A6E1-454A-A15D-E94F3CB047CE}" presName="text_2" presStyleLbl="node1" presStyleIdx="1" presStyleCnt="5">
        <dgm:presLayoutVars>
          <dgm:bulletEnabled val="1"/>
        </dgm:presLayoutVars>
      </dgm:prSet>
      <dgm:spPr/>
    </dgm:pt>
    <dgm:pt modelId="{342F81C8-0C45-4B8E-9E0A-8B35CBFF2E5D}" type="pres">
      <dgm:prSet presAssocID="{9D63AEAA-A6E1-454A-A15D-E94F3CB047CE}" presName="accent_2" presStyleCnt="0"/>
      <dgm:spPr/>
    </dgm:pt>
    <dgm:pt modelId="{CBCCB640-9F44-4F23-BDEA-9680466CF687}" type="pres">
      <dgm:prSet presAssocID="{9D63AEAA-A6E1-454A-A15D-E94F3CB047CE}" presName="accentRepeatNode" presStyleLbl="solidFgAcc1" presStyleIdx="1" presStyleCnt="5"/>
      <dgm:spPr/>
    </dgm:pt>
    <dgm:pt modelId="{735FAF8A-301B-4493-8C04-B232E7FC43F0}" type="pres">
      <dgm:prSet presAssocID="{26A801D5-1C6D-416F-97FB-7F8567029FBC}" presName="text_3" presStyleLbl="node1" presStyleIdx="2" presStyleCnt="5">
        <dgm:presLayoutVars>
          <dgm:bulletEnabled val="1"/>
        </dgm:presLayoutVars>
      </dgm:prSet>
      <dgm:spPr/>
    </dgm:pt>
    <dgm:pt modelId="{88E5C418-83B5-48D5-AA8E-52A50F5B600F}" type="pres">
      <dgm:prSet presAssocID="{26A801D5-1C6D-416F-97FB-7F8567029FBC}" presName="accent_3" presStyleCnt="0"/>
      <dgm:spPr/>
    </dgm:pt>
    <dgm:pt modelId="{3001CFBF-1E24-4A59-B06A-0EB5AD40143C}" type="pres">
      <dgm:prSet presAssocID="{26A801D5-1C6D-416F-97FB-7F8567029FBC}" presName="accentRepeatNode" presStyleLbl="solidFgAcc1" presStyleIdx="2" presStyleCnt="5"/>
      <dgm:spPr/>
    </dgm:pt>
    <dgm:pt modelId="{BEDB007C-277F-4959-BEA6-25E5FDC119FA}" type="pres">
      <dgm:prSet presAssocID="{05956F15-E431-4A30-A9F9-594F807006D6}" presName="text_4" presStyleLbl="node1" presStyleIdx="3" presStyleCnt="5">
        <dgm:presLayoutVars>
          <dgm:bulletEnabled val="1"/>
        </dgm:presLayoutVars>
      </dgm:prSet>
      <dgm:spPr/>
    </dgm:pt>
    <dgm:pt modelId="{0DBCB9C2-B849-4F67-AEF2-B8FF34457542}" type="pres">
      <dgm:prSet presAssocID="{05956F15-E431-4A30-A9F9-594F807006D6}" presName="accent_4" presStyleCnt="0"/>
      <dgm:spPr/>
    </dgm:pt>
    <dgm:pt modelId="{C7E65F43-3653-40A3-9F08-F7300FC4807D}" type="pres">
      <dgm:prSet presAssocID="{05956F15-E431-4A30-A9F9-594F807006D6}" presName="accentRepeatNode" presStyleLbl="solidFgAcc1" presStyleIdx="3" presStyleCnt="5"/>
      <dgm:spPr/>
    </dgm:pt>
    <dgm:pt modelId="{CD935E1E-9B14-4FAB-B4AB-E54471981087}" type="pres">
      <dgm:prSet presAssocID="{21644DEF-405B-4B6B-BF14-CFF6186FB7F1}" presName="text_5" presStyleLbl="node1" presStyleIdx="4" presStyleCnt="5">
        <dgm:presLayoutVars>
          <dgm:bulletEnabled val="1"/>
        </dgm:presLayoutVars>
      </dgm:prSet>
      <dgm:spPr/>
    </dgm:pt>
    <dgm:pt modelId="{C44BD223-ED6D-43E9-8048-4393EF41DE7E}" type="pres">
      <dgm:prSet presAssocID="{21644DEF-405B-4B6B-BF14-CFF6186FB7F1}" presName="accent_5" presStyleCnt="0"/>
      <dgm:spPr/>
    </dgm:pt>
    <dgm:pt modelId="{4FEAF4F2-1F59-4116-93E8-6B0C93110BDE}" type="pres">
      <dgm:prSet presAssocID="{21644DEF-405B-4B6B-BF14-CFF6186FB7F1}" presName="accentRepeatNode" presStyleLbl="solidFgAcc1" presStyleIdx="4" presStyleCnt="5"/>
      <dgm:spPr/>
    </dgm:pt>
  </dgm:ptLst>
  <dgm:cxnLst>
    <dgm:cxn modelId="{433D2F15-7BE3-491B-979D-DBE9307EEA38}" type="presOf" srcId="{21644DEF-405B-4B6B-BF14-CFF6186FB7F1}" destId="{CD935E1E-9B14-4FAB-B4AB-E54471981087}" srcOrd="0" destOrd="0" presId="urn:microsoft.com/office/officeart/2008/layout/VerticalCurvedList"/>
    <dgm:cxn modelId="{39C63C5D-0921-4B74-A5D8-55DFE73B7FC7}" srcId="{AC26B98C-D180-4A18-B9FB-ABBE198A3781}" destId="{21644DEF-405B-4B6B-BF14-CFF6186FB7F1}" srcOrd="4" destOrd="0" parTransId="{57556F16-4CC3-4AE4-BEAD-955CE68F8A87}" sibTransId="{C41FD37C-42C1-45F7-B0AB-4CF780126E8B}"/>
    <dgm:cxn modelId="{DC6E1D7B-5F65-4005-9E1F-B64458E6368B}" type="presOf" srcId="{05956F15-E431-4A30-A9F9-594F807006D6}" destId="{BEDB007C-277F-4959-BEA6-25E5FDC119FA}" srcOrd="0" destOrd="0" presId="urn:microsoft.com/office/officeart/2008/layout/VerticalCurvedList"/>
    <dgm:cxn modelId="{879E4B94-08F8-4334-8B39-6C3CBBDDB029}" srcId="{AC26B98C-D180-4A18-B9FB-ABBE198A3781}" destId="{26A801D5-1C6D-416F-97FB-7F8567029FBC}" srcOrd="2" destOrd="0" parTransId="{3ECD0770-0EEB-4FC5-9CC2-AA6AD69A2F4D}" sibTransId="{A5EC2023-AF26-45E4-9368-D3620772066B}"/>
    <dgm:cxn modelId="{983E57A0-C212-4916-BD4D-97B1ACF3DD6C}" srcId="{AC26B98C-D180-4A18-B9FB-ABBE198A3781}" destId="{9D63AEAA-A6E1-454A-A15D-E94F3CB047CE}" srcOrd="1" destOrd="0" parTransId="{D8C069CD-EF87-436D-B613-5FA690315F85}" sibTransId="{2CC0E609-27DD-4CE7-85E1-94DCEA31CAC7}"/>
    <dgm:cxn modelId="{83BD91AC-A863-4100-867D-12360A4BF96A}" type="presOf" srcId="{9D63AEAA-A6E1-454A-A15D-E94F3CB047CE}" destId="{B0A93B2D-2E45-45CE-A2A2-87F894D6D1EC}" srcOrd="0" destOrd="0" presId="urn:microsoft.com/office/officeart/2008/layout/VerticalCurvedList"/>
    <dgm:cxn modelId="{5EF073BA-8BF1-4208-9096-98547447BDF2}" type="presOf" srcId="{AC26B98C-D180-4A18-B9FB-ABBE198A3781}" destId="{070B95E4-714C-4054-9BCD-44F050D64C75}" srcOrd="0" destOrd="0" presId="urn:microsoft.com/office/officeart/2008/layout/VerticalCurvedList"/>
    <dgm:cxn modelId="{AB48E2C4-9A6B-4551-9CAA-DEA01E02BD3C}" type="presOf" srcId="{56C986B5-EFEC-4A93-8D56-4961398D6C16}" destId="{5F24069A-3EE2-4922-94BF-55B2AB597AEC}" srcOrd="0" destOrd="0" presId="urn:microsoft.com/office/officeart/2008/layout/VerticalCurvedList"/>
    <dgm:cxn modelId="{CBAE09CC-7936-4D94-A6C6-3298559107B9}" type="presOf" srcId="{1C52A406-3F92-46EC-B854-6C21D825DF24}" destId="{4CE3E48F-700F-4F49-84DC-FFD7A154D75A}" srcOrd="0" destOrd="0" presId="urn:microsoft.com/office/officeart/2008/layout/VerticalCurvedList"/>
    <dgm:cxn modelId="{778E47D5-C72F-4E71-BDE1-E43B55CA2775}" srcId="{AC26B98C-D180-4A18-B9FB-ABBE198A3781}" destId="{05956F15-E431-4A30-A9F9-594F807006D6}" srcOrd="3" destOrd="0" parTransId="{88F22BFC-34E4-48D1-84F3-5C39C4267C55}" sibTransId="{D7539461-BA79-40F4-8AA8-00C6E06B0C7C}"/>
    <dgm:cxn modelId="{BFD8E4DA-596A-4910-8D32-3D9D2604C197}" srcId="{AC26B98C-D180-4A18-B9FB-ABBE198A3781}" destId="{56C986B5-EFEC-4A93-8D56-4961398D6C16}" srcOrd="0" destOrd="0" parTransId="{8328BBA4-9BE5-4276-A135-A5FB6819D9AD}" sibTransId="{1C52A406-3F92-46EC-B854-6C21D825DF24}"/>
    <dgm:cxn modelId="{A7F9E3E3-7EE2-4016-B860-B1F1466563F8}" type="presOf" srcId="{26A801D5-1C6D-416F-97FB-7F8567029FBC}" destId="{735FAF8A-301B-4493-8C04-B232E7FC43F0}" srcOrd="0" destOrd="0" presId="urn:microsoft.com/office/officeart/2008/layout/VerticalCurvedList"/>
    <dgm:cxn modelId="{4A8CCF46-ACD3-4854-9EAF-A014883AC2F5}" type="presParOf" srcId="{070B95E4-714C-4054-9BCD-44F050D64C75}" destId="{F8733284-0C57-4FAE-B22F-63E627477A17}" srcOrd="0" destOrd="0" presId="urn:microsoft.com/office/officeart/2008/layout/VerticalCurvedList"/>
    <dgm:cxn modelId="{EEB6D807-8DD4-4D5F-BD66-43696B51E15A}" type="presParOf" srcId="{F8733284-0C57-4FAE-B22F-63E627477A17}" destId="{A406376F-941D-483E-B22A-AEC7621BA217}" srcOrd="0" destOrd="0" presId="urn:microsoft.com/office/officeart/2008/layout/VerticalCurvedList"/>
    <dgm:cxn modelId="{CC7724C2-DD32-490B-89D5-BAE629F3862B}" type="presParOf" srcId="{A406376F-941D-483E-B22A-AEC7621BA217}" destId="{92F868EC-C22E-4F7B-9278-FBE912A48BFA}" srcOrd="0" destOrd="0" presId="urn:microsoft.com/office/officeart/2008/layout/VerticalCurvedList"/>
    <dgm:cxn modelId="{7A538918-1B38-4917-B205-9BE32E0CBCBE}" type="presParOf" srcId="{A406376F-941D-483E-B22A-AEC7621BA217}" destId="{4CE3E48F-700F-4F49-84DC-FFD7A154D75A}" srcOrd="1" destOrd="0" presId="urn:microsoft.com/office/officeart/2008/layout/VerticalCurvedList"/>
    <dgm:cxn modelId="{31A4724A-BD59-4CA8-B408-1409316FCA9C}" type="presParOf" srcId="{A406376F-941D-483E-B22A-AEC7621BA217}" destId="{5757DACF-6344-4ABE-BBB5-AFE9D209C7D8}" srcOrd="2" destOrd="0" presId="urn:microsoft.com/office/officeart/2008/layout/VerticalCurvedList"/>
    <dgm:cxn modelId="{3850BCE0-B5B9-42DB-96E2-A2EBCA0436A9}" type="presParOf" srcId="{A406376F-941D-483E-B22A-AEC7621BA217}" destId="{A1C21756-D601-455A-878D-0D88A722EED3}" srcOrd="3" destOrd="0" presId="urn:microsoft.com/office/officeart/2008/layout/VerticalCurvedList"/>
    <dgm:cxn modelId="{91471025-544B-48BC-BBFE-BEC3208BD75B}" type="presParOf" srcId="{F8733284-0C57-4FAE-B22F-63E627477A17}" destId="{5F24069A-3EE2-4922-94BF-55B2AB597AEC}" srcOrd="1" destOrd="0" presId="urn:microsoft.com/office/officeart/2008/layout/VerticalCurvedList"/>
    <dgm:cxn modelId="{CAE39D27-228A-4C31-BD0D-1C0C037F92A6}" type="presParOf" srcId="{F8733284-0C57-4FAE-B22F-63E627477A17}" destId="{6C2C58D3-64F9-4F5E-BA2C-455C8D881CB0}" srcOrd="2" destOrd="0" presId="urn:microsoft.com/office/officeart/2008/layout/VerticalCurvedList"/>
    <dgm:cxn modelId="{BDAC8018-E833-46DC-A260-6FE2DE5E0B5E}" type="presParOf" srcId="{6C2C58D3-64F9-4F5E-BA2C-455C8D881CB0}" destId="{41A1C91A-F9BE-4919-8058-9F6B94359242}" srcOrd="0" destOrd="0" presId="urn:microsoft.com/office/officeart/2008/layout/VerticalCurvedList"/>
    <dgm:cxn modelId="{D80E13FE-3407-4100-B2FF-EC58FB527C1D}" type="presParOf" srcId="{F8733284-0C57-4FAE-B22F-63E627477A17}" destId="{B0A93B2D-2E45-45CE-A2A2-87F894D6D1EC}" srcOrd="3" destOrd="0" presId="urn:microsoft.com/office/officeart/2008/layout/VerticalCurvedList"/>
    <dgm:cxn modelId="{54E5D434-9E54-4A5B-B248-F2B6614A9943}" type="presParOf" srcId="{F8733284-0C57-4FAE-B22F-63E627477A17}" destId="{342F81C8-0C45-4B8E-9E0A-8B35CBFF2E5D}" srcOrd="4" destOrd="0" presId="urn:microsoft.com/office/officeart/2008/layout/VerticalCurvedList"/>
    <dgm:cxn modelId="{B3DBDF55-FF3B-4CD2-8529-E5B41DF03AF0}" type="presParOf" srcId="{342F81C8-0C45-4B8E-9E0A-8B35CBFF2E5D}" destId="{CBCCB640-9F44-4F23-BDEA-9680466CF687}" srcOrd="0" destOrd="0" presId="urn:microsoft.com/office/officeart/2008/layout/VerticalCurvedList"/>
    <dgm:cxn modelId="{BB621630-5736-4EA9-B45A-0F1C8A7643EC}" type="presParOf" srcId="{F8733284-0C57-4FAE-B22F-63E627477A17}" destId="{735FAF8A-301B-4493-8C04-B232E7FC43F0}" srcOrd="5" destOrd="0" presId="urn:microsoft.com/office/officeart/2008/layout/VerticalCurvedList"/>
    <dgm:cxn modelId="{FF3319E4-827E-4F24-B6AD-BEB57E9D78F0}" type="presParOf" srcId="{F8733284-0C57-4FAE-B22F-63E627477A17}" destId="{88E5C418-83B5-48D5-AA8E-52A50F5B600F}" srcOrd="6" destOrd="0" presId="urn:microsoft.com/office/officeart/2008/layout/VerticalCurvedList"/>
    <dgm:cxn modelId="{8E807056-ACC2-47EA-9E85-56BD6920C91F}" type="presParOf" srcId="{88E5C418-83B5-48D5-AA8E-52A50F5B600F}" destId="{3001CFBF-1E24-4A59-B06A-0EB5AD40143C}" srcOrd="0" destOrd="0" presId="urn:microsoft.com/office/officeart/2008/layout/VerticalCurvedList"/>
    <dgm:cxn modelId="{CA64ECF9-539D-4093-9B13-702109155A39}" type="presParOf" srcId="{F8733284-0C57-4FAE-B22F-63E627477A17}" destId="{BEDB007C-277F-4959-BEA6-25E5FDC119FA}" srcOrd="7" destOrd="0" presId="urn:microsoft.com/office/officeart/2008/layout/VerticalCurvedList"/>
    <dgm:cxn modelId="{5AD1C9FD-256B-4D38-A2C9-64218EEA7759}" type="presParOf" srcId="{F8733284-0C57-4FAE-B22F-63E627477A17}" destId="{0DBCB9C2-B849-4F67-AEF2-B8FF34457542}" srcOrd="8" destOrd="0" presId="urn:microsoft.com/office/officeart/2008/layout/VerticalCurvedList"/>
    <dgm:cxn modelId="{808C4F69-2733-4285-BCE3-2F25BF249F4F}" type="presParOf" srcId="{0DBCB9C2-B849-4F67-AEF2-B8FF34457542}" destId="{C7E65F43-3653-40A3-9F08-F7300FC4807D}" srcOrd="0" destOrd="0" presId="urn:microsoft.com/office/officeart/2008/layout/VerticalCurvedList"/>
    <dgm:cxn modelId="{BCD1E48A-1024-43DE-BF83-0D1E05ED5A76}" type="presParOf" srcId="{F8733284-0C57-4FAE-B22F-63E627477A17}" destId="{CD935E1E-9B14-4FAB-B4AB-E54471981087}" srcOrd="9" destOrd="0" presId="urn:microsoft.com/office/officeart/2008/layout/VerticalCurvedList"/>
    <dgm:cxn modelId="{0772DDB4-7C41-4B22-B60A-F3B5B8E40E0A}" type="presParOf" srcId="{F8733284-0C57-4FAE-B22F-63E627477A17}" destId="{C44BD223-ED6D-43E9-8048-4393EF41DE7E}" srcOrd="10" destOrd="0" presId="urn:microsoft.com/office/officeart/2008/layout/VerticalCurvedList"/>
    <dgm:cxn modelId="{6F0AD936-6216-4F8F-9D73-C6376A3CF54C}" type="presParOf" srcId="{C44BD223-ED6D-43E9-8048-4393EF41DE7E}" destId="{4FEAF4F2-1F59-4116-93E8-6B0C93110B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3E48F-700F-4F49-84DC-FFD7A154D75A}">
      <dsp:nvSpPr>
        <dsp:cNvPr id="0" name=""/>
        <dsp:cNvSpPr/>
      </dsp:nvSpPr>
      <dsp:spPr>
        <a:xfrm>
          <a:off x="-5571050" y="-852894"/>
          <a:ext cx="6633083" cy="6633083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4069A-3EE2-4922-94BF-55B2AB597AEC}">
      <dsp:nvSpPr>
        <dsp:cNvPr id="0" name=""/>
        <dsp:cNvSpPr/>
      </dsp:nvSpPr>
      <dsp:spPr>
        <a:xfrm>
          <a:off x="464311" y="307857"/>
          <a:ext cx="8610866" cy="616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03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much countries are effected due to malnutrition.</a:t>
          </a:r>
        </a:p>
      </dsp:txBody>
      <dsp:txXfrm>
        <a:off x="464311" y="307857"/>
        <a:ext cx="8610866" cy="616108"/>
      </dsp:txXfrm>
    </dsp:sp>
    <dsp:sp modelId="{41A1C91A-F9BE-4919-8058-9F6B94359242}">
      <dsp:nvSpPr>
        <dsp:cNvPr id="0" name=""/>
        <dsp:cNvSpPr/>
      </dsp:nvSpPr>
      <dsp:spPr>
        <a:xfrm>
          <a:off x="79243" y="230843"/>
          <a:ext cx="770136" cy="770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3B2D-2E45-45CE-A2A2-87F894D6D1EC}">
      <dsp:nvSpPr>
        <dsp:cNvPr id="0" name=""/>
        <dsp:cNvSpPr/>
      </dsp:nvSpPr>
      <dsp:spPr>
        <a:xfrm>
          <a:off x="905797" y="1231724"/>
          <a:ext cx="8169381" cy="616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03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kern="1200" dirty="0"/>
            <a:t>Change in malnutrition curve over the year.</a:t>
          </a:r>
        </a:p>
      </dsp:txBody>
      <dsp:txXfrm>
        <a:off x="905797" y="1231724"/>
        <a:ext cx="8169381" cy="616108"/>
      </dsp:txXfrm>
    </dsp:sp>
    <dsp:sp modelId="{CBCCB640-9F44-4F23-BDEA-9680466CF687}">
      <dsp:nvSpPr>
        <dsp:cNvPr id="0" name=""/>
        <dsp:cNvSpPr/>
      </dsp:nvSpPr>
      <dsp:spPr>
        <a:xfrm>
          <a:off x="520729" y="1154711"/>
          <a:ext cx="770136" cy="770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FAF8A-301B-4493-8C04-B232E7FC43F0}">
      <dsp:nvSpPr>
        <dsp:cNvPr id="0" name=""/>
        <dsp:cNvSpPr/>
      </dsp:nvSpPr>
      <dsp:spPr>
        <a:xfrm>
          <a:off x="1041297" y="2155592"/>
          <a:ext cx="8033880" cy="616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03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kern="1200" dirty="0"/>
            <a:t>How income effects the malnutrition in each country.</a:t>
          </a:r>
        </a:p>
      </dsp:txBody>
      <dsp:txXfrm>
        <a:off x="1041297" y="2155592"/>
        <a:ext cx="8033880" cy="616108"/>
      </dsp:txXfrm>
    </dsp:sp>
    <dsp:sp modelId="{3001CFBF-1E24-4A59-B06A-0EB5AD40143C}">
      <dsp:nvSpPr>
        <dsp:cNvPr id="0" name=""/>
        <dsp:cNvSpPr/>
      </dsp:nvSpPr>
      <dsp:spPr>
        <a:xfrm>
          <a:off x="656229" y="2078578"/>
          <a:ext cx="770136" cy="770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B007C-277F-4959-BEA6-25E5FDC119FA}">
      <dsp:nvSpPr>
        <dsp:cNvPr id="0" name=""/>
        <dsp:cNvSpPr/>
      </dsp:nvSpPr>
      <dsp:spPr>
        <a:xfrm>
          <a:off x="905797" y="3079460"/>
          <a:ext cx="8169381" cy="616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03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kern="1200" dirty="0"/>
            <a:t>Malnutrition rate with respect to the number of survey.</a:t>
          </a:r>
        </a:p>
      </dsp:txBody>
      <dsp:txXfrm>
        <a:off x="905797" y="3079460"/>
        <a:ext cx="8169381" cy="616108"/>
      </dsp:txXfrm>
    </dsp:sp>
    <dsp:sp modelId="{C7E65F43-3653-40A3-9F08-F7300FC4807D}">
      <dsp:nvSpPr>
        <dsp:cNvPr id="0" name=""/>
        <dsp:cNvSpPr/>
      </dsp:nvSpPr>
      <dsp:spPr>
        <a:xfrm>
          <a:off x="520729" y="3002446"/>
          <a:ext cx="770136" cy="770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5E1E-9B14-4FAB-B4AB-E54471981087}">
      <dsp:nvSpPr>
        <dsp:cNvPr id="0" name=""/>
        <dsp:cNvSpPr/>
      </dsp:nvSpPr>
      <dsp:spPr>
        <a:xfrm>
          <a:off x="464311" y="4003327"/>
          <a:ext cx="8610866" cy="616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03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kern="1200" dirty="0"/>
            <a:t>How much cases reported by different sources.</a:t>
          </a:r>
        </a:p>
      </dsp:txBody>
      <dsp:txXfrm>
        <a:off x="464311" y="4003327"/>
        <a:ext cx="8610866" cy="616108"/>
      </dsp:txXfrm>
    </dsp:sp>
    <dsp:sp modelId="{4FEAF4F2-1F59-4116-93E8-6B0C93110BDE}">
      <dsp:nvSpPr>
        <dsp:cNvPr id="0" name=""/>
        <dsp:cNvSpPr/>
      </dsp:nvSpPr>
      <dsp:spPr>
        <a:xfrm>
          <a:off x="79243" y="3926314"/>
          <a:ext cx="770136" cy="770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akesh.panigrahy#!/vizhome/MalnutritionAnalysis_15912918841550/Dashboard" TargetMode="External"/><Relationship Id="rId2" Type="http://schemas.openxmlformats.org/officeDocument/2006/relationships/hyperlink" Target="https://www.kaggle.com/ruchi798/malnutrition-across-the-glob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Malnutrition Analysis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– </a:t>
            </a:r>
            <a:r>
              <a:rPr lang="en-US" dirty="0" err="1"/>
              <a:t>rakesh</a:t>
            </a:r>
            <a:r>
              <a:rPr lang="en-US" dirty="0"/>
              <a:t> </a:t>
            </a:r>
            <a:r>
              <a:rPr lang="en-US" dirty="0" err="1"/>
              <a:t>panigrahy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F2A6-C23E-4DAA-B6A9-63679387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38" y="327810"/>
            <a:ext cx="9790323" cy="663766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01511-1F12-4490-B02D-B6047406E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2" y="2721166"/>
            <a:ext cx="4988608" cy="2902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F4958-B7DE-4991-8377-99B669E01EE0}"/>
              </a:ext>
            </a:extLst>
          </p:cNvPr>
          <p:cNvSpPr txBox="1"/>
          <p:nvPr/>
        </p:nvSpPr>
        <p:spPr>
          <a:xfrm>
            <a:off x="1200838" y="991576"/>
            <a:ext cx="99695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stunting curve is increased over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Bangladesh is mostly effected due to stunting. Other parameters can also be checked one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number of survey wise malnutrition chart, it seems like the stunting rate is directly proportional</a:t>
            </a:r>
          </a:p>
          <a:p>
            <a:r>
              <a:rPr lang="en-US" dirty="0"/>
              <a:t>      to the number of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reports and source wise filter it is easily identifiable, which has reported how much number</a:t>
            </a:r>
          </a:p>
          <a:p>
            <a:r>
              <a:rPr lang="en-US" dirty="0"/>
              <a:t>      of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 wise malnutrition map represents</a:t>
            </a:r>
          </a:p>
          <a:p>
            <a:r>
              <a:rPr lang="en-US" dirty="0"/>
              <a:t>      an easy way to understand different malnutrition </a:t>
            </a:r>
          </a:p>
          <a:p>
            <a:r>
              <a:rPr lang="en-US" dirty="0"/>
              <a:t>     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114-0879-4CFE-8FC0-18965721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2540"/>
            <a:ext cx="9144000" cy="597664"/>
          </a:xfrm>
        </p:spPr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64BF4-095E-4098-8A8E-2E6E059A9CB5}"/>
              </a:ext>
            </a:extLst>
          </p:cNvPr>
          <p:cNvSpPr txBox="1"/>
          <p:nvPr/>
        </p:nvSpPr>
        <p:spPr>
          <a:xfrm>
            <a:off x="1524000" y="950204"/>
            <a:ext cx="9845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Dataset Link :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endParaRPr lang="en-US" sz="1800" b="1" dirty="0"/>
          </a:p>
          <a:p>
            <a:r>
              <a:rPr lang="en-US" sz="1800" dirty="0">
                <a:hlinkClick r:id="rId2"/>
              </a:rPr>
              <a:t>https://www.kaggle.com/ruchi798/malnutrition-across-the-globe</a:t>
            </a:r>
            <a:endParaRPr lang="en-US" sz="1800" dirty="0"/>
          </a:p>
          <a:p>
            <a:endParaRPr lang="en-US" dirty="0"/>
          </a:p>
          <a:p>
            <a:r>
              <a:rPr lang="en-US" sz="1800" b="1" dirty="0"/>
              <a:t>Tableau Public Link :)</a:t>
            </a:r>
          </a:p>
          <a:p>
            <a:r>
              <a:rPr lang="en-US" dirty="0">
                <a:hlinkClick r:id="rId3"/>
              </a:rPr>
              <a:t>https://public.tableau.com/profile/rakesh.panigrahy#!/vizhome/MalnutritionAnalysis_15912918841550/Dashboard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34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Problem statements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2A27669-02CA-4B41-B2C2-CAD392813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948885"/>
              </p:ext>
            </p:extLst>
          </p:nvPr>
        </p:nvGraphicFramePr>
        <p:xfrm>
          <a:off x="1523999" y="1143000"/>
          <a:ext cx="9144000" cy="492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1989"/>
            <a:ext cx="9144000" cy="800098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1. How much countries are effected due to malnutrition.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9C4F0-8041-4E29-A54C-988A7AED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317891"/>
            <a:ext cx="9143999" cy="50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9367"/>
            <a:ext cx="9144000" cy="38834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2.Change in malnutrition curve over the year.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40573A-2B77-49D3-A4C5-0882B648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27714"/>
            <a:ext cx="9144000" cy="5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52537"/>
            <a:ext cx="9144000" cy="82351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3.How income effects the malnutrition in each country.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BB750-875D-479A-A3D9-58DD2373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76047"/>
            <a:ext cx="9144000" cy="51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CDFDDE-049B-4CE1-850C-2D64A11A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7454"/>
            <a:ext cx="9144000" cy="873087"/>
          </a:xfrm>
        </p:spPr>
        <p:txBody>
          <a:bodyPr>
            <a:noAutofit/>
          </a:bodyPr>
          <a:lstStyle/>
          <a:p>
            <a:r>
              <a:rPr lang="en-US" sz="2800" dirty="0"/>
              <a:t>4. Malnutrition rate with respect to the number of survey.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8F777-D576-426D-AEAB-BA57D779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70540"/>
            <a:ext cx="9144000" cy="5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D77795-BB3C-41F6-BB6A-4E21C933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849" y="341523"/>
            <a:ext cx="9144000" cy="542580"/>
          </a:xfrm>
        </p:spPr>
        <p:txBody>
          <a:bodyPr>
            <a:noAutofit/>
          </a:bodyPr>
          <a:lstStyle/>
          <a:p>
            <a:r>
              <a:rPr lang="en-US" sz="2800" dirty="0"/>
              <a:t>5. How much cases reported by different sources.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A3D0-E785-49DE-9939-A2746581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49" y="884103"/>
            <a:ext cx="9144000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14EA-5346-41E5-83ED-085B478F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8345"/>
            <a:ext cx="9144000" cy="509530"/>
          </a:xfrm>
        </p:spPr>
        <p:txBody>
          <a:bodyPr>
            <a:normAutofit/>
          </a:bodyPr>
          <a:lstStyle/>
          <a:p>
            <a:r>
              <a:rPr lang="en-US" sz="2800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0842-A29B-451E-91B0-F0A4802C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7875"/>
            <a:ext cx="9144000" cy="53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88BB-1ABD-402B-A181-80BD2C6F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3516"/>
            <a:ext cx="9144000" cy="564614"/>
          </a:xfrm>
        </p:spPr>
        <p:txBody>
          <a:bodyPr>
            <a:normAutofit/>
          </a:bodyPr>
          <a:lstStyle/>
          <a:p>
            <a:r>
              <a:rPr lang="en-US" sz="2800" dirty="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D3DA8-BF0B-4CC5-8F59-A846F8A4F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16" y="738130"/>
            <a:ext cx="4169884" cy="4169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66FD4-03A6-47D1-A14B-0D38D9FD0F37}"/>
              </a:ext>
            </a:extLst>
          </p:cNvPr>
          <p:cNvSpPr txBox="1"/>
          <p:nvPr/>
        </p:nvSpPr>
        <p:spPr>
          <a:xfrm>
            <a:off x="1524000" y="73813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Different kind of charts are visualized in order to get solution of different problem statements.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Dashboard is created to try out different parameters to get more insight into the data.</a:t>
            </a:r>
          </a:p>
        </p:txBody>
      </p:sp>
    </p:spTree>
    <p:extLst>
      <p:ext uri="{BB962C8B-B14F-4D97-AF65-F5344CB8AC3E}">
        <p14:creationId xmlns:p14="http://schemas.microsoft.com/office/powerpoint/2010/main" val="28514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287</TotalTime>
  <Words>271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Health Fitness 16x9</vt:lpstr>
      <vt:lpstr>Malnutrition Analysis</vt:lpstr>
      <vt:lpstr>Problem statements</vt:lpstr>
      <vt:lpstr>1. How much countries are effected due to malnutrition.</vt:lpstr>
      <vt:lpstr>2.Change in malnutrition curve over the year.</vt:lpstr>
      <vt:lpstr>3.How income effects the malnutrition in each country.</vt:lpstr>
      <vt:lpstr>4. Malnutrition rate with respect to the number of survey.</vt:lpstr>
      <vt:lpstr>5. How much cases reported by different sources.</vt:lpstr>
      <vt:lpstr>Dashboard</vt:lpstr>
      <vt:lpstr>summary</vt:lpstr>
      <vt:lpstr>Conclusion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Malnutrition Analysis</dc:title>
  <dc:creator>RAKESH PANIGRAHY</dc:creator>
  <cp:lastModifiedBy>RAKESH PANIGRAHY</cp:lastModifiedBy>
  <cp:revision>8</cp:revision>
  <dcterms:created xsi:type="dcterms:W3CDTF">2020-06-06T06:42:59Z</dcterms:created>
  <dcterms:modified xsi:type="dcterms:W3CDTF">2020-06-06T11:30:01Z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