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11/16/2020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CORRECTION</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66113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707689" cy="6858000"/>
          </a:xfrm>
        </p:spPr>
        <p:txBody>
          <a:bodyPr>
            <a:normAutofit/>
          </a:bodyPr>
          <a:lstStyle/>
          <a:p>
            <a:pPr marL="571500" indent="-571500" algn="l">
              <a:buFont typeface="Arial" panose="020B0604020202020204" pitchFamily="34" charset="0"/>
              <a:buChar char="•"/>
            </a:pPr>
            <a:r>
              <a:rPr lang="en-US" dirty="0"/>
              <a:t>Set theory is a branch of mathematical logic that studies sets, which informally are collections of objects. </a:t>
            </a:r>
            <a:r>
              <a:rPr lang="en-US" dirty="0" smtClean="0"/>
              <a:t>Any type </a:t>
            </a:r>
            <a:r>
              <a:rPr lang="en-US" dirty="0"/>
              <a:t>of object can be collected into a </a:t>
            </a:r>
            <a:r>
              <a:rPr lang="en-US" dirty="0" smtClean="0"/>
              <a:t>set.</a:t>
            </a:r>
            <a:endParaRPr lang="en-US" dirty="0"/>
          </a:p>
        </p:txBody>
      </p:sp>
    </p:spTree>
    <p:extLst>
      <p:ext uri="{BB962C8B-B14F-4D97-AF65-F5344CB8AC3E}">
        <p14:creationId xmlns:p14="http://schemas.microsoft.com/office/powerpoint/2010/main" val="2980810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329514"/>
            <a:ext cx="10018711" cy="3048000"/>
          </a:xfrm>
        </p:spPr>
        <p:txBody>
          <a:bodyPr>
            <a:normAutofit/>
          </a:bodyPr>
          <a:lstStyle/>
          <a:p>
            <a:r>
              <a:rPr lang="en-US" b="1" dirty="0"/>
              <a:t>Combinations and Permutations</a:t>
            </a:r>
            <a:br>
              <a:rPr lang="en-US" b="1" dirty="0"/>
            </a:br>
            <a:r>
              <a:rPr lang="en-US" dirty="0"/>
              <a:t>When the order doesn't matter, it is a </a:t>
            </a:r>
            <a:r>
              <a:rPr lang="en-US" b="1" dirty="0"/>
              <a:t>Combination</a:t>
            </a:r>
            <a:r>
              <a:rPr lang="en-US" dirty="0"/>
              <a:t>.</a:t>
            </a:r>
            <a:br>
              <a:rPr lang="en-US" dirty="0"/>
            </a:br>
            <a:r>
              <a:rPr lang="en-US" dirty="0"/>
              <a:t>When the order </a:t>
            </a:r>
            <a:r>
              <a:rPr lang="en-US" b="1" dirty="0"/>
              <a:t>does</a:t>
            </a:r>
            <a:r>
              <a:rPr lang="en-US" dirty="0"/>
              <a:t> matter it is a </a:t>
            </a:r>
            <a:r>
              <a:rPr lang="en-US" b="1" dirty="0"/>
              <a:t>Permutation</a:t>
            </a:r>
            <a:r>
              <a:rPr lang="en-US" dirty="0"/>
              <a:t>.</a:t>
            </a:r>
            <a:br>
              <a:rPr lang="en-US" dirty="0"/>
            </a:br>
            <a:endParaRPr lang="en-US" dirty="0"/>
          </a:p>
        </p:txBody>
      </p:sp>
      <p:sp>
        <p:nvSpPr>
          <p:cNvPr id="3" name="Text Placeholder 2"/>
          <p:cNvSpPr>
            <a:spLocks noGrp="1"/>
          </p:cNvSpPr>
          <p:nvPr>
            <p:ph type="body" idx="1"/>
          </p:nvPr>
        </p:nvSpPr>
        <p:spPr>
          <a:xfrm>
            <a:off x="1484312" y="2187145"/>
            <a:ext cx="10707688" cy="4139514"/>
          </a:xfrm>
        </p:spPr>
        <p:txBody>
          <a:bodyPr>
            <a:normAutofit/>
          </a:bodyPr>
          <a:lstStyle/>
          <a:p>
            <a:r>
              <a:rPr lang="en-US" b="1" i="1" dirty="0"/>
              <a:t>My fruit salad is a combination of apples, grapes and bananas"</a:t>
            </a:r>
            <a:r>
              <a:rPr lang="en-US" dirty="0"/>
              <a:t> We don't care what order the fruits are in, they could also be "bananas, grapes and apples" or "grapes, apples and bananas", its the same fruit salad</a:t>
            </a:r>
            <a:r>
              <a:rPr lang="en-US" dirty="0" smtClean="0"/>
              <a:t>.</a:t>
            </a:r>
          </a:p>
          <a:p>
            <a:r>
              <a:rPr lang="en-US" b="1" i="1" dirty="0"/>
              <a:t>"The combination to the safe is 472"</a:t>
            </a:r>
            <a:r>
              <a:rPr lang="en-US" dirty="0"/>
              <a:t>. Now we </a:t>
            </a:r>
            <a:r>
              <a:rPr lang="en-US" b="1" dirty="0"/>
              <a:t>do</a:t>
            </a:r>
            <a:r>
              <a:rPr lang="en-US" dirty="0"/>
              <a:t> care about the order. "724" won't work, nor will "247". It has to be exactly </a:t>
            </a:r>
            <a:r>
              <a:rPr lang="en-US" b="1" dirty="0"/>
              <a:t>4-7-2</a:t>
            </a:r>
            <a:r>
              <a:rPr lang="en-US" dirty="0" smtClean="0"/>
              <a:t>.</a:t>
            </a:r>
          </a:p>
        </p:txBody>
      </p:sp>
    </p:spTree>
    <p:extLst>
      <p:ext uri="{BB962C8B-B14F-4D97-AF65-F5344CB8AC3E}">
        <p14:creationId xmlns:p14="http://schemas.microsoft.com/office/powerpoint/2010/main" val="344960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9476131" cy="2279822"/>
          </a:xfrm>
        </p:spPr>
        <p:txBody>
          <a:bodyPr>
            <a:normAutofit fontScale="90000"/>
          </a:bodyPr>
          <a:lstStyle/>
          <a:p>
            <a:r>
              <a:rPr lang="en-US" i="1" dirty="0" smtClean="0"/>
              <a:t>n!</a:t>
            </a:r>
            <a:br>
              <a:rPr lang="en-US" i="1" dirty="0" smtClean="0"/>
            </a:br>
            <a:r>
              <a:rPr lang="en-US" i="1" dirty="0" smtClean="0">
                <a:latin typeface="Eras Demi ITC" panose="020B0805030504020804" pitchFamily="34" charset="0"/>
              </a:rPr>
              <a:t>-------------------</a:t>
            </a:r>
            <a:r>
              <a:rPr lang="en-US" i="1" dirty="0" smtClean="0"/>
              <a:t/>
            </a:r>
            <a:br>
              <a:rPr lang="en-US" i="1" dirty="0" smtClean="0"/>
            </a:br>
            <a:r>
              <a:rPr lang="en-US" b="1" dirty="0" smtClean="0"/>
              <a:t>(</a:t>
            </a:r>
            <a:r>
              <a:rPr lang="en-US" b="1" dirty="0"/>
              <a:t>n − r</a:t>
            </a:r>
            <a:r>
              <a:rPr lang="en-US" b="1" dirty="0" smtClean="0"/>
              <a:t>)!</a:t>
            </a:r>
            <a:br>
              <a:rPr lang="en-US" b="1" dirty="0" smtClean="0"/>
            </a:br>
            <a:r>
              <a:rPr lang="en-US" b="1" dirty="0" smtClean="0"/>
              <a:t/>
            </a:r>
            <a:br>
              <a:rPr lang="en-US" b="1" dirty="0" smtClean="0"/>
            </a:br>
            <a:r>
              <a:rPr lang="en-US" dirty="0"/>
              <a:t>where </a:t>
            </a:r>
            <a:r>
              <a:rPr lang="en-US" b="1" i="1" dirty="0"/>
              <a:t>n</a:t>
            </a:r>
            <a:r>
              <a:rPr lang="en-US" dirty="0"/>
              <a:t> is the number of things to choose from,</a:t>
            </a:r>
            <a:r>
              <a:rPr lang="en-US" dirty="0"/>
              <a:t/>
            </a:r>
            <a:br>
              <a:rPr lang="en-US" dirty="0"/>
            </a:br>
            <a:r>
              <a:rPr lang="en-US" dirty="0"/>
              <a:t>and we choose </a:t>
            </a:r>
            <a:r>
              <a:rPr lang="en-US" b="1" i="1" dirty="0"/>
              <a:t>r</a:t>
            </a:r>
            <a:r>
              <a:rPr lang="en-US" dirty="0"/>
              <a:t> of them,</a:t>
            </a:r>
            <a:r>
              <a:rPr lang="en-US" dirty="0"/>
              <a:t/>
            </a:r>
            <a:br>
              <a:rPr lang="en-US" dirty="0"/>
            </a:br>
            <a:r>
              <a:rPr lang="en-US" dirty="0"/>
              <a:t>no repetitions,</a:t>
            </a:r>
            <a:r>
              <a:rPr lang="en-US" dirty="0"/>
              <a:t/>
            </a:r>
            <a:br>
              <a:rPr lang="en-US" dirty="0"/>
            </a:br>
            <a:r>
              <a:rPr lang="en-US" dirty="0"/>
              <a:t>order matters.</a:t>
            </a:r>
            <a:endParaRPr lang="en-US" dirty="0"/>
          </a:p>
        </p:txBody>
      </p:sp>
      <p:sp>
        <p:nvSpPr>
          <p:cNvPr id="6" name="Text Placeholder 5"/>
          <p:cNvSpPr>
            <a:spLocks noGrp="1"/>
          </p:cNvSpPr>
          <p:nvPr>
            <p:ph type="body" idx="1"/>
          </p:nvPr>
        </p:nvSpPr>
        <p:spPr>
          <a:xfrm>
            <a:off x="1484312" y="3960341"/>
            <a:ext cx="10018713" cy="1447800"/>
          </a:xfrm>
        </p:spPr>
        <p:txBody>
          <a:bodyPr/>
          <a:lstStyle/>
          <a:p>
            <a:r>
              <a:rPr lang="en-US" dirty="0"/>
              <a:t>How many ways can first and second place be awarded to 10 people</a:t>
            </a:r>
            <a:r>
              <a:rPr lang="en-US" dirty="0" smtClean="0"/>
              <a: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25463592"/>
              </p:ext>
            </p:extLst>
          </p:nvPr>
        </p:nvGraphicFramePr>
        <p:xfrm>
          <a:off x="2138663" y="5090982"/>
          <a:ext cx="8687412" cy="852618"/>
        </p:xfrm>
        <a:graphic>
          <a:graphicData uri="http://schemas.openxmlformats.org/drawingml/2006/table">
            <a:tbl>
              <a:tblPr/>
              <a:tblGrid>
                <a:gridCol w="1447902">
                  <a:extLst>
                    <a:ext uri="{9D8B030D-6E8A-4147-A177-3AD203B41FA5}">
                      <a16:colId xmlns:a16="http://schemas.microsoft.com/office/drawing/2014/main" val="753408392"/>
                    </a:ext>
                  </a:extLst>
                </a:gridCol>
                <a:gridCol w="1447902">
                  <a:extLst>
                    <a:ext uri="{9D8B030D-6E8A-4147-A177-3AD203B41FA5}">
                      <a16:colId xmlns:a16="http://schemas.microsoft.com/office/drawing/2014/main" val="2614251670"/>
                    </a:ext>
                  </a:extLst>
                </a:gridCol>
                <a:gridCol w="1447902">
                  <a:extLst>
                    <a:ext uri="{9D8B030D-6E8A-4147-A177-3AD203B41FA5}">
                      <a16:colId xmlns:a16="http://schemas.microsoft.com/office/drawing/2014/main" val="4209132444"/>
                    </a:ext>
                  </a:extLst>
                </a:gridCol>
                <a:gridCol w="1447902">
                  <a:extLst>
                    <a:ext uri="{9D8B030D-6E8A-4147-A177-3AD203B41FA5}">
                      <a16:colId xmlns:a16="http://schemas.microsoft.com/office/drawing/2014/main" val="1354331685"/>
                    </a:ext>
                  </a:extLst>
                </a:gridCol>
                <a:gridCol w="1447902">
                  <a:extLst>
                    <a:ext uri="{9D8B030D-6E8A-4147-A177-3AD203B41FA5}">
                      <a16:colId xmlns:a16="http://schemas.microsoft.com/office/drawing/2014/main" val="505777407"/>
                    </a:ext>
                  </a:extLst>
                </a:gridCol>
                <a:gridCol w="1447902">
                  <a:extLst>
                    <a:ext uri="{9D8B030D-6E8A-4147-A177-3AD203B41FA5}">
                      <a16:colId xmlns:a16="http://schemas.microsoft.com/office/drawing/2014/main" val="279994437"/>
                    </a:ext>
                  </a:extLst>
                </a:gridCol>
              </a:tblGrid>
              <a:tr h="426309">
                <a:tc>
                  <a:txBody>
                    <a:bodyPr/>
                    <a:lstStyle/>
                    <a:p>
                      <a:pPr algn="ctr"/>
                      <a:r>
                        <a:rPr lang="en-US" sz="1500" b="1"/>
                        <a:t>10!</a:t>
                      </a:r>
                      <a:endParaRPr lang="en-US" sz="1500"/>
                    </a:p>
                  </a:txBody>
                  <a:tcPr marL="79290" marR="79290" marT="39644" marB="39644" anchor="ctr">
                    <a:lnL>
                      <a:noFill/>
                    </a:lnL>
                    <a:lnR>
                      <a:noFill/>
                    </a:lnR>
                    <a:lnT>
                      <a:noFill/>
                    </a:lnT>
                    <a:lnB w="9525" cap="flat" cmpd="sng" algn="ctr">
                      <a:solidFill>
                        <a:srgbClr val="000000"/>
                      </a:solidFill>
                      <a:prstDash val="solid"/>
                      <a:round/>
                      <a:headEnd type="none" w="med" len="med"/>
                      <a:tailEnd type="none" w="med" len="med"/>
                    </a:lnB>
                    <a:solidFill>
                      <a:srgbClr val="E5F1FF"/>
                    </a:solidFill>
                  </a:tcPr>
                </a:tc>
                <a:tc rowSpan="2">
                  <a:txBody>
                    <a:bodyPr/>
                    <a:lstStyle/>
                    <a:p>
                      <a:pPr algn="ctr"/>
                      <a:r>
                        <a:rPr lang="en-US" sz="1500"/>
                        <a:t> = </a:t>
                      </a:r>
                    </a:p>
                  </a:txBody>
                  <a:tcPr marL="79290" marR="79290" marT="39644" marB="39644" anchor="ctr">
                    <a:lnL>
                      <a:noFill/>
                    </a:lnL>
                    <a:lnR>
                      <a:noFill/>
                    </a:lnR>
                    <a:lnT>
                      <a:noFill/>
                    </a:lnT>
                    <a:lnB>
                      <a:noFill/>
                    </a:lnB>
                    <a:solidFill>
                      <a:srgbClr val="E5F1FF"/>
                    </a:solidFill>
                  </a:tcPr>
                </a:tc>
                <a:tc>
                  <a:txBody>
                    <a:bodyPr/>
                    <a:lstStyle/>
                    <a:p>
                      <a:pPr algn="ctr"/>
                      <a:r>
                        <a:rPr lang="en-US" sz="1500" b="1"/>
                        <a:t>10!</a:t>
                      </a:r>
                      <a:endParaRPr lang="en-US" sz="1500"/>
                    </a:p>
                  </a:txBody>
                  <a:tcPr marL="79290" marR="79290" marT="39644" marB="39644" anchor="ctr">
                    <a:lnL>
                      <a:noFill/>
                    </a:lnL>
                    <a:lnR>
                      <a:noFill/>
                    </a:lnR>
                    <a:lnT>
                      <a:noFill/>
                    </a:lnT>
                    <a:lnB w="9525" cap="flat" cmpd="sng" algn="ctr">
                      <a:solidFill>
                        <a:srgbClr val="000000"/>
                      </a:solidFill>
                      <a:prstDash val="solid"/>
                      <a:round/>
                      <a:headEnd type="none" w="med" len="med"/>
                      <a:tailEnd type="none" w="med" len="med"/>
                    </a:lnB>
                    <a:solidFill>
                      <a:srgbClr val="E5F1FF"/>
                    </a:solidFill>
                  </a:tcPr>
                </a:tc>
                <a:tc rowSpan="2">
                  <a:txBody>
                    <a:bodyPr/>
                    <a:lstStyle/>
                    <a:p>
                      <a:pPr algn="ctr"/>
                      <a:r>
                        <a:rPr lang="en-US" sz="1500" dirty="0"/>
                        <a:t> = </a:t>
                      </a:r>
                    </a:p>
                  </a:txBody>
                  <a:tcPr marL="79290" marR="79290" marT="39644" marB="39644" anchor="ctr">
                    <a:lnL>
                      <a:noFill/>
                    </a:lnL>
                    <a:lnR>
                      <a:noFill/>
                    </a:lnR>
                    <a:lnT>
                      <a:noFill/>
                    </a:lnT>
                    <a:lnB>
                      <a:noFill/>
                    </a:lnB>
                    <a:solidFill>
                      <a:srgbClr val="E5F1FF"/>
                    </a:solidFill>
                  </a:tcPr>
                </a:tc>
                <a:tc>
                  <a:txBody>
                    <a:bodyPr/>
                    <a:lstStyle/>
                    <a:p>
                      <a:pPr algn="ctr"/>
                      <a:r>
                        <a:rPr lang="en-US" sz="1500" b="1"/>
                        <a:t>3,628,800</a:t>
                      </a:r>
                      <a:endParaRPr lang="en-US" sz="1500"/>
                    </a:p>
                  </a:txBody>
                  <a:tcPr marL="79290" marR="79290" marT="39644" marB="39644" anchor="ctr">
                    <a:lnL>
                      <a:noFill/>
                    </a:lnL>
                    <a:lnR>
                      <a:noFill/>
                    </a:lnR>
                    <a:lnT>
                      <a:noFill/>
                    </a:lnT>
                    <a:lnB w="9525" cap="flat" cmpd="sng" algn="ctr">
                      <a:solidFill>
                        <a:srgbClr val="000000"/>
                      </a:solidFill>
                      <a:prstDash val="solid"/>
                      <a:round/>
                      <a:headEnd type="none" w="med" len="med"/>
                      <a:tailEnd type="none" w="med" len="med"/>
                    </a:lnB>
                    <a:solidFill>
                      <a:srgbClr val="E5F1FF"/>
                    </a:solidFill>
                  </a:tcPr>
                </a:tc>
                <a:tc rowSpan="2">
                  <a:txBody>
                    <a:bodyPr/>
                    <a:lstStyle/>
                    <a:p>
                      <a:pPr algn="ctr"/>
                      <a:r>
                        <a:rPr lang="en-US" sz="1500" b="1"/>
                        <a:t> = 90</a:t>
                      </a:r>
                      <a:endParaRPr lang="en-US" sz="1500"/>
                    </a:p>
                  </a:txBody>
                  <a:tcPr marL="79290" marR="79290" marT="39644" marB="39644" anchor="ctr">
                    <a:lnL>
                      <a:noFill/>
                    </a:lnL>
                    <a:lnR>
                      <a:noFill/>
                    </a:lnR>
                    <a:lnT>
                      <a:noFill/>
                    </a:lnT>
                    <a:lnB>
                      <a:noFill/>
                    </a:lnB>
                    <a:solidFill>
                      <a:srgbClr val="E5F1FF"/>
                    </a:solidFill>
                  </a:tcPr>
                </a:tc>
                <a:extLst>
                  <a:ext uri="{0D108BD9-81ED-4DB2-BD59-A6C34878D82A}">
                    <a16:rowId xmlns:a16="http://schemas.microsoft.com/office/drawing/2014/main" val="3405995496"/>
                  </a:ext>
                </a:extLst>
              </a:tr>
              <a:tr h="426309">
                <a:tc>
                  <a:txBody>
                    <a:bodyPr/>
                    <a:lstStyle/>
                    <a:p>
                      <a:pPr algn="ctr"/>
                      <a:r>
                        <a:rPr lang="en-US" sz="1500" b="1">
                          <a:effectLst/>
                        </a:rPr>
                        <a:t>(10-2)!</a:t>
                      </a:r>
                      <a:endParaRPr lang="en-US" sz="1500">
                        <a:effectLst/>
                      </a:endParaRPr>
                    </a:p>
                  </a:txBody>
                  <a:tcPr marL="79290" marR="79290" marT="39644" marB="39644" anchor="ctr">
                    <a:lnL>
                      <a:noFill/>
                    </a:lnL>
                    <a:lnR>
                      <a:noFill/>
                    </a:lnR>
                    <a:lnT w="9525" cap="flat" cmpd="sng" algn="ctr">
                      <a:solidFill>
                        <a:srgbClr val="000000"/>
                      </a:solidFill>
                      <a:prstDash val="solid"/>
                      <a:round/>
                      <a:headEnd type="none" w="med" len="med"/>
                      <a:tailEnd type="none" w="med" len="med"/>
                    </a:lnT>
                    <a:lnB>
                      <a:noFill/>
                    </a:lnB>
                    <a:solidFill>
                      <a:srgbClr val="E5F1FF"/>
                    </a:solidFill>
                  </a:tcPr>
                </a:tc>
                <a:tc vMerge="1">
                  <a:txBody>
                    <a:bodyPr/>
                    <a:lstStyle/>
                    <a:p>
                      <a:endParaRPr lang="en-US"/>
                    </a:p>
                  </a:txBody>
                  <a:tcPr/>
                </a:tc>
                <a:tc>
                  <a:txBody>
                    <a:bodyPr/>
                    <a:lstStyle/>
                    <a:p>
                      <a:pPr algn="ctr"/>
                      <a:r>
                        <a:rPr lang="en-US" sz="1500" b="1">
                          <a:effectLst/>
                        </a:rPr>
                        <a:t>8!</a:t>
                      </a:r>
                      <a:endParaRPr lang="en-US" sz="1500">
                        <a:effectLst/>
                      </a:endParaRPr>
                    </a:p>
                  </a:txBody>
                  <a:tcPr marL="79290" marR="79290" marT="39644" marB="39644" anchor="ctr">
                    <a:lnL>
                      <a:noFill/>
                    </a:lnL>
                    <a:lnR>
                      <a:noFill/>
                    </a:lnR>
                    <a:lnT w="9525" cap="flat" cmpd="sng" algn="ctr">
                      <a:solidFill>
                        <a:srgbClr val="000000"/>
                      </a:solidFill>
                      <a:prstDash val="solid"/>
                      <a:round/>
                      <a:headEnd type="none" w="med" len="med"/>
                      <a:tailEnd type="none" w="med" len="med"/>
                    </a:lnT>
                    <a:lnB>
                      <a:noFill/>
                    </a:lnB>
                    <a:solidFill>
                      <a:srgbClr val="E5F1FF"/>
                    </a:solidFill>
                  </a:tcPr>
                </a:tc>
                <a:tc vMerge="1">
                  <a:txBody>
                    <a:bodyPr/>
                    <a:lstStyle/>
                    <a:p>
                      <a:endParaRPr lang="en-US"/>
                    </a:p>
                  </a:txBody>
                  <a:tcPr/>
                </a:tc>
                <a:tc>
                  <a:txBody>
                    <a:bodyPr/>
                    <a:lstStyle/>
                    <a:p>
                      <a:pPr algn="ctr"/>
                      <a:r>
                        <a:rPr lang="en-US" sz="1500" b="1" dirty="0">
                          <a:effectLst/>
                        </a:rPr>
                        <a:t>40,320</a:t>
                      </a:r>
                      <a:endParaRPr lang="en-US" sz="1500" dirty="0">
                        <a:effectLst/>
                      </a:endParaRPr>
                    </a:p>
                  </a:txBody>
                  <a:tcPr marL="79290" marR="79290" marT="39644" marB="39644" anchor="ctr">
                    <a:lnL>
                      <a:noFill/>
                    </a:lnL>
                    <a:lnR>
                      <a:noFill/>
                    </a:lnR>
                    <a:lnT w="9525" cap="flat" cmpd="sng" algn="ctr">
                      <a:solidFill>
                        <a:srgbClr val="000000"/>
                      </a:solidFill>
                      <a:prstDash val="solid"/>
                      <a:round/>
                      <a:headEnd type="none" w="med" len="med"/>
                      <a:tailEnd type="none" w="med" len="med"/>
                    </a:lnT>
                    <a:lnB>
                      <a:noFill/>
                    </a:lnB>
                    <a:solidFill>
                      <a:srgbClr val="E5F1FF"/>
                    </a:solidFill>
                  </a:tcPr>
                </a:tc>
                <a:tc vMerge="1">
                  <a:txBody>
                    <a:bodyPr/>
                    <a:lstStyle/>
                    <a:p>
                      <a:endParaRPr lang="en-US"/>
                    </a:p>
                  </a:txBody>
                  <a:tcPr/>
                </a:tc>
                <a:extLst>
                  <a:ext uri="{0D108BD9-81ED-4DB2-BD59-A6C34878D82A}">
                    <a16:rowId xmlns:a16="http://schemas.microsoft.com/office/drawing/2014/main" val="1886352877"/>
                  </a:ext>
                </a:extLst>
              </a:tr>
            </a:tbl>
          </a:graphicData>
        </a:graphic>
      </p:graphicFrame>
    </p:spTree>
    <p:extLst>
      <p:ext uri="{BB962C8B-B14F-4D97-AF65-F5344CB8AC3E}">
        <p14:creationId xmlns:p14="http://schemas.microsoft.com/office/powerpoint/2010/main" val="197814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744" y="2156255"/>
            <a:ext cx="10018713" cy="1752599"/>
          </a:xfrm>
        </p:spPr>
        <p:txBody>
          <a:bodyPr>
            <a:normAutofit fontScale="90000"/>
          </a:bodyPr>
          <a:lstStyle/>
          <a:p>
            <a:r>
              <a:rPr lang="en-US" i="1" dirty="0"/>
              <a:t>Math can get amazingly complicated quite fast. Graph Theory, Abstract Algebra, Real Analysis, Complex Analysis, Linear Algebra, Number Theory, and the list goes on. But there is one thing that all of these share in common: </a:t>
            </a:r>
            <a:r>
              <a:rPr lang="en-US" b="1" i="1" dirty="0"/>
              <a:t>Sets</a:t>
            </a:r>
            <a:r>
              <a:rPr lang="en-US" dirty="0"/>
              <a:t>.</a:t>
            </a:r>
            <a:endParaRPr lang="en-US" dirty="0"/>
          </a:p>
        </p:txBody>
      </p:sp>
    </p:spTree>
    <p:extLst>
      <p:ext uri="{BB962C8B-B14F-4D97-AF65-F5344CB8AC3E}">
        <p14:creationId xmlns:p14="http://schemas.microsoft.com/office/powerpoint/2010/main" val="786519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095" y="2737022"/>
            <a:ext cx="10018713" cy="1752599"/>
          </a:xfrm>
        </p:spPr>
        <p:txBody>
          <a:bodyPr>
            <a:normAutofit fontScale="90000"/>
          </a:bodyPr>
          <a:lstStyle/>
          <a:p>
            <a:r>
              <a:rPr lang="en-US" b="1" dirty="0"/>
              <a:t>Subsets</a:t>
            </a:r>
            <a:br>
              <a:rPr lang="en-US" b="1" dirty="0"/>
            </a:br>
            <a:r>
              <a:rPr lang="en-US" dirty="0" smtClean="0"/>
              <a:t/>
            </a:r>
            <a:br>
              <a:rPr lang="en-US" dirty="0" smtClean="0"/>
            </a:br>
            <a:r>
              <a:rPr lang="en-US" dirty="0" smtClean="0"/>
              <a:t>When </a:t>
            </a:r>
            <a:r>
              <a:rPr lang="en-US" dirty="0"/>
              <a:t>we define a set, if we take pieces of that set, we can form what is called a </a:t>
            </a:r>
            <a:r>
              <a:rPr lang="en-US" b="1" dirty="0"/>
              <a:t>subset</a:t>
            </a:r>
            <a:r>
              <a:rPr lang="en-US" dirty="0"/>
              <a:t>.</a:t>
            </a:r>
            <a:br>
              <a:rPr lang="en-US" dirty="0"/>
            </a:br>
            <a:r>
              <a:rPr lang="en-US" dirty="0"/>
              <a:t>Example: the set {1, 2, 3, 4, 5}</a:t>
            </a:r>
            <a:br>
              <a:rPr lang="en-US" dirty="0"/>
            </a:br>
            <a:r>
              <a:rPr lang="en-US" dirty="0"/>
              <a:t>A </a:t>
            </a:r>
            <a:r>
              <a:rPr lang="en-US" b="1" dirty="0"/>
              <a:t>subset</a:t>
            </a:r>
            <a:r>
              <a:rPr lang="en-US" dirty="0"/>
              <a:t> of this is {1, 2, 3}. Another subset is {3, 4} or even another is {1}, etc.</a:t>
            </a:r>
            <a:br>
              <a:rPr lang="en-US" dirty="0"/>
            </a:br>
            <a:r>
              <a:rPr lang="en-US" dirty="0"/>
              <a:t>But {1, 6} is </a:t>
            </a:r>
            <a:r>
              <a:rPr lang="en-US" b="1" dirty="0"/>
              <a:t>not</a:t>
            </a:r>
            <a:r>
              <a:rPr lang="en-US" dirty="0"/>
              <a:t> a subset, since it has an element (6) which is not in the parent set.</a:t>
            </a:r>
            <a:br>
              <a:rPr lang="en-US" dirty="0"/>
            </a:br>
            <a:endParaRPr lang="en-US" dirty="0"/>
          </a:p>
        </p:txBody>
      </p:sp>
    </p:spTree>
    <p:extLst>
      <p:ext uri="{BB962C8B-B14F-4D97-AF65-F5344CB8AC3E}">
        <p14:creationId xmlns:p14="http://schemas.microsoft.com/office/powerpoint/2010/main" val="1615234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Intersection</a:t>
            </a:r>
            <a:br>
              <a:rPr lang="en-US" b="1" dirty="0"/>
            </a:br>
            <a:r>
              <a:rPr lang="en-US" dirty="0" smtClean="0"/>
              <a:t/>
            </a:r>
            <a:br>
              <a:rPr lang="en-US" dirty="0" smtClean="0"/>
            </a:br>
            <a:r>
              <a:rPr lang="en-US" dirty="0" smtClean="0"/>
              <a:t>The </a:t>
            </a:r>
            <a:r>
              <a:rPr lang="en-US" dirty="0"/>
              <a:t>intersection of two sets has only the elements common to </a:t>
            </a:r>
            <a:r>
              <a:rPr lang="en-US" b="1" dirty="0"/>
              <a:t>both</a:t>
            </a:r>
            <a:r>
              <a:rPr lang="en-US" dirty="0"/>
              <a:t> sets</a:t>
            </a:r>
            <a:r>
              <a:rPr lang="en-US" dirty="0" smtClean="0"/>
              <a:t>.</a:t>
            </a:r>
            <a:br>
              <a:rPr lang="en-US" dirty="0" smtClean="0"/>
            </a:b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164" y="2248115"/>
            <a:ext cx="4399005" cy="3793773"/>
          </a:xfrm>
          <a:prstGeom prst="rect">
            <a:avLst/>
          </a:prstGeom>
        </p:spPr>
      </p:pic>
    </p:spTree>
    <p:extLst>
      <p:ext uri="{BB962C8B-B14F-4D97-AF65-F5344CB8AC3E}">
        <p14:creationId xmlns:p14="http://schemas.microsoft.com/office/powerpoint/2010/main" val="3111891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20506"/>
            <a:ext cx="10018713" cy="1752599"/>
          </a:xfrm>
        </p:spPr>
        <p:txBody>
          <a:bodyPr/>
          <a:lstStyle/>
          <a:p>
            <a:r>
              <a:rPr lang="en-US" dirty="0" smtClean="0"/>
              <a:t> </a:t>
            </a:r>
            <a:endParaRPr lang="en-US" dirty="0"/>
          </a:p>
        </p:txBody>
      </p:sp>
      <p:sp>
        <p:nvSpPr>
          <p:cNvPr id="3" name="Rectangle 2"/>
          <p:cNvSpPr/>
          <p:nvPr/>
        </p:nvSpPr>
        <p:spPr>
          <a:xfrm>
            <a:off x="2337068" y="1496805"/>
            <a:ext cx="6141117" cy="393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22153" y="2297312"/>
            <a:ext cx="2001795" cy="102561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64638" y="1127032"/>
            <a:ext cx="2001795" cy="102561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27027" y="5271202"/>
            <a:ext cx="3286896" cy="1446550"/>
          </a:xfrm>
          <a:prstGeom prst="rect">
            <a:avLst/>
          </a:prstGeom>
          <a:noFill/>
        </p:spPr>
        <p:txBody>
          <a:bodyPr wrap="square" rtlCol="0">
            <a:spAutoFit/>
          </a:bodyPr>
          <a:lstStyle/>
          <a:p>
            <a:r>
              <a:rPr lang="en-US" sz="8800" dirty="0" smtClean="0"/>
              <a:t>A</a:t>
            </a:r>
            <a:endParaRPr lang="en-US" sz="8800" dirty="0"/>
          </a:p>
        </p:txBody>
      </p:sp>
      <p:sp>
        <p:nvSpPr>
          <p:cNvPr id="7" name="TextBox 6"/>
          <p:cNvSpPr txBox="1"/>
          <p:nvPr/>
        </p:nvSpPr>
        <p:spPr>
          <a:xfrm>
            <a:off x="10230634" y="2635416"/>
            <a:ext cx="1346532" cy="923330"/>
          </a:xfrm>
          <a:prstGeom prst="rect">
            <a:avLst/>
          </a:prstGeom>
          <a:noFill/>
        </p:spPr>
        <p:txBody>
          <a:bodyPr wrap="square" rtlCol="0">
            <a:spAutoFit/>
          </a:bodyPr>
          <a:lstStyle/>
          <a:p>
            <a:r>
              <a:rPr lang="en-US" sz="5400" dirty="0" smtClean="0"/>
              <a:t>B</a:t>
            </a:r>
            <a:endParaRPr lang="en-US" sz="5400" dirty="0"/>
          </a:p>
        </p:txBody>
      </p:sp>
      <p:sp>
        <p:nvSpPr>
          <p:cNvPr id="10" name="TextBox 9"/>
          <p:cNvSpPr txBox="1"/>
          <p:nvPr/>
        </p:nvSpPr>
        <p:spPr>
          <a:xfrm>
            <a:off x="4000815" y="401538"/>
            <a:ext cx="7120266" cy="523220"/>
          </a:xfrm>
          <a:prstGeom prst="rect">
            <a:avLst/>
          </a:prstGeom>
          <a:noFill/>
        </p:spPr>
        <p:txBody>
          <a:bodyPr wrap="square" rtlCol="0">
            <a:spAutoFit/>
          </a:bodyPr>
          <a:lstStyle/>
          <a:p>
            <a:r>
              <a:rPr lang="en-US" sz="2800" b="1" dirty="0" smtClean="0">
                <a:solidFill>
                  <a:schemeClr val="accent6">
                    <a:lumMod val="50000"/>
                  </a:schemeClr>
                </a:solidFill>
              </a:rPr>
              <a:t>INTERSECTION</a:t>
            </a:r>
            <a:endParaRPr lang="en-US" sz="2800" b="1" dirty="0">
              <a:solidFill>
                <a:schemeClr val="accent6">
                  <a:lumMod val="50000"/>
                </a:schemeClr>
              </a:solidFill>
            </a:endParaRPr>
          </a:p>
        </p:txBody>
      </p:sp>
      <p:cxnSp>
        <p:nvCxnSpPr>
          <p:cNvPr id="12" name="Straight Connector 11"/>
          <p:cNvCxnSpPr/>
          <p:nvPr/>
        </p:nvCxnSpPr>
        <p:spPr>
          <a:xfrm>
            <a:off x="3395334" y="1639837"/>
            <a:ext cx="0" cy="2458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966218" y="3657600"/>
            <a:ext cx="3311014" cy="370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0597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287</TotalTime>
  <Words>127</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Eras Demi ITC</vt:lpstr>
      <vt:lpstr>Parallax</vt:lpstr>
      <vt:lpstr>IMAGE CORRECTION</vt:lpstr>
      <vt:lpstr>Set theory is a branch of mathematical logic that studies sets, which informally are collections of objects. Any type of object can be collected into a set.</vt:lpstr>
      <vt:lpstr>Combinations and Permutations When the order doesn't matter, it is a Combination. When the order does matter it is a Permutation. </vt:lpstr>
      <vt:lpstr>n! ------------------- (n − r)!  where n is the number of things to choose from, and we choose r of them, no repetitions, order matters.</vt:lpstr>
      <vt:lpstr>Math can get amazingly complicated quite fast. Graph Theory, Abstract Algebra, Real Analysis, Complex Analysis, Linear Algebra, Number Theory, and the list goes on. But there is one thing that all of these share in common: Sets.</vt:lpstr>
      <vt:lpstr>Subsets  When we define a set, if we take pieces of that set, we can form what is called a subset. Example: the set {1, 2, 3, 4, 5} A subset of this is {1, 2, 3}. Another subset is {3, 4} or even another is {1}, etc. But {1, 6} is not a subset, since it has an element (6) which is not in the parent set. </vt:lpstr>
      <vt:lpstr>Intersection  The intersection of two sets has only the elements common to both sets.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CORRECTION</dc:title>
  <dc:creator>sahil panindre</dc:creator>
  <cp:lastModifiedBy>sahil panindre</cp:lastModifiedBy>
  <cp:revision>24</cp:revision>
  <dcterms:created xsi:type="dcterms:W3CDTF">2020-11-16T03:20:15Z</dcterms:created>
  <dcterms:modified xsi:type="dcterms:W3CDTF">2020-11-16T08:07:22Z</dcterms:modified>
</cp:coreProperties>
</file>