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6" r:id="rId3"/>
    <p:sldId id="280" r:id="rId4"/>
    <p:sldId id="301" r:id="rId5"/>
    <p:sldId id="322" r:id="rId7"/>
    <p:sldId id="286" r:id="rId8"/>
    <p:sldId id="277" r:id="rId9"/>
    <p:sldId id="300" r:id="rId10"/>
    <p:sldId id="279" r:id="rId11"/>
    <p:sldId id="299" r:id="rId12"/>
    <p:sldId id="287" r:id="rId13"/>
    <p:sldId id="298" r:id="rId14"/>
    <p:sldId id="283" r:id="rId15"/>
    <p:sldId id="284" r:id="rId16"/>
    <p:sldId id="28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C38"/>
    <a:srgbClr val="F5F5F5"/>
    <a:srgbClr val="F86706"/>
    <a:srgbClr val="9E8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7" name="流程图: 离页连接符 6"/>
          <p:cNvSpPr/>
          <p:nvPr/>
        </p:nvSpPr>
        <p:spPr>
          <a:xfrm>
            <a:off x="5738495" y="1002030"/>
            <a:ext cx="715645" cy="715645"/>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5610860" y="875030"/>
            <a:ext cx="970280" cy="970280"/>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902325" y="1165860"/>
            <a:ext cx="387985" cy="387985"/>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4435475" y="1822450"/>
            <a:ext cx="9537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02120" y="1822450"/>
            <a:ext cx="9537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35475" y="2315845"/>
            <a:ext cx="3304540" cy="368300"/>
          </a:xfrm>
          <a:prstGeom prst="rect">
            <a:avLst/>
          </a:prstGeom>
          <a:noFill/>
        </p:spPr>
        <p:txBody>
          <a:bodyPr wrap="none" rtlCol="0">
            <a:spAutoFit/>
          </a:bodyPr>
          <a:p>
            <a:r>
              <a:rPr lang="en-US" altLang="zh-CN"/>
              <a:t>computer science and technology</a:t>
            </a:r>
            <a:endParaRPr lang="en-US" altLang="zh-CN"/>
          </a:p>
        </p:txBody>
      </p:sp>
      <p:sp>
        <p:nvSpPr>
          <p:cNvPr id="14" name="文本框 13"/>
          <p:cNvSpPr txBox="1"/>
          <p:nvPr/>
        </p:nvSpPr>
        <p:spPr>
          <a:xfrm>
            <a:off x="5091430" y="3154680"/>
            <a:ext cx="2011680" cy="645160"/>
          </a:xfrm>
          <a:prstGeom prst="rect">
            <a:avLst/>
          </a:prstGeom>
          <a:noFill/>
        </p:spPr>
        <p:txBody>
          <a:bodyPr wrap="none" rtlCol="0">
            <a:spAutoFit/>
          </a:bodyPr>
          <a:p>
            <a:pPr algn="ctr"/>
            <a:r>
              <a:rPr lang="zh-CN" altLang="en-US" sz="3600" b="1"/>
              <a:t>专业认识</a:t>
            </a:r>
            <a:endParaRPr lang="zh-CN" altLang="en-US" sz="3600" b="1"/>
          </a:p>
        </p:txBody>
      </p:sp>
      <p:grpSp>
        <p:nvGrpSpPr>
          <p:cNvPr id="6" name="组合 5"/>
          <p:cNvGrpSpPr/>
          <p:nvPr/>
        </p:nvGrpSpPr>
        <p:grpSpPr>
          <a:xfrm>
            <a:off x="2250440" y="-657860"/>
            <a:ext cx="7691120" cy="8173720"/>
            <a:chOff x="3544" y="-1036"/>
            <a:chExt cx="12112" cy="12872"/>
          </a:xfrm>
        </p:grpSpPr>
        <p:sp>
          <p:nvSpPr>
            <p:cNvPr id="2" name="椭圆 1"/>
            <p:cNvSpPr/>
            <p:nvPr/>
          </p:nvSpPr>
          <p:spPr>
            <a:xfrm>
              <a:off x="3544" y="-1036"/>
              <a:ext cx="12113" cy="12873"/>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3" name="椭圆 2"/>
            <p:cNvSpPr/>
            <p:nvPr/>
          </p:nvSpPr>
          <p:spPr>
            <a:xfrm>
              <a:off x="4526" y="9058"/>
              <a:ext cx="289" cy="2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4921" y="2679"/>
              <a:ext cx="382" cy="3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4815" y="9347"/>
              <a:ext cx="165" cy="1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4921" y="2447"/>
              <a:ext cx="165" cy="1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5" name="椭圆 24"/>
          <p:cNvSpPr/>
          <p:nvPr/>
        </p:nvSpPr>
        <p:spPr>
          <a:xfrm>
            <a:off x="5979795" y="5703570"/>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01385" y="6167120"/>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49010" y="659003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69" name="组合 68"/>
          <p:cNvGrpSpPr/>
          <p:nvPr/>
        </p:nvGrpSpPr>
        <p:grpSpPr>
          <a:xfrm rot="0">
            <a:off x="793115" y="3201035"/>
            <a:ext cx="10556240" cy="1584960"/>
            <a:chOff x="1004" y="3817"/>
            <a:chExt cx="16624" cy="2496"/>
          </a:xfrm>
        </p:grpSpPr>
        <p:sp>
          <p:nvSpPr>
            <p:cNvPr id="61" name="矩形 60"/>
            <p:cNvSpPr/>
            <p:nvPr/>
          </p:nvSpPr>
          <p:spPr>
            <a:xfrm>
              <a:off x="2280" y="5005"/>
              <a:ext cx="14448" cy="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燕尾形 61"/>
            <p:cNvSpPr/>
            <p:nvPr/>
          </p:nvSpPr>
          <p:spPr>
            <a:xfrm>
              <a:off x="1004" y="4572"/>
              <a:ext cx="746" cy="985"/>
            </a:xfrm>
            <a:prstGeom prst="chevron">
              <a:avLst>
                <a:gd name="adj" fmla="val 781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燕尾形 62"/>
            <p:cNvSpPr/>
            <p:nvPr/>
          </p:nvSpPr>
          <p:spPr>
            <a:xfrm>
              <a:off x="1318" y="4572"/>
              <a:ext cx="746" cy="985"/>
            </a:xfrm>
            <a:prstGeom prst="chevron">
              <a:avLst>
                <a:gd name="adj" fmla="val 781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等腰三角形 64"/>
            <p:cNvSpPr/>
            <p:nvPr/>
          </p:nvSpPr>
          <p:spPr>
            <a:xfrm rot="5400000">
              <a:off x="16008" y="4693"/>
              <a:ext cx="2496" cy="7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17180" y="4854"/>
              <a:ext cx="151" cy="1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cxnSp>
        <p:nvCxnSpPr>
          <p:cNvPr id="68" name="直接连接符 67"/>
          <p:cNvCxnSpPr/>
          <p:nvPr/>
        </p:nvCxnSpPr>
        <p:spPr>
          <a:xfrm flipH="1">
            <a:off x="3923030" y="2263140"/>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2693035" y="4785995"/>
            <a:ext cx="2468880" cy="368300"/>
          </a:xfrm>
          <a:prstGeom prst="rect">
            <a:avLst/>
          </a:prstGeom>
          <a:noFill/>
        </p:spPr>
        <p:txBody>
          <a:bodyPr wrap="none" rtlCol="0">
            <a:spAutoFit/>
          </a:bodyPr>
          <a:p>
            <a:r>
              <a:rPr lang="zh-CN" altLang="en-US"/>
              <a:t>学习和解决问题的</a:t>
            </a:r>
            <a:r>
              <a:rPr lang="zh-CN" altLang="en-US"/>
              <a:t>能力</a:t>
            </a:r>
            <a:endParaRPr lang="zh-CN" altLang="en-US"/>
          </a:p>
        </p:txBody>
      </p:sp>
      <p:sp>
        <p:nvSpPr>
          <p:cNvPr id="80" name="文本框 79"/>
          <p:cNvSpPr txBox="1"/>
          <p:nvPr/>
        </p:nvSpPr>
        <p:spPr>
          <a:xfrm>
            <a:off x="7194550" y="2832735"/>
            <a:ext cx="1783080" cy="368300"/>
          </a:xfrm>
          <a:prstGeom prst="rect">
            <a:avLst/>
          </a:prstGeom>
          <a:noFill/>
        </p:spPr>
        <p:txBody>
          <a:bodyPr wrap="none" rtlCol="0">
            <a:spAutoFit/>
          </a:bodyPr>
          <a:p>
            <a:r>
              <a:rPr lang="zh-CN" altLang="en-US"/>
              <a:t>计算机系统</a:t>
            </a:r>
            <a:r>
              <a:rPr lang="zh-CN" altLang="en-US"/>
              <a:t>原理</a:t>
            </a:r>
            <a:endParaRPr lang="zh-CN" altLang="en-US"/>
          </a:p>
        </p:txBody>
      </p:sp>
      <p:sp>
        <p:nvSpPr>
          <p:cNvPr id="82" name="文本框 81"/>
          <p:cNvSpPr txBox="1"/>
          <p:nvPr/>
        </p:nvSpPr>
        <p:spPr>
          <a:xfrm>
            <a:off x="1967865" y="2832735"/>
            <a:ext cx="1783080" cy="368300"/>
          </a:xfrm>
          <a:prstGeom prst="rect">
            <a:avLst/>
          </a:prstGeom>
          <a:noFill/>
        </p:spPr>
        <p:txBody>
          <a:bodyPr wrap="none" rtlCol="0">
            <a:spAutoFit/>
          </a:bodyPr>
          <a:p>
            <a:r>
              <a:rPr lang="zh-CN" altLang="en-US"/>
              <a:t>数据结构与</a:t>
            </a:r>
            <a:r>
              <a:rPr lang="zh-CN" altLang="en-US"/>
              <a:t>算法</a:t>
            </a:r>
            <a:endParaRPr lang="zh-CN" altLang="en-US"/>
          </a:p>
        </p:txBody>
      </p:sp>
      <p:sp>
        <p:nvSpPr>
          <p:cNvPr id="84" name="文本框 83"/>
          <p:cNvSpPr txBox="1"/>
          <p:nvPr/>
        </p:nvSpPr>
        <p:spPr>
          <a:xfrm>
            <a:off x="4520565" y="2832735"/>
            <a:ext cx="1554480" cy="368300"/>
          </a:xfrm>
          <a:prstGeom prst="rect">
            <a:avLst/>
          </a:prstGeom>
          <a:noFill/>
        </p:spPr>
        <p:txBody>
          <a:bodyPr wrap="none" rtlCol="0">
            <a:spAutoFit/>
          </a:bodyPr>
          <a:p>
            <a:r>
              <a:rPr lang="zh-CN" altLang="en-US"/>
              <a:t>多门</a:t>
            </a:r>
            <a:r>
              <a:rPr lang="zh-CN" altLang="en-US"/>
              <a:t>编程语言</a:t>
            </a:r>
            <a:endParaRPr lang="zh-CN" altLang="en-US"/>
          </a:p>
        </p:txBody>
      </p:sp>
      <p:sp>
        <p:nvSpPr>
          <p:cNvPr id="85" name="文本框 84"/>
          <p:cNvSpPr txBox="1"/>
          <p:nvPr/>
        </p:nvSpPr>
        <p:spPr>
          <a:xfrm>
            <a:off x="6348730" y="4785995"/>
            <a:ext cx="640080" cy="368300"/>
          </a:xfrm>
          <a:prstGeom prst="rect">
            <a:avLst/>
          </a:prstGeom>
          <a:noFill/>
        </p:spPr>
        <p:txBody>
          <a:bodyPr wrap="none" rtlCol="0">
            <a:spAutoFit/>
          </a:bodyPr>
          <a:p>
            <a:r>
              <a:rPr lang="zh-CN" altLang="en-US"/>
              <a:t>英语</a:t>
            </a:r>
            <a:endParaRPr lang="zh-CN" altLang="en-US"/>
          </a:p>
        </p:txBody>
      </p:sp>
      <p:cxnSp>
        <p:nvCxnSpPr>
          <p:cNvPr id="91" name="直接连接符 90"/>
          <p:cNvCxnSpPr/>
          <p:nvPr/>
        </p:nvCxnSpPr>
        <p:spPr>
          <a:xfrm flipH="1">
            <a:off x="6664325" y="2263140"/>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9297670" y="2263140"/>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8081645" y="4031615"/>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5293995" y="4031615"/>
            <a:ext cx="8890" cy="1768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grpSp>
        <p:nvGrpSpPr>
          <p:cNvPr id="18" name="组合 17"/>
          <p:cNvGrpSpPr/>
          <p:nvPr/>
        </p:nvGrpSpPr>
        <p:grpSpPr>
          <a:xfrm>
            <a:off x="3709670" y="892810"/>
            <a:ext cx="4772660" cy="5072896"/>
            <a:chOff x="4978" y="487"/>
            <a:chExt cx="9244" cy="9825"/>
          </a:xfrm>
        </p:grpSpPr>
        <p:sp>
          <p:nvSpPr>
            <p:cNvPr id="2" name="椭圆 1"/>
            <p:cNvSpPr/>
            <p:nvPr/>
          </p:nvSpPr>
          <p:spPr>
            <a:xfrm>
              <a:off x="4978" y="487"/>
              <a:ext cx="9244" cy="982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727" y="8191"/>
              <a:ext cx="221" cy="2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3660" y="3322"/>
              <a:ext cx="292" cy="2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9170" y="2482"/>
              <a:ext cx="860" cy="860"/>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9016" y="2329"/>
              <a:ext cx="1166" cy="1166"/>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9367" y="2679"/>
              <a:ext cx="466" cy="466"/>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7604"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448"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948" y="8411"/>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3660" y="3145"/>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9460" y="8133"/>
              <a:ext cx="279" cy="2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9486" y="8690"/>
              <a:ext cx="220" cy="2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9543" y="9198"/>
              <a:ext cx="115" cy="1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77" y="5447"/>
              <a:ext cx="488" cy="580"/>
            </a:xfrm>
            <a:prstGeom prst="rect">
              <a:avLst/>
            </a:prstGeom>
            <a:noFill/>
          </p:spPr>
          <p:txBody>
            <a:bodyPr wrap="square" rtlCol="0">
              <a:spAutoFit/>
            </a:bodyPr>
            <a:p>
              <a:endParaRPr lang="zh-CN" altLang="en-US"/>
            </a:p>
          </p:txBody>
        </p:sp>
      </p:grpSp>
      <p:grpSp>
        <p:nvGrpSpPr>
          <p:cNvPr id="14" name="组合 13"/>
          <p:cNvGrpSpPr/>
          <p:nvPr/>
        </p:nvGrpSpPr>
        <p:grpSpPr>
          <a:xfrm>
            <a:off x="5066030" y="2651760"/>
            <a:ext cx="2148205" cy="1365100"/>
            <a:chOff x="8698" y="5439"/>
            <a:chExt cx="1728" cy="1319"/>
          </a:xfrm>
        </p:grpSpPr>
        <p:sp>
          <p:nvSpPr>
            <p:cNvPr id="6" name="文本框 5"/>
            <p:cNvSpPr txBox="1"/>
            <p:nvPr/>
          </p:nvSpPr>
          <p:spPr>
            <a:xfrm>
              <a:off x="8768" y="5439"/>
              <a:ext cx="397" cy="472"/>
            </a:xfrm>
            <a:prstGeom prst="rect">
              <a:avLst/>
            </a:prstGeom>
            <a:noFill/>
          </p:spPr>
          <p:txBody>
            <a:bodyPr wrap="square" rtlCol="0">
              <a:spAutoFit/>
            </a:bodyPr>
            <a:p>
              <a:endParaRPr lang="zh-CN" altLang="en-US"/>
            </a:p>
          </p:txBody>
        </p:sp>
        <p:sp>
          <p:nvSpPr>
            <p:cNvPr id="15" name="文本框 14"/>
            <p:cNvSpPr txBox="1"/>
            <p:nvPr/>
          </p:nvSpPr>
          <p:spPr>
            <a:xfrm>
              <a:off x="8953" y="5645"/>
              <a:ext cx="1217" cy="504"/>
            </a:xfrm>
            <a:prstGeom prst="rect">
              <a:avLst/>
            </a:prstGeom>
            <a:noFill/>
          </p:spPr>
          <p:txBody>
            <a:bodyPr wrap="square" rtlCol="0">
              <a:spAutoFit/>
            </a:bodyPr>
            <a:p>
              <a:r>
                <a:rPr lang="en-US" altLang="zh-CN" sz="2800" b="1">
                  <a:latin typeface="+mj-ea"/>
                  <a:ea typeface="+mj-ea"/>
                </a:rPr>
                <a:t>PART 4</a:t>
              </a:r>
              <a:endParaRPr lang="en-US" altLang="zh-CN" sz="2800" b="1">
                <a:latin typeface="+mj-ea"/>
                <a:ea typeface="+mj-ea"/>
              </a:endParaRPr>
            </a:p>
          </p:txBody>
        </p:sp>
        <p:sp>
          <p:nvSpPr>
            <p:cNvPr id="19" name="文本框 18"/>
            <p:cNvSpPr txBox="1"/>
            <p:nvPr/>
          </p:nvSpPr>
          <p:spPr>
            <a:xfrm>
              <a:off x="8698" y="6254"/>
              <a:ext cx="1728" cy="504"/>
            </a:xfrm>
            <a:prstGeom prst="rect">
              <a:avLst/>
            </a:prstGeom>
            <a:noFill/>
          </p:spPr>
          <p:txBody>
            <a:bodyPr wrap="square" rtlCol="0">
              <a:spAutoFit/>
            </a:bodyPr>
            <a:p>
              <a:pPr algn="ctr"/>
              <a:r>
                <a:rPr lang="zh-CN" altLang="en-US" sz="2800" b="1"/>
                <a:t>就业前景</a:t>
              </a:r>
              <a:endParaRPr lang="zh-CN" altLang="en-US" sz="2800" b="1"/>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1544320" y="2042160"/>
            <a:ext cx="9103360" cy="4281805"/>
            <a:chOff x="2393" y="3576"/>
            <a:chExt cx="14336" cy="6743"/>
          </a:xfrm>
        </p:grpSpPr>
        <p:grpSp>
          <p:nvGrpSpPr>
            <p:cNvPr id="10" name="组合 9"/>
            <p:cNvGrpSpPr/>
            <p:nvPr/>
          </p:nvGrpSpPr>
          <p:grpSpPr>
            <a:xfrm>
              <a:off x="7737" y="3576"/>
              <a:ext cx="3648" cy="3648"/>
              <a:chOff x="2688" y="3288"/>
              <a:chExt cx="3648" cy="3648"/>
            </a:xfrm>
          </p:grpSpPr>
          <p:sp>
            <p:nvSpPr>
              <p:cNvPr id="9" name="任意多边形 8"/>
              <p:cNvSpPr/>
              <p:nvPr/>
            </p:nvSpPr>
            <p:spPr>
              <a:xfrm>
                <a:off x="2688" y="3288"/>
                <a:ext cx="3648" cy="364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648" h="3648">
                    <a:moveTo>
                      <a:pt x="1824" y="288"/>
                    </a:moveTo>
                    <a:cubicBezTo>
                      <a:pt x="976" y="288"/>
                      <a:pt x="288" y="976"/>
                      <a:pt x="288" y="1824"/>
                    </a:cubicBezTo>
                    <a:cubicBezTo>
                      <a:pt x="288" y="2672"/>
                      <a:pt x="976" y="3360"/>
                      <a:pt x="1824" y="3360"/>
                    </a:cubicBezTo>
                    <a:cubicBezTo>
                      <a:pt x="2672" y="3360"/>
                      <a:pt x="3360" y="2672"/>
                      <a:pt x="3360" y="1824"/>
                    </a:cubicBezTo>
                    <a:cubicBezTo>
                      <a:pt x="3360" y="976"/>
                      <a:pt x="2672" y="288"/>
                      <a:pt x="1824" y="288"/>
                    </a:cubicBezTo>
                    <a:close/>
                    <a:moveTo>
                      <a:pt x="1824" y="0"/>
                    </a:moveTo>
                    <a:cubicBezTo>
                      <a:pt x="2831" y="0"/>
                      <a:pt x="3648" y="817"/>
                      <a:pt x="3648" y="1824"/>
                    </a:cubicBezTo>
                    <a:cubicBezTo>
                      <a:pt x="3648" y="2831"/>
                      <a:pt x="2831" y="3648"/>
                      <a:pt x="1824" y="3648"/>
                    </a:cubicBezTo>
                    <a:cubicBezTo>
                      <a:pt x="817" y="3648"/>
                      <a:pt x="0" y="2831"/>
                      <a:pt x="0" y="1824"/>
                    </a:cubicBezTo>
                    <a:cubicBezTo>
                      <a:pt x="0" y="817"/>
                      <a:pt x="817" y="0"/>
                      <a:pt x="1824"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6" name="任意多边形 5"/>
              <p:cNvSpPr/>
              <p:nvPr/>
            </p:nvSpPr>
            <p:spPr>
              <a:xfrm>
                <a:off x="2783" y="5248"/>
                <a:ext cx="3458" cy="1544"/>
              </a:xfrm>
              <a:custGeom>
                <a:avLst/>
                <a:gdLst>
                  <a:gd name="connsiteX0" fmla="*/ 4912 w 4912"/>
                  <a:gd name="connsiteY0" fmla="*/ 4 h 2192"/>
                  <a:gd name="connsiteX1" fmla="*/ 2456 w 4912"/>
                  <a:gd name="connsiteY1" fmla="*/ 2192 h 2192"/>
                  <a:gd name="connsiteX2" fmla="*/ 0 w 4912"/>
                  <a:gd name="connsiteY2" fmla="*/ 4 h 2192"/>
                  <a:gd name="connsiteX3" fmla="*/ 0 w 4912"/>
                  <a:gd name="connsiteY3" fmla="*/ 0 h 2192"/>
                </a:gdLst>
                <a:ahLst/>
                <a:cxnLst>
                  <a:cxn ang="0">
                    <a:pos x="connsiteX0" y="connsiteY0"/>
                  </a:cxn>
                  <a:cxn ang="0">
                    <a:pos x="connsiteX1" y="connsiteY1"/>
                  </a:cxn>
                  <a:cxn ang="0">
                    <a:pos x="connsiteX2" y="connsiteY2"/>
                  </a:cxn>
                  <a:cxn ang="0">
                    <a:pos x="connsiteX3" y="connsiteY3"/>
                  </a:cxn>
                </a:cxnLst>
                <a:rect l="l" t="t" r="r" b="b"/>
                <a:pathLst>
                  <a:path w="4912" h="2192">
                    <a:moveTo>
                      <a:pt x="4912" y="4"/>
                    </a:moveTo>
                    <a:cubicBezTo>
                      <a:pt x="4771" y="1235"/>
                      <a:pt x="3726" y="2192"/>
                      <a:pt x="2456" y="2192"/>
                    </a:cubicBezTo>
                    <a:cubicBezTo>
                      <a:pt x="1187" y="2192"/>
                      <a:pt x="141" y="1235"/>
                      <a:pt x="0" y="4"/>
                    </a:cubicBezTo>
                    <a:lnTo>
                      <a:pt x="0" y="0"/>
                    </a:lnTo>
                  </a:path>
                </a:pathLst>
              </a:cu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30" name="文本框 29"/>
              <p:cNvSpPr txBox="1"/>
              <p:nvPr/>
            </p:nvSpPr>
            <p:spPr>
              <a:xfrm>
                <a:off x="3183" y="4822"/>
                <a:ext cx="1794" cy="580"/>
              </a:xfrm>
              <a:prstGeom prst="rect">
                <a:avLst/>
              </a:prstGeom>
              <a:noFill/>
            </p:spPr>
            <p:txBody>
              <a:bodyPr wrap="none" rtlCol="0">
                <a:spAutoFit/>
              </a:bodyPr>
              <a:p>
                <a:r>
                  <a:rPr lang="zh-CN" altLang="en-US" b="1"/>
                  <a:t>实践</a:t>
                </a:r>
                <a:r>
                  <a:rPr lang="en-US" altLang="zh-CN" b="1"/>
                  <a:t>-</a:t>
                </a:r>
                <a:r>
                  <a:rPr lang="zh-CN" altLang="en-US" b="1"/>
                  <a:t>技能型</a:t>
                </a:r>
                <a:r>
                  <a:rPr lang="zh-CN" altLang="en-US" b="1"/>
                  <a:t>人才</a:t>
                </a:r>
                <a:endParaRPr lang="zh-CN" altLang="en-US" b="1"/>
              </a:p>
            </p:txBody>
          </p:sp>
        </p:grpSp>
        <p:grpSp>
          <p:nvGrpSpPr>
            <p:cNvPr id="11" name="组合 10"/>
            <p:cNvGrpSpPr/>
            <p:nvPr/>
          </p:nvGrpSpPr>
          <p:grpSpPr>
            <a:xfrm rot="5400000">
              <a:off x="2393" y="3576"/>
              <a:ext cx="3648" cy="3648"/>
              <a:chOff x="2688" y="3288"/>
              <a:chExt cx="3648" cy="3648"/>
            </a:xfrm>
          </p:grpSpPr>
          <p:sp>
            <p:nvSpPr>
              <p:cNvPr id="12" name="任意多边形 11"/>
              <p:cNvSpPr/>
              <p:nvPr/>
            </p:nvSpPr>
            <p:spPr>
              <a:xfrm>
                <a:off x="2688" y="3288"/>
                <a:ext cx="3648" cy="364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648" h="3648">
                    <a:moveTo>
                      <a:pt x="1824" y="288"/>
                    </a:moveTo>
                    <a:cubicBezTo>
                      <a:pt x="976" y="288"/>
                      <a:pt x="288" y="976"/>
                      <a:pt x="288" y="1824"/>
                    </a:cubicBezTo>
                    <a:cubicBezTo>
                      <a:pt x="288" y="2672"/>
                      <a:pt x="976" y="3360"/>
                      <a:pt x="1824" y="3360"/>
                    </a:cubicBezTo>
                    <a:cubicBezTo>
                      <a:pt x="2672" y="3360"/>
                      <a:pt x="3360" y="2672"/>
                      <a:pt x="3360" y="1824"/>
                    </a:cubicBezTo>
                    <a:cubicBezTo>
                      <a:pt x="3360" y="976"/>
                      <a:pt x="2672" y="288"/>
                      <a:pt x="1824" y="288"/>
                    </a:cubicBezTo>
                    <a:close/>
                    <a:moveTo>
                      <a:pt x="1824" y="0"/>
                    </a:moveTo>
                    <a:cubicBezTo>
                      <a:pt x="2831" y="0"/>
                      <a:pt x="3648" y="817"/>
                      <a:pt x="3648" y="1824"/>
                    </a:cubicBezTo>
                    <a:cubicBezTo>
                      <a:pt x="3648" y="2831"/>
                      <a:pt x="2831" y="3648"/>
                      <a:pt x="1824" y="3648"/>
                    </a:cubicBezTo>
                    <a:cubicBezTo>
                      <a:pt x="817" y="3648"/>
                      <a:pt x="0" y="2831"/>
                      <a:pt x="0" y="1824"/>
                    </a:cubicBezTo>
                    <a:cubicBezTo>
                      <a:pt x="0" y="817"/>
                      <a:pt x="817" y="0"/>
                      <a:pt x="1824"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任意多边形 12"/>
              <p:cNvSpPr/>
              <p:nvPr/>
            </p:nvSpPr>
            <p:spPr>
              <a:xfrm>
                <a:off x="2783" y="5248"/>
                <a:ext cx="3458" cy="1544"/>
              </a:xfrm>
              <a:custGeom>
                <a:avLst/>
                <a:gdLst>
                  <a:gd name="connsiteX0" fmla="*/ 4912 w 4912"/>
                  <a:gd name="connsiteY0" fmla="*/ 4 h 2192"/>
                  <a:gd name="connsiteX1" fmla="*/ 2456 w 4912"/>
                  <a:gd name="connsiteY1" fmla="*/ 2192 h 2192"/>
                  <a:gd name="connsiteX2" fmla="*/ 0 w 4912"/>
                  <a:gd name="connsiteY2" fmla="*/ 4 h 2192"/>
                  <a:gd name="connsiteX3" fmla="*/ 0 w 4912"/>
                  <a:gd name="connsiteY3" fmla="*/ 0 h 2192"/>
                </a:gdLst>
                <a:ahLst/>
                <a:cxnLst>
                  <a:cxn ang="0">
                    <a:pos x="connsiteX0" y="connsiteY0"/>
                  </a:cxn>
                  <a:cxn ang="0">
                    <a:pos x="connsiteX1" y="connsiteY1"/>
                  </a:cxn>
                  <a:cxn ang="0">
                    <a:pos x="connsiteX2" y="connsiteY2"/>
                  </a:cxn>
                  <a:cxn ang="0">
                    <a:pos x="connsiteX3" y="connsiteY3"/>
                  </a:cxn>
                </a:cxnLst>
                <a:rect l="l" t="t" r="r" b="b"/>
                <a:pathLst>
                  <a:path w="4912" h="2192">
                    <a:moveTo>
                      <a:pt x="4912" y="4"/>
                    </a:moveTo>
                    <a:cubicBezTo>
                      <a:pt x="4771" y="1235"/>
                      <a:pt x="3726" y="2192"/>
                      <a:pt x="2456" y="2192"/>
                    </a:cubicBezTo>
                    <a:cubicBezTo>
                      <a:pt x="1187" y="2192"/>
                      <a:pt x="141" y="1235"/>
                      <a:pt x="0" y="4"/>
                    </a:cubicBezTo>
                    <a:lnTo>
                      <a:pt x="0" y="0"/>
                    </a:lnTo>
                  </a:path>
                </a:pathLst>
              </a:cu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文本框 13"/>
              <p:cNvSpPr txBox="1"/>
              <p:nvPr/>
            </p:nvSpPr>
            <p:spPr>
              <a:xfrm rot="16200000">
                <a:off x="3053" y="4823"/>
                <a:ext cx="2918" cy="580"/>
              </a:xfrm>
              <a:prstGeom prst="rect">
                <a:avLst/>
              </a:prstGeom>
              <a:noFill/>
            </p:spPr>
            <p:txBody>
              <a:bodyPr wrap="none" rtlCol="0">
                <a:spAutoFit/>
              </a:bodyPr>
              <a:p>
                <a:r>
                  <a:rPr lang="zh-CN" altLang="en-US" b="1"/>
                  <a:t>创新</a:t>
                </a:r>
                <a:r>
                  <a:rPr lang="en-US" altLang="zh-CN" b="1"/>
                  <a:t>-</a:t>
                </a:r>
                <a:r>
                  <a:rPr lang="zh-CN" altLang="en-US" b="1"/>
                  <a:t>技术型</a:t>
                </a:r>
                <a:r>
                  <a:rPr lang="zh-CN" altLang="en-US" b="1"/>
                  <a:t>人才</a:t>
                </a:r>
                <a:endParaRPr lang="zh-CN" altLang="en-US" b="1"/>
              </a:p>
            </p:txBody>
          </p:sp>
        </p:grpSp>
        <p:grpSp>
          <p:nvGrpSpPr>
            <p:cNvPr id="15" name="组合 14"/>
            <p:cNvGrpSpPr/>
            <p:nvPr/>
          </p:nvGrpSpPr>
          <p:grpSpPr>
            <a:xfrm rot="16200000" flipH="1">
              <a:off x="13081" y="3671"/>
              <a:ext cx="3648" cy="3648"/>
              <a:chOff x="2688" y="3288"/>
              <a:chExt cx="3648" cy="3648"/>
            </a:xfrm>
          </p:grpSpPr>
          <p:sp>
            <p:nvSpPr>
              <p:cNvPr id="16" name="任意多边形 15"/>
              <p:cNvSpPr/>
              <p:nvPr/>
            </p:nvSpPr>
            <p:spPr>
              <a:xfrm>
                <a:off x="2688" y="3288"/>
                <a:ext cx="3648" cy="364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648" h="3648">
                    <a:moveTo>
                      <a:pt x="1824" y="288"/>
                    </a:moveTo>
                    <a:cubicBezTo>
                      <a:pt x="976" y="288"/>
                      <a:pt x="288" y="976"/>
                      <a:pt x="288" y="1824"/>
                    </a:cubicBezTo>
                    <a:cubicBezTo>
                      <a:pt x="288" y="2672"/>
                      <a:pt x="976" y="3360"/>
                      <a:pt x="1824" y="3360"/>
                    </a:cubicBezTo>
                    <a:cubicBezTo>
                      <a:pt x="2672" y="3360"/>
                      <a:pt x="3360" y="2672"/>
                      <a:pt x="3360" y="1824"/>
                    </a:cubicBezTo>
                    <a:cubicBezTo>
                      <a:pt x="3360" y="976"/>
                      <a:pt x="2672" y="288"/>
                      <a:pt x="1824" y="288"/>
                    </a:cubicBezTo>
                    <a:close/>
                    <a:moveTo>
                      <a:pt x="1824" y="0"/>
                    </a:moveTo>
                    <a:cubicBezTo>
                      <a:pt x="2831" y="0"/>
                      <a:pt x="3648" y="817"/>
                      <a:pt x="3648" y="1824"/>
                    </a:cubicBezTo>
                    <a:cubicBezTo>
                      <a:pt x="3648" y="2831"/>
                      <a:pt x="2831" y="3648"/>
                      <a:pt x="1824" y="3648"/>
                    </a:cubicBezTo>
                    <a:cubicBezTo>
                      <a:pt x="817" y="3648"/>
                      <a:pt x="0" y="2831"/>
                      <a:pt x="0" y="1824"/>
                    </a:cubicBezTo>
                    <a:cubicBezTo>
                      <a:pt x="0" y="817"/>
                      <a:pt x="817" y="0"/>
                      <a:pt x="1824"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7" name="任意多边形 16"/>
              <p:cNvSpPr/>
              <p:nvPr/>
            </p:nvSpPr>
            <p:spPr>
              <a:xfrm>
                <a:off x="2783" y="5248"/>
                <a:ext cx="3458" cy="1544"/>
              </a:xfrm>
              <a:custGeom>
                <a:avLst/>
                <a:gdLst>
                  <a:gd name="connsiteX0" fmla="*/ 4912 w 4912"/>
                  <a:gd name="connsiteY0" fmla="*/ 4 h 2192"/>
                  <a:gd name="connsiteX1" fmla="*/ 2456 w 4912"/>
                  <a:gd name="connsiteY1" fmla="*/ 2192 h 2192"/>
                  <a:gd name="connsiteX2" fmla="*/ 0 w 4912"/>
                  <a:gd name="connsiteY2" fmla="*/ 4 h 2192"/>
                  <a:gd name="connsiteX3" fmla="*/ 0 w 4912"/>
                  <a:gd name="connsiteY3" fmla="*/ 0 h 2192"/>
                </a:gdLst>
                <a:ahLst/>
                <a:cxnLst>
                  <a:cxn ang="0">
                    <a:pos x="connsiteX0" y="connsiteY0"/>
                  </a:cxn>
                  <a:cxn ang="0">
                    <a:pos x="connsiteX1" y="connsiteY1"/>
                  </a:cxn>
                  <a:cxn ang="0">
                    <a:pos x="connsiteX2" y="connsiteY2"/>
                  </a:cxn>
                  <a:cxn ang="0">
                    <a:pos x="connsiteX3" y="connsiteY3"/>
                  </a:cxn>
                </a:cxnLst>
                <a:rect l="l" t="t" r="r" b="b"/>
                <a:pathLst>
                  <a:path w="4912" h="2192">
                    <a:moveTo>
                      <a:pt x="4912" y="4"/>
                    </a:moveTo>
                    <a:cubicBezTo>
                      <a:pt x="4771" y="1235"/>
                      <a:pt x="3726" y="2192"/>
                      <a:pt x="2456" y="2192"/>
                    </a:cubicBezTo>
                    <a:cubicBezTo>
                      <a:pt x="1187" y="2192"/>
                      <a:pt x="141" y="1235"/>
                      <a:pt x="0" y="4"/>
                    </a:cubicBezTo>
                    <a:lnTo>
                      <a:pt x="0" y="0"/>
                    </a:lnTo>
                  </a:path>
                </a:pathLst>
              </a:cu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8" name="文本框 17"/>
              <p:cNvSpPr txBox="1"/>
              <p:nvPr/>
            </p:nvSpPr>
            <p:spPr>
              <a:xfrm rot="16200000">
                <a:off x="2778" y="4863"/>
                <a:ext cx="3278" cy="580"/>
              </a:xfrm>
              <a:prstGeom prst="rect">
                <a:avLst/>
              </a:prstGeom>
              <a:noFill/>
            </p:spPr>
            <p:txBody>
              <a:bodyPr wrap="none" rtlCol="0">
                <a:spAutoFit/>
              </a:bodyPr>
              <a:p>
                <a:r>
                  <a:rPr lang="zh-CN" altLang="en-US" b="1"/>
                  <a:t>综合</a:t>
                </a:r>
                <a:r>
                  <a:rPr lang="en-US" altLang="zh-CN" b="1"/>
                  <a:t>-</a:t>
                </a:r>
                <a:r>
                  <a:rPr lang="zh-CN" altLang="en-US" b="1"/>
                  <a:t>跨专业型</a:t>
                </a:r>
                <a:r>
                  <a:rPr lang="zh-CN" altLang="en-US" b="1"/>
                  <a:t>人才</a:t>
                </a:r>
                <a:endParaRPr lang="zh-CN" altLang="en-US" b="1"/>
              </a:p>
            </p:txBody>
          </p:sp>
        </p:grpSp>
        <p:sp>
          <p:nvSpPr>
            <p:cNvPr id="19" name="文本框 18"/>
            <p:cNvSpPr txBox="1"/>
            <p:nvPr/>
          </p:nvSpPr>
          <p:spPr>
            <a:xfrm>
              <a:off x="2428" y="7558"/>
              <a:ext cx="3577" cy="1888"/>
            </a:xfrm>
            <a:prstGeom prst="rect">
              <a:avLst/>
            </a:prstGeom>
            <a:noFill/>
          </p:spPr>
          <p:txBody>
            <a:bodyPr wrap="square" rtlCol="0" anchor="t">
              <a:spAutoFit/>
            </a:bodyPr>
            <a:p>
              <a:pPr algn="just"/>
              <a:r>
                <a:rPr lang="zh-CN" altLang="en-US">
                  <a:latin typeface="微软雅黑" panose="020B0503020204020204" charset="-122"/>
                  <a:ea typeface="微软雅黑" panose="020B0503020204020204" charset="-122"/>
                  <a:sym typeface="+mn-ea"/>
                </a:rPr>
                <a:t>日前，大型科技公司需要在云计算，物联网，人工智能等方面的技术</a:t>
              </a:r>
              <a:r>
                <a:rPr lang="zh-CN" altLang="en-US">
                  <a:latin typeface="微软雅黑" panose="020B0503020204020204" charset="-122"/>
                  <a:ea typeface="微软雅黑" panose="020B0503020204020204" charset="-122"/>
                  <a:sym typeface="+mn-ea"/>
                </a:rPr>
                <a:t>人才。</a:t>
              </a:r>
              <a:endParaRPr lang="zh-CN" altLang="en-US">
                <a:latin typeface="微软雅黑" panose="020B0503020204020204" charset="-122"/>
                <a:ea typeface="微软雅黑" panose="020B0503020204020204" charset="-122"/>
                <a:sym typeface="+mn-ea"/>
              </a:endParaRPr>
            </a:p>
          </p:txBody>
        </p:sp>
        <p:sp>
          <p:nvSpPr>
            <p:cNvPr id="20" name="文本框 19"/>
            <p:cNvSpPr txBox="1"/>
            <p:nvPr/>
          </p:nvSpPr>
          <p:spPr>
            <a:xfrm>
              <a:off x="7812" y="7558"/>
              <a:ext cx="3577" cy="2325"/>
            </a:xfrm>
            <a:prstGeom prst="rect">
              <a:avLst/>
            </a:prstGeom>
            <a:noFill/>
          </p:spPr>
          <p:txBody>
            <a:bodyPr wrap="square" rtlCol="0" anchor="t">
              <a:spAutoFit/>
            </a:bodyPr>
            <a:p>
              <a:pPr algn="just"/>
              <a:r>
                <a:rPr lang="en-US" altLang="zh-CN">
                  <a:latin typeface="微软雅黑" panose="020B0503020204020204" charset="-122"/>
                  <a:ea typeface="微软雅黑" panose="020B0503020204020204" charset="-122"/>
                  <a:sym typeface="+mn-ea"/>
                </a:rPr>
                <a:t>5G</a:t>
              </a:r>
              <a:r>
                <a:rPr lang="zh-CN" altLang="en-US">
                  <a:latin typeface="微软雅黑" panose="020B0503020204020204" charset="-122"/>
                  <a:ea typeface="微软雅黑" panose="020B0503020204020204" charset="-122"/>
                  <a:sym typeface="+mn-ea"/>
                </a:rPr>
                <a:t>时代的到来和互联网</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的浪潮，使得很多传统企业有了大量智能化，网格化的生产和</a:t>
              </a:r>
              <a:r>
                <a:rPr lang="zh-CN" altLang="en-US">
                  <a:latin typeface="微软雅黑" panose="020B0503020204020204" charset="-122"/>
                  <a:ea typeface="微软雅黑" panose="020B0503020204020204" charset="-122"/>
                  <a:sym typeface="+mn-ea"/>
                </a:rPr>
                <a:t>管理需求。</a:t>
              </a:r>
              <a:endParaRPr lang="zh-CN" altLang="en-US">
                <a:latin typeface="微软雅黑" panose="020B0503020204020204" charset="-122"/>
                <a:ea typeface="微软雅黑" panose="020B0503020204020204" charset="-122"/>
                <a:sym typeface="+mn-ea"/>
              </a:endParaRPr>
            </a:p>
          </p:txBody>
        </p:sp>
        <p:sp>
          <p:nvSpPr>
            <p:cNvPr id="21" name="文本框 20"/>
            <p:cNvSpPr txBox="1"/>
            <p:nvPr/>
          </p:nvSpPr>
          <p:spPr>
            <a:xfrm>
              <a:off x="13116" y="7558"/>
              <a:ext cx="3577" cy="2761"/>
            </a:xfrm>
            <a:prstGeom prst="rect">
              <a:avLst/>
            </a:prstGeom>
            <a:noFill/>
          </p:spPr>
          <p:txBody>
            <a:bodyPr wrap="square" rtlCol="0" anchor="t">
              <a:spAutoFit/>
            </a:bodyPr>
            <a:p>
              <a:pPr algn="just"/>
              <a:r>
                <a:rPr lang="en-US" altLang="zh-CN">
                  <a:latin typeface="微软雅黑" panose="020B0503020204020204" charset="-122"/>
                  <a:ea typeface="微软雅黑" panose="020B0503020204020204" charset="-122"/>
                  <a:sym typeface="+mn-ea"/>
                </a:rPr>
                <a:t>计算机技术要想落地到传统行业</a:t>
              </a: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需要了解行业特点，所以具备</a:t>
              </a:r>
              <a:r>
                <a:rPr lang="zh-CN" altLang="en-US">
                  <a:latin typeface="微软雅黑" panose="020B0503020204020204" charset="-122"/>
                  <a:ea typeface="微软雅黑" panose="020B0503020204020204" charset="-122"/>
                  <a:sym typeface="+mn-ea"/>
                </a:rPr>
                <a:t>跨专</a:t>
              </a:r>
              <a:r>
                <a:rPr lang="en-US" altLang="zh-CN">
                  <a:latin typeface="微软雅黑" panose="020B0503020204020204" charset="-122"/>
                  <a:ea typeface="微软雅黑" panose="020B0503020204020204" charset="-122"/>
                  <a:sym typeface="+mn-ea"/>
                </a:rPr>
                <a:t>业知识的计算机人才将有更大的发展空间。</a:t>
              </a:r>
              <a:endParaRPr lang="en-US" altLang="zh-CN">
                <a:latin typeface="微软雅黑" panose="020B0503020204020204" charset="-122"/>
                <a:ea typeface="微软雅黑" panose="020B0503020204020204" charset="-122"/>
                <a:sym typeface="+mn-ea"/>
              </a:endParaRP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81280" cy="81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2" name="组合 11"/>
          <p:cNvGrpSpPr/>
          <p:nvPr/>
        </p:nvGrpSpPr>
        <p:grpSpPr>
          <a:xfrm>
            <a:off x="5507990" y="2864485"/>
            <a:ext cx="1129030" cy="1129030"/>
            <a:chOff x="6792" y="3888"/>
            <a:chExt cx="5256" cy="5256"/>
          </a:xfrm>
        </p:grpSpPr>
        <p:sp>
          <p:nvSpPr>
            <p:cNvPr id="10" name="椭圆 9"/>
            <p:cNvSpPr/>
            <p:nvPr/>
          </p:nvSpPr>
          <p:spPr>
            <a:xfrm>
              <a:off x="6948" y="4044"/>
              <a:ext cx="4944" cy="49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792" y="3888"/>
              <a:ext cx="5256" cy="5256"/>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任意多边形 13"/>
          <p:cNvSpPr/>
          <p:nvPr/>
        </p:nvSpPr>
        <p:spPr>
          <a:xfrm>
            <a:off x="4663440" y="2600325"/>
            <a:ext cx="909955" cy="523875"/>
          </a:xfrm>
          <a:custGeom>
            <a:avLst/>
            <a:gdLst>
              <a:gd name="connisteX0" fmla="*/ 1478280 w 1478280"/>
              <a:gd name="connsiteY0" fmla="*/ 762000 h 762000"/>
              <a:gd name="connisteX1" fmla="*/ 807720 w 1478280"/>
              <a:gd name="connsiteY1" fmla="*/ 0 h 762000"/>
              <a:gd name="connisteX2" fmla="*/ 0 w 1478280"/>
              <a:gd name="connsiteY2" fmla="*/ 0 h 762000"/>
            </a:gdLst>
            <a:ahLst/>
            <a:cxnLst>
              <a:cxn ang="0">
                <a:pos x="connisteX0" y="connsiteY0"/>
              </a:cxn>
              <a:cxn ang="0">
                <a:pos x="connisteX1" y="connsiteY1"/>
              </a:cxn>
              <a:cxn ang="0">
                <a:pos x="connisteX2" y="connsiteY2"/>
              </a:cxn>
            </a:cxnLst>
            <a:rect l="l" t="t" r="r" b="b"/>
            <a:pathLst>
              <a:path w="1478280" h="762000">
                <a:moveTo>
                  <a:pt x="1478280" y="762000"/>
                </a:moveTo>
                <a:lnTo>
                  <a:pt x="807720" y="0"/>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1871980" y="1935598"/>
            <a:ext cx="2472690" cy="3585968"/>
            <a:chOff x="2740" y="3493"/>
            <a:chExt cx="3228" cy="4629"/>
          </a:xfrm>
        </p:grpSpPr>
        <p:sp>
          <p:nvSpPr>
            <p:cNvPr id="16" name="文本框 15"/>
            <p:cNvSpPr txBox="1"/>
            <p:nvPr/>
          </p:nvSpPr>
          <p:spPr>
            <a:xfrm>
              <a:off x="4684" y="3493"/>
              <a:ext cx="1284" cy="475"/>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01</a:t>
              </a:r>
              <a:endParaRPr lang="en-US" altLang="zh-CN" b="1">
                <a:latin typeface="微软雅黑" panose="020B0503020204020204" charset="-122"/>
                <a:ea typeface="微软雅黑" panose="020B0503020204020204" charset="-122"/>
              </a:endParaRPr>
            </a:p>
          </p:txBody>
        </p:sp>
        <p:sp>
          <p:nvSpPr>
            <p:cNvPr id="17" name="文本框 16"/>
            <p:cNvSpPr txBox="1"/>
            <p:nvPr/>
          </p:nvSpPr>
          <p:spPr>
            <a:xfrm>
              <a:off x="4239" y="4061"/>
              <a:ext cx="1728" cy="594"/>
            </a:xfrm>
            <a:prstGeom prst="rect">
              <a:avLst/>
            </a:prstGeom>
            <a:noFill/>
          </p:spPr>
          <p:txBody>
            <a:bodyPr wrap="square" rtlCol="0">
              <a:spAutoFit/>
            </a:bodyPr>
            <a:p>
              <a:r>
                <a:rPr lang="en-US" altLang="zh-CN" sz="2400" b="1"/>
                <a:t>IT</a:t>
              </a:r>
              <a:r>
                <a:rPr lang="zh-CN" altLang="en-US" sz="2400" b="1"/>
                <a:t>方向</a:t>
              </a:r>
              <a:endParaRPr lang="zh-CN" altLang="en-US" sz="2400" b="1"/>
            </a:p>
          </p:txBody>
        </p:sp>
        <p:sp>
          <p:nvSpPr>
            <p:cNvPr id="19" name="文本框 18"/>
            <p:cNvSpPr txBox="1"/>
            <p:nvPr/>
          </p:nvSpPr>
          <p:spPr>
            <a:xfrm>
              <a:off x="2740" y="4786"/>
              <a:ext cx="3059" cy="3336"/>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软件开发</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测试</a:t>
              </a:r>
              <a:r>
                <a:rPr lang="zh-CN" altLang="en-US">
                  <a:latin typeface="微软雅黑" panose="020B0503020204020204" charset="-122"/>
                  <a:ea typeface="微软雅黑" panose="020B0503020204020204" charset="-122"/>
                </a:rPr>
                <a:t>工程师</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sym typeface="+mn-ea"/>
                </a:rPr>
                <a:t>网络管理工程师</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产品</a:t>
              </a:r>
              <a:r>
                <a:rPr lang="zh-CN" altLang="en-US">
                  <a:latin typeface="微软雅黑" panose="020B0503020204020204" charset="-122"/>
                  <a:ea typeface="微软雅黑" panose="020B0503020204020204" charset="-122"/>
                </a:rPr>
                <a:t>经理</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数据分析</a:t>
              </a:r>
              <a:r>
                <a:rPr lang="zh-CN" altLang="en-US">
                  <a:latin typeface="微软雅黑" panose="020B0503020204020204" charset="-122"/>
                  <a:ea typeface="微软雅黑" panose="020B0503020204020204" charset="-122"/>
                </a:rPr>
                <a:t>师</a:t>
              </a:r>
              <a:endParaRPr lang="zh-CN" altLang="en-US">
                <a:latin typeface="微软雅黑" panose="020B0503020204020204" charset="-122"/>
                <a:ea typeface="微软雅黑" panose="020B0503020204020204" charset="-122"/>
              </a:endParaRPr>
            </a:p>
            <a:p>
              <a:pPr algn="just"/>
              <a:r>
                <a:rPr lang="en-US" altLang="zh-CN">
                  <a:latin typeface="微软雅黑" panose="020B0503020204020204" charset="-122"/>
                  <a:ea typeface="微软雅黑" panose="020B0503020204020204" charset="-122"/>
                </a:rPr>
                <a:t>UI/</a:t>
              </a:r>
              <a:r>
                <a:rPr lang="zh-CN" altLang="en-US">
                  <a:latin typeface="微软雅黑" panose="020B0503020204020204" charset="-122"/>
                  <a:ea typeface="微软雅黑" panose="020B0503020204020204" charset="-122"/>
                </a:rPr>
                <a:t>网页</a:t>
              </a:r>
              <a:r>
                <a:rPr lang="zh-CN" altLang="en-US">
                  <a:latin typeface="微软雅黑" panose="020B0503020204020204" charset="-122"/>
                  <a:ea typeface="微软雅黑" panose="020B0503020204020204" charset="-122"/>
                </a:rPr>
                <a:t>设计师</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需求分析师</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新媒体</a:t>
              </a:r>
              <a:r>
                <a:rPr lang="zh-CN" altLang="en-US">
                  <a:latin typeface="微软雅黑" panose="020B0503020204020204" charset="-122"/>
                  <a:ea typeface="微软雅黑" panose="020B0503020204020204" charset="-122"/>
                </a:rPr>
                <a:t>运营</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电脑维修</a:t>
              </a:r>
              <a:endParaRPr lang="zh-CN" altLang="en-US">
                <a:latin typeface="微软雅黑" panose="020B0503020204020204" charset="-122"/>
                <a:ea typeface="微软雅黑" panose="020B0503020204020204" charset="-122"/>
              </a:endParaRPr>
            </a:p>
            <a:p>
              <a:pPr algn="just"/>
              <a:endParaRPr lang="zh-CN" altLang="en-US">
                <a:latin typeface="微软雅黑" panose="020B0503020204020204" charset="-122"/>
                <a:ea typeface="微软雅黑" panose="020B0503020204020204" charset="-122"/>
              </a:endParaRPr>
            </a:p>
          </p:txBody>
        </p:sp>
      </p:grpSp>
      <p:grpSp>
        <p:nvGrpSpPr>
          <p:cNvPr id="6" name="组合 5"/>
          <p:cNvGrpSpPr/>
          <p:nvPr/>
        </p:nvGrpSpPr>
        <p:grpSpPr>
          <a:xfrm>
            <a:off x="7839710" y="2303511"/>
            <a:ext cx="2428875" cy="2978697"/>
            <a:chOff x="13700" y="5076"/>
            <a:chExt cx="3059" cy="3189"/>
          </a:xfrm>
        </p:grpSpPr>
        <p:sp>
          <p:nvSpPr>
            <p:cNvPr id="20" name="文本框 19"/>
            <p:cNvSpPr txBox="1"/>
            <p:nvPr/>
          </p:nvSpPr>
          <p:spPr>
            <a:xfrm>
              <a:off x="13700" y="7871"/>
              <a:ext cx="917" cy="394"/>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02</a:t>
              </a:r>
              <a:endParaRPr lang="en-US" altLang="zh-CN" b="1">
                <a:latin typeface="微软雅黑" panose="020B0503020204020204" charset="-122"/>
                <a:ea typeface="微软雅黑" panose="020B0503020204020204" charset="-122"/>
              </a:endParaRPr>
            </a:p>
          </p:txBody>
        </p:sp>
        <p:sp>
          <p:nvSpPr>
            <p:cNvPr id="21" name="文本框 20"/>
            <p:cNvSpPr txBox="1"/>
            <p:nvPr/>
          </p:nvSpPr>
          <p:spPr>
            <a:xfrm>
              <a:off x="13700" y="7379"/>
              <a:ext cx="2094" cy="493"/>
            </a:xfrm>
            <a:prstGeom prst="rect">
              <a:avLst/>
            </a:prstGeom>
            <a:noFill/>
          </p:spPr>
          <p:txBody>
            <a:bodyPr wrap="square" rtlCol="0">
              <a:spAutoFit/>
            </a:bodyPr>
            <a:p>
              <a:r>
                <a:rPr lang="zh-CN" altLang="en-US" sz="2400" b="1"/>
                <a:t>非</a:t>
              </a:r>
              <a:r>
                <a:rPr lang="en-US" altLang="zh-CN" sz="2400" b="1"/>
                <a:t>IT</a:t>
              </a:r>
              <a:r>
                <a:rPr lang="zh-CN" altLang="en-US" sz="2400" b="1"/>
                <a:t>方向</a:t>
              </a:r>
              <a:endParaRPr lang="zh-CN" altLang="en-US" sz="2400" b="1"/>
            </a:p>
          </p:txBody>
        </p:sp>
        <p:sp>
          <p:nvSpPr>
            <p:cNvPr id="22" name="文本框 21"/>
            <p:cNvSpPr txBox="1"/>
            <p:nvPr/>
          </p:nvSpPr>
          <p:spPr>
            <a:xfrm>
              <a:off x="13700" y="5076"/>
              <a:ext cx="3059" cy="2173"/>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前台行政</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市场销售</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房产物业</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动画设计</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财务出纳</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酒店管理</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公务员</a:t>
              </a:r>
              <a:endParaRPr lang="zh-CN" altLang="en-US">
                <a:latin typeface="微软雅黑" panose="020B0503020204020204" charset="-122"/>
                <a:ea typeface="微软雅黑" panose="020B0503020204020204" charset="-122"/>
              </a:endParaRPr>
            </a:p>
          </p:txBody>
        </p:sp>
      </p:grpSp>
      <p:sp>
        <p:nvSpPr>
          <p:cNvPr id="3" name="iconfont-1191-801542"/>
          <p:cNvSpPr/>
          <p:nvPr/>
        </p:nvSpPr>
        <p:spPr>
          <a:xfrm>
            <a:off x="5858837" y="3124158"/>
            <a:ext cx="474324" cy="609685"/>
          </a:xfrm>
          <a:custGeom>
            <a:avLst/>
            <a:gdLst>
              <a:gd name="T0" fmla="*/ 5989 w 6182"/>
              <a:gd name="T1" fmla="*/ 3179 h 7948"/>
              <a:gd name="T2" fmla="*/ 5023 w 6182"/>
              <a:gd name="T3" fmla="*/ 3179 h 7948"/>
              <a:gd name="T4" fmla="*/ 5023 w 6182"/>
              <a:gd name="T5" fmla="*/ 1987 h 7948"/>
              <a:gd name="T6" fmla="*/ 3091 w 6182"/>
              <a:gd name="T7" fmla="*/ 0 h 7948"/>
              <a:gd name="T8" fmla="*/ 1159 w 6182"/>
              <a:gd name="T9" fmla="*/ 1987 h 7948"/>
              <a:gd name="T10" fmla="*/ 1159 w 6182"/>
              <a:gd name="T11" fmla="*/ 3179 h 7948"/>
              <a:gd name="T12" fmla="*/ 193 w 6182"/>
              <a:gd name="T13" fmla="*/ 3179 h 7948"/>
              <a:gd name="T14" fmla="*/ 0 w 6182"/>
              <a:gd name="T15" fmla="*/ 3378 h 7948"/>
              <a:gd name="T16" fmla="*/ 0 w 6182"/>
              <a:gd name="T17" fmla="*/ 4769 h 7948"/>
              <a:gd name="T18" fmla="*/ 3091 w 6182"/>
              <a:gd name="T19" fmla="*/ 7948 h 7948"/>
              <a:gd name="T20" fmla="*/ 6182 w 6182"/>
              <a:gd name="T21" fmla="*/ 4769 h 7948"/>
              <a:gd name="T22" fmla="*/ 6182 w 6182"/>
              <a:gd name="T23" fmla="*/ 3378 h 7948"/>
              <a:gd name="T24" fmla="*/ 5989 w 6182"/>
              <a:gd name="T25" fmla="*/ 3179 h 7948"/>
              <a:gd name="T26" fmla="*/ 3091 w 6182"/>
              <a:gd name="T27" fmla="*/ 5762 h 7948"/>
              <a:gd name="T28" fmla="*/ 2511 w 6182"/>
              <a:gd name="T29" fmla="*/ 5166 h 7948"/>
              <a:gd name="T30" fmla="*/ 3091 w 6182"/>
              <a:gd name="T31" fmla="*/ 4570 h 7948"/>
              <a:gd name="T32" fmla="*/ 3671 w 6182"/>
              <a:gd name="T33" fmla="*/ 5166 h 7948"/>
              <a:gd name="T34" fmla="*/ 3091 w 6182"/>
              <a:gd name="T35" fmla="*/ 5762 h 7948"/>
              <a:gd name="T36" fmla="*/ 1932 w 6182"/>
              <a:gd name="T37" fmla="*/ 3179 h 7948"/>
              <a:gd name="T38" fmla="*/ 1932 w 6182"/>
              <a:gd name="T39" fmla="*/ 1987 h 7948"/>
              <a:gd name="T40" fmla="*/ 3091 w 6182"/>
              <a:gd name="T41" fmla="*/ 794 h 7948"/>
              <a:gd name="T42" fmla="*/ 4250 w 6182"/>
              <a:gd name="T43" fmla="*/ 1987 h 7948"/>
              <a:gd name="T44" fmla="*/ 4250 w 6182"/>
              <a:gd name="T45" fmla="*/ 3179 h 7948"/>
              <a:gd name="T46" fmla="*/ 1932 w 6182"/>
              <a:gd name="T47" fmla="*/ 3179 h 7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82" h="7948">
                <a:moveTo>
                  <a:pt x="5989" y="3179"/>
                </a:moveTo>
                <a:lnTo>
                  <a:pt x="5023" y="3179"/>
                </a:lnTo>
                <a:lnTo>
                  <a:pt x="5023" y="1987"/>
                </a:lnTo>
                <a:cubicBezTo>
                  <a:pt x="5023" y="891"/>
                  <a:pt x="4156" y="0"/>
                  <a:pt x="3091" y="0"/>
                </a:cubicBezTo>
                <a:cubicBezTo>
                  <a:pt x="2026" y="0"/>
                  <a:pt x="1159" y="891"/>
                  <a:pt x="1159" y="1987"/>
                </a:cubicBezTo>
                <a:lnTo>
                  <a:pt x="1159" y="3179"/>
                </a:lnTo>
                <a:lnTo>
                  <a:pt x="193" y="3179"/>
                </a:lnTo>
                <a:cubicBezTo>
                  <a:pt x="87" y="3179"/>
                  <a:pt x="0" y="3269"/>
                  <a:pt x="0" y="3378"/>
                </a:cubicBezTo>
                <a:lnTo>
                  <a:pt x="0" y="4769"/>
                </a:lnTo>
                <a:cubicBezTo>
                  <a:pt x="0" y="6525"/>
                  <a:pt x="1384" y="7948"/>
                  <a:pt x="3091" y="7948"/>
                </a:cubicBezTo>
                <a:cubicBezTo>
                  <a:pt x="4798" y="7948"/>
                  <a:pt x="6182" y="6525"/>
                  <a:pt x="6182" y="4769"/>
                </a:cubicBezTo>
                <a:lnTo>
                  <a:pt x="6182" y="3378"/>
                </a:lnTo>
                <a:cubicBezTo>
                  <a:pt x="6182" y="3269"/>
                  <a:pt x="6095" y="3179"/>
                  <a:pt x="5989" y="3179"/>
                </a:cubicBezTo>
                <a:close/>
                <a:moveTo>
                  <a:pt x="3091" y="5762"/>
                </a:moveTo>
                <a:cubicBezTo>
                  <a:pt x="2771" y="5762"/>
                  <a:pt x="2511" y="5496"/>
                  <a:pt x="2511" y="5166"/>
                </a:cubicBezTo>
                <a:cubicBezTo>
                  <a:pt x="2511" y="4837"/>
                  <a:pt x="2771" y="4570"/>
                  <a:pt x="3091" y="4570"/>
                </a:cubicBezTo>
                <a:cubicBezTo>
                  <a:pt x="3411" y="4570"/>
                  <a:pt x="3671" y="4837"/>
                  <a:pt x="3671" y="5166"/>
                </a:cubicBezTo>
                <a:cubicBezTo>
                  <a:pt x="3671" y="5496"/>
                  <a:pt x="3411" y="5762"/>
                  <a:pt x="3091" y="5762"/>
                </a:cubicBezTo>
                <a:close/>
                <a:moveTo>
                  <a:pt x="1932" y="3179"/>
                </a:moveTo>
                <a:lnTo>
                  <a:pt x="1932" y="1987"/>
                </a:lnTo>
                <a:cubicBezTo>
                  <a:pt x="1932" y="1329"/>
                  <a:pt x="2452" y="794"/>
                  <a:pt x="3091" y="794"/>
                </a:cubicBezTo>
                <a:cubicBezTo>
                  <a:pt x="3730" y="794"/>
                  <a:pt x="4250" y="1329"/>
                  <a:pt x="4250" y="1987"/>
                </a:cubicBezTo>
                <a:lnTo>
                  <a:pt x="4250" y="3179"/>
                </a:lnTo>
                <a:lnTo>
                  <a:pt x="1932" y="317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任意多边形 3"/>
          <p:cNvSpPr/>
          <p:nvPr/>
        </p:nvSpPr>
        <p:spPr>
          <a:xfrm rot="10800000">
            <a:off x="6420485" y="3862705"/>
            <a:ext cx="845185" cy="501015"/>
          </a:xfrm>
          <a:custGeom>
            <a:avLst/>
            <a:gdLst>
              <a:gd name="connisteX0" fmla="*/ 1478280 w 1478280"/>
              <a:gd name="connsiteY0" fmla="*/ 762000 h 762000"/>
              <a:gd name="connisteX1" fmla="*/ 807720 w 1478280"/>
              <a:gd name="connsiteY1" fmla="*/ 0 h 762000"/>
              <a:gd name="connisteX2" fmla="*/ 0 w 1478280"/>
              <a:gd name="connsiteY2" fmla="*/ 0 h 762000"/>
            </a:gdLst>
            <a:ahLst/>
            <a:cxnLst>
              <a:cxn ang="0">
                <a:pos x="connisteX0" y="connsiteY0"/>
              </a:cxn>
              <a:cxn ang="0">
                <a:pos x="connisteX1" y="connsiteY1"/>
              </a:cxn>
              <a:cxn ang="0">
                <a:pos x="connisteX2" y="connsiteY2"/>
              </a:cxn>
            </a:cxnLst>
            <a:rect l="l" t="t" r="r" b="b"/>
            <a:pathLst>
              <a:path w="1478280" h="762000">
                <a:moveTo>
                  <a:pt x="1478280" y="762000"/>
                </a:moveTo>
                <a:lnTo>
                  <a:pt x="807720" y="0"/>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344160" y="864870"/>
            <a:ext cx="1554480" cy="368300"/>
          </a:xfrm>
          <a:prstGeom prst="rect">
            <a:avLst/>
          </a:prstGeom>
          <a:noFill/>
        </p:spPr>
        <p:txBody>
          <a:bodyPr wrap="none" rtlCol="0">
            <a:spAutoFit/>
          </a:bodyPr>
          <a:p>
            <a:pPr algn="l"/>
            <a:r>
              <a:rPr lang="zh-CN" altLang="en-US" b="1">
                <a:solidFill>
                  <a:schemeClr val="tx1"/>
                </a:solidFill>
                <a:latin typeface="微软雅黑" panose="020B0503020204020204" charset="-122"/>
                <a:ea typeface="微软雅黑" panose="020B0503020204020204" charset="-122"/>
              </a:rPr>
              <a:t>具体职业</a:t>
            </a:r>
            <a:r>
              <a:rPr lang="zh-CN" altLang="en-US" b="1">
                <a:solidFill>
                  <a:schemeClr val="tx1"/>
                </a:solidFill>
                <a:latin typeface="微软雅黑" panose="020B0503020204020204" charset="-122"/>
                <a:ea typeface="微软雅黑" panose="020B0503020204020204" charset="-122"/>
              </a:rPr>
              <a:t>方向</a:t>
            </a:r>
            <a:endParaRPr lang="zh-CN" altLang="en-US" b="1">
              <a:solidFill>
                <a:schemeClr val="tx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椭圆 1"/>
          <p:cNvSpPr/>
          <p:nvPr/>
        </p:nvSpPr>
        <p:spPr>
          <a:xfrm>
            <a:off x="3161030" y="309245"/>
            <a:ext cx="5869940" cy="623887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636645" y="5201285"/>
            <a:ext cx="140335" cy="1403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674100" y="2109470"/>
            <a:ext cx="185420" cy="1854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5822950" y="1576070"/>
            <a:ext cx="546100" cy="546100"/>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5725160" y="1478915"/>
            <a:ext cx="740410" cy="740410"/>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948045" y="1701165"/>
            <a:ext cx="295910" cy="295910"/>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4828540" y="2202180"/>
            <a:ext cx="727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634480" y="2202180"/>
            <a:ext cx="7277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530850" y="3244850"/>
            <a:ext cx="1125855" cy="368300"/>
          </a:xfrm>
          <a:prstGeom prst="rect">
            <a:avLst/>
          </a:prstGeom>
          <a:noFill/>
        </p:spPr>
        <p:txBody>
          <a:bodyPr wrap="square" rtlCol="0">
            <a:spAutoFit/>
          </a:bodyPr>
          <a:p>
            <a:r>
              <a:rPr lang="zh-CN" altLang="en-US" b="1"/>
              <a:t>谢谢观看</a:t>
            </a:r>
            <a:endParaRPr lang="zh-CN" altLang="en-US" b="1"/>
          </a:p>
        </p:txBody>
      </p:sp>
      <p:sp>
        <p:nvSpPr>
          <p:cNvPr id="16" name="椭圆 15"/>
          <p:cNvSpPr/>
          <p:nvPr/>
        </p:nvSpPr>
        <p:spPr>
          <a:xfrm>
            <a:off x="3776980" y="5340985"/>
            <a:ext cx="80010" cy="80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674100" y="1997075"/>
            <a:ext cx="80010" cy="80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6007100" y="5164455"/>
            <a:ext cx="177165" cy="1771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23610" y="5518150"/>
            <a:ext cx="139700" cy="1397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59805" y="5840730"/>
            <a:ext cx="73025" cy="730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grpSp>
        <p:nvGrpSpPr>
          <p:cNvPr id="23" name="组合 22"/>
          <p:cNvGrpSpPr/>
          <p:nvPr/>
        </p:nvGrpSpPr>
        <p:grpSpPr>
          <a:xfrm>
            <a:off x="2505710" y="188595"/>
            <a:ext cx="6442075" cy="5297805"/>
            <a:chOff x="3946" y="297"/>
            <a:chExt cx="10145" cy="8343"/>
          </a:xfrm>
        </p:grpSpPr>
        <p:sp>
          <p:nvSpPr>
            <p:cNvPr id="25" name="椭圆 24"/>
            <p:cNvSpPr/>
            <p:nvPr/>
          </p:nvSpPr>
          <p:spPr>
            <a:xfrm>
              <a:off x="9379" y="297"/>
              <a:ext cx="365" cy="3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9418" y="937"/>
              <a:ext cx="288" cy="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9487" y="1942"/>
              <a:ext cx="151" cy="1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8410" y="1362"/>
              <a:ext cx="2303" cy="580"/>
            </a:xfrm>
            <a:prstGeom prst="rect">
              <a:avLst/>
            </a:prstGeom>
            <a:noFill/>
          </p:spPr>
          <p:txBody>
            <a:bodyPr wrap="none" rtlCol="0">
              <a:spAutoFit/>
            </a:bodyPr>
            <a:p>
              <a:r>
                <a:rPr lang="en-US" altLang="zh-CN" b="1">
                  <a:solidFill>
                    <a:schemeClr val="tx1"/>
                  </a:solidFill>
                  <a:latin typeface="微软雅黑" panose="020B0503020204020204" charset="-122"/>
                  <a:ea typeface="微软雅黑" panose="020B0503020204020204" charset="-122"/>
                </a:rPr>
                <a:t>CONTENTS</a:t>
              </a:r>
              <a:endParaRPr lang="en-US" altLang="zh-CN" b="1">
                <a:solidFill>
                  <a:schemeClr val="tx1"/>
                </a:solidFill>
                <a:latin typeface="微软雅黑" panose="020B0503020204020204" charset="-122"/>
                <a:ea typeface="微软雅黑" panose="020B0503020204020204" charset="-122"/>
              </a:endParaRPr>
            </a:p>
          </p:txBody>
        </p:sp>
        <p:cxnSp>
          <p:nvCxnSpPr>
            <p:cNvPr id="6" name="直接连接符 5"/>
            <p:cNvCxnSpPr/>
            <p:nvPr/>
          </p:nvCxnSpPr>
          <p:spPr>
            <a:xfrm>
              <a:off x="9599" y="4177"/>
              <a:ext cx="1" cy="446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946" y="4501"/>
              <a:ext cx="4335" cy="580"/>
              <a:chOff x="2124" y="4104"/>
              <a:chExt cx="4335" cy="580"/>
            </a:xfrm>
          </p:grpSpPr>
          <p:sp>
            <p:nvSpPr>
              <p:cNvPr id="3" name="文本框 2"/>
              <p:cNvSpPr txBox="1"/>
              <p:nvPr/>
            </p:nvSpPr>
            <p:spPr>
              <a:xfrm>
                <a:off x="2124" y="4104"/>
                <a:ext cx="4335" cy="580"/>
              </a:xfrm>
              <a:prstGeom prst="rect">
                <a:avLst/>
              </a:prstGeom>
              <a:noFill/>
            </p:spPr>
            <p:txBody>
              <a:bodyPr wrap="square" rtlCol="0">
                <a:spAutoFit/>
              </a:bodyPr>
              <a:p>
                <a:pPr lvl="0" algn="l">
                  <a:buClrTx/>
                  <a:buSzTx/>
                  <a:buFontTx/>
                </a:pPr>
                <a:r>
                  <a:rPr lang="en-US" altLang="zh-CN" b="1">
                    <a:latin typeface="微软雅黑" panose="020B0503020204020204" charset="-122"/>
                    <a:ea typeface="微软雅黑" panose="020B0503020204020204" charset="-122"/>
                    <a:sym typeface="+mn-ea"/>
                  </a:rPr>
                  <a:t>PART 1</a:t>
                </a:r>
                <a:endParaRPr lang="en-US" altLang="zh-CN" b="1">
                  <a:latin typeface="微软雅黑" panose="020B0503020204020204" charset="-122"/>
                  <a:ea typeface="微软雅黑" panose="020B0503020204020204" charset="-122"/>
                  <a:sym typeface="+mn-ea"/>
                </a:endParaRPr>
              </a:p>
            </p:txBody>
          </p:sp>
          <p:sp>
            <p:nvSpPr>
              <p:cNvPr id="4" name="文本框 3"/>
              <p:cNvSpPr txBox="1"/>
              <p:nvPr/>
            </p:nvSpPr>
            <p:spPr>
              <a:xfrm>
                <a:off x="3780" y="4104"/>
                <a:ext cx="1728" cy="580"/>
              </a:xfrm>
              <a:prstGeom prst="rect">
                <a:avLst/>
              </a:prstGeom>
              <a:noFill/>
            </p:spPr>
            <p:txBody>
              <a:bodyPr wrap="none" rtlCol="0">
                <a:spAutoFit/>
              </a:bodyPr>
              <a:p>
                <a:r>
                  <a:rPr lang="zh-CN" altLang="en-US" b="1"/>
                  <a:t>研究领域</a:t>
                </a:r>
                <a:endParaRPr lang="zh-CN" altLang="en-US" b="1"/>
              </a:p>
            </p:txBody>
          </p:sp>
        </p:grpSp>
        <p:grpSp>
          <p:nvGrpSpPr>
            <p:cNvPr id="9" name="组合 8"/>
            <p:cNvGrpSpPr/>
            <p:nvPr/>
          </p:nvGrpSpPr>
          <p:grpSpPr>
            <a:xfrm>
              <a:off x="3946" y="7376"/>
              <a:ext cx="2729" cy="580"/>
              <a:chOff x="2124" y="7520"/>
              <a:chExt cx="2729" cy="580"/>
            </a:xfrm>
          </p:grpSpPr>
          <p:sp>
            <p:nvSpPr>
              <p:cNvPr id="5" name="文本框 4"/>
              <p:cNvSpPr txBox="1"/>
              <p:nvPr/>
            </p:nvSpPr>
            <p:spPr>
              <a:xfrm>
                <a:off x="2124" y="7520"/>
                <a:ext cx="1569" cy="580"/>
              </a:xfrm>
              <a:prstGeom prst="rect">
                <a:avLst/>
              </a:prstGeom>
              <a:noFill/>
            </p:spPr>
            <p:txBody>
              <a:bodyPr wrap="none" rtlCol="0">
                <a:spAutoFit/>
              </a:bodyPr>
              <a:p>
                <a:pPr lvl="0" algn="l">
                  <a:buClrTx/>
                  <a:buSzTx/>
                  <a:buFontTx/>
                </a:pPr>
                <a:r>
                  <a:rPr lang="en-US" altLang="zh-CN" b="1">
                    <a:latin typeface="微软雅黑" panose="020B0503020204020204" charset="-122"/>
                    <a:ea typeface="微软雅黑" panose="020B0503020204020204" charset="-122"/>
                    <a:sym typeface="+mn-ea"/>
                  </a:rPr>
                  <a:t>PART 2</a:t>
                </a:r>
                <a:endParaRPr lang="en-US" altLang="zh-CN" b="1">
                  <a:latin typeface="微软雅黑" panose="020B0503020204020204" charset="-122"/>
                  <a:ea typeface="微软雅黑" panose="020B0503020204020204" charset="-122"/>
                  <a:sym typeface="+mn-ea"/>
                </a:endParaRPr>
              </a:p>
            </p:txBody>
          </p:sp>
          <p:sp>
            <p:nvSpPr>
              <p:cNvPr id="7" name="文本框 6"/>
              <p:cNvSpPr txBox="1"/>
              <p:nvPr/>
            </p:nvSpPr>
            <p:spPr>
              <a:xfrm>
                <a:off x="3780" y="7520"/>
                <a:ext cx="1073" cy="580"/>
              </a:xfrm>
              <a:prstGeom prst="rect">
                <a:avLst/>
              </a:prstGeom>
              <a:noFill/>
            </p:spPr>
            <p:txBody>
              <a:bodyPr wrap="none" rtlCol="0">
                <a:spAutoFit/>
              </a:bodyPr>
              <a:p>
                <a:r>
                  <a:rPr lang="zh-CN" altLang="en-US" b="1"/>
                  <a:t>研究热点</a:t>
                </a:r>
                <a:endParaRPr lang="zh-CN" altLang="en-US" b="1"/>
              </a:p>
            </p:txBody>
          </p:sp>
        </p:grpSp>
        <p:grpSp>
          <p:nvGrpSpPr>
            <p:cNvPr id="10" name="组合 9"/>
            <p:cNvGrpSpPr/>
            <p:nvPr/>
          </p:nvGrpSpPr>
          <p:grpSpPr>
            <a:xfrm>
              <a:off x="10626" y="4501"/>
              <a:ext cx="3384" cy="580"/>
              <a:chOff x="2124" y="7520"/>
              <a:chExt cx="3384" cy="580"/>
            </a:xfrm>
          </p:grpSpPr>
          <p:sp>
            <p:nvSpPr>
              <p:cNvPr id="11" name="文本框 10"/>
              <p:cNvSpPr txBox="1"/>
              <p:nvPr/>
            </p:nvSpPr>
            <p:spPr>
              <a:xfrm>
                <a:off x="2124" y="7520"/>
                <a:ext cx="1569" cy="580"/>
              </a:xfrm>
              <a:prstGeom prst="rect">
                <a:avLst/>
              </a:prstGeom>
              <a:noFill/>
            </p:spPr>
            <p:txBody>
              <a:bodyPr wrap="none" rtlCol="0">
                <a:spAutoFit/>
              </a:bodyPr>
              <a:p>
                <a:pPr lvl="0" algn="l">
                  <a:buClrTx/>
                  <a:buSzTx/>
                  <a:buFontTx/>
                </a:pPr>
                <a:r>
                  <a:rPr lang="en-US" altLang="zh-CN" b="1">
                    <a:latin typeface="微软雅黑" panose="020B0503020204020204" charset="-122"/>
                    <a:ea typeface="微软雅黑" panose="020B0503020204020204" charset="-122"/>
                    <a:sym typeface="+mn-ea"/>
                  </a:rPr>
                  <a:t>PART 3</a:t>
                </a:r>
                <a:endParaRPr lang="en-US" altLang="zh-CN" b="1">
                  <a:latin typeface="微软雅黑" panose="020B0503020204020204" charset="-122"/>
                  <a:ea typeface="微软雅黑" panose="020B0503020204020204" charset="-122"/>
                  <a:sym typeface="+mn-ea"/>
                </a:endParaRPr>
              </a:p>
            </p:txBody>
          </p:sp>
          <p:sp>
            <p:nvSpPr>
              <p:cNvPr id="12" name="文本框 11"/>
              <p:cNvSpPr txBox="1"/>
              <p:nvPr/>
            </p:nvSpPr>
            <p:spPr>
              <a:xfrm>
                <a:off x="3780" y="7520"/>
                <a:ext cx="1728" cy="580"/>
              </a:xfrm>
              <a:prstGeom prst="rect">
                <a:avLst/>
              </a:prstGeom>
              <a:noFill/>
            </p:spPr>
            <p:txBody>
              <a:bodyPr wrap="none" rtlCol="0">
                <a:spAutoFit/>
              </a:bodyPr>
              <a:p>
                <a:r>
                  <a:rPr lang="zh-CN" altLang="en-US" b="1"/>
                  <a:t>专业技能</a:t>
                </a:r>
                <a:endParaRPr lang="zh-CN" altLang="en-US" b="1"/>
              </a:p>
            </p:txBody>
          </p:sp>
        </p:grpSp>
        <p:grpSp>
          <p:nvGrpSpPr>
            <p:cNvPr id="13" name="组合 12"/>
            <p:cNvGrpSpPr/>
            <p:nvPr/>
          </p:nvGrpSpPr>
          <p:grpSpPr>
            <a:xfrm>
              <a:off x="10626" y="7376"/>
              <a:ext cx="3465" cy="580"/>
              <a:chOff x="2124" y="7520"/>
              <a:chExt cx="3465" cy="580"/>
            </a:xfrm>
          </p:grpSpPr>
          <p:sp>
            <p:nvSpPr>
              <p:cNvPr id="14" name="文本框 13"/>
              <p:cNvSpPr txBox="1"/>
              <p:nvPr/>
            </p:nvSpPr>
            <p:spPr>
              <a:xfrm>
                <a:off x="2124" y="7520"/>
                <a:ext cx="1569" cy="580"/>
              </a:xfrm>
              <a:prstGeom prst="rect">
                <a:avLst/>
              </a:prstGeom>
              <a:noFill/>
            </p:spPr>
            <p:txBody>
              <a:bodyPr wrap="none" rtlCol="0">
                <a:spAutoFit/>
              </a:bodyPr>
              <a:p>
                <a:pPr lvl="0" algn="l">
                  <a:buClrTx/>
                  <a:buSzTx/>
                  <a:buFontTx/>
                </a:pPr>
                <a:r>
                  <a:rPr lang="en-US" altLang="zh-CN" b="1">
                    <a:latin typeface="微软雅黑" panose="020B0503020204020204" charset="-122"/>
                    <a:ea typeface="微软雅黑" panose="020B0503020204020204" charset="-122"/>
                    <a:sym typeface="+mn-ea"/>
                  </a:rPr>
                  <a:t>PART 4</a:t>
                </a:r>
                <a:endParaRPr lang="en-US" altLang="zh-CN" b="1">
                  <a:latin typeface="微软雅黑" panose="020B0503020204020204" charset="-122"/>
                  <a:ea typeface="微软雅黑" panose="020B0503020204020204" charset="-122"/>
                  <a:sym typeface="+mn-ea"/>
                </a:endParaRPr>
              </a:p>
            </p:txBody>
          </p:sp>
          <p:sp>
            <p:nvSpPr>
              <p:cNvPr id="15" name="文本框 14"/>
              <p:cNvSpPr txBox="1"/>
              <p:nvPr/>
            </p:nvSpPr>
            <p:spPr>
              <a:xfrm>
                <a:off x="3780" y="7520"/>
                <a:ext cx="1809" cy="580"/>
              </a:xfrm>
              <a:prstGeom prst="rect">
                <a:avLst/>
              </a:prstGeom>
              <a:noFill/>
            </p:spPr>
            <p:txBody>
              <a:bodyPr wrap="none" rtlCol="0">
                <a:spAutoFit/>
              </a:bodyPr>
              <a:p>
                <a:r>
                  <a:rPr lang="en-US" altLang="zh-CN" b="1"/>
                  <a:t> </a:t>
                </a:r>
                <a:r>
                  <a:rPr lang="zh-CN" altLang="en-US" b="1"/>
                  <a:t>就业前景</a:t>
                </a:r>
                <a:endParaRPr lang="zh-CN" altLang="en-US" b="1"/>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 name="椭圆 1"/>
          <p:cNvSpPr/>
          <p:nvPr/>
        </p:nvSpPr>
        <p:spPr>
          <a:xfrm>
            <a:off x="3709670" y="892810"/>
            <a:ext cx="4772660" cy="507301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4096385" y="4870450"/>
            <a:ext cx="114300" cy="1143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192135" y="2356485"/>
            <a:ext cx="150495" cy="150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5873750" y="1922780"/>
            <a:ext cx="443865" cy="443865"/>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5794375" y="1844040"/>
            <a:ext cx="601980" cy="601980"/>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5975985" y="2024380"/>
            <a:ext cx="240665" cy="240665"/>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506539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33515" y="2432050"/>
            <a:ext cx="5918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10685" y="498411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192135" y="2265045"/>
            <a:ext cx="64770" cy="64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6023610" y="4840605"/>
            <a:ext cx="144145" cy="1441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036945" y="5128260"/>
            <a:ext cx="113665" cy="113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6066790" y="5390515"/>
            <a:ext cx="59690" cy="596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5065395" y="2893060"/>
            <a:ext cx="2146300" cy="1258357"/>
            <a:chOff x="8736" y="5439"/>
            <a:chExt cx="1728" cy="1393"/>
          </a:xfrm>
        </p:grpSpPr>
        <p:sp>
          <p:nvSpPr>
            <p:cNvPr id="5" name="文本框 4"/>
            <p:cNvSpPr txBox="1"/>
            <p:nvPr/>
          </p:nvSpPr>
          <p:spPr>
            <a:xfrm>
              <a:off x="8768" y="5439"/>
              <a:ext cx="397" cy="522"/>
            </a:xfrm>
            <a:prstGeom prst="rect">
              <a:avLst/>
            </a:prstGeom>
            <a:noFill/>
          </p:spPr>
          <p:txBody>
            <a:bodyPr wrap="square" rtlCol="0">
              <a:spAutoFit/>
            </a:bodyPr>
            <a:p>
              <a:pPr algn="ctr"/>
              <a:endParaRPr lang="zh-CN" altLang="en-US" sz="2800"/>
            </a:p>
          </p:txBody>
        </p:sp>
        <p:sp>
          <p:nvSpPr>
            <p:cNvPr id="9" name="文本框 8"/>
            <p:cNvSpPr txBox="1"/>
            <p:nvPr/>
          </p:nvSpPr>
          <p:spPr>
            <a:xfrm>
              <a:off x="8776" y="5674"/>
              <a:ext cx="1650" cy="578"/>
            </a:xfrm>
            <a:prstGeom prst="rect">
              <a:avLst/>
            </a:prstGeom>
            <a:noFill/>
          </p:spPr>
          <p:txBody>
            <a:bodyPr wrap="square" rtlCol="0">
              <a:spAutoFit/>
            </a:bodyPr>
            <a:p>
              <a:pPr algn="ctr"/>
              <a:r>
                <a:rPr lang="en-US" altLang="zh-CN" sz="2800" b="1">
                  <a:latin typeface="+mj-ea"/>
                  <a:ea typeface="+mj-ea"/>
                </a:rPr>
                <a:t>PART 1</a:t>
              </a:r>
              <a:endParaRPr lang="en-US" altLang="zh-CN" sz="2800" b="1">
                <a:latin typeface="+mj-ea"/>
                <a:ea typeface="+mj-ea"/>
              </a:endParaRPr>
            </a:p>
          </p:txBody>
        </p:sp>
        <p:sp>
          <p:nvSpPr>
            <p:cNvPr id="6" name="文本框 5"/>
            <p:cNvSpPr txBox="1"/>
            <p:nvPr/>
          </p:nvSpPr>
          <p:spPr>
            <a:xfrm>
              <a:off x="8736" y="6254"/>
              <a:ext cx="1728" cy="578"/>
            </a:xfrm>
            <a:prstGeom prst="rect">
              <a:avLst/>
            </a:prstGeom>
            <a:noFill/>
          </p:spPr>
          <p:txBody>
            <a:bodyPr wrap="square" rtlCol="0">
              <a:spAutoFit/>
            </a:bodyPr>
            <a:p>
              <a:pPr algn="ctr"/>
              <a:r>
                <a:rPr lang="zh-CN" altLang="en-US" sz="2800" b="1"/>
                <a:t>研究领域</a:t>
              </a:r>
              <a:endParaRPr lang="zh-CN" altLang="en-US" sz="2800" b="1"/>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useBgFill="1">
        <p:nvSpPr>
          <p:cNvPr id="4" name="文本框 3" descr="7b0a20202020227461726765744964223a202270726f636573734f6e6c696e6542756c6c6574220a7d0a"/>
          <p:cNvSpPr txBox="1"/>
          <p:nvPr/>
        </p:nvSpPr>
        <p:spPr>
          <a:xfrm>
            <a:off x="1378585" y="1668145"/>
            <a:ext cx="9260205" cy="3138170"/>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p>
            <a:r>
              <a:rPr lang="en-US" altLang="zh-CN"/>
              <a:t>	</a:t>
            </a:r>
            <a:r>
              <a:rPr lang="zh-CN" altLang="en-US">
                <a:solidFill>
                  <a:schemeClr val="tx1"/>
                </a:solidFill>
              </a:rPr>
              <a:t>计算机科学，研究计算机及其周围各种现象和规律的科学，亦即研究计算机系统结构、程序系统（即软件）、人工智能以及计算本身的性质和问题的学科。</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en-US" altLang="zh-CN">
                <a:solidFill>
                  <a:schemeClr val="tx1"/>
                </a:solidFill>
              </a:rPr>
              <a:t>	</a:t>
            </a:r>
            <a:r>
              <a:rPr lang="zh-CN" altLang="en-US">
                <a:solidFill>
                  <a:schemeClr val="tx1"/>
                </a:solidFill>
              </a:rPr>
              <a:t>计算机科学是一门包含各种各样与计算和信息处理相关主题的系统学科，从抽象的算法分析、形式化语法等等，到更具体的主题如编程语言、程序设计、软件和硬件等。</a:t>
            </a:r>
            <a:r>
              <a:rPr lang="en-US" altLang="zh-CN">
                <a:solidFill>
                  <a:schemeClr val="tx1"/>
                </a:solidFill>
              </a:rPr>
              <a:t>	</a:t>
            </a:r>
            <a:endParaRPr lang="en-US" altLang="zh-CN">
              <a:solidFill>
                <a:schemeClr val="tx1"/>
              </a:solidFill>
            </a:endParaRPr>
          </a:p>
          <a:p>
            <a:endParaRPr lang="en-US" altLang="zh-CN">
              <a:solidFill>
                <a:schemeClr val="tx1"/>
              </a:solidFill>
            </a:endParaRPr>
          </a:p>
          <a:p>
            <a:endParaRPr lang="en-US" altLang="zh-CN">
              <a:solidFill>
                <a:schemeClr val="tx1"/>
              </a:solidFill>
            </a:endParaRPr>
          </a:p>
          <a:p>
            <a:r>
              <a:rPr lang="en-US" altLang="zh-CN">
                <a:solidFill>
                  <a:schemeClr val="tx1"/>
                </a:solidFill>
              </a:rPr>
              <a:t>	</a:t>
            </a:r>
            <a:r>
              <a:rPr lang="zh-CN" altLang="en-US">
                <a:solidFill>
                  <a:schemeClr val="tx1"/>
                </a:solidFill>
              </a:rPr>
              <a:t>计算机科学分为理论计算机科学和实验计算机科学两个部分。</a:t>
            </a:r>
            <a:endParaRPr lang="zh-CN" altLang="en-US">
              <a:solidFill>
                <a:schemeClr val="tx1"/>
              </a:solidFill>
            </a:endParaRPr>
          </a:p>
        </p:txBody>
      </p:sp>
      <p:cxnSp>
        <p:nvCxnSpPr>
          <p:cNvPr id="25" name="直接连接符 24"/>
          <p:cNvCxnSpPr/>
          <p:nvPr/>
        </p:nvCxnSpPr>
        <p:spPr>
          <a:xfrm>
            <a:off x="6267450" y="836930"/>
            <a:ext cx="203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图片 26" descr="333438303937323b333633323237363bd4c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947910" y="4280535"/>
            <a:ext cx="782320" cy="782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430"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2" name="组合 21"/>
          <p:cNvGrpSpPr/>
          <p:nvPr/>
        </p:nvGrpSpPr>
        <p:grpSpPr>
          <a:xfrm>
            <a:off x="3170555" y="2195195"/>
            <a:ext cx="6174105" cy="3641725"/>
            <a:chOff x="3336" y="3337"/>
            <a:chExt cx="9723" cy="5735"/>
          </a:xfrm>
        </p:grpSpPr>
        <p:cxnSp>
          <p:nvCxnSpPr>
            <p:cNvPr id="6" name="直接连接符 5"/>
            <p:cNvCxnSpPr/>
            <p:nvPr/>
          </p:nvCxnSpPr>
          <p:spPr>
            <a:xfrm flipH="1">
              <a:off x="6648" y="3337"/>
              <a:ext cx="1" cy="573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336" y="5768"/>
              <a:ext cx="2932" cy="822"/>
            </a:xfrm>
            <a:prstGeom prst="rect">
              <a:avLst/>
            </a:prstGeom>
            <a:noFill/>
          </p:spPr>
          <p:txBody>
            <a:bodyPr wrap="square" rtlCol="0">
              <a:spAutoFit/>
            </a:bodyPr>
            <a:p>
              <a:pPr algn="just"/>
              <a:r>
                <a:rPr lang="zh-CN" altLang="en-US" sz="2800" b="1">
                  <a:latin typeface="等线" panose="02010600030101010101" charset="-122"/>
                  <a:ea typeface="等线" panose="02010600030101010101" charset="-122"/>
                </a:rPr>
                <a:t>理论层次</a:t>
              </a:r>
              <a:endParaRPr lang="zh-CN" altLang="en-US" sz="2800" b="1">
                <a:latin typeface="等线" panose="02010600030101010101" charset="-122"/>
                <a:ea typeface="等线" panose="02010600030101010101" charset="-122"/>
              </a:endParaRPr>
            </a:p>
          </p:txBody>
        </p:sp>
        <p:grpSp>
          <p:nvGrpSpPr>
            <p:cNvPr id="15" name="组合 14"/>
            <p:cNvGrpSpPr/>
            <p:nvPr/>
          </p:nvGrpSpPr>
          <p:grpSpPr>
            <a:xfrm rot="0">
              <a:off x="7962" y="3688"/>
              <a:ext cx="816" cy="816"/>
              <a:chOff x="6302" y="4744"/>
              <a:chExt cx="816" cy="816"/>
            </a:xfrm>
          </p:grpSpPr>
          <p:sp>
            <p:nvSpPr>
              <p:cNvPr id="12" name="椭圆 11"/>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1</a:t>
                </a:r>
                <a:endParaRPr lang="en-US" altLang="zh-CN" b="1">
                  <a:solidFill>
                    <a:schemeClr val="bg1"/>
                  </a:solidFill>
                  <a:latin typeface="微软雅黑" panose="020B0503020204020204" charset="-122"/>
                  <a:ea typeface="微软雅黑" panose="020B0503020204020204" charset="-122"/>
                </a:endParaRPr>
              </a:p>
            </p:txBody>
          </p:sp>
        </p:grpSp>
        <p:grpSp>
          <p:nvGrpSpPr>
            <p:cNvPr id="4" name="组合 3"/>
            <p:cNvGrpSpPr/>
            <p:nvPr/>
          </p:nvGrpSpPr>
          <p:grpSpPr>
            <a:xfrm rot="0">
              <a:off x="7962" y="5080"/>
              <a:ext cx="816" cy="816"/>
              <a:chOff x="6302" y="4744"/>
              <a:chExt cx="816" cy="816"/>
            </a:xfrm>
          </p:grpSpPr>
          <p:sp>
            <p:nvSpPr>
              <p:cNvPr id="5" name="椭圆 4"/>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2</a:t>
                </a:r>
                <a:endParaRPr lang="en-US" altLang="zh-CN" b="1">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rot="0">
              <a:off x="7962" y="6472"/>
              <a:ext cx="816" cy="816"/>
              <a:chOff x="6302" y="4744"/>
              <a:chExt cx="816" cy="816"/>
            </a:xfrm>
          </p:grpSpPr>
          <p:sp>
            <p:nvSpPr>
              <p:cNvPr id="9" name="椭圆 8"/>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3</a:t>
                </a:r>
                <a:endParaRPr lang="en-US" altLang="zh-CN" b="1">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rot="0">
              <a:off x="7962" y="7864"/>
              <a:ext cx="816" cy="816"/>
              <a:chOff x="6302" y="4744"/>
              <a:chExt cx="816" cy="816"/>
            </a:xfrm>
          </p:grpSpPr>
          <p:sp>
            <p:nvSpPr>
              <p:cNvPr id="14" name="椭圆 13"/>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4</a:t>
                </a:r>
                <a:endParaRPr lang="en-US" altLang="zh-CN" b="1">
                  <a:solidFill>
                    <a:schemeClr val="bg1"/>
                  </a:solidFill>
                  <a:latin typeface="微软雅黑" panose="020B0503020204020204" charset="-122"/>
                  <a:ea typeface="微软雅黑" panose="020B0503020204020204" charset="-122"/>
                </a:endParaRPr>
              </a:p>
            </p:txBody>
          </p:sp>
        </p:grpSp>
        <p:sp>
          <p:nvSpPr>
            <p:cNvPr id="17" name="文本框 16"/>
            <p:cNvSpPr txBox="1"/>
            <p:nvPr/>
          </p:nvSpPr>
          <p:spPr>
            <a:xfrm>
              <a:off x="9417" y="7982"/>
              <a:ext cx="3642" cy="580"/>
            </a:xfrm>
            <a:prstGeom prst="rect">
              <a:avLst/>
            </a:prstGeom>
            <a:noFill/>
          </p:spPr>
          <p:txBody>
            <a:bodyPr wrap="square" rtlCol="0" anchor="t">
              <a:spAutoFit/>
            </a:bodyPr>
            <a:p>
              <a:r>
                <a:rPr lang="zh-CN" altLang="en-US" b="1">
                  <a:sym typeface="+mn-ea"/>
                </a:rPr>
                <a:t>计算机科学和</a:t>
              </a:r>
              <a:r>
                <a:rPr lang="zh-CN" altLang="en-US" b="1">
                  <a:sym typeface="+mn-ea"/>
                </a:rPr>
                <a:t>密码学</a:t>
              </a:r>
              <a:endParaRPr lang="zh-CN" altLang="en-US" b="1">
                <a:sym typeface="+mn-ea"/>
              </a:endParaRPr>
            </a:p>
          </p:txBody>
        </p:sp>
        <p:sp>
          <p:nvSpPr>
            <p:cNvPr id="18" name="文本框 17"/>
            <p:cNvSpPr txBox="1"/>
            <p:nvPr/>
          </p:nvSpPr>
          <p:spPr>
            <a:xfrm>
              <a:off x="9243" y="3806"/>
              <a:ext cx="2448" cy="580"/>
            </a:xfrm>
            <a:prstGeom prst="rect">
              <a:avLst/>
            </a:prstGeom>
            <a:noFill/>
          </p:spPr>
          <p:txBody>
            <a:bodyPr wrap="none" rtlCol="0" anchor="t">
              <a:spAutoFit/>
            </a:bodyPr>
            <a:p>
              <a:pPr algn="l"/>
              <a:r>
                <a:rPr lang="zh-CN" altLang="en-US" b="1"/>
                <a:t>程序</a:t>
              </a:r>
              <a:r>
                <a:rPr lang="zh-CN" altLang="en-US" b="1"/>
                <a:t>设计理论</a:t>
              </a:r>
              <a:endParaRPr lang="zh-CN" altLang="en-US"/>
            </a:p>
          </p:txBody>
        </p:sp>
        <p:sp>
          <p:nvSpPr>
            <p:cNvPr id="19" name="文本框 18"/>
            <p:cNvSpPr txBox="1"/>
            <p:nvPr/>
          </p:nvSpPr>
          <p:spPr>
            <a:xfrm>
              <a:off x="9417" y="6619"/>
              <a:ext cx="2275" cy="580"/>
            </a:xfrm>
            <a:prstGeom prst="rect">
              <a:avLst/>
            </a:prstGeom>
            <a:noFill/>
          </p:spPr>
          <p:txBody>
            <a:bodyPr wrap="square" rtlCol="0" anchor="t">
              <a:spAutoFit/>
            </a:bodyPr>
            <a:p>
              <a:r>
                <a:rPr lang="zh-CN" altLang="en-US" b="1">
                  <a:sym typeface="+mn-ea"/>
                </a:rPr>
                <a:t>形式化</a:t>
              </a:r>
              <a:r>
                <a:rPr lang="zh-CN" altLang="en-US" b="1">
                  <a:sym typeface="+mn-ea"/>
                </a:rPr>
                <a:t>方法</a:t>
              </a:r>
              <a:endParaRPr lang="zh-CN" altLang="en-US" b="1">
                <a:sym typeface="+mn-ea"/>
              </a:endParaRPr>
            </a:p>
          </p:txBody>
        </p:sp>
        <p:sp>
          <p:nvSpPr>
            <p:cNvPr id="20" name="文本框 19"/>
            <p:cNvSpPr txBox="1"/>
            <p:nvPr/>
          </p:nvSpPr>
          <p:spPr>
            <a:xfrm>
              <a:off x="9417" y="5213"/>
              <a:ext cx="2088" cy="580"/>
            </a:xfrm>
            <a:prstGeom prst="rect">
              <a:avLst/>
            </a:prstGeom>
            <a:noFill/>
          </p:spPr>
          <p:txBody>
            <a:bodyPr wrap="square" rtlCol="0" anchor="t">
              <a:spAutoFit/>
            </a:bodyPr>
            <a:p>
              <a:r>
                <a:rPr lang="zh-CN" altLang="en-US" b="1">
                  <a:sym typeface="+mn-ea"/>
                </a:rPr>
                <a:t>信息化理论</a:t>
              </a:r>
              <a:endParaRPr lang="zh-CN" altLang="en-US" b="1">
                <a:sym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cxnSp>
        <p:nvCxnSpPr>
          <p:cNvPr id="6" name="直接连接符 5"/>
          <p:cNvCxnSpPr/>
          <p:nvPr/>
        </p:nvCxnSpPr>
        <p:spPr>
          <a:xfrm>
            <a:off x="6096000" y="2393315"/>
            <a:ext cx="0" cy="4191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6096000" y="1876425"/>
            <a:ext cx="1844040" cy="790575"/>
          </a:xfrm>
          <a:custGeom>
            <a:avLst/>
            <a:gdLst>
              <a:gd name="connisteX0" fmla="*/ 0 w 1600200"/>
              <a:gd name="connsiteY0" fmla="*/ 685800 h 685800"/>
              <a:gd name="connisteX1" fmla="*/ 1600200 w 1600200"/>
              <a:gd name="connsiteY1" fmla="*/ 685800 h 685800"/>
              <a:gd name="connisteX2" fmla="*/ 1600200 w 1600200"/>
              <a:gd name="connsiteY2" fmla="*/ 0 h 685800"/>
            </a:gdLst>
            <a:ahLst/>
            <a:cxnLst>
              <a:cxn ang="0">
                <a:pos x="connisteX0" y="connsiteY0"/>
              </a:cxn>
              <a:cxn ang="0">
                <a:pos x="connisteX1" y="connsiteY1"/>
              </a:cxn>
              <a:cxn ang="0">
                <a:pos x="connisteX2" y="connsiteY2"/>
              </a:cxn>
            </a:cxnLst>
            <a:rect l="l" t="t" r="r" b="b"/>
            <a:pathLst>
              <a:path w="1600200" h="685800">
                <a:moveTo>
                  <a:pt x="0" y="685800"/>
                </a:moveTo>
                <a:lnTo>
                  <a:pt x="1600200" y="685800"/>
                </a:lnTo>
                <a:lnTo>
                  <a:pt x="1600200" y="0"/>
                </a:lnTo>
              </a:path>
            </a:pathLst>
          </a:custGeom>
          <a:noFill/>
          <a:ln w="508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a:off x="6120130" y="4211320"/>
            <a:ext cx="1295400" cy="554990"/>
          </a:xfrm>
          <a:custGeom>
            <a:avLst/>
            <a:gdLst>
              <a:gd name="connisteX0" fmla="*/ 0 w 1600200"/>
              <a:gd name="connsiteY0" fmla="*/ 685800 h 685800"/>
              <a:gd name="connisteX1" fmla="*/ 1600200 w 1600200"/>
              <a:gd name="connsiteY1" fmla="*/ 685800 h 685800"/>
              <a:gd name="connisteX2" fmla="*/ 1600200 w 1600200"/>
              <a:gd name="connsiteY2" fmla="*/ 0 h 685800"/>
            </a:gdLst>
            <a:ahLst/>
            <a:cxnLst>
              <a:cxn ang="0">
                <a:pos x="connisteX0" y="connsiteY0"/>
              </a:cxn>
              <a:cxn ang="0">
                <a:pos x="connisteX1" y="connsiteY1"/>
              </a:cxn>
              <a:cxn ang="0">
                <a:pos x="connisteX2" y="connsiteY2"/>
              </a:cxn>
            </a:cxnLst>
            <a:rect l="l" t="t" r="r" b="b"/>
            <a:pathLst>
              <a:path w="1600200" h="685800">
                <a:moveTo>
                  <a:pt x="0" y="685800"/>
                </a:moveTo>
                <a:lnTo>
                  <a:pt x="1600200" y="685800"/>
                </a:lnTo>
                <a:lnTo>
                  <a:pt x="1600200" y="0"/>
                </a:lnTo>
              </a:path>
            </a:pathLst>
          </a:custGeom>
          <a:noFill/>
          <a:ln w="508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flipH="1">
            <a:off x="4611370" y="3256280"/>
            <a:ext cx="1508760" cy="646430"/>
          </a:xfrm>
          <a:custGeom>
            <a:avLst/>
            <a:gdLst>
              <a:gd name="connisteX0" fmla="*/ 0 w 1600200"/>
              <a:gd name="connsiteY0" fmla="*/ 685800 h 685800"/>
              <a:gd name="connisteX1" fmla="*/ 1600200 w 1600200"/>
              <a:gd name="connsiteY1" fmla="*/ 685800 h 685800"/>
              <a:gd name="connisteX2" fmla="*/ 1600200 w 1600200"/>
              <a:gd name="connsiteY2" fmla="*/ 0 h 685800"/>
            </a:gdLst>
            <a:ahLst/>
            <a:cxnLst>
              <a:cxn ang="0">
                <a:pos x="connisteX0" y="connsiteY0"/>
              </a:cxn>
              <a:cxn ang="0">
                <a:pos x="connisteX1" y="connsiteY1"/>
              </a:cxn>
              <a:cxn ang="0">
                <a:pos x="connisteX2" y="connsiteY2"/>
              </a:cxn>
            </a:cxnLst>
            <a:rect l="l" t="t" r="r" b="b"/>
            <a:pathLst>
              <a:path w="1600200" h="685800">
                <a:moveTo>
                  <a:pt x="0" y="685800"/>
                </a:moveTo>
                <a:lnTo>
                  <a:pt x="1600200" y="685800"/>
                </a:lnTo>
                <a:lnTo>
                  <a:pt x="1600200" y="0"/>
                </a:lnTo>
              </a:path>
            </a:pathLst>
          </a:custGeom>
          <a:noFill/>
          <a:ln w="508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flipH="1">
            <a:off x="4999990" y="5181600"/>
            <a:ext cx="1120140" cy="480060"/>
          </a:xfrm>
          <a:custGeom>
            <a:avLst/>
            <a:gdLst>
              <a:gd name="connisteX0" fmla="*/ 0 w 1600200"/>
              <a:gd name="connsiteY0" fmla="*/ 685800 h 685800"/>
              <a:gd name="connisteX1" fmla="*/ 1600200 w 1600200"/>
              <a:gd name="connsiteY1" fmla="*/ 685800 h 685800"/>
              <a:gd name="connisteX2" fmla="*/ 1600200 w 1600200"/>
              <a:gd name="connsiteY2" fmla="*/ 0 h 685800"/>
            </a:gdLst>
            <a:ahLst/>
            <a:cxnLst>
              <a:cxn ang="0">
                <a:pos x="connisteX0" y="connsiteY0"/>
              </a:cxn>
              <a:cxn ang="0">
                <a:pos x="connisteX1" y="connsiteY1"/>
              </a:cxn>
              <a:cxn ang="0">
                <a:pos x="connisteX2" y="connsiteY2"/>
              </a:cxn>
            </a:cxnLst>
            <a:rect l="l" t="t" r="r" b="b"/>
            <a:pathLst>
              <a:path w="1600200" h="685800">
                <a:moveTo>
                  <a:pt x="0" y="685800"/>
                </a:moveTo>
                <a:lnTo>
                  <a:pt x="1600200" y="685800"/>
                </a:lnTo>
                <a:lnTo>
                  <a:pt x="1600200" y="0"/>
                </a:lnTo>
              </a:path>
            </a:pathLst>
          </a:custGeom>
          <a:noFill/>
          <a:ln w="508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5" name="组合 14"/>
          <p:cNvGrpSpPr/>
          <p:nvPr/>
        </p:nvGrpSpPr>
        <p:grpSpPr>
          <a:xfrm>
            <a:off x="4367530" y="2981960"/>
            <a:ext cx="518160" cy="518160"/>
            <a:chOff x="6302" y="4744"/>
            <a:chExt cx="816" cy="816"/>
          </a:xfrm>
        </p:grpSpPr>
        <p:sp>
          <p:nvSpPr>
            <p:cNvPr id="12" name="椭圆 11"/>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1</a:t>
              </a:r>
              <a:endParaRPr lang="en-US" altLang="zh-CN" b="1">
                <a:solidFill>
                  <a:schemeClr val="bg1"/>
                </a:solidFill>
                <a:latin typeface="微软雅黑" panose="020B0503020204020204" charset="-122"/>
                <a:ea typeface="微软雅黑" panose="020B0503020204020204" charset="-122"/>
              </a:endParaRPr>
            </a:p>
          </p:txBody>
        </p:sp>
      </p:grpSp>
      <p:grpSp>
        <p:nvGrpSpPr>
          <p:cNvPr id="16" name="组合 15"/>
          <p:cNvGrpSpPr/>
          <p:nvPr/>
        </p:nvGrpSpPr>
        <p:grpSpPr>
          <a:xfrm>
            <a:off x="7694930" y="1630680"/>
            <a:ext cx="518160" cy="518160"/>
            <a:chOff x="6302" y="4744"/>
            <a:chExt cx="816" cy="816"/>
          </a:xfrm>
        </p:grpSpPr>
        <p:sp>
          <p:nvSpPr>
            <p:cNvPr id="17" name="椭圆 16"/>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3</a:t>
              </a:r>
              <a:endParaRPr lang="en-US" altLang="zh-CN" b="1">
                <a:solidFill>
                  <a:schemeClr val="bg1"/>
                </a:solidFill>
                <a:latin typeface="微软雅黑" panose="020B0503020204020204" charset="-122"/>
                <a:ea typeface="微软雅黑" panose="020B0503020204020204" charset="-122"/>
              </a:endParaRPr>
            </a:p>
          </p:txBody>
        </p:sp>
      </p:grpSp>
      <p:grpSp>
        <p:nvGrpSpPr>
          <p:cNvPr id="19" name="组合 18"/>
          <p:cNvGrpSpPr/>
          <p:nvPr/>
        </p:nvGrpSpPr>
        <p:grpSpPr>
          <a:xfrm>
            <a:off x="4822190" y="4912360"/>
            <a:ext cx="518160" cy="518160"/>
            <a:chOff x="6302" y="4744"/>
            <a:chExt cx="816" cy="816"/>
          </a:xfrm>
        </p:grpSpPr>
        <p:sp>
          <p:nvSpPr>
            <p:cNvPr id="20" name="椭圆 19"/>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2</a:t>
              </a:r>
              <a:endParaRPr lang="en-US" altLang="zh-CN" b="1">
                <a:solidFill>
                  <a:schemeClr val="bg1"/>
                </a:solidFill>
                <a:latin typeface="微软雅黑" panose="020B0503020204020204" charset="-122"/>
                <a:ea typeface="微软雅黑" panose="020B0503020204020204" charset="-122"/>
              </a:endParaRPr>
            </a:p>
          </p:txBody>
        </p:sp>
      </p:grpSp>
      <p:grpSp>
        <p:nvGrpSpPr>
          <p:cNvPr id="22" name="组合 21"/>
          <p:cNvGrpSpPr/>
          <p:nvPr/>
        </p:nvGrpSpPr>
        <p:grpSpPr>
          <a:xfrm>
            <a:off x="7176770" y="3902710"/>
            <a:ext cx="518160" cy="518160"/>
            <a:chOff x="6302" y="4744"/>
            <a:chExt cx="816" cy="816"/>
          </a:xfrm>
        </p:grpSpPr>
        <p:sp>
          <p:nvSpPr>
            <p:cNvPr id="23" name="椭圆 22"/>
            <p:cNvSpPr/>
            <p:nvPr/>
          </p:nvSpPr>
          <p:spPr>
            <a:xfrm>
              <a:off x="6302" y="4744"/>
              <a:ext cx="816" cy="8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6410" y="4862"/>
              <a:ext cx="394"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4</a:t>
              </a:r>
              <a:endParaRPr lang="en-US" altLang="zh-CN" b="1">
                <a:solidFill>
                  <a:schemeClr val="bg1"/>
                </a:solidFill>
                <a:latin typeface="微软雅黑" panose="020B0503020204020204" charset="-122"/>
                <a:ea typeface="微软雅黑" panose="020B0503020204020204" charset="-122"/>
              </a:endParaRPr>
            </a:p>
          </p:txBody>
        </p:sp>
      </p:grpSp>
      <p:sp>
        <p:nvSpPr>
          <p:cNvPr id="28" name="文本框 27"/>
          <p:cNvSpPr txBox="1"/>
          <p:nvPr/>
        </p:nvSpPr>
        <p:spPr>
          <a:xfrm>
            <a:off x="1353820" y="3056890"/>
            <a:ext cx="2824480" cy="368300"/>
          </a:xfrm>
          <a:prstGeom prst="rect">
            <a:avLst/>
          </a:prstGeom>
          <a:noFill/>
        </p:spPr>
        <p:txBody>
          <a:bodyPr wrap="square" rtlCol="0">
            <a:spAutoFit/>
          </a:bodyPr>
          <a:p>
            <a:pPr algn="r"/>
            <a:r>
              <a:rPr lang="zh-CN" altLang="en-US" b="1"/>
              <a:t>算法</a:t>
            </a:r>
            <a:endParaRPr lang="zh-CN" altLang="en-US" b="1"/>
          </a:p>
        </p:txBody>
      </p:sp>
      <p:sp>
        <p:nvSpPr>
          <p:cNvPr id="29" name="文本框 28"/>
          <p:cNvSpPr txBox="1"/>
          <p:nvPr/>
        </p:nvSpPr>
        <p:spPr>
          <a:xfrm>
            <a:off x="8480425" y="1811020"/>
            <a:ext cx="2824480" cy="368300"/>
          </a:xfrm>
          <a:prstGeom prst="rect">
            <a:avLst/>
          </a:prstGeom>
          <a:noFill/>
        </p:spPr>
        <p:txBody>
          <a:bodyPr wrap="square" rtlCol="0">
            <a:spAutoFit/>
          </a:bodyPr>
          <a:p>
            <a:pPr algn="l"/>
            <a:r>
              <a:rPr lang="zh-CN" altLang="en-US" b="1"/>
              <a:t>数据库和信息检索</a:t>
            </a:r>
            <a:endParaRPr lang="zh-CN" altLang="en-US" b="1"/>
          </a:p>
        </p:txBody>
      </p:sp>
      <p:sp>
        <p:nvSpPr>
          <p:cNvPr id="30" name="文本框 29"/>
          <p:cNvSpPr txBox="1"/>
          <p:nvPr/>
        </p:nvSpPr>
        <p:spPr>
          <a:xfrm>
            <a:off x="8013700" y="4345940"/>
            <a:ext cx="2824480" cy="368300"/>
          </a:xfrm>
          <a:prstGeom prst="rect">
            <a:avLst/>
          </a:prstGeom>
          <a:noFill/>
        </p:spPr>
        <p:txBody>
          <a:bodyPr wrap="square" rtlCol="0">
            <a:spAutoFit/>
          </a:bodyPr>
          <a:p>
            <a:pPr algn="l"/>
            <a:r>
              <a:rPr lang="zh-CN" altLang="en-US" b="1"/>
              <a:t>计算机图形与视觉</a:t>
            </a:r>
            <a:endParaRPr lang="zh-CN" altLang="en-US" b="1"/>
          </a:p>
        </p:txBody>
      </p:sp>
      <p:sp>
        <p:nvSpPr>
          <p:cNvPr id="31" name="文本框 30"/>
          <p:cNvSpPr txBox="1"/>
          <p:nvPr/>
        </p:nvSpPr>
        <p:spPr>
          <a:xfrm>
            <a:off x="1611630" y="4987290"/>
            <a:ext cx="2824480" cy="368300"/>
          </a:xfrm>
          <a:prstGeom prst="rect">
            <a:avLst/>
          </a:prstGeom>
          <a:noFill/>
        </p:spPr>
        <p:txBody>
          <a:bodyPr wrap="square" rtlCol="0">
            <a:spAutoFit/>
          </a:bodyPr>
          <a:p>
            <a:pPr algn="r"/>
            <a:r>
              <a:rPr lang="zh-CN" altLang="en-US" b="1"/>
              <a:t>软件工程</a:t>
            </a:r>
            <a:endParaRPr lang="zh-CN" altLang="en-US">
              <a:latin typeface="微软雅黑" panose="020B0503020204020204" charset="-122"/>
              <a:ea typeface="微软雅黑" panose="020B0503020204020204" charset="-122"/>
            </a:endParaRPr>
          </a:p>
        </p:txBody>
      </p:sp>
      <p:sp>
        <p:nvSpPr>
          <p:cNvPr id="3" name="文本框 2"/>
          <p:cNvSpPr txBox="1"/>
          <p:nvPr/>
        </p:nvSpPr>
        <p:spPr>
          <a:xfrm>
            <a:off x="5523865" y="864870"/>
            <a:ext cx="1097280" cy="368300"/>
          </a:xfrm>
          <a:prstGeom prst="rect">
            <a:avLst/>
          </a:prstGeom>
          <a:noFill/>
        </p:spPr>
        <p:txBody>
          <a:bodyPr wrap="none" rtlCol="0">
            <a:spAutoFit/>
          </a:bodyPr>
          <a:p>
            <a:pPr algn="ctr"/>
            <a:r>
              <a:rPr lang="zh-CN" altLang="en-US" b="1"/>
              <a:t>实</a:t>
            </a:r>
            <a:r>
              <a:rPr lang="zh-CN" altLang="en-US" b="1"/>
              <a:t>践层次</a:t>
            </a:r>
            <a:endParaRPr lang="zh-C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grpSp>
        <p:nvGrpSpPr>
          <p:cNvPr id="18" name="组合 17"/>
          <p:cNvGrpSpPr/>
          <p:nvPr/>
        </p:nvGrpSpPr>
        <p:grpSpPr>
          <a:xfrm>
            <a:off x="3709670" y="892810"/>
            <a:ext cx="4772660" cy="5072896"/>
            <a:chOff x="4978" y="487"/>
            <a:chExt cx="9244" cy="9825"/>
          </a:xfrm>
        </p:grpSpPr>
        <p:sp>
          <p:nvSpPr>
            <p:cNvPr id="2" name="椭圆 1"/>
            <p:cNvSpPr/>
            <p:nvPr/>
          </p:nvSpPr>
          <p:spPr>
            <a:xfrm>
              <a:off x="4978" y="487"/>
              <a:ext cx="9244" cy="982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727" y="8191"/>
              <a:ext cx="221" cy="2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3660" y="3322"/>
              <a:ext cx="292" cy="2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9170" y="2482"/>
              <a:ext cx="860" cy="860"/>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9016" y="2329"/>
              <a:ext cx="1166" cy="1166"/>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9367" y="2679"/>
              <a:ext cx="466" cy="466"/>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7604"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448"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948" y="8411"/>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3660" y="3145"/>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9460" y="8133"/>
              <a:ext cx="279" cy="2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9486" y="8690"/>
              <a:ext cx="220" cy="2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9543" y="9198"/>
              <a:ext cx="115" cy="1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77" y="5447"/>
              <a:ext cx="488" cy="580"/>
            </a:xfrm>
            <a:prstGeom prst="rect">
              <a:avLst/>
            </a:prstGeom>
            <a:noFill/>
          </p:spPr>
          <p:txBody>
            <a:bodyPr wrap="square" rtlCol="0">
              <a:spAutoFit/>
            </a:bodyPr>
            <a:p>
              <a:endParaRPr lang="zh-CN" altLang="en-US"/>
            </a:p>
          </p:txBody>
        </p:sp>
      </p:grpSp>
      <p:grpSp>
        <p:nvGrpSpPr>
          <p:cNvPr id="20" name="组合 19"/>
          <p:cNvGrpSpPr/>
          <p:nvPr/>
        </p:nvGrpSpPr>
        <p:grpSpPr>
          <a:xfrm>
            <a:off x="4845826" y="2992120"/>
            <a:ext cx="2362694" cy="1049545"/>
            <a:chOff x="8118" y="5439"/>
            <a:chExt cx="2787" cy="1622"/>
          </a:xfrm>
        </p:grpSpPr>
        <p:sp>
          <p:nvSpPr>
            <p:cNvPr id="21" name="文本框 20"/>
            <p:cNvSpPr txBox="1"/>
            <p:nvPr/>
          </p:nvSpPr>
          <p:spPr>
            <a:xfrm>
              <a:off x="8768" y="5439"/>
              <a:ext cx="397" cy="472"/>
            </a:xfrm>
            <a:prstGeom prst="rect">
              <a:avLst/>
            </a:prstGeom>
            <a:noFill/>
          </p:spPr>
          <p:txBody>
            <a:bodyPr wrap="square" rtlCol="0">
              <a:spAutoFit/>
            </a:bodyPr>
            <a:p>
              <a:endParaRPr lang="zh-CN" altLang="en-US"/>
            </a:p>
          </p:txBody>
        </p:sp>
        <p:sp>
          <p:nvSpPr>
            <p:cNvPr id="22" name="文本框 21"/>
            <p:cNvSpPr txBox="1"/>
            <p:nvPr/>
          </p:nvSpPr>
          <p:spPr>
            <a:xfrm>
              <a:off x="8118" y="5439"/>
              <a:ext cx="2787" cy="807"/>
            </a:xfrm>
            <a:prstGeom prst="rect">
              <a:avLst/>
            </a:prstGeom>
            <a:noFill/>
          </p:spPr>
          <p:txBody>
            <a:bodyPr wrap="square" rtlCol="0">
              <a:spAutoFit/>
            </a:bodyPr>
            <a:p>
              <a:pPr algn="ctr"/>
              <a:r>
                <a:rPr lang="zh-CN" altLang="en-US" sz="2800" b="1"/>
                <a:t>PART </a:t>
              </a:r>
              <a:r>
                <a:rPr lang="en-US" altLang="zh-CN" sz="2800" b="1">
                  <a:latin typeface="+mj-ea"/>
                  <a:ea typeface="+mj-ea"/>
                </a:rPr>
                <a:t>2</a:t>
              </a:r>
              <a:endParaRPr lang="en-US" altLang="zh-CN" sz="2800" b="1">
                <a:latin typeface="+mj-ea"/>
                <a:ea typeface="+mj-ea"/>
              </a:endParaRPr>
            </a:p>
          </p:txBody>
        </p:sp>
        <p:sp>
          <p:nvSpPr>
            <p:cNvPr id="23" name="文本框 22"/>
            <p:cNvSpPr txBox="1"/>
            <p:nvPr/>
          </p:nvSpPr>
          <p:spPr>
            <a:xfrm>
              <a:off x="8377" y="6254"/>
              <a:ext cx="2528" cy="807"/>
            </a:xfrm>
            <a:prstGeom prst="rect">
              <a:avLst/>
            </a:prstGeom>
            <a:noFill/>
          </p:spPr>
          <p:txBody>
            <a:bodyPr wrap="square" rtlCol="0">
              <a:spAutoFit/>
            </a:bodyPr>
            <a:p>
              <a:pPr algn="ctr"/>
              <a:r>
                <a:rPr lang="zh-CN" altLang="en-US" sz="2800" b="1"/>
                <a:t>研究热点</a:t>
              </a:r>
              <a:endParaRPr lang="zh-CN" altLang="en-US" sz="2800" b="1"/>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sp>
        <p:nvSpPr>
          <p:cNvPr id="25" name="椭圆 24"/>
          <p:cNvSpPr/>
          <p:nvPr/>
        </p:nvSpPr>
        <p:spPr>
          <a:xfrm>
            <a:off x="5955665" y="188595"/>
            <a:ext cx="231775" cy="231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椭圆 25"/>
          <p:cNvSpPr/>
          <p:nvPr/>
        </p:nvSpPr>
        <p:spPr>
          <a:xfrm>
            <a:off x="5980113" y="594995"/>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椭圆 26"/>
          <p:cNvSpPr/>
          <p:nvPr/>
        </p:nvSpPr>
        <p:spPr>
          <a:xfrm>
            <a:off x="6024245" y="1233170"/>
            <a:ext cx="95885" cy="958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3" name="组合 22"/>
          <p:cNvGrpSpPr/>
          <p:nvPr/>
        </p:nvGrpSpPr>
        <p:grpSpPr>
          <a:xfrm>
            <a:off x="4099560" y="2108200"/>
            <a:ext cx="1188720" cy="1188720"/>
            <a:chOff x="6600" y="3320"/>
            <a:chExt cx="1872" cy="1872"/>
          </a:xfrm>
        </p:grpSpPr>
        <p:sp>
          <p:nvSpPr>
            <p:cNvPr id="4" name="椭圆 3"/>
            <p:cNvSpPr/>
            <p:nvPr/>
          </p:nvSpPr>
          <p:spPr>
            <a:xfrm>
              <a:off x="6600" y="3320"/>
              <a:ext cx="1872" cy="1872"/>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iconfont-1187-868319"/>
            <p:cNvSpPr/>
            <p:nvPr/>
          </p:nvSpPr>
          <p:spPr>
            <a:xfrm>
              <a:off x="7056" y="3776"/>
              <a:ext cx="960" cy="959"/>
            </a:xfrm>
            <a:custGeom>
              <a:avLst/>
              <a:gdLst>
                <a:gd name="T0" fmla="*/ 11212 w 12607"/>
                <a:gd name="T1" fmla="*/ 4855 h 12594"/>
                <a:gd name="T2" fmla="*/ 11019 w 12607"/>
                <a:gd name="T3" fmla="*/ 4855 h 12594"/>
                <a:gd name="T4" fmla="*/ 10644 w 12607"/>
                <a:gd name="T5" fmla="*/ 3981 h 12594"/>
                <a:gd name="T6" fmla="*/ 10796 w 12607"/>
                <a:gd name="T7" fmla="*/ 3830 h 12594"/>
                <a:gd name="T8" fmla="*/ 10796 w 12607"/>
                <a:gd name="T9" fmla="*/ 1864 h 12594"/>
                <a:gd name="T10" fmla="*/ 10755 w 12607"/>
                <a:gd name="T11" fmla="*/ 1823 h 12594"/>
                <a:gd name="T12" fmla="*/ 8781 w 12607"/>
                <a:gd name="T13" fmla="*/ 1823 h 12594"/>
                <a:gd name="T14" fmla="*/ 8611 w 12607"/>
                <a:gd name="T15" fmla="*/ 1992 h 12594"/>
                <a:gd name="T16" fmla="*/ 7729 w 12607"/>
                <a:gd name="T17" fmla="*/ 1634 h 12594"/>
                <a:gd name="T18" fmla="*/ 7729 w 12607"/>
                <a:gd name="T19" fmla="*/ 1390 h 12594"/>
                <a:gd name="T20" fmla="*/ 6333 w 12607"/>
                <a:gd name="T21" fmla="*/ 0 h 12594"/>
                <a:gd name="T22" fmla="*/ 6274 w 12607"/>
                <a:gd name="T23" fmla="*/ 0 h 12594"/>
                <a:gd name="T24" fmla="*/ 4878 w 12607"/>
                <a:gd name="T25" fmla="*/ 1390 h 12594"/>
                <a:gd name="T26" fmla="*/ 4878 w 12607"/>
                <a:gd name="T27" fmla="*/ 1652 h 12594"/>
                <a:gd name="T28" fmla="*/ 4033 w 12607"/>
                <a:gd name="T29" fmla="*/ 2003 h 12594"/>
                <a:gd name="T30" fmla="*/ 3852 w 12607"/>
                <a:gd name="T31" fmla="*/ 1823 h 12594"/>
                <a:gd name="T32" fmla="*/ 1878 w 12607"/>
                <a:gd name="T33" fmla="*/ 1823 h 12594"/>
                <a:gd name="T34" fmla="*/ 1837 w 12607"/>
                <a:gd name="T35" fmla="*/ 1864 h 12594"/>
                <a:gd name="T36" fmla="*/ 1837 w 12607"/>
                <a:gd name="T37" fmla="*/ 3830 h 12594"/>
                <a:gd name="T38" fmla="*/ 2012 w 12607"/>
                <a:gd name="T39" fmla="*/ 4004 h 12594"/>
                <a:gd name="T40" fmla="*/ 1650 w 12607"/>
                <a:gd name="T41" fmla="*/ 4855 h 12594"/>
                <a:gd name="T42" fmla="*/ 1396 w 12607"/>
                <a:gd name="T43" fmla="*/ 4855 h 12594"/>
                <a:gd name="T44" fmla="*/ 0 w 12607"/>
                <a:gd name="T45" fmla="*/ 6245 h 12594"/>
                <a:gd name="T46" fmla="*/ 0 w 12607"/>
                <a:gd name="T47" fmla="*/ 6304 h 12594"/>
                <a:gd name="T48" fmla="*/ 1396 w 12607"/>
                <a:gd name="T49" fmla="*/ 7694 h 12594"/>
                <a:gd name="T50" fmla="*/ 1618 w 12607"/>
                <a:gd name="T51" fmla="*/ 7694 h 12594"/>
                <a:gd name="T52" fmla="*/ 1983 w 12607"/>
                <a:gd name="T53" fmla="*/ 8593 h 12594"/>
                <a:gd name="T54" fmla="*/ 1814 w 12607"/>
                <a:gd name="T55" fmla="*/ 8761 h 12594"/>
                <a:gd name="T56" fmla="*/ 1814 w 12607"/>
                <a:gd name="T57" fmla="*/ 10728 h 12594"/>
                <a:gd name="T58" fmla="*/ 1855 w 12607"/>
                <a:gd name="T59" fmla="*/ 10769 h 12594"/>
                <a:gd name="T60" fmla="*/ 3829 w 12607"/>
                <a:gd name="T61" fmla="*/ 10769 h 12594"/>
                <a:gd name="T62" fmla="*/ 3981 w 12607"/>
                <a:gd name="T63" fmla="*/ 10618 h 12594"/>
                <a:gd name="T64" fmla="*/ 4878 w 12607"/>
                <a:gd name="T65" fmla="*/ 10999 h 12594"/>
                <a:gd name="T66" fmla="*/ 4878 w 12607"/>
                <a:gd name="T67" fmla="*/ 11204 h 12594"/>
                <a:gd name="T68" fmla="*/ 6274 w 12607"/>
                <a:gd name="T69" fmla="*/ 12594 h 12594"/>
                <a:gd name="T70" fmla="*/ 6333 w 12607"/>
                <a:gd name="T71" fmla="*/ 12594 h 12594"/>
                <a:gd name="T72" fmla="*/ 7729 w 12607"/>
                <a:gd name="T73" fmla="*/ 11204 h 12594"/>
                <a:gd name="T74" fmla="*/ 7729 w 12607"/>
                <a:gd name="T75" fmla="*/ 11016 h 12594"/>
                <a:gd name="T76" fmla="*/ 8664 w 12607"/>
                <a:gd name="T77" fmla="*/ 10630 h 12594"/>
                <a:gd name="T78" fmla="*/ 8803 w 12607"/>
                <a:gd name="T79" fmla="*/ 10769 h 12594"/>
                <a:gd name="T80" fmla="*/ 10777 w 12607"/>
                <a:gd name="T81" fmla="*/ 10769 h 12594"/>
                <a:gd name="T82" fmla="*/ 10819 w 12607"/>
                <a:gd name="T83" fmla="*/ 10728 h 12594"/>
                <a:gd name="T84" fmla="*/ 10819 w 12607"/>
                <a:gd name="T85" fmla="*/ 8761 h 12594"/>
                <a:gd name="T86" fmla="*/ 10673 w 12607"/>
                <a:gd name="T87" fmla="*/ 8616 h 12594"/>
                <a:gd name="T88" fmla="*/ 11051 w 12607"/>
                <a:gd name="T89" fmla="*/ 7694 h 12594"/>
                <a:gd name="T90" fmla="*/ 11211 w 12607"/>
                <a:gd name="T91" fmla="*/ 7694 h 12594"/>
                <a:gd name="T92" fmla="*/ 12607 w 12607"/>
                <a:gd name="T93" fmla="*/ 6304 h 12594"/>
                <a:gd name="T94" fmla="*/ 12607 w 12607"/>
                <a:gd name="T95" fmla="*/ 6245 h 12594"/>
                <a:gd name="T96" fmla="*/ 11212 w 12607"/>
                <a:gd name="T97" fmla="*/ 4855 h 12594"/>
                <a:gd name="T98" fmla="*/ 6337 w 12607"/>
                <a:gd name="T99" fmla="*/ 8498 h 12594"/>
                <a:gd name="T100" fmla="*/ 4152 w 12607"/>
                <a:gd name="T101" fmla="*/ 6323 h 12594"/>
                <a:gd name="T102" fmla="*/ 6337 w 12607"/>
                <a:gd name="T103" fmla="*/ 4146 h 12594"/>
                <a:gd name="T104" fmla="*/ 8521 w 12607"/>
                <a:gd name="T105" fmla="*/ 6323 h 12594"/>
                <a:gd name="T106" fmla="*/ 6337 w 12607"/>
                <a:gd name="T107" fmla="*/ 8498 h 12594"/>
                <a:gd name="T108" fmla="*/ 6337 w 12607"/>
                <a:gd name="T109" fmla="*/ 8498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7" h="12594">
                  <a:moveTo>
                    <a:pt x="11212" y="4855"/>
                  </a:moveTo>
                  <a:lnTo>
                    <a:pt x="11019" y="4855"/>
                  </a:lnTo>
                  <a:cubicBezTo>
                    <a:pt x="10923" y="4550"/>
                    <a:pt x="10796" y="4258"/>
                    <a:pt x="10644" y="3981"/>
                  </a:cubicBezTo>
                  <a:lnTo>
                    <a:pt x="10796" y="3830"/>
                  </a:lnTo>
                  <a:cubicBezTo>
                    <a:pt x="11341" y="3287"/>
                    <a:pt x="11341" y="2407"/>
                    <a:pt x="10796" y="1864"/>
                  </a:cubicBezTo>
                  <a:lnTo>
                    <a:pt x="10755" y="1823"/>
                  </a:lnTo>
                  <a:cubicBezTo>
                    <a:pt x="10209" y="1279"/>
                    <a:pt x="9326" y="1279"/>
                    <a:pt x="8781" y="1823"/>
                  </a:cubicBezTo>
                  <a:lnTo>
                    <a:pt x="8611" y="1992"/>
                  </a:lnTo>
                  <a:cubicBezTo>
                    <a:pt x="8332" y="1846"/>
                    <a:pt x="8037" y="1725"/>
                    <a:pt x="7729" y="1634"/>
                  </a:cubicBezTo>
                  <a:lnTo>
                    <a:pt x="7729" y="1390"/>
                  </a:lnTo>
                  <a:cubicBezTo>
                    <a:pt x="7729" y="622"/>
                    <a:pt x="7104" y="0"/>
                    <a:pt x="6333" y="0"/>
                  </a:cubicBezTo>
                  <a:lnTo>
                    <a:pt x="6274" y="0"/>
                  </a:lnTo>
                  <a:cubicBezTo>
                    <a:pt x="5503" y="0"/>
                    <a:pt x="4878" y="622"/>
                    <a:pt x="4878" y="1390"/>
                  </a:cubicBezTo>
                  <a:lnTo>
                    <a:pt x="4878" y="1652"/>
                  </a:lnTo>
                  <a:cubicBezTo>
                    <a:pt x="4584" y="1742"/>
                    <a:pt x="4301" y="1861"/>
                    <a:pt x="4033" y="2003"/>
                  </a:cubicBezTo>
                  <a:lnTo>
                    <a:pt x="3852" y="1823"/>
                  </a:lnTo>
                  <a:cubicBezTo>
                    <a:pt x="3307" y="1280"/>
                    <a:pt x="2423" y="1280"/>
                    <a:pt x="1878" y="1823"/>
                  </a:cubicBezTo>
                  <a:lnTo>
                    <a:pt x="1837" y="1864"/>
                  </a:lnTo>
                  <a:cubicBezTo>
                    <a:pt x="1292" y="2407"/>
                    <a:pt x="1292" y="3287"/>
                    <a:pt x="1837" y="3830"/>
                  </a:cubicBezTo>
                  <a:lnTo>
                    <a:pt x="2012" y="4004"/>
                  </a:lnTo>
                  <a:cubicBezTo>
                    <a:pt x="1865" y="4274"/>
                    <a:pt x="1743" y="4558"/>
                    <a:pt x="1650" y="4855"/>
                  </a:cubicBezTo>
                  <a:lnTo>
                    <a:pt x="1396" y="4855"/>
                  </a:lnTo>
                  <a:cubicBezTo>
                    <a:pt x="625" y="4855"/>
                    <a:pt x="0" y="5478"/>
                    <a:pt x="0" y="6245"/>
                  </a:cubicBezTo>
                  <a:lnTo>
                    <a:pt x="0" y="6304"/>
                  </a:lnTo>
                  <a:cubicBezTo>
                    <a:pt x="0" y="7072"/>
                    <a:pt x="625" y="7694"/>
                    <a:pt x="1396" y="7694"/>
                  </a:cubicBezTo>
                  <a:lnTo>
                    <a:pt x="1618" y="7694"/>
                  </a:lnTo>
                  <a:cubicBezTo>
                    <a:pt x="1710" y="8008"/>
                    <a:pt x="1833" y="8308"/>
                    <a:pt x="1983" y="8593"/>
                  </a:cubicBezTo>
                  <a:lnTo>
                    <a:pt x="1814" y="8761"/>
                  </a:lnTo>
                  <a:cubicBezTo>
                    <a:pt x="1269" y="9304"/>
                    <a:pt x="1269" y="10185"/>
                    <a:pt x="1814" y="10728"/>
                  </a:cubicBezTo>
                  <a:lnTo>
                    <a:pt x="1855" y="10769"/>
                  </a:lnTo>
                  <a:cubicBezTo>
                    <a:pt x="2400" y="11312"/>
                    <a:pt x="3284" y="11312"/>
                    <a:pt x="3829" y="10769"/>
                  </a:cubicBezTo>
                  <a:lnTo>
                    <a:pt x="3981" y="10618"/>
                  </a:lnTo>
                  <a:cubicBezTo>
                    <a:pt x="4264" y="10773"/>
                    <a:pt x="4564" y="10902"/>
                    <a:pt x="4878" y="10999"/>
                  </a:cubicBezTo>
                  <a:lnTo>
                    <a:pt x="4878" y="11204"/>
                  </a:lnTo>
                  <a:cubicBezTo>
                    <a:pt x="4878" y="11972"/>
                    <a:pt x="5503" y="12594"/>
                    <a:pt x="6274" y="12594"/>
                  </a:cubicBezTo>
                  <a:lnTo>
                    <a:pt x="6333" y="12594"/>
                  </a:lnTo>
                  <a:cubicBezTo>
                    <a:pt x="7104" y="12594"/>
                    <a:pt x="7729" y="11972"/>
                    <a:pt x="7729" y="11204"/>
                  </a:cubicBezTo>
                  <a:lnTo>
                    <a:pt x="7729" y="11016"/>
                  </a:lnTo>
                  <a:cubicBezTo>
                    <a:pt x="8056" y="10920"/>
                    <a:pt x="8368" y="10788"/>
                    <a:pt x="8664" y="10630"/>
                  </a:cubicBezTo>
                  <a:lnTo>
                    <a:pt x="8803" y="10769"/>
                  </a:lnTo>
                  <a:cubicBezTo>
                    <a:pt x="9348" y="11312"/>
                    <a:pt x="10233" y="11312"/>
                    <a:pt x="10777" y="10769"/>
                  </a:cubicBezTo>
                  <a:lnTo>
                    <a:pt x="10819" y="10728"/>
                  </a:lnTo>
                  <a:cubicBezTo>
                    <a:pt x="11364" y="10185"/>
                    <a:pt x="11364" y="9304"/>
                    <a:pt x="10819" y="8761"/>
                  </a:cubicBezTo>
                  <a:lnTo>
                    <a:pt x="10673" y="8616"/>
                  </a:lnTo>
                  <a:cubicBezTo>
                    <a:pt x="10828" y="8324"/>
                    <a:pt x="10956" y="8017"/>
                    <a:pt x="11051" y="7694"/>
                  </a:cubicBezTo>
                  <a:lnTo>
                    <a:pt x="11211" y="7694"/>
                  </a:lnTo>
                  <a:cubicBezTo>
                    <a:pt x="11982" y="7694"/>
                    <a:pt x="12607" y="7071"/>
                    <a:pt x="12607" y="6304"/>
                  </a:cubicBezTo>
                  <a:lnTo>
                    <a:pt x="12607" y="6245"/>
                  </a:lnTo>
                  <a:cubicBezTo>
                    <a:pt x="12607" y="5477"/>
                    <a:pt x="11982" y="4855"/>
                    <a:pt x="11212" y="4855"/>
                  </a:cubicBezTo>
                  <a:close/>
                  <a:moveTo>
                    <a:pt x="6337" y="8498"/>
                  </a:moveTo>
                  <a:cubicBezTo>
                    <a:pt x="5130" y="8498"/>
                    <a:pt x="4152" y="7524"/>
                    <a:pt x="4152" y="6323"/>
                  </a:cubicBezTo>
                  <a:cubicBezTo>
                    <a:pt x="4152" y="5120"/>
                    <a:pt x="5130" y="4146"/>
                    <a:pt x="6337" y="4146"/>
                  </a:cubicBezTo>
                  <a:cubicBezTo>
                    <a:pt x="7544" y="4146"/>
                    <a:pt x="8521" y="5120"/>
                    <a:pt x="8521" y="6323"/>
                  </a:cubicBezTo>
                  <a:cubicBezTo>
                    <a:pt x="8521" y="7524"/>
                    <a:pt x="7544" y="8498"/>
                    <a:pt x="6337" y="8498"/>
                  </a:cubicBezTo>
                  <a:close/>
                  <a:moveTo>
                    <a:pt x="6337" y="8498"/>
                  </a:move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9" name="组合 28"/>
          <p:cNvGrpSpPr/>
          <p:nvPr/>
        </p:nvGrpSpPr>
        <p:grpSpPr>
          <a:xfrm>
            <a:off x="9193530" y="2108835"/>
            <a:ext cx="1188720" cy="1188720"/>
            <a:chOff x="14094" y="3320"/>
            <a:chExt cx="1872" cy="1872"/>
          </a:xfrm>
        </p:grpSpPr>
        <p:sp>
          <p:nvSpPr>
            <p:cNvPr id="7" name="椭圆 6"/>
            <p:cNvSpPr/>
            <p:nvPr/>
          </p:nvSpPr>
          <p:spPr>
            <a:xfrm>
              <a:off x="14094" y="3320"/>
              <a:ext cx="1872" cy="1872"/>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iconfont-1187-868526"/>
            <p:cNvSpPr/>
            <p:nvPr/>
          </p:nvSpPr>
          <p:spPr>
            <a:xfrm>
              <a:off x="14584" y="3777"/>
              <a:ext cx="891" cy="960"/>
            </a:xfrm>
            <a:custGeom>
              <a:avLst/>
              <a:gdLst>
                <a:gd name="T0" fmla="*/ 10712 w 11708"/>
                <a:gd name="T1" fmla="*/ 21 h 12613"/>
                <a:gd name="T2" fmla="*/ 10456 w 11708"/>
                <a:gd name="T3" fmla="*/ 20 h 12613"/>
                <a:gd name="T4" fmla="*/ 10325 w 11708"/>
                <a:gd name="T5" fmla="*/ 47 h 12613"/>
                <a:gd name="T6" fmla="*/ 9395 w 11708"/>
                <a:gd name="T7" fmla="*/ 1216 h 12613"/>
                <a:gd name="T8" fmla="*/ 8433 w 11708"/>
                <a:gd name="T9" fmla="*/ 976 h 12613"/>
                <a:gd name="T10" fmla="*/ 7046 w 11708"/>
                <a:gd name="T11" fmla="*/ 1083 h 12613"/>
                <a:gd name="T12" fmla="*/ 4358 w 11708"/>
                <a:gd name="T13" fmla="*/ 2553 h 12613"/>
                <a:gd name="T14" fmla="*/ 3333 w 11708"/>
                <a:gd name="T15" fmla="*/ 3342 h 12613"/>
                <a:gd name="T16" fmla="*/ 1854 w 11708"/>
                <a:gd name="T17" fmla="*/ 3755 h 12613"/>
                <a:gd name="T18" fmla="*/ 728 w 11708"/>
                <a:gd name="T19" fmla="*/ 4023 h 12613"/>
                <a:gd name="T20" fmla="*/ 53 w 11708"/>
                <a:gd name="T21" fmla="*/ 4850 h 12613"/>
                <a:gd name="T22" fmla="*/ 32 w 11708"/>
                <a:gd name="T23" fmla="*/ 4916 h 12613"/>
                <a:gd name="T24" fmla="*/ 14 w 11708"/>
                <a:gd name="T25" fmla="*/ 4929 h 12613"/>
                <a:gd name="T26" fmla="*/ 0 w 11708"/>
                <a:gd name="T27" fmla="*/ 5056 h 12613"/>
                <a:gd name="T28" fmla="*/ 0 w 11708"/>
                <a:gd name="T29" fmla="*/ 5084 h 12613"/>
                <a:gd name="T30" fmla="*/ 0 w 11708"/>
                <a:gd name="T31" fmla="*/ 5282 h 12613"/>
                <a:gd name="T32" fmla="*/ 0 w 11708"/>
                <a:gd name="T33" fmla="*/ 5311 h 12613"/>
                <a:gd name="T34" fmla="*/ 15 w 11708"/>
                <a:gd name="T35" fmla="*/ 5466 h 12613"/>
                <a:gd name="T36" fmla="*/ 32 w 11708"/>
                <a:gd name="T37" fmla="*/ 5479 h 12613"/>
                <a:gd name="T38" fmla="*/ 320 w 11708"/>
                <a:gd name="T39" fmla="*/ 6494 h 12613"/>
                <a:gd name="T40" fmla="*/ 1657 w 11708"/>
                <a:gd name="T41" fmla="*/ 8578 h 12613"/>
                <a:gd name="T42" fmla="*/ 4450 w 11708"/>
                <a:gd name="T43" fmla="*/ 10985 h 12613"/>
                <a:gd name="T44" fmla="*/ 6401 w 11708"/>
                <a:gd name="T45" fmla="*/ 11632 h 12613"/>
                <a:gd name="T46" fmla="*/ 7491 w 11708"/>
                <a:gd name="T47" fmla="*/ 11224 h 12613"/>
                <a:gd name="T48" fmla="*/ 7750 w 11708"/>
                <a:gd name="T49" fmla="*/ 10617 h 12613"/>
                <a:gd name="T50" fmla="*/ 8144 w 11708"/>
                <a:gd name="T51" fmla="*/ 9057 h 12613"/>
                <a:gd name="T52" fmla="*/ 8945 w 11708"/>
                <a:gd name="T53" fmla="*/ 7679 h 12613"/>
                <a:gd name="T54" fmla="*/ 10341 w 11708"/>
                <a:gd name="T55" fmla="*/ 5606 h 12613"/>
                <a:gd name="T56" fmla="*/ 10610 w 11708"/>
                <a:gd name="T57" fmla="*/ 2746 h 12613"/>
                <a:gd name="T58" fmla="*/ 10473 w 11708"/>
                <a:gd name="T59" fmla="*/ 2318 h 12613"/>
                <a:gd name="T60" fmla="*/ 11658 w 11708"/>
                <a:gd name="T61" fmla="*/ 1351 h 12613"/>
                <a:gd name="T62" fmla="*/ 11683 w 11708"/>
                <a:gd name="T63" fmla="*/ 1246 h 12613"/>
                <a:gd name="T64" fmla="*/ 11683 w 11708"/>
                <a:gd name="T65" fmla="*/ 1001 h 12613"/>
                <a:gd name="T66" fmla="*/ 10712 w 11708"/>
                <a:gd name="T67" fmla="*/ 21 h 12613"/>
                <a:gd name="T68" fmla="*/ 8713 w 11708"/>
                <a:gd name="T69" fmla="*/ 2115 h 12613"/>
                <a:gd name="T70" fmla="*/ 6525 w 11708"/>
                <a:gd name="T71" fmla="*/ 3424 h 12613"/>
                <a:gd name="T72" fmla="*/ 4830 w 11708"/>
                <a:gd name="T73" fmla="*/ 5301 h 12613"/>
                <a:gd name="T74" fmla="*/ 2957 w 11708"/>
                <a:gd name="T75" fmla="*/ 6660 h 12613"/>
                <a:gd name="T76" fmla="*/ 2478 w 11708"/>
                <a:gd name="T77" fmla="*/ 6777 h 12613"/>
                <a:gd name="T78" fmla="*/ 2124 w 11708"/>
                <a:gd name="T79" fmla="*/ 6695 h 12613"/>
                <a:gd name="T80" fmla="*/ 1497 w 11708"/>
                <a:gd name="T81" fmla="*/ 5850 h 12613"/>
                <a:gd name="T82" fmla="*/ 1467 w 11708"/>
                <a:gd name="T83" fmla="*/ 5684 h 12613"/>
                <a:gd name="T84" fmla="*/ 1554 w 11708"/>
                <a:gd name="T85" fmla="*/ 5585 h 12613"/>
                <a:gd name="T86" fmla="*/ 3506 w 11708"/>
                <a:gd name="T87" fmla="*/ 5044 h 12613"/>
                <a:gd name="T88" fmla="*/ 5285 w 11708"/>
                <a:gd name="T89" fmla="*/ 3681 h 12613"/>
                <a:gd name="T90" fmla="*/ 6672 w 11708"/>
                <a:gd name="T91" fmla="*/ 2456 h 12613"/>
                <a:gd name="T92" fmla="*/ 8576 w 11708"/>
                <a:gd name="T93" fmla="*/ 2025 h 12613"/>
                <a:gd name="T94" fmla="*/ 8712 w 11708"/>
                <a:gd name="T95" fmla="*/ 2060 h 12613"/>
                <a:gd name="T96" fmla="*/ 8713 w 11708"/>
                <a:gd name="T97" fmla="*/ 2115 h 12613"/>
                <a:gd name="T98" fmla="*/ 10542 w 11708"/>
                <a:gd name="T99" fmla="*/ 1734 h 12613"/>
                <a:gd name="T100" fmla="*/ 9969 w 11708"/>
                <a:gd name="T101" fmla="*/ 1170 h 12613"/>
                <a:gd name="T102" fmla="*/ 10533 w 11708"/>
                <a:gd name="T103" fmla="*/ 598 h 12613"/>
                <a:gd name="T104" fmla="*/ 11105 w 11708"/>
                <a:gd name="T105" fmla="*/ 1161 h 12613"/>
                <a:gd name="T106" fmla="*/ 10542 w 11708"/>
                <a:gd name="T107" fmla="*/ 1734 h 12613"/>
                <a:gd name="T108" fmla="*/ 4679 w 11708"/>
                <a:gd name="T109" fmla="*/ 11663 h 12613"/>
                <a:gd name="T110" fmla="*/ 3078 w 11708"/>
                <a:gd name="T111" fmla="*/ 10636 h 12613"/>
                <a:gd name="T112" fmla="*/ 2902 w 11708"/>
                <a:gd name="T113" fmla="*/ 10642 h 12613"/>
                <a:gd name="T114" fmla="*/ 2568 w 11708"/>
                <a:gd name="T115" fmla="*/ 11810 h 12613"/>
                <a:gd name="T116" fmla="*/ 3422 w 11708"/>
                <a:gd name="T117" fmla="*/ 12610 h 12613"/>
                <a:gd name="T118" fmla="*/ 3848 w 11708"/>
                <a:gd name="T119" fmla="*/ 12613 h 12613"/>
                <a:gd name="T120" fmla="*/ 4739 w 11708"/>
                <a:gd name="T121" fmla="*/ 11817 h 12613"/>
                <a:gd name="T122" fmla="*/ 4679 w 11708"/>
                <a:gd name="T123" fmla="*/ 11663 h 12613"/>
                <a:gd name="T124" fmla="*/ 4679 w 11708"/>
                <a:gd name="T125" fmla="*/ 11663 h 1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08" h="12613">
                  <a:moveTo>
                    <a:pt x="10712" y="21"/>
                  </a:moveTo>
                  <a:cubicBezTo>
                    <a:pt x="10627" y="18"/>
                    <a:pt x="10542" y="19"/>
                    <a:pt x="10456" y="20"/>
                  </a:cubicBezTo>
                  <a:cubicBezTo>
                    <a:pt x="10427" y="66"/>
                    <a:pt x="10358" y="9"/>
                    <a:pt x="10325" y="47"/>
                  </a:cubicBezTo>
                  <a:cubicBezTo>
                    <a:pt x="9728" y="203"/>
                    <a:pt x="9429" y="599"/>
                    <a:pt x="9395" y="1216"/>
                  </a:cubicBezTo>
                  <a:cubicBezTo>
                    <a:pt x="9078" y="1094"/>
                    <a:pt x="8763" y="1010"/>
                    <a:pt x="8433" y="976"/>
                  </a:cubicBezTo>
                  <a:cubicBezTo>
                    <a:pt x="7963" y="927"/>
                    <a:pt x="7502" y="974"/>
                    <a:pt x="7046" y="1083"/>
                  </a:cubicBezTo>
                  <a:cubicBezTo>
                    <a:pt x="6018" y="1331"/>
                    <a:pt x="5143" y="1861"/>
                    <a:pt x="4358" y="2553"/>
                  </a:cubicBezTo>
                  <a:cubicBezTo>
                    <a:pt x="4034" y="2839"/>
                    <a:pt x="3739" y="3160"/>
                    <a:pt x="3333" y="3342"/>
                  </a:cubicBezTo>
                  <a:cubicBezTo>
                    <a:pt x="2859" y="3553"/>
                    <a:pt x="2356" y="3651"/>
                    <a:pt x="1854" y="3755"/>
                  </a:cubicBezTo>
                  <a:cubicBezTo>
                    <a:pt x="1476" y="3833"/>
                    <a:pt x="1095" y="3895"/>
                    <a:pt x="728" y="4023"/>
                  </a:cubicBezTo>
                  <a:cubicBezTo>
                    <a:pt x="331" y="4162"/>
                    <a:pt x="116" y="4442"/>
                    <a:pt x="53" y="4850"/>
                  </a:cubicBezTo>
                  <a:cubicBezTo>
                    <a:pt x="50" y="4873"/>
                    <a:pt x="39" y="4894"/>
                    <a:pt x="32" y="4916"/>
                  </a:cubicBezTo>
                  <a:cubicBezTo>
                    <a:pt x="26" y="4925"/>
                    <a:pt x="20" y="4930"/>
                    <a:pt x="14" y="4929"/>
                  </a:cubicBezTo>
                  <a:cubicBezTo>
                    <a:pt x="9" y="4971"/>
                    <a:pt x="26" y="5016"/>
                    <a:pt x="0" y="5056"/>
                  </a:cubicBezTo>
                  <a:lnTo>
                    <a:pt x="0" y="5084"/>
                  </a:lnTo>
                  <a:cubicBezTo>
                    <a:pt x="22" y="5150"/>
                    <a:pt x="22" y="5216"/>
                    <a:pt x="0" y="5282"/>
                  </a:cubicBezTo>
                  <a:lnTo>
                    <a:pt x="0" y="5311"/>
                  </a:lnTo>
                  <a:cubicBezTo>
                    <a:pt x="28" y="5360"/>
                    <a:pt x="8" y="5415"/>
                    <a:pt x="15" y="5466"/>
                  </a:cubicBezTo>
                  <a:cubicBezTo>
                    <a:pt x="20" y="5466"/>
                    <a:pt x="26" y="5470"/>
                    <a:pt x="32" y="5479"/>
                  </a:cubicBezTo>
                  <a:cubicBezTo>
                    <a:pt x="100" y="5825"/>
                    <a:pt x="182" y="6167"/>
                    <a:pt x="320" y="6494"/>
                  </a:cubicBezTo>
                  <a:cubicBezTo>
                    <a:pt x="644" y="7267"/>
                    <a:pt x="1112" y="7948"/>
                    <a:pt x="1657" y="8578"/>
                  </a:cubicBezTo>
                  <a:cubicBezTo>
                    <a:pt x="2469" y="9518"/>
                    <a:pt x="3370" y="10357"/>
                    <a:pt x="4450" y="10985"/>
                  </a:cubicBezTo>
                  <a:cubicBezTo>
                    <a:pt x="5053" y="11336"/>
                    <a:pt x="5689" y="11607"/>
                    <a:pt x="6401" y="11632"/>
                  </a:cubicBezTo>
                  <a:cubicBezTo>
                    <a:pt x="6815" y="11647"/>
                    <a:pt x="7216" y="11591"/>
                    <a:pt x="7491" y="11224"/>
                  </a:cubicBezTo>
                  <a:cubicBezTo>
                    <a:pt x="7625" y="11045"/>
                    <a:pt x="7691" y="10831"/>
                    <a:pt x="7750" y="10617"/>
                  </a:cubicBezTo>
                  <a:cubicBezTo>
                    <a:pt x="7892" y="10100"/>
                    <a:pt x="7986" y="9571"/>
                    <a:pt x="8144" y="9057"/>
                  </a:cubicBezTo>
                  <a:cubicBezTo>
                    <a:pt x="8305" y="8535"/>
                    <a:pt x="8558" y="8071"/>
                    <a:pt x="8945" y="7679"/>
                  </a:cubicBezTo>
                  <a:cubicBezTo>
                    <a:pt x="9538" y="7075"/>
                    <a:pt x="10019" y="6392"/>
                    <a:pt x="10341" y="5606"/>
                  </a:cubicBezTo>
                  <a:cubicBezTo>
                    <a:pt x="10720" y="4681"/>
                    <a:pt x="10862" y="3731"/>
                    <a:pt x="10610" y="2746"/>
                  </a:cubicBezTo>
                  <a:cubicBezTo>
                    <a:pt x="10573" y="2601"/>
                    <a:pt x="10519" y="2460"/>
                    <a:pt x="10473" y="2318"/>
                  </a:cubicBezTo>
                  <a:cubicBezTo>
                    <a:pt x="11208" y="2202"/>
                    <a:pt x="11536" y="1935"/>
                    <a:pt x="11658" y="1351"/>
                  </a:cubicBezTo>
                  <a:cubicBezTo>
                    <a:pt x="11687" y="1326"/>
                    <a:pt x="11649" y="1269"/>
                    <a:pt x="11683" y="1246"/>
                  </a:cubicBezTo>
                  <a:lnTo>
                    <a:pt x="11683" y="1001"/>
                  </a:lnTo>
                  <a:cubicBezTo>
                    <a:pt x="11708" y="530"/>
                    <a:pt x="11169" y="0"/>
                    <a:pt x="10712" y="21"/>
                  </a:cubicBezTo>
                  <a:close/>
                  <a:moveTo>
                    <a:pt x="8713" y="2115"/>
                  </a:moveTo>
                  <a:cubicBezTo>
                    <a:pt x="7823" y="2284"/>
                    <a:pt x="7160" y="2834"/>
                    <a:pt x="6525" y="3424"/>
                  </a:cubicBezTo>
                  <a:cubicBezTo>
                    <a:pt x="5905" y="3999"/>
                    <a:pt x="5362" y="4646"/>
                    <a:pt x="4830" y="5301"/>
                  </a:cubicBezTo>
                  <a:cubicBezTo>
                    <a:pt x="4327" y="5921"/>
                    <a:pt x="3724" y="6405"/>
                    <a:pt x="2957" y="6660"/>
                  </a:cubicBezTo>
                  <a:cubicBezTo>
                    <a:pt x="2802" y="6712"/>
                    <a:pt x="2638" y="6740"/>
                    <a:pt x="2478" y="6777"/>
                  </a:cubicBezTo>
                  <a:cubicBezTo>
                    <a:pt x="2347" y="6807"/>
                    <a:pt x="2235" y="6776"/>
                    <a:pt x="2124" y="6695"/>
                  </a:cubicBezTo>
                  <a:cubicBezTo>
                    <a:pt x="1826" y="6477"/>
                    <a:pt x="1597" y="6212"/>
                    <a:pt x="1497" y="5850"/>
                  </a:cubicBezTo>
                  <a:cubicBezTo>
                    <a:pt x="1482" y="5796"/>
                    <a:pt x="1476" y="5739"/>
                    <a:pt x="1467" y="5684"/>
                  </a:cubicBezTo>
                  <a:cubicBezTo>
                    <a:pt x="1456" y="5615"/>
                    <a:pt x="1473" y="5584"/>
                    <a:pt x="1554" y="5585"/>
                  </a:cubicBezTo>
                  <a:cubicBezTo>
                    <a:pt x="2257" y="5596"/>
                    <a:pt x="2897" y="5370"/>
                    <a:pt x="3506" y="5044"/>
                  </a:cubicBezTo>
                  <a:cubicBezTo>
                    <a:pt x="4172" y="4686"/>
                    <a:pt x="4738" y="4197"/>
                    <a:pt x="5285" y="3681"/>
                  </a:cubicBezTo>
                  <a:cubicBezTo>
                    <a:pt x="5733" y="3257"/>
                    <a:pt x="6159" y="2807"/>
                    <a:pt x="6672" y="2456"/>
                  </a:cubicBezTo>
                  <a:cubicBezTo>
                    <a:pt x="7250" y="2059"/>
                    <a:pt x="7882" y="1903"/>
                    <a:pt x="8576" y="2025"/>
                  </a:cubicBezTo>
                  <a:cubicBezTo>
                    <a:pt x="8622" y="2033"/>
                    <a:pt x="8667" y="2048"/>
                    <a:pt x="8712" y="2060"/>
                  </a:cubicBezTo>
                  <a:cubicBezTo>
                    <a:pt x="8730" y="2078"/>
                    <a:pt x="8729" y="2096"/>
                    <a:pt x="8713" y="2115"/>
                  </a:cubicBezTo>
                  <a:close/>
                  <a:moveTo>
                    <a:pt x="10542" y="1734"/>
                  </a:moveTo>
                  <a:cubicBezTo>
                    <a:pt x="10236" y="1738"/>
                    <a:pt x="9974" y="1480"/>
                    <a:pt x="9969" y="1170"/>
                  </a:cubicBezTo>
                  <a:cubicBezTo>
                    <a:pt x="9965" y="863"/>
                    <a:pt x="10223" y="602"/>
                    <a:pt x="10533" y="598"/>
                  </a:cubicBezTo>
                  <a:cubicBezTo>
                    <a:pt x="10843" y="595"/>
                    <a:pt x="11101" y="849"/>
                    <a:pt x="11105" y="1161"/>
                  </a:cubicBezTo>
                  <a:cubicBezTo>
                    <a:pt x="11109" y="1469"/>
                    <a:pt x="10852" y="1730"/>
                    <a:pt x="10542" y="1734"/>
                  </a:cubicBezTo>
                  <a:close/>
                  <a:moveTo>
                    <a:pt x="4679" y="11663"/>
                  </a:moveTo>
                  <a:cubicBezTo>
                    <a:pt x="4101" y="11390"/>
                    <a:pt x="3575" y="11034"/>
                    <a:pt x="3078" y="10636"/>
                  </a:cubicBezTo>
                  <a:cubicBezTo>
                    <a:pt x="3007" y="10579"/>
                    <a:pt x="2963" y="10583"/>
                    <a:pt x="2902" y="10642"/>
                  </a:cubicBezTo>
                  <a:cubicBezTo>
                    <a:pt x="2563" y="10967"/>
                    <a:pt x="2436" y="11355"/>
                    <a:pt x="2568" y="11810"/>
                  </a:cubicBezTo>
                  <a:cubicBezTo>
                    <a:pt x="2693" y="12243"/>
                    <a:pt x="2998" y="12493"/>
                    <a:pt x="3422" y="12610"/>
                  </a:cubicBezTo>
                  <a:cubicBezTo>
                    <a:pt x="3564" y="12611"/>
                    <a:pt x="3706" y="12612"/>
                    <a:pt x="3848" y="12613"/>
                  </a:cubicBezTo>
                  <a:cubicBezTo>
                    <a:pt x="4294" y="12515"/>
                    <a:pt x="4594" y="12254"/>
                    <a:pt x="4739" y="11817"/>
                  </a:cubicBezTo>
                  <a:cubicBezTo>
                    <a:pt x="4763" y="11744"/>
                    <a:pt x="4760" y="11701"/>
                    <a:pt x="4679" y="11663"/>
                  </a:cubicBezTo>
                  <a:close/>
                  <a:moveTo>
                    <a:pt x="4679" y="11663"/>
                  </a:move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2" name="组合 21"/>
          <p:cNvGrpSpPr/>
          <p:nvPr/>
        </p:nvGrpSpPr>
        <p:grpSpPr>
          <a:xfrm>
            <a:off x="1567815" y="2108200"/>
            <a:ext cx="1188720" cy="1188720"/>
            <a:chOff x="2853" y="3320"/>
            <a:chExt cx="1872" cy="1872"/>
          </a:xfrm>
        </p:grpSpPr>
        <p:sp>
          <p:nvSpPr>
            <p:cNvPr id="3" name="椭圆 2"/>
            <p:cNvSpPr/>
            <p:nvPr/>
          </p:nvSpPr>
          <p:spPr>
            <a:xfrm>
              <a:off x="2853" y="3320"/>
              <a:ext cx="1872" cy="1872"/>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iconfont-1187-868526"/>
            <p:cNvSpPr/>
            <p:nvPr/>
          </p:nvSpPr>
          <p:spPr>
            <a:xfrm>
              <a:off x="3309" y="3982"/>
              <a:ext cx="960" cy="549"/>
            </a:xfrm>
            <a:custGeom>
              <a:avLst/>
              <a:gdLst>
                <a:gd name="T0" fmla="*/ 6403 w 12806"/>
                <a:gd name="T1" fmla="*/ 0 h 7319"/>
                <a:gd name="T2" fmla="*/ 0 w 12806"/>
                <a:gd name="T3" fmla="*/ 3659 h 7319"/>
                <a:gd name="T4" fmla="*/ 6403 w 12806"/>
                <a:gd name="T5" fmla="*/ 7319 h 7319"/>
                <a:gd name="T6" fmla="*/ 12806 w 12806"/>
                <a:gd name="T7" fmla="*/ 3701 h 7319"/>
                <a:gd name="T8" fmla="*/ 6403 w 12806"/>
                <a:gd name="T9" fmla="*/ 0 h 7319"/>
                <a:gd name="T10" fmla="*/ 6403 w 12806"/>
                <a:gd name="T11" fmla="*/ 6269 h 7319"/>
                <a:gd name="T12" fmla="*/ 3842 w 12806"/>
                <a:gd name="T13" fmla="*/ 3659 h 7319"/>
                <a:gd name="T14" fmla="*/ 6403 w 12806"/>
                <a:gd name="T15" fmla="*/ 1050 h 7319"/>
                <a:gd name="T16" fmla="*/ 8965 w 12806"/>
                <a:gd name="T17" fmla="*/ 3659 h 7319"/>
                <a:gd name="T18" fmla="*/ 6403 w 12806"/>
                <a:gd name="T19" fmla="*/ 6269 h 7319"/>
                <a:gd name="T20" fmla="*/ 6403 w 12806"/>
                <a:gd name="T21" fmla="*/ 6269 h 7319"/>
                <a:gd name="T22" fmla="*/ 6403 w 12806"/>
                <a:gd name="T23" fmla="*/ 2744 h 7319"/>
                <a:gd name="T24" fmla="*/ 6621 w 12806"/>
                <a:gd name="T25" fmla="*/ 2151 h 7319"/>
                <a:gd name="T26" fmla="*/ 6403 w 12806"/>
                <a:gd name="T27" fmla="*/ 2135 h 7319"/>
                <a:gd name="T28" fmla="*/ 4908 w 12806"/>
                <a:gd name="T29" fmla="*/ 3659 h 7319"/>
                <a:gd name="T30" fmla="*/ 6403 w 12806"/>
                <a:gd name="T31" fmla="*/ 5183 h 7319"/>
                <a:gd name="T32" fmla="*/ 7898 w 12806"/>
                <a:gd name="T33" fmla="*/ 3659 h 7319"/>
                <a:gd name="T34" fmla="*/ 7886 w 12806"/>
                <a:gd name="T35" fmla="*/ 3461 h 7319"/>
                <a:gd name="T36" fmla="*/ 7319 w 12806"/>
                <a:gd name="T37" fmla="*/ 3659 h 7319"/>
                <a:gd name="T38" fmla="*/ 6403 w 12806"/>
                <a:gd name="T39" fmla="*/ 2744 h 7319"/>
                <a:gd name="T40" fmla="*/ 6403 w 12806"/>
                <a:gd name="T41" fmla="*/ 2744 h 7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06" h="7319">
                  <a:moveTo>
                    <a:pt x="6403" y="0"/>
                  </a:moveTo>
                  <a:cubicBezTo>
                    <a:pt x="4063" y="0"/>
                    <a:pt x="2238" y="1396"/>
                    <a:pt x="0" y="3659"/>
                  </a:cubicBezTo>
                  <a:cubicBezTo>
                    <a:pt x="1927" y="5593"/>
                    <a:pt x="3544" y="7319"/>
                    <a:pt x="6403" y="7319"/>
                  </a:cubicBezTo>
                  <a:cubicBezTo>
                    <a:pt x="9259" y="7319"/>
                    <a:pt x="11359" y="5135"/>
                    <a:pt x="12806" y="3701"/>
                  </a:cubicBezTo>
                  <a:cubicBezTo>
                    <a:pt x="11327" y="2020"/>
                    <a:pt x="9227" y="0"/>
                    <a:pt x="6403" y="0"/>
                  </a:cubicBezTo>
                  <a:close/>
                  <a:moveTo>
                    <a:pt x="6403" y="6269"/>
                  </a:moveTo>
                  <a:cubicBezTo>
                    <a:pt x="4991" y="6269"/>
                    <a:pt x="3842" y="5097"/>
                    <a:pt x="3842" y="3659"/>
                  </a:cubicBezTo>
                  <a:cubicBezTo>
                    <a:pt x="3842" y="2219"/>
                    <a:pt x="4991" y="1050"/>
                    <a:pt x="6403" y="1050"/>
                  </a:cubicBezTo>
                  <a:cubicBezTo>
                    <a:pt x="7815" y="1050"/>
                    <a:pt x="8965" y="2222"/>
                    <a:pt x="8965" y="3659"/>
                  </a:cubicBezTo>
                  <a:cubicBezTo>
                    <a:pt x="8965" y="5100"/>
                    <a:pt x="7815" y="6269"/>
                    <a:pt x="6403" y="6269"/>
                  </a:cubicBezTo>
                  <a:close/>
                  <a:moveTo>
                    <a:pt x="6403" y="6269"/>
                  </a:moveTo>
                  <a:close/>
                  <a:moveTo>
                    <a:pt x="6403" y="2744"/>
                  </a:moveTo>
                  <a:cubicBezTo>
                    <a:pt x="6403" y="2516"/>
                    <a:pt x="6487" y="2311"/>
                    <a:pt x="6621" y="2151"/>
                  </a:cubicBezTo>
                  <a:cubicBezTo>
                    <a:pt x="6550" y="2138"/>
                    <a:pt x="6477" y="2135"/>
                    <a:pt x="6403" y="2135"/>
                  </a:cubicBezTo>
                  <a:cubicBezTo>
                    <a:pt x="5580" y="2135"/>
                    <a:pt x="4908" y="2817"/>
                    <a:pt x="4908" y="3659"/>
                  </a:cubicBezTo>
                  <a:cubicBezTo>
                    <a:pt x="4908" y="4501"/>
                    <a:pt x="5580" y="5183"/>
                    <a:pt x="6403" y="5183"/>
                  </a:cubicBezTo>
                  <a:cubicBezTo>
                    <a:pt x="7226" y="5183"/>
                    <a:pt x="7898" y="4501"/>
                    <a:pt x="7898" y="3659"/>
                  </a:cubicBezTo>
                  <a:cubicBezTo>
                    <a:pt x="7898" y="3592"/>
                    <a:pt x="7892" y="3528"/>
                    <a:pt x="7886" y="3461"/>
                  </a:cubicBezTo>
                  <a:cubicBezTo>
                    <a:pt x="7729" y="3582"/>
                    <a:pt x="7533" y="3659"/>
                    <a:pt x="7319" y="3659"/>
                  </a:cubicBezTo>
                  <a:cubicBezTo>
                    <a:pt x="6813" y="3659"/>
                    <a:pt x="6403" y="3249"/>
                    <a:pt x="6403" y="2744"/>
                  </a:cubicBezTo>
                  <a:close/>
                  <a:moveTo>
                    <a:pt x="6403" y="2744"/>
                  </a:move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4" name="组合 23"/>
          <p:cNvGrpSpPr/>
          <p:nvPr/>
        </p:nvGrpSpPr>
        <p:grpSpPr>
          <a:xfrm>
            <a:off x="6631305" y="2109470"/>
            <a:ext cx="1188720" cy="1188720"/>
            <a:chOff x="10347" y="3320"/>
            <a:chExt cx="1872" cy="1872"/>
          </a:xfrm>
        </p:grpSpPr>
        <p:sp>
          <p:nvSpPr>
            <p:cNvPr id="5" name="椭圆 4"/>
            <p:cNvSpPr/>
            <p:nvPr/>
          </p:nvSpPr>
          <p:spPr>
            <a:xfrm>
              <a:off x="10347" y="3320"/>
              <a:ext cx="1872" cy="1872"/>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iconfont-1187-868125"/>
            <p:cNvSpPr/>
            <p:nvPr/>
          </p:nvSpPr>
          <p:spPr>
            <a:xfrm>
              <a:off x="10968" y="3777"/>
              <a:ext cx="630" cy="960"/>
            </a:xfrm>
            <a:custGeom>
              <a:avLst/>
              <a:gdLst>
                <a:gd name="T0" fmla="*/ 2621 w 8263"/>
                <a:gd name="T1" fmla="*/ 2307 h 12594"/>
                <a:gd name="T2" fmla="*/ 3643 w 8263"/>
                <a:gd name="T3" fmla="*/ 1308 h 12594"/>
                <a:gd name="T4" fmla="*/ 4777 w 8263"/>
                <a:gd name="T5" fmla="*/ 1308 h 12594"/>
                <a:gd name="T6" fmla="*/ 5799 w 8263"/>
                <a:gd name="T7" fmla="*/ 2307 h 12594"/>
                <a:gd name="T8" fmla="*/ 5799 w 8263"/>
                <a:gd name="T9" fmla="*/ 4735 h 12594"/>
                <a:gd name="T10" fmla="*/ 7139 w 8263"/>
                <a:gd name="T11" fmla="*/ 4735 h 12594"/>
                <a:gd name="T12" fmla="*/ 7139 w 8263"/>
                <a:gd name="T13" fmla="*/ 2307 h 12594"/>
                <a:gd name="T14" fmla="*/ 4777 w 8263"/>
                <a:gd name="T15" fmla="*/ 0 h 12594"/>
                <a:gd name="T16" fmla="*/ 3643 w 8263"/>
                <a:gd name="T17" fmla="*/ 0 h 12594"/>
                <a:gd name="T18" fmla="*/ 1282 w 8263"/>
                <a:gd name="T19" fmla="*/ 2307 h 12594"/>
                <a:gd name="T20" fmla="*/ 1282 w 8263"/>
                <a:gd name="T21" fmla="*/ 3426 h 12594"/>
                <a:gd name="T22" fmla="*/ 2621 w 8263"/>
                <a:gd name="T23" fmla="*/ 3426 h 12594"/>
                <a:gd name="T24" fmla="*/ 2621 w 8263"/>
                <a:gd name="T25" fmla="*/ 2307 h 12594"/>
                <a:gd name="T26" fmla="*/ 0 w 8263"/>
                <a:gd name="T27" fmla="*/ 5432 h 12594"/>
                <a:gd name="T28" fmla="*/ 0 w 8263"/>
                <a:gd name="T29" fmla="*/ 9095 h 12594"/>
                <a:gd name="T30" fmla="*/ 3581 w 8263"/>
                <a:gd name="T31" fmla="*/ 12594 h 12594"/>
                <a:gd name="T32" fmla="*/ 4683 w 8263"/>
                <a:gd name="T33" fmla="*/ 12594 h 12594"/>
                <a:gd name="T34" fmla="*/ 8263 w 8263"/>
                <a:gd name="T35" fmla="*/ 9095 h 12594"/>
                <a:gd name="T36" fmla="*/ 8263 w 8263"/>
                <a:gd name="T37" fmla="*/ 5432 h 12594"/>
                <a:gd name="T38" fmla="*/ 0 w 8263"/>
                <a:gd name="T39" fmla="*/ 5432 h 12594"/>
                <a:gd name="T40" fmla="*/ 4656 w 8263"/>
                <a:gd name="T41" fmla="*/ 8691 h 12594"/>
                <a:gd name="T42" fmla="*/ 4656 w 8263"/>
                <a:gd name="T43" fmla="*/ 10294 h 12594"/>
                <a:gd name="T44" fmla="*/ 4299 w 8263"/>
                <a:gd name="T45" fmla="*/ 10643 h 12594"/>
                <a:gd name="T46" fmla="*/ 3942 w 8263"/>
                <a:gd name="T47" fmla="*/ 10294 h 12594"/>
                <a:gd name="T48" fmla="*/ 3942 w 8263"/>
                <a:gd name="T49" fmla="*/ 8691 h 12594"/>
                <a:gd name="T50" fmla="*/ 3369 w 8263"/>
                <a:gd name="T51" fmla="*/ 7851 h 12594"/>
                <a:gd name="T52" fmla="*/ 4301 w 8263"/>
                <a:gd name="T53" fmla="*/ 6940 h 12594"/>
                <a:gd name="T54" fmla="*/ 5232 w 8263"/>
                <a:gd name="T55" fmla="*/ 7851 h 12594"/>
                <a:gd name="T56" fmla="*/ 4656 w 8263"/>
                <a:gd name="T57" fmla="*/ 8691 h 12594"/>
                <a:gd name="T58" fmla="*/ 4656 w 8263"/>
                <a:gd name="T59" fmla="*/ 8691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63" h="12594">
                  <a:moveTo>
                    <a:pt x="2621" y="2307"/>
                  </a:moveTo>
                  <a:cubicBezTo>
                    <a:pt x="2622" y="1756"/>
                    <a:pt x="3079" y="1309"/>
                    <a:pt x="3643" y="1308"/>
                  </a:cubicBezTo>
                  <a:lnTo>
                    <a:pt x="4777" y="1308"/>
                  </a:lnTo>
                  <a:cubicBezTo>
                    <a:pt x="5341" y="1309"/>
                    <a:pt x="5798" y="1756"/>
                    <a:pt x="5799" y="2307"/>
                  </a:cubicBezTo>
                  <a:lnTo>
                    <a:pt x="5799" y="4735"/>
                  </a:lnTo>
                  <a:lnTo>
                    <a:pt x="7139" y="4735"/>
                  </a:lnTo>
                  <a:lnTo>
                    <a:pt x="7139" y="2307"/>
                  </a:lnTo>
                  <a:cubicBezTo>
                    <a:pt x="7138" y="1033"/>
                    <a:pt x="6082" y="0"/>
                    <a:pt x="4777" y="0"/>
                  </a:cubicBezTo>
                  <a:lnTo>
                    <a:pt x="3643" y="0"/>
                  </a:lnTo>
                  <a:cubicBezTo>
                    <a:pt x="2339" y="0"/>
                    <a:pt x="1282" y="1033"/>
                    <a:pt x="1282" y="2307"/>
                  </a:cubicBezTo>
                  <a:lnTo>
                    <a:pt x="1282" y="3426"/>
                  </a:lnTo>
                  <a:lnTo>
                    <a:pt x="2621" y="3426"/>
                  </a:lnTo>
                  <a:lnTo>
                    <a:pt x="2621" y="2307"/>
                  </a:lnTo>
                  <a:close/>
                  <a:moveTo>
                    <a:pt x="0" y="5432"/>
                  </a:moveTo>
                  <a:lnTo>
                    <a:pt x="0" y="9095"/>
                  </a:lnTo>
                  <a:cubicBezTo>
                    <a:pt x="0" y="11029"/>
                    <a:pt x="1603" y="12594"/>
                    <a:pt x="3581" y="12594"/>
                  </a:cubicBezTo>
                  <a:lnTo>
                    <a:pt x="4683" y="12594"/>
                  </a:lnTo>
                  <a:cubicBezTo>
                    <a:pt x="6660" y="12594"/>
                    <a:pt x="8263" y="11028"/>
                    <a:pt x="8263" y="9095"/>
                  </a:cubicBezTo>
                  <a:lnTo>
                    <a:pt x="8263" y="5432"/>
                  </a:lnTo>
                  <a:lnTo>
                    <a:pt x="0" y="5432"/>
                  </a:lnTo>
                  <a:close/>
                  <a:moveTo>
                    <a:pt x="4656" y="8691"/>
                  </a:moveTo>
                  <a:lnTo>
                    <a:pt x="4656" y="10294"/>
                  </a:lnTo>
                  <a:cubicBezTo>
                    <a:pt x="4656" y="10486"/>
                    <a:pt x="4496" y="10643"/>
                    <a:pt x="4299" y="10643"/>
                  </a:cubicBezTo>
                  <a:cubicBezTo>
                    <a:pt x="4102" y="10643"/>
                    <a:pt x="3942" y="10486"/>
                    <a:pt x="3942" y="10294"/>
                  </a:cubicBezTo>
                  <a:lnTo>
                    <a:pt x="3942" y="8691"/>
                  </a:lnTo>
                  <a:cubicBezTo>
                    <a:pt x="3606" y="8553"/>
                    <a:pt x="3369" y="8229"/>
                    <a:pt x="3369" y="7851"/>
                  </a:cubicBezTo>
                  <a:cubicBezTo>
                    <a:pt x="3369" y="7348"/>
                    <a:pt x="3786" y="6940"/>
                    <a:pt x="4301" y="6940"/>
                  </a:cubicBezTo>
                  <a:cubicBezTo>
                    <a:pt x="4815" y="6940"/>
                    <a:pt x="5232" y="7348"/>
                    <a:pt x="5232" y="7851"/>
                  </a:cubicBezTo>
                  <a:cubicBezTo>
                    <a:pt x="5232" y="8230"/>
                    <a:pt x="4994" y="8555"/>
                    <a:pt x="4656" y="8691"/>
                  </a:cubicBezTo>
                  <a:close/>
                  <a:moveTo>
                    <a:pt x="4656" y="8691"/>
                  </a:move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17" name="文本框 16"/>
          <p:cNvSpPr txBox="1"/>
          <p:nvPr/>
        </p:nvSpPr>
        <p:spPr>
          <a:xfrm>
            <a:off x="3571240" y="3903980"/>
            <a:ext cx="2245995" cy="1476375"/>
          </a:xfrm>
          <a:prstGeom prst="rect">
            <a:avLst/>
          </a:prstGeom>
          <a:noFill/>
        </p:spPr>
        <p:txBody>
          <a:bodyPr wrap="square" rtlCol="0">
            <a:spAutoFit/>
          </a:bodyPr>
          <a:p>
            <a:pPr algn="just"/>
            <a:r>
              <a:rPr lang="en-US" altLang="zh-CN">
                <a:latin typeface="微软雅黑" panose="020B0503020204020204" charset="-122"/>
                <a:ea typeface="微软雅黑" panose="020B0503020204020204" charset="-122"/>
              </a:rPr>
              <a:t>知识模型研究</a:t>
            </a:r>
            <a:endParaRPr lang="en-US" altLang="zh-CN">
              <a:latin typeface="微软雅黑" panose="020B0503020204020204" charset="-122"/>
              <a:ea typeface="微软雅黑" panose="020B0503020204020204" charset="-122"/>
            </a:endParaRPr>
          </a:p>
          <a:p>
            <a:pPr algn="just"/>
            <a:r>
              <a:rPr lang="en-US" altLang="zh-CN">
                <a:latin typeface="微软雅黑" panose="020B0503020204020204" charset="-122"/>
                <a:ea typeface="微软雅黑" panose="020B0503020204020204" charset="-122"/>
              </a:rPr>
              <a:t>常识性知识研究</a:t>
            </a:r>
            <a:endParaRPr lang="en-US" altLang="zh-CN">
              <a:latin typeface="微软雅黑" panose="020B0503020204020204" charset="-122"/>
              <a:ea typeface="微软雅黑" panose="020B0503020204020204" charset="-122"/>
            </a:endParaRPr>
          </a:p>
          <a:p>
            <a:pPr algn="just"/>
            <a:r>
              <a:rPr lang="en-US" altLang="zh-CN">
                <a:latin typeface="微软雅黑" panose="020B0503020204020204" charset="-122"/>
                <a:ea typeface="微软雅黑" panose="020B0503020204020204" charset="-122"/>
              </a:rPr>
              <a:t>非规范知识研究</a:t>
            </a:r>
            <a:endParaRPr lang="en-US" altLang="zh-CN">
              <a:latin typeface="微软雅黑" panose="020B0503020204020204" charset="-122"/>
              <a:ea typeface="微软雅黑" panose="020B0503020204020204" charset="-122"/>
            </a:endParaRPr>
          </a:p>
          <a:p>
            <a:pPr algn="just"/>
            <a:r>
              <a:rPr lang="en-US" altLang="zh-CN">
                <a:latin typeface="微软雅黑" panose="020B0503020204020204" charset="-122"/>
                <a:ea typeface="微软雅黑" panose="020B0503020204020204" charset="-122"/>
              </a:rPr>
              <a:t>知识获取理论和技术</a:t>
            </a:r>
            <a:endParaRPr lang="en-US" altLang="zh-CN">
              <a:latin typeface="微软雅黑" panose="020B0503020204020204" charset="-122"/>
              <a:ea typeface="微软雅黑" panose="020B0503020204020204" charset="-122"/>
            </a:endParaRPr>
          </a:p>
          <a:p>
            <a:pPr algn="just"/>
            <a:r>
              <a:rPr lang="en-US" altLang="zh-CN">
                <a:latin typeface="微软雅黑" panose="020B0503020204020204" charset="-122"/>
                <a:ea typeface="微软雅黑" panose="020B0503020204020204" charset="-122"/>
              </a:rPr>
              <a:t>知识科学和软件科学</a:t>
            </a:r>
            <a:endParaRPr lang="en-US" altLang="zh-CN">
              <a:latin typeface="微软雅黑" panose="020B0503020204020204" charset="-122"/>
              <a:ea typeface="微软雅黑" panose="020B0503020204020204" charset="-122"/>
            </a:endParaRPr>
          </a:p>
        </p:txBody>
      </p:sp>
      <p:sp>
        <p:nvSpPr>
          <p:cNvPr id="20" name="文本框 19"/>
          <p:cNvSpPr txBox="1"/>
          <p:nvPr/>
        </p:nvSpPr>
        <p:spPr>
          <a:xfrm>
            <a:off x="6477635" y="3902710"/>
            <a:ext cx="1942465" cy="922020"/>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人工神经网络</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遗传算法</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代数逻辑</a:t>
            </a:r>
            <a:r>
              <a:rPr lang="zh-CN" altLang="en-US">
                <a:latin typeface="微软雅黑" panose="020B0503020204020204" charset="-122"/>
                <a:ea typeface="微软雅黑" panose="020B0503020204020204" charset="-122"/>
              </a:rPr>
              <a:t>学</a:t>
            </a:r>
            <a:endParaRPr lang="zh-CN" altLang="en-US">
              <a:latin typeface="微软雅黑" panose="020B0503020204020204" charset="-122"/>
              <a:ea typeface="微软雅黑" panose="020B0503020204020204" charset="-122"/>
            </a:endParaRPr>
          </a:p>
        </p:txBody>
      </p:sp>
      <p:sp>
        <p:nvSpPr>
          <p:cNvPr id="21" name="文本框 20"/>
          <p:cNvSpPr txBox="1"/>
          <p:nvPr/>
        </p:nvSpPr>
        <p:spPr>
          <a:xfrm>
            <a:off x="9206865" y="3903345"/>
            <a:ext cx="1942465" cy="645160"/>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量子</a:t>
            </a:r>
            <a:r>
              <a:rPr lang="zh-CN" altLang="en-US">
                <a:latin typeface="微软雅黑" panose="020B0503020204020204" charset="-122"/>
                <a:ea typeface="微软雅黑" panose="020B0503020204020204" charset="-122"/>
              </a:rPr>
              <a:t>计算</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生物</a:t>
            </a:r>
            <a:r>
              <a:rPr lang="zh-CN" altLang="en-US">
                <a:latin typeface="微软雅黑" panose="020B0503020204020204" charset="-122"/>
                <a:ea typeface="微软雅黑" panose="020B0503020204020204" charset="-122"/>
              </a:rPr>
              <a:t>芯片</a:t>
            </a:r>
            <a:endParaRPr lang="zh-CN" altLang="en-US">
              <a:latin typeface="微软雅黑" panose="020B0503020204020204" charset="-122"/>
              <a:ea typeface="微软雅黑" panose="020B0503020204020204" charset="-122"/>
            </a:endParaRPr>
          </a:p>
        </p:txBody>
      </p:sp>
      <p:sp>
        <p:nvSpPr>
          <p:cNvPr id="30" name="文本框 29"/>
          <p:cNvSpPr txBox="1"/>
          <p:nvPr/>
        </p:nvSpPr>
        <p:spPr>
          <a:xfrm>
            <a:off x="907415" y="3416300"/>
            <a:ext cx="2510155" cy="1476375"/>
          </a:xfrm>
          <a:prstGeom prst="rect">
            <a:avLst/>
          </a:prstGeom>
          <a:noFill/>
        </p:spPr>
        <p:txBody>
          <a:bodyPr wrap="square" rtlCol="0">
            <a:spAutoFit/>
          </a:bodyPr>
          <a:p>
            <a:pPr algn="l"/>
            <a:r>
              <a:rPr lang="en-US" altLang="zh-CN" b="1"/>
              <a:t>             </a:t>
            </a:r>
            <a:r>
              <a:rPr lang="zh-CN" altLang="en-US" b="1"/>
              <a:t>信息方面 </a:t>
            </a:r>
            <a:endParaRPr lang="zh-CN" altLang="en-US" b="1"/>
          </a:p>
          <a:p>
            <a:pPr algn="l"/>
            <a:endParaRPr lang="zh-CN" altLang="en-US" b="1"/>
          </a:p>
          <a:p>
            <a:pPr algn="l"/>
            <a:r>
              <a:rPr lang="zh-CN" altLang="en-US"/>
              <a:t>信息处理、</a:t>
            </a:r>
            <a:endParaRPr lang="zh-CN" altLang="en-US"/>
          </a:p>
          <a:p>
            <a:pPr algn="l"/>
            <a:r>
              <a:rPr lang="zh-CN" altLang="en-US"/>
              <a:t>数据仓库和数据挖掘、生物信息学</a:t>
            </a:r>
            <a:endParaRPr lang="zh-CN" altLang="en-US"/>
          </a:p>
        </p:txBody>
      </p:sp>
      <p:sp>
        <p:nvSpPr>
          <p:cNvPr id="31" name="文本框 30"/>
          <p:cNvSpPr txBox="1"/>
          <p:nvPr/>
        </p:nvSpPr>
        <p:spPr>
          <a:xfrm>
            <a:off x="4144645" y="3416300"/>
            <a:ext cx="1097280" cy="368300"/>
          </a:xfrm>
          <a:prstGeom prst="rect">
            <a:avLst/>
          </a:prstGeom>
          <a:noFill/>
        </p:spPr>
        <p:txBody>
          <a:bodyPr wrap="none" rtlCol="0">
            <a:spAutoFit/>
          </a:bodyPr>
          <a:p>
            <a:r>
              <a:rPr lang="zh-CN" altLang="en-US" b="1"/>
              <a:t>知识</a:t>
            </a:r>
            <a:r>
              <a:rPr lang="zh-CN" altLang="en-US" b="1"/>
              <a:t>方面</a:t>
            </a:r>
            <a:endParaRPr lang="zh-CN" altLang="en-US" b="1"/>
          </a:p>
        </p:txBody>
      </p:sp>
      <p:sp>
        <p:nvSpPr>
          <p:cNvPr id="32" name="文本框 31"/>
          <p:cNvSpPr txBox="1"/>
          <p:nvPr/>
        </p:nvSpPr>
        <p:spPr>
          <a:xfrm>
            <a:off x="6675755" y="3416300"/>
            <a:ext cx="1097280" cy="368300"/>
          </a:xfrm>
          <a:prstGeom prst="rect">
            <a:avLst/>
          </a:prstGeom>
          <a:noFill/>
        </p:spPr>
        <p:txBody>
          <a:bodyPr wrap="none" rtlCol="0">
            <a:spAutoFit/>
          </a:bodyPr>
          <a:p>
            <a:r>
              <a:rPr lang="zh-CN" altLang="en-US" b="1"/>
              <a:t>智能</a:t>
            </a:r>
            <a:r>
              <a:rPr lang="zh-CN" altLang="en-US" b="1"/>
              <a:t>方面</a:t>
            </a:r>
            <a:endParaRPr lang="zh-CN" altLang="en-US" b="1"/>
          </a:p>
        </p:txBody>
      </p:sp>
      <p:sp>
        <p:nvSpPr>
          <p:cNvPr id="33" name="文本框 32"/>
          <p:cNvSpPr txBox="1"/>
          <p:nvPr/>
        </p:nvSpPr>
        <p:spPr>
          <a:xfrm>
            <a:off x="9206865" y="3416300"/>
            <a:ext cx="1097280" cy="368300"/>
          </a:xfrm>
          <a:prstGeom prst="rect">
            <a:avLst/>
          </a:prstGeom>
          <a:noFill/>
        </p:spPr>
        <p:txBody>
          <a:bodyPr wrap="none" rtlCol="0">
            <a:spAutoFit/>
          </a:bodyPr>
          <a:p>
            <a:r>
              <a:rPr lang="zh-CN" altLang="en-US" b="1"/>
              <a:t>硬件</a:t>
            </a:r>
            <a:r>
              <a:rPr lang="zh-CN" altLang="en-US" b="1"/>
              <a:t>方面</a:t>
            </a:r>
            <a:endParaRPr lang="zh-CN" altLang="en-US" b="1"/>
          </a:p>
        </p:txBody>
      </p:sp>
      <p:sp>
        <p:nvSpPr>
          <p:cNvPr id="6" name="文本框 5"/>
          <p:cNvSpPr txBox="1"/>
          <p:nvPr/>
        </p:nvSpPr>
        <p:spPr>
          <a:xfrm>
            <a:off x="5522595" y="777875"/>
            <a:ext cx="1097280" cy="368300"/>
          </a:xfrm>
          <a:prstGeom prst="rect">
            <a:avLst/>
          </a:prstGeom>
          <a:noFill/>
        </p:spPr>
        <p:txBody>
          <a:bodyPr wrap="none" rtlCol="0">
            <a:spAutoFit/>
          </a:bodyPr>
          <a:p>
            <a:r>
              <a:rPr lang="zh-CN" altLang="en-US" b="1"/>
              <a:t>研究热点</a:t>
            </a:r>
            <a:endParaRPr lang="zh-CN" alt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p:grpSp>
        <p:nvGrpSpPr>
          <p:cNvPr id="18" name="组合 17"/>
          <p:cNvGrpSpPr/>
          <p:nvPr/>
        </p:nvGrpSpPr>
        <p:grpSpPr>
          <a:xfrm>
            <a:off x="3709670" y="892810"/>
            <a:ext cx="4772660" cy="5072896"/>
            <a:chOff x="4978" y="487"/>
            <a:chExt cx="9244" cy="9825"/>
          </a:xfrm>
        </p:grpSpPr>
        <p:sp>
          <p:nvSpPr>
            <p:cNvPr id="2" name="椭圆 1"/>
            <p:cNvSpPr/>
            <p:nvPr/>
          </p:nvSpPr>
          <p:spPr>
            <a:xfrm>
              <a:off x="4978" y="487"/>
              <a:ext cx="9244" cy="9825"/>
            </a:xfrm>
            <a:prstGeom prst="ellipse">
              <a:avLst/>
            </a:prstGeom>
            <a:noFill/>
            <a:ln w="12700" cmpd="sng">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727" y="8191"/>
              <a:ext cx="221" cy="2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3660" y="3322"/>
              <a:ext cx="292" cy="2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离页连接符 6"/>
            <p:cNvSpPr/>
            <p:nvPr/>
          </p:nvSpPr>
          <p:spPr>
            <a:xfrm>
              <a:off x="9170" y="2482"/>
              <a:ext cx="860" cy="860"/>
            </a:xfrm>
            <a:prstGeom prst="flowChartOffpage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离页连接符 7"/>
            <p:cNvSpPr/>
            <p:nvPr/>
          </p:nvSpPr>
          <p:spPr>
            <a:xfrm>
              <a:off x="9016" y="2329"/>
              <a:ext cx="1166" cy="1166"/>
            </a:xfrm>
            <a:prstGeom prst="flowChartOffpageConnector">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离页连接符 9"/>
            <p:cNvSpPr/>
            <p:nvPr/>
          </p:nvSpPr>
          <p:spPr>
            <a:xfrm>
              <a:off x="9367" y="2679"/>
              <a:ext cx="466" cy="466"/>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7604"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448" y="3468"/>
              <a:ext cx="11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948" y="8411"/>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3660" y="3145"/>
              <a:ext cx="126" cy="1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9460" y="8133"/>
              <a:ext cx="279" cy="2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9486" y="8690"/>
              <a:ext cx="220" cy="2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9543" y="9198"/>
              <a:ext cx="115" cy="1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77" y="5447"/>
              <a:ext cx="488" cy="580"/>
            </a:xfrm>
            <a:prstGeom prst="rect">
              <a:avLst/>
            </a:prstGeom>
            <a:noFill/>
          </p:spPr>
          <p:txBody>
            <a:bodyPr wrap="square" rtlCol="0">
              <a:spAutoFit/>
            </a:bodyPr>
            <a:p>
              <a:endParaRPr lang="zh-CN" altLang="en-US"/>
            </a:p>
          </p:txBody>
        </p:sp>
      </p:grpSp>
      <p:grpSp>
        <p:nvGrpSpPr>
          <p:cNvPr id="14" name="组合 13"/>
          <p:cNvGrpSpPr/>
          <p:nvPr/>
        </p:nvGrpSpPr>
        <p:grpSpPr>
          <a:xfrm>
            <a:off x="5132070" y="2822575"/>
            <a:ext cx="1993900" cy="1251585"/>
            <a:chOff x="8376" y="5105"/>
            <a:chExt cx="2529" cy="1971"/>
          </a:xfrm>
        </p:grpSpPr>
        <p:sp>
          <p:nvSpPr>
            <p:cNvPr id="6" name="文本框 5"/>
            <p:cNvSpPr txBox="1"/>
            <p:nvPr/>
          </p:nvSpPr>
          <p:spPr>
            <a:xfrm>
              <a:off x="8768" y="5439"/>
              <a:ext cx="397" cy="472"/>
            </a:xfrm>
            <a:prstGeom prst="rect">
              <a:avLst/>
            </a:prstGeom>
            <a:noFill/>
          </p:spPr>
          <p:txBody>
            <a:bodyPr wrap="square" rtlCol="0">
              <a:spAutoFit/>
            </a:bodyPr>
            <a:p>
              <a:endParaRPr lang="zh-CN" altLang="en-US"/>
            </a:p>
          </p:txBody>
        </p:sp>
        <p:sp>
          <p:nvSpPr>
            <p:cNvPr id="15" name="文本框 14"/>
            <p:cNvSpPr txBox="1"/>
            <p:nvPr/>
          </p:nvSpPr>
          <p:spPr>
            <a:xfrm>
              <a:off x="8376" y="5105"/>
              <a:ext cx="2337" cy="822"/>
            </a:xfrm>
            <a:prstGeom prst="rect">
              <a:avLst/>
            </a:prstGeom>
            <a:noFill/>
          </p:spPr>
          <p:txBody>
            <a:bodyPr wrap="square" rtlCol="0">
              <a:spAutoFit/>
            </a:bodyPr>
            <a:p>
              <a:pPr algn="ctr"/>
              <a:r>
                <a:rPr lang="en-US" altLang="zh-CN" sz="2800" b="1">
                  <a:latin typeface="+mj-ea"/>
                  <a:ea typeface="+mj-ea"/>
                </a:rPr>
                <a:t>PART 3</a:t>
              </a:r>
              <a:endParaRPr lang="en-US" altLang="zh-CN" sz="2800" b="1">
                <a:latin typeface="+mj-ea"/>
                <a:ea typeface="+mj-ea"/>
              </a:endParaRPr>
            </a:p>
          </p:txBody>
        </p:sp>
        <p:sp>
          <p:nvSpPr>
            <p:cNvPr id="19" name="文本框 18"/>
            <p:cNvSpPr txBox="1"/>
            <p:nvPr/>
          </p:nvSpPr>
          <p:spPr>
            <a:xfrm>
              <a:off x="8377" y="6254"/>
              <a:ext cx="2528" cy="822"/>
            </a:xfrm>
            <a:prstGeom prst="rect">
              <a:avLst/>
            </a:prstGeom>
            <a:noFill/>
          </p:spPr>
          <p:txBody>
            <a:bodyPr wrap="square" rtlCol="0">
              <a:spAutoFit/>
            </a:bodyPr>
            <a:p>
              <a:pPr algn="ctr"/>
              <a:r>
                <a:rPr lang="zh-CN" altLang="en-US" sz="2800" b="1"/>
                <a:t>专业技能</a:t>
              </a:r>
              <a:endParaRPr lang="zh-CN" altLang="en-US" sz="2800" b="1"/>
            </a:p>
          </p:txBody>
        </p:sp>
      </p:grpSp>
    </p:spTree>
  </p:cSld>
  <p:clrMapOvr>
    <a:masterClrMapping/>
  </p:clrMapOvr>
</p:sld>
</file>

<file path=ppt/tags/tag1.xml><?xml version="1.0" encoding="utf-8"?>
<p:tagLst xmlns:p="http://schemas.openxmlformats.org/presentationml/2006/main">
  <p:tag name="ISLIDE.ICON" val="#407988;"/>
</p:tagLst>
</file>

<file path=ppt/tags/tag2.xml><?xml version="1.0" encoding="utf-8"?>
<p:tagLst xmlns:p="http://schemas.openxmlformats.org/presentationml/2006/main">
  <p:tag name="ISLIDE.ICON" val="#4071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Words>
  <Application>WPS 演示</Application>
  <PresentationFormat>宽屏</PresentationFormat>
  <Paragraphs>161</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Calibri</vt:lpstr>
      <vt:lpstr>Arial Unicode MS</vt:lpstr>
      <vt:lpstr>等线</vt:lpstr>
      <vt:lpstr>汉仪长宋简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寒雨连江夜入吴</cp:lastModifiedBy>
  <cp:revision>20</cp:revision>
  <dcterms:created xsi:type="dcterms:W3CDTF">2020-12-22T07:35:00Z</dcterms:created>
  <dcterms:modified xsi:type="dcterms:W3CDTF">2022-01-23T02:15:27Z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KSOTemplateUUID">
    <vt:lpwstr>v1.0_mb_oqBMCcGNWWz0AIle/O/diA==</vt:lpwstr>
  </property>
  <property fmtid="{D5CDD505-2E9C-101B-9397-08002B2CF9AE}" pid="4" name="ICV">
    <vt:lpwstr>4276DCE7779041018ADF0FFC3B02C956</vt:lpwstr>
  </property>
</Properties>
</file>