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notesMasterIdLst>
    <p:notesMasterId r:id="rId50"/>
  </p:notesMasterIdLst>
  <p:handoutMasterIdLst>
    <p:handoutMasterId r:id="rId51"/>
  </p:handoutMasterIdLst>
  <p:sldIdLst>
    <p:sldId id="714" r:id="rId2"/>
    <p:sldId id="705" r:id="rId3"/>
    <p:sldId id="859" r:id="rId4"/>
    <p:sldId id="717" r:id="rId5"/>
    <p:sldId id="1184" r:id="rId6"/>
    <p:sldId id="718" r:id="rId7"/>
    <p:sldId id="1185" r:id="rId8"/>
    <p:sldId id="1186" r:id="rId9"/>
    <p:sldId id="1188" r:id="rId10"/>
    <p:sldId id="1189" r:id="rId11"/>
    <p:sldId id="1190" r:id="rId12"/>
    <p:sldId id="1191" r:id="rId13"/>
    <p:sldId id="1192" r:id="rId14"/>
    <p:sldId id="1193" r:id="rId15"/>
    <p:sldId id="1194" r:id="rId16"/>
    <p:sldId id="1195" r:id="rId17"/>
    <p:sldId id="1197" r:id="rId18"/>
    <p:sldId id="1199" r:id="rId19"/>
    <p:sldId id="1200" r:id="rId20"/>
    <p:sldId id="1201" r:id="rId21"/>
    <p:sldId id="1202" r:id="rId22"/>
    <p:sldId id="1203" r:id="rId23"/>
    <p:sldId id="1204" r:id="rId24"/>
    <p:sldId id="1205" r:id="rId25"/>
    <p:sldId id="1206" r:id="rId26"/>
    <p:sldId id="1207" r:id="rId27"/>
    <p:sldId id="1208" r:id="rId28"/>
    <p:sldId id="1209" r:id="rId29"/>
    <p:sldId id="1210" r:id="rId30"/>
    <p:sldId id="1211" r:id="rId31"/>
    <p:sldId id="1212" r:id="rId32"/>
    <p:sldId id="1213" r:id="rId33"/>
    <p:sldId id="1214" r:id="rId34"/>
    <p:sldId id="1215" r:id="rId35"/>
    <p:sldId id="1216" r:id="rId36"/>
    <p:sldId id="1218" r:id="rId37"/>
    <p:sldId id="1219" r:id="rId38"/>
    <p:sldId id="1220" r:id="rId39"/>
    <p:sldId id="1221" r:id="rId40"/>
    <p:sldId id="1222" r:id="rId41"/>
    <p:sldId id="1223" r:id="rId42"/>
    <p:sldId id="1224" r:id="rId43"/>
    <p:sldId id="1225" r:id="rId44"/>
    <p:sldId id="1226" r:id="rId45"/>
    <p:sldId id="1227" r:id="rId46"/>
    <p:sldId id="1228" r:id="rId47"/>
    <p:sldId id="1229" r:id="rId48"/>
    <p:sldId id="1230" r:id="rId49"/>
  </p:sldIdLst>
  <p:sldSz cx="9144000" cy="6858000" type="screen4x3"/>
  <p:notesSz cx="6769100" cy="9906000"/>
  <p:embeddedFontLst>
    <p:embeddedFont>
      <p:font typeface="조선일보명조" pitchFamily="18" charset="-127"/>
      <p:regular r:id="rId52"/>
    </p:embeddedFont>
    <p:embeddedFont>
      <p:font typeface="CJ ONLYONE Medium" pitchFamily="18" charset="-127"/>
      <p:regular r:id="rId53"/>
    </p:embeddedFont>
    <p:embeddedFont>
      <p:font typeface="나눔고딕" charset="-127"/>
      <p:regular r:id="rId54"/>
      <p:bold r:id="rId55"/>
    </p:embeddedFont>
    <p:embeddedFont>
      <p:font typeface="Rix고딕 B" pitchFamily="18" charset="-127"/>
      <p:regular r:id="rId56"/>
    </p:embeddedFont>
    <p:embeddedFont>
      <p:font typeface="맑은 고딕" pitchFamily="50" charset="-127"/>
      <p:regular r:id="rId57"/>
      <p:bold r:id="rId58"/>
    </p:embeddedFont>
    <p:embeddedFont>
      <p:font typeface="Rix고딕 M" pitchFamily="18" charset="-127"/>
      <p:regular r:id="rId59"/>
    </p:embeddedFont>
    <p:embeddedFont>
      <p:font typeface="CJ ONLYONE Bold" pitchFamily="18" charset="-127"/>
      <p:regular r:id="rId6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3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3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1947">
          <p15:clr>
            <a:srgbClr val="A4A3A4"/>
          </p15:clr>
        </p15:guide>
        <p15:guide id="4" pos="4182">
          <p15:clr>
            <a:srgbClr val="A4A3A4"/>
          </p15:clr>
        </p15:guide>
        <p15:guide id="5" orient="horz" pos="3107">
          <p15:clr>
            <a:srgbClr val="A4A3A4"/>
          </p15:clr>
        </p15:guide>
        <p15:guide id="6" orient="horz" pos="1943">
          <p15:clr>
            <a:srgbClr val="A4A3A4"/>
          </p15:clr>
        </p15:guide>
        <p15:guide id="7" pos="2132">
          <p15:clr>
            <a:srgbClr val="A4A3A4"/>
          </p15:clr>
        </p15:guide>
        <p15:guide id="8" pos="4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9F6"/>
    <a:srgbClr val="F0E8E4"/>
    <a:srgbClr val="E5D8D2"/>
    <a:srgbClr val="72A1D4"/>
    <a:srgbClr val="95CFC8"/>
    <a:srgbClr val="7CCEBE"/>
    <a:srgbClr val="E85656"/>
    <a:srgbClr val="FF0000"/>
    <a:srgbClr val="22AAA4"/>
    <a:srgbClr val="1D5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5" autoAdjust="0"/>
    <p:restoredTop sz="84000" autoAdjust="0"/>
  </p:normalViewPr>
  <p:slideViewPr>
    <p:cSldViewPr snapToGrid="0" showGuides="1">
      <p:cViewPr varScale="1">
        <p:scale>
          <a:sx n="90" d="100"/>
          <a:sy n="90" d="100"/>
        </p:scale>
        <p:origin x="-840" y="-114"/>
      </p:cViewPr>
      <p:guideLst>
        <p:guide orient="horz" pos="731"/>
        <p:guide pos="2880"/>
      </p:guideLst>
    </p:cSldViewPr>
  </p:slideViewPr>
  <p:outlineViewPr>
    <p:cViewPr>
      <p:scale>
        <a:sx n="33" d="100"/>
        <a:sy n="33" d="100"/>
      </p:scale>
      <p:origin x="0" y="-90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4026"/>
    </p:cViewPr>
  </p:sorterViewPr>
  <p:notesViewPr>
    <p:cSldViewPr snapToGrid="0">
      <p:cViewPr varScale="1">
        <p:scale>
          <a:sx n="82" d="100"/>
          <a:sy n="82" d="100"/>
        </p:scale>
        <p:origin x="3978" y="90"/>
      </p:cViewPr>
      <p:guideLst>
        <p:guide orient="horz" pos="3113"/>
        <p:guide orient="horz" pos="1947"/>
        <p:guide orient="horz" pos="3107"/>
        <p:guide orient="horz" pos="1943"/>
        <p:guide pos="2141"/>
        <p:guide pos="4182"/>
        <p:guide pos="2132"/>
        <p:guide pos="4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4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277" cy="495300"/>
          </a:xfrm>
          <a:prstGeom prst="rect">
            <a:avLst/>
          </a:prstGeom>
        </p:spPr>
        <p:txBody>
          <a:bodyPr vert="horz" lIns="91166" tIns="45583" rIns="91166" bIns="45583" rtlCol="0"/>
          <a:lstStyle>
            <a:lvl1pPr algn="l">
              <a:defRPr sz="1200"/>
            </a:lvl1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34257" y="0"/>
            <a:ext cx="2933277" cy="495300"/>
          </a:xfrm>
          <a:prstGeom prst="rect">
            <a:avLst/>
          </a:prstGeom>
        </p:spPr>
        <p:txBody>
          <a:bodyPr vert="horz" lIns="91166" tIns="45583" rIns="91166" bIns="45583" rtlCol="0"/>
          <a:lstStyle>
            <a:lvl1pPr algn="r">
              <a:defRPr sz="1200"/>
            </a:lvl1pPr>
          </a:lstStyle>
          <a:p>
            <a:fld id="{D66FA54C-9BCC-40C4-9CD9-1188EAAECFAA}" type="datetime1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2019-02-13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33277" cy="495300"/>
          </a:xfrm>
          <a:prstGeom prst="rect">
            <a:avLst/>
          </a:prstGeom>
        </p:spPr>
        <p:txBody>
          <a:bodyPr vert="horz" lIns="91166" tIns="45583" rIns="91166" bIns="45583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34257" y="9408981"/>
            <a:ext cx="2933277" cy="495300"/>
          </a:xfrm>
          <a:prstGeom prst="rect">
            <a:avLst/>
          </a:prstGeom>
        </p:spPr>
        <p:txBody>
          <a:bodyPr vert="horz" lIns="91166" tIns="45583" rIns="91166" bIns="45583" rtlCol="0" anchor="b"/>
          <a:lstStyle>
            <a:lvl1pPr algn="r">
              <a:defRPr sz="1200"/>
            </a:lvl1pPr>
          </a:lstStyle>
          <a:p>
            <a:fld id="{1AD49E30-CAB3-4B96-B78C-2342C6D95334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‹#›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7636029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29517" y="3080792"/>
            <a:ext cx="6353390" cy="6614855"/>
          </a:xfrm>
          <a:prstGeom prst="rect">
            <a:avLst/>
          </a:prstGeom>
          <a:noFill/>
          <a:ln w="9525" cap="rnd">
            <a:solidFill>
              <a:schemeClr val="tx1">
                <a:lumMod val="75000"/>
                <a:lumOff val="25000"/>
              </a:schemeClr>
            </a:solidFill>
            <a:prstDash val="dash"/>
            <a:miter lim="800000"/>
            <a:headEnd/>
            <a:tailEnd/>
          </a:ln>
        </p:spPr>
        <p:txBody>
          <a:bodyPr wrap="none" lIns="91421" tIns="45709" rIns="91421" bIns="45709" anchor="ctr"/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Picture 29" descr="Rich Text Docu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653" y="3158801"/>
            <a:ext cx="404287" cy="53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945576" y="3282106"/>
            <a:ext cx="1815272" cy="24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>
            <a:spAutoFit/>
          </a:bodyPr>
          <a:lstStyle/>
          <a:p>
            <a:pPr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J ONLYONE Medium" pitchFamily="18" charset="-127"/>
                <a:ea typeface="CJ ONLYONE Medium" pitchFamily="18" charset="-127"/>
              </a:rPr>
              <a:t>FACILITATOR’S</a:t>
            </a:r>
            <a:r>
              <a:rPr lang="en-US" altLang="ko-KR" sz="10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J ONLYONE Medium" pitchFamily="18" charset="-127"/>
                <a:ea typeface="CJ ONLYONE Medium" pitchFamily="18" charset="-127"/>
              </a:rPr>
              <a:t> GUIDE</a:t>
            </a:r>
            <a:endParaRPr lang="en-US" altLang="ko-KR" sz="1000" b="0" dirty="0">
              <a:solidFill>
                <a:schemeClr val="tx1">
                  <a:lumMod val="75000"/>
                  <a:lumOff val="25000"/>
                </a:schemeClr>
              </a:solidFill>
              <a:latin typeface="CJ ONLYONE Medium" pitchFamily="18" charset="-127"/>
              <a:ea typeface="CJ ONLYONE Medium" pitchFamily="18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125421"/>
              </p:ext>
            </p:extLst>
          </p:nvPr>
        </p:nvGraphicFramePr>
        <p:xfrm>
          <a:off x="3526818" y="428497"/>
          <a:ext cx="1066000" cy="2488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6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22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조선일보명조" pitchFamily="18" charset="-127"/>
                        </a:rPr>
                        <a:t>소요시간</a:t>
                      </a:r>
                    </a:p>
                  </a:txBody>
                  <a:tcPr marL="70462" marR="70462" marT="38667" marB="3866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2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조선일보명조" pitchFamily="18" charset="-127"/>
                        </a:rPr>
                        <a:t>학습자 교재</a:t>
                      </a:r>
                    </a:p>
                  </a:txBody>
                  <a:tcPr marL="70462" marR="70462" marT="38667" marB="3866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2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조선일보명조" pitchFamily="18" charset="-127"/>
                        </a:rPr>
                        <a:t>학습방법</a:t>
                      </a:r>
                    </a:p>
                  </a:txBody>
                  <a:tcPr marL="70462" marR="70462" marT="38667" marB="3866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2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조선일보명조" pitchFamily="18" charset="-127"/>
                        </a:rPr>
                        <a:t>준비물</a:t>
                      </a:r>
                    </a:p>
                  </a:txBody>
                  <a:tcPr marL="70462" marR="70462" marT="38667" marB="38667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슬라이드 이미지 개체 틀 24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417513"/>
            <a:ext cx="3328987" cy="2498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66" tIns="45583" rIns="91166" bIns="45583" rtlCol="0" anchor="ctr"/>
          <a:lstStyle/>
          <a:p>
            <a:endParaRPr lang="ko-KR" altLang="en-US" dirty="0"/>
          </a:p>
        </p:txBody>
      </p:sp>
      <p:sp>
        <p:nvSpPr>
          <p:cNvPr id="43" name="슬라이드 번호 개체 틀 42"/>
          <p:cNvSpPr>
            <a:spLocks noGrp="1"/>
          </p:cNvSpPr>
          <p:nvPr>
            <p:ph type="sldNum" sz="quarter" idx="5"/>
          </p:nvPr>
        </p:nvSpPr>
        <p:spPr>
          <a:xfrm>
            <a:off x="3834257" y="9695647"/>
            <a:ext cx="2933277" cy="208633"/>
          </a:xfrm>
          <a:prstGeom prst="rect">
            <a:avLst/>
          </a:prstGeom>
        </p:spPr>
        <p:txBody>
          <a:bodyPr vert="horz" lIns="91166" tIns="45583" rIns="91166" bIns="45583" rtlCol="0" anchor="b"/>
          <a:lstStyle>
            <a:lvl1pPr algn="r"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B8A0ED1D-472F-453F-992F-F9DDA5952C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>
          <a:xfrm>
            <a:off x="323754" y="3691707"/>
            <a:ext cx="6151312" cy="5919948"/>
          </a:xfrm>
          <a:prstGeom prst="rect">
            <a:avLst/>
          </a:prstGeom>
        </p:spPr>
        <p:txBody>
          <a:bodyPr vert="horz" lIns="91166" tIns="45583" rIns="91166" bIns="45583" rtlCol="0"/>
          <a:lstStyle/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13" name="머리글 개체 틀 1"/>
          <p:cNvSpPr txBox="1">
            <a:spLocks/>
          </p:cNvSpPr>
          <p:nvPr/>
        </p:nvSpPr>
        <p:spPr>
          <a:xfrm>
            <a:off x="4592302" y="1108700"/>
            <a:ext cx="1990447" cy="495855"/>
          </a:xfrm>
          <a:prstGeom prst="rect">
            <a:avLst/>
          </a:prstGeom>
        </p:spPr>
        <p:txBody>
          <a:bodyPr vert="horz" lIns="91166" tIns="45583" rIns="91166" bIns="45583" rtlCol="0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4" name="머리글 개체 틀 1"/>
          <p:cNvSpPr txBox="1">
            <a:spLocks/>
          </p:cNvSpPr>
          <p:nvPr/>
        </p:nvSpPr>
        <p:spPr>
          <a:xfrm>
            <a:off x="4592302" y="1062674"/>
            <a:ext cx="1990447" cy="596413"/>
          </a:xfrm>
          <a:prstGeom prst="rect">
            <a:avLst/>
          </a:prstGeom>
        </p:spPr>
        <p:txBody>
          <a:bodyPr vert="horz" lIns="91166" tIns="45583" rIns="91166" bIns="45583" rtlCol="0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83121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74625" indent="-174625" algn="just" defTabSz="914400" rtl="0" eaLnBrk="1" latinLnBrk="0" hangingPunct="1">
      <a:lnSpc>
        <a:spcPct val="150000"/>
      </a:lnSpc>
      <a:spcBef>
        <a:spcPts val="200"/>
      </a:spcBef>
      <a:spcAft>
        <a:spcPts val="200"/>
      </a:spcAft>
      <a:buFont typeface="나눔고딕" panose="020D0604000000000000" pitchFamily="50" charset="-127"/>
      <a:buChar char="□"/>
      <a:defRPr sz="1050" b="1" kern="1200" spc="-20" baseline="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조선일보명조" panose="02030304000000000000" pitchFamily="18" charset="-127"/>
      </a:defRPr>
    </a:lvl1pPr>
    <a:lvl2pPr marL="266700" indent="-177800" algn="just" defTabSz="361950" rtl="0" eaLnBrk="1" latinLnBrk="0" hangingPunct="1">
      <a:lnSpc>
        <a:spcPct val="110000"/>
      </a:lnSpc>
      <a:spcBef>
        <a:spcPts val="200"/>
      </a:spcBef>
      <a:spcAft>
        <a:spcPts val="200"/>
      </a:spcAft>
      <a:buFont typeface="+mj-lt"/>
      <a:buAutoNum type="arabicPeriod"/>
      <a:tabLst>
        <a:tab pos="533400" algn="l"/>
      </a:tabLst>
      <a:defRPr sz="1050" b="1" kern="1200" spc="-20" baseline="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조선일보명조" panose="02030304000000000000" pitchFamily="18" charset="-127"/>
      </a:defRPr>
    </a:lvl2pPr>
    <a:lvl3pPr marL="358775" indent="-176213" algn="just" defTabSz="914400" rtl="0" eaLnBrk="1" latinLnBrk="0" hangingPunct="1">
      <a:lnSpc>
        <a:spcPct val="110000"/>
      </a:lnSpc>
      <a:spcBef>
        <a:spcPts val="200"/>
      </a:spcBef>
      <a:spcAft>
        <a:spcPts val="200"/>
      </a:spcAft>
      <a:buFont typeface="Arial" panose="020B0604020202020204" pitchFamily="34" charset="0"/>
      <a:buChar char="•"/>
      <a:tabLst>
        <a:tab pos="901700" algn="l"/>
      </a:tabLst>
      <a:defRPr sz="1000" i="1" kern="1200" spc="-20" baseline="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조선일보명조" panose="02030304000000000000" pitchFamily="18" charset="-127"/>
      </a:defRPr>
    </a:lvl3pPr>
    <a:lvl4pPr marL="358775" marR="0" indent="-176213" algn="just" defTabSz="914400" rtl="0" eaLnBrk="1" fontAlgn="auto" latinLnBrk="0" hangingPunct="1">
      <a:lnSpc>
        <a:spcPct val="110000"/>
      </a:lnSpc>
      <a:spcBef>
        <a:spcPts val="200"/>
      </a:spcBef>
      <a:spcAft>
        <a:spcPts val="200"/>
      </a:spcAft>
      <a:buClrTx/>
      <a:buSzTx/>
      <a:buFont typeface="조선일보명조" panose="02030304000000000000" pitchFamily="18" charset="-127"/>
      <a:buChar char=" "/>
      <a:tabLst/>
      <a:defRPr sz="1000" kern="1200" spc="-20" baseline="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조선일보명조" panose="02030304000000000000" pitchFamily="18" charset="-127"/>
      </a:defRPr>
    </a:lvl4pPr>
    <a:lvl5pPr marL="541338" indent="-182563" algn="just" defTabSz="914400" rtl="0" eaLnBrk="1" latinLnBrk="0" hangingPunct="1">
      <a:lnSpc>
        <a:spcPct val="110000"/>
      </a:lnSpc>
      <a:spcBef>
        <a:spcPts val="200"/>
      </a:spcBef>
      <a:spcAft>
        <a:spcPts val="200"/>
      </a:spcAft>
      <a:buFont typeface="조선일보명조" panose="02030304000000000000" pitchFamily="18" charset="-127"/>
      <a:buChar char="☞"/>
      <a:defRPr sz="900" kern="1200" spc="-20" baseline="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조선일보명조" panose="02030304000000000000" pitchFamily="18" charset="-127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smtClean="0"/>
              <a:t>일 화요일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0ED1D-472F-453F-992F-F9DDA5952C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09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3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제목 16"/>
          <p:cNvSpPr>
            <a:spLocks noGrp="1"/>
          </p:cNvSpPr>
          <p:nvPr>
            <p:ph type="title"/>
          </p:nvPr>
        </p:nvSpPr>
        <p:spPr>
          <a:xfrm>
            <a:off x="403807" y="2250595"/>
            <a:ext cx="8344906" cy="698352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5564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0" name="직사각형 9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/>
          <p:cNvCxnSpPr/>
          <p:nvPr userDrawn="1"/>
        </p:nvCxnSpPr>
        <p:spPr>
          <a:xfrm>
            <a:off x="1" y="6582395"/>
            <a:ext cx="914399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92917" y="237290"/>
            <a:ext cx="7886700" cy="413500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9393" y="6549651"/>
            <a:ext cx="4657624" cy="3004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4</a:t>
            </a:r>
            <a:r>
              <a:rPr lang="ko-KR" altLang="en-US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차산업선도인력양성 </a:t>
            </a:r>
            <a:r>
              <a:rPr lang="en-US" altLang="ko-KR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/ </a:t>
            </a:r>
            <a:r>
              <a:rPr lang="ko-KR" altLang="en-US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지능형 </a:t>
            </a:r>
            <a:r>
              <a:rPr lang="en-US" altLang="ko-KR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IoT </a:t>
            </a:r>
            <a:r>
              <a:rPr lang="ko-KR" altLang="en-US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봇을 활용한 빅데이터 개발 전문가</a:t>
            </a:r>
            <a:endParaRPr lang="en-US" altLang="ko-KR" sz="10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2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850660" y="6582395"/>
            <a:ext cx="1018918" cy="2756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z="1000" kern="1200" smtClean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defRPr>
            </a:lvl1pPr>
          </a:lstStyle>
          <a:p>
            <a:fld id="{67B9B8C7-D009-4F17-BF48-2EC51A1B1981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6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825946" y="6582395"/>
            <a:ext cx="1018918" cy="2756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z="1000" kern="1200" smtClean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defRPr>
            </a:lvl1pPr>
          </a:lstStyle>
          <a:p>
            <a:fld id="{67B9B8C7-D009-4F17-BF48-2EC51A1B1981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9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7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49" userDrawn="1">
          <p15:clr>
            <a:srgbClr val="F26B43"/>
          </p15:clr>
        </p15:guide>
        <p15:guide id="4" pos="5511" userDrawn="1">
          <p15:clr>
            <a:srgbClr val="F26B43"/>
          </p15:clr>
        </p15:guide>
        <p15:guide id="5" orient="horz" pos="210" userDrawn="1">
          <p15:clr>
            <a:srgbClr val="F26B43"/>
          </p15:clr>
        </p15:guide>
        <p15:guide id="6" orient="horz" pos="39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moon9342.github.io/" TargetMode="External"/><Relationship Id="rId4" Type="http://schemas.openxmlformats.org/officeDocument/2006/relationships/hyperlink" Target="mailto:moon9342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microsoft.com/office/2007/relationships/hdphoto" Target="../media/hdphoto1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microsoft.com/office/2007/relationships/hdphoto" Target="../media/hdphoto1.wd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microsoft.com/office/2007/relationships/hdphoto" Target="../media/hdphoto1.wd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microsoft.com/office/2007/relationships/hdphoto" Target="../media/hdphoto1.wd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microsoft.com/office/2007/relationships/hdphoto" Target="../media/hdphoto1.wd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microsoft.com/office/2007/relationships/hdphoto" Target="../media/hdphoto1.wdp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243189" y="5472751"/>
            <a:ext cx="4657624" cy="425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문성훈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5" name="텍스트 개체 틀 7"/>
          <p:cNvSpPr txBox="1">
            <a:spLocks/>
          </p:cNvSpPr>
          <p:nvPr/>
        </p:nvSpPr>
        <p:spPr>
          <a:xfrm>
            <a:off x="1830237" y="3192155"/>
            <a:ext cx="5454650" cy="9869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18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43188" y="6219960"/>
            <a:ext cx="4657624" cy="3004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Copyright 2019</a:t>
            </a:r>
          </a:p>
        </p:txBody>
      </p:sp>
      <p:sp>
        <p:nvSpPr>
          <p:cNvPr id="18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지능형 </a:t>
            </a:r>
            <a:r>
              <a:rPr lang="en-US" altLang="ko-KR" dirty="0"/>
              <a:t>IoT </a:t>
            </a:r>
            <a:r>
              <a:rPr lang="ko-KR" altLang="en-US" dirty="0"/>
              <a:t>봇을 활용한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빅데이터 개발 전문가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E23318C9-730B-487D-A734-E568B74F904A}"/>
              </a:ext>
            </a:extLst>
          </p:cNvPr>
          <p:cNvSpPr/>
          <p:nvPr/>
        </p:nvSpPr>
        <p:spPr>
          <a:xfrm>
            <a:off x="294160" y="209778"/>
            <a:ext cx="21884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J ONLYONE Bold" panose="02020603020101020101" pitchFamily="18" charset="-127"/>
                <a:ea typeface="CJ ONLYONE Bold" panose="02020603020101020101" pitchFamily="18" charset="-127"/>
              </a:rPr>
              <a:t>4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J ONLYONE Bold" panose="02020603020101020101" pitchFamily="18" charset="-127"/>
                <a:ea typeface="CJ ONLYONE Bold" panose="02020603020101020101" pitchFamily="18" charset="-127"/>
              </a:rPr>
              <a:t>차산업선도인력양성</a:t>
            </a:r>
          </a:p>
        </p:txBody>
      </p:sp>
    </p:spTree>
    <p:extLst>
      <p:ext uri="{BB962C8B-B14F-4D97-AF65-F5344CB8AC3E}">
        <p14:creationId xmlns:p14="http://schemas.microsoft.com/office/powerpoint/2010/main" val="2813231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00.INTRO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10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Data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관측이나 측정을 통해 모아놓은 값들의 모임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 Data Set)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데이터 그 자체로는 아무 의미가 없음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사실을 설명하는 하나의 단면일 뿐 그 자체로는 의미를 갖기 </a:t>
            </a:r>
            <a:r>
              <a:rPr lang="ko-KR" altLang="en-US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힘듬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Analysis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Data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로 부터 값을 도출해 내기 위한 작업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Datat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를 더 작은 사실로 나누고 쪼개어서 그 대상을 더 잘 이해하도록 하는 작업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08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00.INTRO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11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Big Data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일반적인 의미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기존의 관리 및 분석체계로는 감당할 수 없을 정도의 거대한 데이터 집합을 의미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Big data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의 정식의미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: 3V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를 만족해야 함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-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데이터의 규모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(Volume) :  GB -&gt; TB -&gt; PB -&gt; EB -&gt; ZB -&gt; YB</a:t>
            </a:r>
            <a:b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-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데이터의 다양성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(Variety) :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비 정형화된 다양한 형태의 데이터로 구성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-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데이터의 발생 속도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(Velocity) :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데이터가 지속적으로 계속 발생이 되는 것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주식 데이터 같은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b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34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00.INTRO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12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Big Data </a:t>
            </a:r>
            <a:r>
              <a:rPr lang="ko-KR" altLang="en-US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분석 방법</a:t>
            </a:r>
            <a:endParaRPr lang="en-US" altLang="ko-KR" sz="18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탐색적 데이터 분석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(EDA) :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가장 기본이 되는 데이터 분석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엑셀에서의 분석 같은 경우를 예로 들 수 있음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2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차원 데이터를 분산이나 표준편차나 </a:t>
            </a:r>
            <a:r>
              <a:rPr lang="ko-KR" altLang="en-US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여러가지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함수들을 통해 내가 원하는 유의미한 데이터를 추출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ko-KR" altLang="en-US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액셀로는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많은 양의 데이터를 분석할 수 없음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통계적 가설 검정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통계적 추측의 하나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모집단 실제의 값이 얼마나 된다는 주장과 관련해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표본의 정보를 사용해서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가설의 </a:t>
            </a:r>
            <a:r>
              <a:rPr lang="ko-KR" altLang="en-US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합당성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여부를 판정하는 과정을 의미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Machine Learning  :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데이터를 분석하는 것은 같은데 조금 다름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기존의 데이터를 가지고 학습을 시키고 미래에 일어날 일을 추론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추측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Deep Learning (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자연어 처리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이미지 </a:t>
            </a:r>
            <a:r>
              <a:rPr lang="ko-KR" altLang="en-US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프로세싱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885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00.INTRO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13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Why Python?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8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상대적으로 쉬운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언어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Interactive programming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가능 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은 데이터 분석에 유리하고 강력한 라이브러리를 제공하기 때문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- 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numpy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: matrix, vector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처리 쉽게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- pandas : 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eda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처리 쉽게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- 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matplotlib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: graph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처리 쉽게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자체가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open 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soruce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- SAS, MATLAB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들은 유료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, 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pyhton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은  무료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038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14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intro 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49" y="1919684"/>
            <a:ext cx="8158300" cy="4528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042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15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</a:t>
            </a: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intro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380" y="2128395"/>
            <a:ext cx="63627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710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16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</a:t>
            </a: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intro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2033588"/>
            <a:ext cx="66198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70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17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Data type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숫자형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(number)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문자열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(string)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리스트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(List) =&gt; Java 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ArrayList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튜플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(tuple)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딕셔너리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(dictionary) =&gt; Java Map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집합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(Set) =&gt; Java Set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논리형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bool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 =&gt; True, False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날짜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(date)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2047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18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Data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type -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Number</a:t>
            </a:r>
            <a:endParaRPr lang="en-US" altLang="ko-KR" sz="18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370" y="2123582"/>
            <a:ext cx="5873262" cy="421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985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19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Data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type -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String</a:t>
            </a:r>
            <a:endParaRPr lang="en-US" altLang="ko-KR" sz="18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272" y="2123582"/>
            <a:ext cx="41052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22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강사소개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2</a:t>
            </a:fld>
            <a:endParaRPr lang="en-US" dirty="0"/>
          </a:p>
        </p:txBody>
      </p:sp>
      <p:sp>
        <p:nvSpPr>
          <p:cNvPr id="16" name="텍스트 개체 틀 4"/>
          <p:cNvSpPr txBox="1">
            <a:spLocks/>
          </p:cNvSpPr>
          <p:nvPr/>
        </p:nvSpPr>
        <p:spPr>
          <a:xfrm>
            <a:off x="4012264" y="912191"/>
            <a:ext cx="4763873" cy="53264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문성훈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㈜ </a:t>
            </a:r>
            <a:r>
              <a:rPr lang="en-US" altLang="ko-KR" sz="16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ATGLab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개발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/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컨설팅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/ IT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직무교육</a:t>
            </a:r>
            <a:b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IT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직무교육 전문기업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Ph.D. in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Computer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대구 가톨릭대학교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IT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공학부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산학교수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삼성전자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/ LGCNS / KT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직무교육</a:t>
            </a:r>
            <a:b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한국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IBM / SK C&amp;C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직무교육</a:t>
            </a:r>
            <a:b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LGCNS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신입사원교육 및 과정설계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LGCNS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직무평가 컨설팅</a:t>
            </a:r>
            <a:b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CJON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직무교육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/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한화시스템 신입사원교육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Email :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hlinkClick r:id="rId4"/>
              </a:rPr>
              <a:t>moon9342@gmail.com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Blog :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hlinkClick r:id="rId5"/>
              </a:rPr>
              <a:t>https://moon9342.github.io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09ECC0DC-EE6C-45D1-AC0E-283801AC4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079" y="2429972"/>
            <a:ext cx="26574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64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20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Data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type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- String  :: Concatenation</a:t>
            </a:r>
            <a:endParaRPr lang="en-US" altLang="ko-KR" sz="18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2333625"/>
            <a:ext cx="46577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857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21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Data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type - String  ::  indexing // slicing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297" y="2287642"/>
            <a:ext cx="45910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524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22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Data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type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- String  ::  in</a:t>
            </a:r>
            <a:endParaRPr lang="en-US" altLang="ko-KR" sz="18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2631379"/>
            <a:ext cx="34194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098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23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Data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type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- String :: count / find / index</a:t>
            </a:r>
            <a:endParaRPr lang="en-US" altLang="ko-KR" sz="18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05" y="2199965"/>
            <a:ext cx="7704992" cy="350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70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24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Data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type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- S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tring  :: upper / lower / strip</a:t>
            </a:r>
            <a:endParaRPr lang="en-US" altLang="ko-KR" sz="18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2377480"/>
            <a:ext cx="355282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355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25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Data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type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- String  :: replace / split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2561041"/>
            <a:ext cx="42767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740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26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Data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type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- String :: format</a:t>
            </a:r>
            <a:endParaRPr lang="en-US" altLang="ko-KR" sz="18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856" y="2123582"/>
            <a:ext cx="5273748" cy="394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478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27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Data type  - List</a:t>
            </a: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451" y="1499190"/>
            <a:ext cx="6308558" cy="49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33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28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Data type - range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6" y="1514143"/>
            <a:ext cx="638175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416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29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Data type - List</a:t>
            </a:r>
            <a:r>
              <a:rPr lang="ko-KR" altLang="en-US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의 기본연산</a:t>
            </a:r>
            <a:endParaRPr lang="en-US" altLang="ko-KR" sz="18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648" y="1581191"/>
            <a:ext cx="4154706" cy="4716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8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진행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방식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3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52615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50</a:t>
            </a:r>
            <a:r>
              <a:rPr lang="ko-KR" altLang="en-US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분 강의</a:t>
            </a: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, 10</a:t>
            </a:r>
            <a:r>
              <a:rPr lang="ko-KR" altLang="en-US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분 휴식</a:t>
            </a:r>
            <a:endParaRPr lang="en-US" altLang="ko-KR" sz="18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8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점심시간 </a:t>
            </a: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: 11:45 ~ 13:00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8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이론</a:t>
            </a: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(30%)</a:t>
            </a:r>
            <a:r>
              <a:rPr lang="ko-KR" altLang="en-US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과 실습</a:t>
            </a: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(70%)</a:t>
            </a:r>
            <a:r>
              <a:rPr lang="ko-KR" altLang="en-US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을 병행해서 진행</a:t>
            </a:r>
            <a:endParaRPr lang="en-US" altLang="ko-KR" sz="18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8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슬라이드 작성방식으로 강의진행</a:t>
            </a:r>
            <a:endParaRPr lang="en-US" altLang="ko-KR" sz="18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8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7</a:t>
            </a:r>
            <a:r>
              <a:rPr lang="ko-KR" altLang="en-US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시간 강의</a:t>
            </a: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, 1</a:t>
            </a:r>
            <a:r>
              <a:rPr lang="ko-KR" altLang="en-US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시간 당일 배운 사항 정리 및 </a:t>
            </a:r>
            <a:endParaRPr lang="en-US" altLang="ko-KR" sz="18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8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864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30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Data type - </a:t>
            </a: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List :: append / extend / sort / reverse 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091" y="1594884"/>
            <a:ext cx="4723820" cy="468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389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31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Data type - </a:t>
            </a: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List :: index / insert / remove / pop</a:t>
            </a: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556" y="1706636"/>
            <a:ext cx="2990850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101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32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Data type - </a:t>
            </a: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List :: id / copy</a:t>
            </a: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940" y="1512374"/>
            <a:ext cx="4338082" cy="4970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9427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33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Data type - </a:t>
            </a: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Tuple</a:t>
            </a: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707" y="1413510"/>
            <a:ext cx="3934046" cy="5179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773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34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Data type - </a:t>
            </a: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Tuple</a:t>
            </a:r>
            <a:r>
              <a:rPr lang="ko-KR" altLang="en-US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의 소괄호 생략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/ List</a:t>
            </a:r>
            <a:r>
              <a:rPr lang="ko-KR" altLang="en-US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Tuple</a:t>
            </a:r>
            <a:r>
              <a:rPr lang="ko-KR" altLang="en-US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간 변환</a:t>
            </a:r>
            <a:endParaRPr lang="en-US" altLang="ko-KR" sz="18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650" y="1461979"/>
            <a:ext cx="4146698" cy="5039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672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35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Data type - </a:t>
            </a: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Dictionary</a:t>
            </a:r>
            <a:endParaRPr lang="en-US" altLang="ko-KR" sz="18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1625231"/>
            <a:ext cx="509587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04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36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Data type - </a:t>
            </a: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Dictionary</a:t>
            </a:r>
            <a:endParaRPr lang="en-US" altLang="ko-KR" sz="18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220" y="1446029"/>
            <a:ext cx="6243558" cy="506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0028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37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Data type - </a:t>
            </a: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Dictionary</a:t>
            </a:r>
            <a:endParaRPr lang="en-US" altLang="ko-KR" sz="18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838325"/>
            <a:ext cx="679132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14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38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Data type - </a:t>
            </a: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Set</a:t>
            </a:r>
            <a:endParaRPr lang="en-US" altLang="ko-KR" sz="18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742" y="1544692"/>
            <a:ext cx="437197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0958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39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Data type - </a:t>
            </a: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Set :: </a:t>
            </a:r>
            <a:r>
              <a:rPr lang="ko-KR" altLang="en-US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집합연산</a:t>
            </a:r>
            <a:endParaRPr lang="en-US" altLang="ko-KR" sz="18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6" y="1839967"/>
            <a:ext cx="45910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11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과정목적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4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38550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8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7FFF2ED-4DDA-489A-8D74-7032324E8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7087"/>
            <a:ext cx="9144000" cy="44704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="" xmlns:a16="http://schemas.microsoft.com/office/drawing/2014/main" id="{40D05D25-9E00-463B-A8E4-77E3F73A4D1F}"/>
              </a:ext>
            </a:extLst>
          </p:cNvPr>
          <p:cNvSpPr/>
          <p:nvPr/>
        </p:nvSpPr>
        <p:spPr>
          <a:xfrm>
            <a:off x="2498650" y="1798297"/>
            <a:ext cx="2030818" cy="442159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5480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40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Data type - </a:t>
            </a: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Set :: add / update / remove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2200275"/>
            <a:ext cx="46386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4842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41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Data type - </a:t>
            </a: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8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bool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6" y="2123582"/>
            <a:ext cx="531495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1010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42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Data type - </a:t>
            </a: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if / </a:t>
            </a:r>
            <a:r>
              <a:rPr lang="en-US" altLang="ko-KR" sz="18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elif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942" y="1855381"/>
            <a:ext cx="34575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0547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43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ex - lotto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22" y="1467810"/>
            <a:ext cx="5273748" cy="4943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284" y="1734837"/>
            <a:ext cx="3848986" cy="1285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9458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44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ex – </a:t>
            </a:r>
            <a:r>
              <a:rPr lang="ko-KR" altLang="en-US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홀수 숫자중간서 </a:t>
            </a:r>
            <a:r>
              <a:rPr lang="ko-KR" altLang="en-US" sz="18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뒤집</a:t>
            </a:r>
            <a:r>
              <a:rPr lang="ko-KR" altLang="en-US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후 뺄셈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31" y="1599919"/>
            <a:ext cx="4954772" cy="4842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944" y="2123582"/>
            <a:ext cx="32004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5933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45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Data type - 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Date</a:t>
            </a:r>
            <a:endParaRPr lang="en-US" altLang="ko-KR" sz="18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1687567"/>
            <a:ext cx="4448175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3176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46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Data type - 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Date :: </a:t>
            </a:r>
            <a:r>
              <a:rPr lang="ko-KR" altLang="en-US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날짜 연산</a:t>
            </a:r>
            <a:endParaRPr lang="en-US" altLang="ko-KR" sz="18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957" y="1545500"/>
            <a:ext cx="4152048" cy="4745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8948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01.Python language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47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Data type - 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Date :: </a:t>
            </a:r>
            <a:r>
              <a:rPr lang="ko-KR" altLang="en-US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날짜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formatting / print </a:t>
            </a:r>
            <a:r>
              <a:rPr lang="ko-KR" altLang="en-US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함수 특징</a:t>
            </a:r>
            <a:endParaRPr lang="en-US" altLang="ko-KR" sz="18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1803991"/>
            <a:ext cx="5943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41845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</a:t>
            </a:r>
            <a:r>
              <a:rPr lang="en-US" altLang="ko-KR" dirty="0" smtClean="0"/>
              <a:t>Control statement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48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For </a:t>
            </a:r>
            <a:r>
              <a:rPr lang="ko-KR" altLang="en-US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문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/ List Comprehension</a:t>
            </a:r>
            <a:endParaRPr lang="en-US" altLang="ko-KR" sz="18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42" y="2123582"/>
            <a:ext cx="36766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692" y="2880819"/>
            <a:ext cx="449580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91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과정목적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5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38550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Language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Library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NumPy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Pandas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Matplotlib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Web</a:t>
            </a:r>
            <a:r>
              <a:rPr lang="ko-KR" altLang="en-US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Scraping</a:t>
            </a:r>
            <a:b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ko-KR" altLang="en-US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Web</a:t>
            </a:r>
            <a:r>
              <a:rPr lang="ko-KR" altLang="en-US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Crawling</a:t>
            </a:r>
            <a:r>
              <a:rPr lang="ko-KR" altLang="en-US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Web</a:t>
            </a:r>
            <a:r>
              <a:rPr lang="ko-KR" altLang="en-US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Programming</a:t>
            </a:r>
            <a:b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 Django 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Machine Learning</a:t>
            </a:r>
            <a:b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18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&amp; Deep Learning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TensorFlow</a:t>
            </a:r>
          </a:p>
        </p:txBody>
      </p:sp>
      <p:pic>
        <p:nvPicPr>
          <p:cNvPr id="2050" name="Picture 2" descr="ê´ë ¨ ì´ë¯¸ì§">
            <a:extLst>
              <a:ext uri="{FF2B5EF4-FFF2-40B4-BE49-F238E27FC236}">
                <a16:creationId xmlns="" xmlns:a16="http://schemas.microsoft.com/office/drawing/2014/main" id="{4CF2BF59-5745-4CE8-A859-170D53C65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654" y="877142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umpyì ëí ì´ë¯¸ì§ ê²ìê²°ê³¼">
            <a:extLst>
              <a:ext uri="{FF2B5EF4-FFF2-40B4-BE49-F238E27FC236}">
                <a16:creationId xmlns="" xmlns:a16="http://schemas.microsoft.com/office/drawing/2014/main" id="{BACC5874-867C-4923-A6D5-F1BE6C23E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33" y="1639036"/>
            <a:ext cx="2189001" cy="86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ython pandasì ëí ì´ë¯¸ì§ ê²ìê²°ê³¼">
            <a:extLst>
              <a:ext uri="{FF2B5EF4-FFF2-40B4-BE49-F238E27FC236}">
                <a16:creationId xmlns="" xmlns:a16="http://schemas.microsoft.com/office/drawing/2014/main" id="{3A9CFAB5-69DF-4E65-9B9D-AD748A10B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593" y="2775603"/>
            <a:ext cx="4293765" cy="89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tplotlibì ëí ì´ë¯¸ì§ ê²ìê²°ê³¼">
            <a:extLst>
              <a:ext uri="{FF2B5EF4-FFF2-40B4-BE49-F238E27FC236}">
                <a16:creationId xmlns="" xmlns:a16="http://schemas.microsoft.com/office/drawing/2014/main" id="{E193CB8B-838D-4515-B843-40F9A208D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72" y="3868207"/>
            <a:ext cx="3878700" cy="93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ensorflowì ëí ì´ë¯¸ì§ ê²ìê²°ê³¼">
            <a:extLst>
              <a:ext uri="{FF2B5EF4-FFF2-40B4-BE49-F238E27FC236}">
                <a16:creationId xmlns="" xmlns:a16="http://schemas.microsoft.com/office/drawing/2014/main" id="{93E3F48C-535A-4E3F-AFCC-345E1DF28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875" y="4645110"/>
            <a:ext cx="1970102" cy="164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04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세팅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6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8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</a:t>
            </a:r>
            <a:r>
              <a:rPr lang="ko-KR" altLang="en-US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설치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Anaconda :  </a:t>
            </a:r>
            <a:r>
              <a:rPr lang="ko-KR" altLang="en-US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파이썬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인터프리터랑 </a:t>
            </a:r>
            <a:r>
              <a:rPr lang="ko-KR" altLang="en-US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여러가지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라이브러리들이 묶여있는 제품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파이썬은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하위호완성이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없기 때문에 </a:t>
            </a:r>
            <a:r>
              <a:rPr lang="ko-KR" altLang="en-US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버전별로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상이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, </a:t>
            </a:r>
            <a:r>
              <a:rPr lang="ko-KR" altLang="en-US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파이썬읜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version 2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와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3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로 크게 구분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Anaconda(python 3.7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버전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다운로드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8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74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세팅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7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8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</a:t>
            </a:r>
            <a:r>
              <a:rPr lang="ko-KR" altLang="en-US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설치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– </a:t>
            </a:r>
            <a:r>
              <a:rPr lang="ko-KR" altLang="en-US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개발환경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setting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Pip :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패키지를 관리해주는데 패키지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(sub package)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pip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를 최신버전으로 업데이트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(python –m pip install --update pip)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가상환경 </a:t>
            </a:r>
            <a:r>
              <a:rPr lang="ko-KR" altLang="en-US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셋팅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– python 3.6</a:t>
            </a:r>
            <a:b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처음 개발환경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(base)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는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3.7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버전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처음에는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base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라고 잡혀있음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C:/Users/student/.conda/environments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로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현재 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env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도 확인가능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b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tensorflow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는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3.6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버전까지만 지원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아나콘다에서 가상환경을 </a:t>
            </a:r>
            <a:r>
              <a:rPr lang="ko-KR" altLang="en-US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셋팅하고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을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3.6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로 맞춰줌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아나콘다는 가상환경으로 개발환경을 여러 개 만들 수 있음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 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conda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create –n 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data_env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python=3.6)</a:t>
            </a:r>
            <a:b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data_env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라는 이름으로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3.6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버전으로 가상환경 생성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현재 가상환경 확인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conda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info --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envs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211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세팅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8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8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</a:t>
            </a:r>
            <a:r>
              <a:rPr lang="ko-KR" altLang="en-US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설치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– </a:t>
            </a:r>
            <a:r>
              <a:rPr lang="ko-KR" altLang="en-US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개발환경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setting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가상환경 삭제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conda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remove  --name 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data_env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--all) 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data_env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는 가상환경 이름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사용할 가상환경 전환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(activate 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data_env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Jupyter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notebook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실행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jupyter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notebook)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하지만 가상환경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data_env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이 보이지 않음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nb_conda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를 설치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Jupyter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notebook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에서 가상환경을 선택할 수 있도록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conda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install –c anaconda 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nb_conda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그리고 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nb_conda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에 가상환경이 </a:t>
            </a:r>
            <a:r>
              <a:rPr lang="ko-KR" altLang="en-US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있다는걸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알려줌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(python –m 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ipykernel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install  --user --name 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data_env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ko-KR" altLang="en-US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커널에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env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를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install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해줌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이제 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juypter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notebook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통해 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data_env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가 있는걸 확인할 수 있음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8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23517"/>
            <a:ext cx="9144003" cy="802107"/>
            <a:chOff x="-1" y="-23517"/>
            <a:chExt cx="9144003" cy="802107"/>
          </a:xfrm>
        </p:grpSpPr>
        <p:sp>
          <p:nvSpPr>
            <p:cNvPr id="15" name="직사각형 14"/>
            <p:cNvSpPr/>
            <p:nvPr/>
          </p:nvSpPr>
          <p:spPr>
            <a:xfrm rot="5400000">
              <a:off x="4170947" y="-4194464"/>
              <a:ext cx="802106" cy="9144002"/>
            </a:xfrm>
            <a:prstGeom prst="rect">
              <a:avLst/>
            </a:prstGeom>
            <a:solidFill>
              <a:srgbClr val="FAF9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54460"/>
            <a:stretch/>
          </p:blipFill>
          <p:spPr>
            <a:xfrm>
              <a:off x="0" y="-23517"/>
              <a:ext cx="9143999" cy="802107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5400000">
              <a:off x="4170948" y="-4194465"/>
              <a:ext cx="802106" cy="9144002"/>
            </a:xfrm>
            <a:prstGeom prst="rect">
              <a:avLst/>
            </a:prstGeom>
            <a:gradFill flip="none" rotWithShape="1">
              <a:gsLst>
                <a:gs pos="28000">
                  <a:srgbClr val="FAF9F6">
                    <a:alpha val="30000"/>
                  </a:srgbClr>
                </a:gs>
                <a:gs pos="0">
                  <a:srgbClr val="FAF9F6">
                    <a:alpha val="0"/>
                  </a:srgbClr>
                </a:gs>
                <a:gs pos="73000">
                  <a:srgbClr val="FAF9F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6"/>
          <p:cNvSpPr txBox="1">
            <a:spLocks/>
          </p:cNvSpPr>
          <p:nvPr/>
        </p:nvSpPr>
        <p:spPr>
          <a:xfrm>
            <a:off x="317631" y="2123582"/>
            <a:ext cx="7886700" cy="50779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프로젝트 관리 </a:t>
            </a:r>
            <a:r>
              <a:rPr lang="en-US" altLang="ko-KR" sz="2000" dirty="0">
                <a:solidFill>
                  <a:schemeClr val="bg1"/>
                </a:solidFill>
                <a:latin typeface="CJ ONLYONE Bold" panose="02020603020101020101" pitchFamily="18" charset="-127"/>
                <a:ea typeface="CJ ONLYONE Bold" panose="02020603020101020101" pitchFamily="18" charset="-127"/>
                <a:cs typeface="+mn-cs"/>
              </a:rPr>
              <a:t>Core Skill </a:t>
            </a:r>
            <a:endParaRPr lang="ko-KR" altLang="en-US" sz="2000" dirty="0">
              <a:solidFill>
                <a:schemeClr val="bg1"/>
              </a:solidFill>
              <a:latin typeface="CJ ONLYONE Bold" panose="02020603020101020101" pitchFamily="18" charset="-127"/>
              <a:ea typeface="CJ ONLYONE Bold" panose="02020603020101020101" pitchFamily="18" charset="-127"/>
              <a:cs typeface="+mn-cs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세팅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B8C7-D009-4F17-BF48-2EC51A1B1981}" type="slidenum">
              <a:rPr lang="en-US" altLang="ko-KR" smtClean="0"/>
              <a:pPr/>
              <a:t>9</a:t>
            </a:fld>
            <a:endParaRPr lang="en-US" dirty="0"/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3322" y="979755"/>
            <a:ext cx="8492816" cy="47273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8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 </a:t>
            </a:r>
            <a:r>
              <a:rPr lang="ko-KR" altLang="en-US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설치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– </a:t>
            </a:r>
            <a:r>
              <a:rPr lang="ko-KR" altLang="en-US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개발환경 </a:t>
            </a:r>
            <a:r>
              <a:rPr lang="en-US" altLang="ko-KR" sz="18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setting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Workspace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설정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jupyter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notebook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환경설정파일 생성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jupyter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notebook --generate –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config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b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통해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Writing default 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config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의 경로 나옴 그 경로에서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(C:/Users/student/.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jupyter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/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jupyter_notebook_config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b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c.NotebookApp.notebook_dir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=  ‘c:/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python_ML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’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의  주석처리를 지우고 경로를 설정해준다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그리고 그 경로에 위와 같이 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python_ML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폴더를 만들어 준 후 </a:t>
            </a:r>
            <a:r>
              <a:rPr lang="en-US" altLang="ko-KR" sz="1400" dirty="0" err="1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jupyter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notebook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을 실행하면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작업경로가 변했음을 확인할 수 있음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/>
            </a:r>
            <a:b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</a:b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118864"/>
      </p:ext>
    </p:extLst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43339</TotalTime>
  <Words>1203</Words>
  <Application>Microsoft Office PowerPoint</Application>
  <PresentationFormat>화면 슬라이드 쇼(4:3)</PresentationFormat>
  <Paragraphs>358</Paragraphs>
  <Slides>48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9" baseType="lpstr">
      <vt:lpstr>굴림</vt:lpstr>
      <vt:lpstr>Arial</vt:lpstr>
      <vt:lpstr>조선일보명조</vt:lpstr>
      <vt:lpstr>CJ ONLYONE Medium</vt:lpstr>
      <vt:lpstr>나눔고딕</vt:lpstr>
      <vt:lpstr>Rix고딕 B</vt:lpstr>
      <vt:lpstr>맑은 고딕</vt:lpstr>
      <vt:lpstr>Wingdings</vt:lpstr>
      <vt:lpstr>Rix고딕 M</vt:lpstr>
      <vt:lpstr>CJ ONLYONE Bold</vt:lpstr>
      <vt:lpstr>2_디자인 사용자 지정</vt:lpstr>
      <vt:lpstr>지능형 IoT 봇을 활용한  빅데이터 개발 전문가</vt:lpstr>
      <vt:lpstr>강사소개</vt:lpstr>
      <vt:lpstr>진행 방식</vt:lpstr>
      <vt:lpstr>과정목적 (1)</vt:lpstr>
      <vt:lpstr>과정목적 (2)</vt:lpstr>
      <vt:lpstr>개발환경 세팅</vt:lpstr>
      <vt:lpstr>개발환경 세팅</vt:lpstr>
      <vt:lpstr>개발환경 세팅</vt:lpstr>
      <vt:lpstr>개발환경 세팅</vt:lpstr>
      <vt:lpstr>00.INTRO</vt:lpstr>
      <vt:lpstr>00.INTRO</vt:lpstr>
      <vt:lpstr>00.INTRO</vt:lpstr>
      <vt:lpstr>00.INTRO</vt:lpstr>
      <vt:lpstr>01.Python language</vt:lpstr>
      <vt:lpstr>01.Python language</vt:lpstr>
      <vt:lpstr>01.Python language</vt:lpstr>
      <vt:lpstr>01.Python language</vt:lpstr>
      <vt:lpstr>01.Python language</vt:lpstr>
      <vt:lpstr>01.Python language</vt:lpstr>
      <vt:lpstr>01.Python language</vt:lpstr>
      <vt:lpstr>01.Python language</vt:lpstr>
      <vt:lpstr>01.Python language</vt:lpstr>
      <vt:lpstr>01.Python language</vt:lpstr>
      <vt:lpstr>01.Python language</vt:lpstr>
      <vt:lpstr>01.Python language</vt:lpstr>
      <vt:lpstr>01.Python language</vt:lpstr>
      <vt:lpstr>01.Python language</vt:lpstr>
      <vt:lpstr>01.Python language</vt:lpstr>
      <vt:lpstr>01.Python language</vt:lpstr>
      <vt:lpstr>01.Python language</vt:lpstr>
      <vt:lpstr>01.Python language</vt:lpstr>
      <vt:lpstr>01.Python language</vt:lpstr>
      <vt:lpstr>01.Python language</vt:lpstr>
      <vt:lpstr>01.Python language</vt:lpstr>
      <vt:lpstr>01.Python language</vt:lpstr>
      <vt:lpstr>01.Python language</vt:lpstr>
      <vt:lpstr>01.Python language</vt:lpstr>
      <vt:lpstr>01.Python language</vt:lpstr>
      <vt:lpstr>01.Python language</vt:lpstr>
      <vt:lpstr>01.Python language</vt:lpstr>
      <vt:lpstr>01.Python language</vt:lpstr>
      <vt:lpstr>01.Python language</vt:lpstr>
      <vt:lpstr>01.Python language</vt:lpstr>
      <vt:lpstr>01.Python language</vt:lpstr>
      <vt:lpstr>01.Python language</vt:lpstr>
      <vt:lpstr>01.Python language</vt:lpstr>
      <vt:lpstr>01.Python language</vt:lpstr>
      <vt:lpstr>02.Control statement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SungHoon Moon</dc:creator>
  <cp:lastModifiedBy>student</cp:lastModifiedBy>
  <cp:revision>2605</cp:revision>
  <cp:lastPrinted>2016-07-20T07:31:52Z</cp:lastPrinted>
  <dcterms:created xsi:type="dcterms:W3CDTF">2015-04-16T03:00:19Z</dcterms:created>
  <dcterms:modified xsi:type="dcterms:W3CDTF">2019-02-13T10:44:40Z</dcterms:modified>
</cp:coreProperties>
</file>