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62" r:id="rId3"/>
    <p:sldId id="257" r:id="rId4"/>
    <p:sldId id="263" r:id="rId5"/>
    <p:sldId id="258" r:id="rId6"/>
    <p:sldId id="265" r:id="rId7"/>
    <p:sldId id="259" r:id="rId8"/>
    <p:sldId id="264"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04"/>
    <p:restoredTop sz="66136"/>
  </p:normalViewPr>
  <p:slideViewPr>
    <p:cSldViewPr snapToGrid="0" snapToObjects="1">
      <p:cViewPr varScale="1">
        <p:scale>
          <a:sx n="77" d="100"/>
          <a:sy n="77" d="100"/>
        </p:scale>
        <p:origin x="15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A466EB-EFB5-8947-B9AF-1A6C577311FA}" type="datetimeFigureOut">
              <a:rPr lang="en-US" smtClean="0"/>
              <a:t>4/28/18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859072-012B-C147-B0F3-BA5E603E7B9E}" type="slidenum">
              <a:rPr lang="en-US" smtClean="0"/>
              <a:t>‹#›</a:t>
            </a:fld>
            <a:endParaRPr lang="en-US"/>
          </a:p>
        </p:txBody>
      </p:sp>
    </p:spTree>
    <p:extLst>
      <p:ext uri="{BB962C8B-B14F-4D97-AF65-F5344CB8AC3E}">
        <p14:creationId xmlns:p14="http://schemas.microsoft.com/office/powerpoint/2010/main" val="2625781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859072-012B-C147-B0F3-BA5E603E7B9E}" type="slidenum">
              <a:rPr lang="en-US" smtClean="0"/>
              <a:t>1</a:t>
            </a:fld>
            <a:endParaRPr lang="en-US"/>
          </a:p>
        </p:txBody>
      </p:sp>
    </p:spTree>
    <p:extLst>
      <p:ext uri="{BB962C8B-B14F-4D97-AF65-F5344CB8AC3E}">
        <p14:creationId xmlns:p14="http://schemas.microsoft.com/office/powerpoint/2010/main" val="2264017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included: ”scholarship”</a:t>
            </a:r>
          </a:p>
        </p:txBody>
      </p:sp>
      <p:sp>
        <p:nvSpPr>
          <p:cNvPr id="4" name="Slide Number Placeholder 3"/>
          <p:cNvSpPr>
            <a:spLocks noGrp="1"/>
          </p:cNvSpPr>
          <p:nvPr>
            <p:ph type="sldNum" sz="quarter" idx="10"/>
          </p:nvPr>
        </p:nvSpPr>
        <p:spPr/>
        <p:txBody>
          <a:bodyPr/>
          <a:lstStyle/>
          <a:p>
            <a:fld id="{2F859072-012B-C147-B0F3-BA5E603E7B9E}" type="slidenum">
              <a:rPr lang="en-US" smtClean="0"/>
              <a:t>2</a:t>
            </a:fld>
            <a:endParaRPr lang="en-US"/>
          </a:p>
        </p:txBody>
      </p:sp>
    </p:spTree>
    <p:extLst>
      <p:ext uri="{BB962C8B-B14F-4D97-AF65-F5344CB8AC3E}">
        <p14:creationId xmlns:p14="http://schemas.microsoft.com/office/powerpoint/2010/main" val="1968174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Average outpatient ”No-Show” rate in the US is </a:t>
            </a:r>
            <a:r>
              <a:rPr lang="en-US" b="1" dirty="0"/>
              <a:t>18 percent, </a:t>
            </a:r>
            <a:r>
              <a:rPr lang="en-US" b="0" dirty="0"/>
              <a:t>with a range of 12-24 percent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t>
            </a:r>
            <a:r>
              <a:rPr lang="en-US" dirty="0"/>
              <a:t>Unused time slots cost roughly $200 – in opportunity of co-pays, overhead, and reimbursements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a:t>
            </a:r>
            <a:r>
              <a:rPr lang="en-US" b="0" dirty="0"/>
              <a:t>-extrapolate that out (where the average physician is seeing 8 patients a day and it adds up quickly)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 *thinking in the primary care setting that everyone is familiar with*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-Some estimate the healthcare industry loses </a:t>
            </a:r>
            <a:r>
              <a:rPr lang="en-US" b="1" dirty="0"/>
              <a:t>$150 Billion (</a:t>
            </a:r>
            <a:r>
              <a:rPr lang="en-US" b="0" dirty="0"/>
              <a:t>of the 3.3 Trillion dollars spent on healthcare) each year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t>
            </a:r>
            <a:r>
              <a:rPr lang="en-US" dirty="0"/>
              <a:t>Additionally, patients may not receive critical diagnosis that could catch a condition before in it gets worse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Reasons for missed appointments: illness, procedure anxiety, improved symptoms, forgetting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difficult to overbook like other industries, such as airlines (i.e. opting out for travel voucher)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-also costly in patient waiting time, staff overtime, coordination of rooms.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 </a:t>
            </a:r>
            <a:r>
              <a:rPr lang="en-US" dirty="0">
                <a:solidFill>
                  <a:schemeClr val="tx1">
                    <a:lumMod val="50000"/>
                    <a:lumOff val="50000"/>
                  </a:schemeClr>
                </a:solidFill>
              </a:rPr>
              <a:t>National Center for Biotechnology Information (NCBI) – study from March 2013, data from 2009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www.ncbi.nlm.nih.gov</a:t>
            </a:r>
            <a:r>
              <a:rPr lang="en-US" dirty="0"/>
              <a:t>/</a:t>
            </a:r>
            <a:r>
              <a:rPr lang="en-US" dirty="0" err="1"/>
              <a:t>pmc</a:t>
            </a:r>
            <a:r>
              <a:rPr lang="en-US" dirty="0"/>
              <a:t>/articles/PMC4153419/</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 http://</a:t>
            </a:r>
            <a:r>
              <a:rPr lang="en-US" dirty="0" err="1"/>
              <a:t>www.revenuecycleinsights.com</a:t>
            </a:r>
            <a:r>
              <a:rPr lang="en-US" dirty="0"/>
              <a:t>/news/automated-reminders-can-reduce-cost-providers-missed-appointments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F859072-012B-C147-B0F3-BA5E603E7B9E}" type="slidenum">
              <a:rPr lang="en-US" smtClean="0"/>
              <a:t>3</a:t>
            </a:fld>
            <a:endParaRPr lang="en-US"/>
          </a:p>
        </p:txBody>
      </p:sp>
    </p:spTree>
    <p:extLst>
      <p:ext uri="{BB962C8B-B14F-4D97-AF65-F5344CB8AC3E}">
        <p14:creationId xmlns:p14="http://schemas.microsoft.com/office/powerpoint/2010/main" val="727563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-looked at total appointments (not people) because that’s the financial metric we are concerned about</a:t>
            </a:r>
          </a:p>
          <a:p>
            <a:r>
              <a:rPr lang="en-US" dirty="0"/>
              <a:t>-Days between ranged from -6 to 179 days, imputed any days under 0 as zero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-Age ranged from -1 to 115, though I thought about a prenatal patient --I imputed the -1 to zero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-had to transform appointment scheduled time to be on a continuous military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dirty="0"/>
              <a:t>65 percent of all records were Female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2F859072-012B-C147-B0F3-BA5E603E7B9E}" type="slidenum">
              <a:rPr lang="en-US" smtClean="0"/>
              <a:t>5</a:t>
            </a:fld>
            <a:endParaRPr lang="en-US"/>
          </a:p>
        </p:txBody>
      </p:sp>
    </p:spTree>
    <p:extLst>
      <p:ext uri="{BB962C8B-B14F-4D97-AF65-F5344CB8AC3E}">
        <p14:creationId xmlns:p14="http://schemas.microsoft.com/office/powerpoint/2010/main" val="596143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method looks for frequent patterns (of one or more items) that occur together frequently in a data set, you can sort these to find the relationships that are more significant than would be expected based on their relative, individual, frequencies.  It also allows you to search for certain items such 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-Ages 16-25 are 25 percent more likely to ”No-Show”, over ¼ of all scheduled appointments in this group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indent="0">
              <a:buNone/>
            </a:pPr>
            <a:r>
              <a:rPr lang="en-US" dirty="0"/>
              <a:t>Days Between:</a:t>
            </a:r>
          </a:p>
          <a:p>
            <a:pPr lvl="1"/>
            <a:r>
              <a:rPr lang="en-US" dirty="0"/>
              <a:t>Those scheduling over 1 week out missed their appointments over 2x as frequently---32 percent of the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indent="0">
              <a:buNone/>
            </a:pPr>
            <a:r>
              <a:rPr lang="en-US" dirty="0"/>
              <a:t>-SMS Texts:</a:t>
            </a:r>
          </a:p>
          <a:p>
            <a:pPr lvl="1"/>
            <a:r>
              <a:rPr lang="en-US" dirty="0"/>
              <a:t>Nearly half of those who booked over 1 day out received a text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Those receiving text miss their appointments 28.5 percent of the time, this is a higher rate than those who were over one day and did not get a text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	This may be attributed to those clients being considered “high-risk” </a:t>
            </a:r>
          </a:p>
          <a:p>
            <a:pPr lvl="1"/>
            <a:endParaRPr lang="en-US" dirty="0"/>
          </a:p>
          <a:p>
            <a:pPr lvl="1"/>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2F859072-012B-C147-B0F3-BA5E603E7B9E}" type="slidenum">
              <a:rPr lang="en-US" smtClean="0"/>
              <a:t>7</a:t>
            </a:fld>
            <a:endParaRPr lang="en-US"/>
          </a:p>
        </p:txBody>
      </p:sp>
    </p:spTree>
    <p:extLst>
      <p:ext uri="{BB962C8B-B14F-4D97-AF65-F5344CB8AC3E}">
        <p14:creationId xmlns:p14="http://schemas.microsoft.com/office/powerpoint/2010/main" val="1214351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 in mind that the split of this data is 79.8/20.2 percent</a:t>
            </a:r>
          </a:p>
          <a:p>
            <a:endParaRPr lang="en-US" dirty="0"/>
          </a:p>
          <a:p>
            <a:r>
              <a:rPr lang="en-US" dirty="0"/>
              <a:t> -more concerned with minimizing predicted patients to be no-shows, that actual show up.  These costs and related costs can be even greater for an inpatient facility</a:t>
            </a:r>
          </a:p>
          <a:p>
            <a:endParaRPr lang="en-US" dirty="0"/>
          </a:p>
          <a:p>
            <a:r>
              <a:rPr lang="en-US" dirty="0"/>
              <a:t>-method b returns odds that a patient will/wont show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Only predicted 1 percent of all observations as positive– 39 percent correctly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2F859072-012B-C147-B0F3-BA5E603E7B9E}" type="slidenum">
              <a:rPr lang="en-US" smtClean="0"/>
              <a:t>8</a:t>
            </a:fld>
            <a:endParaRPr lang="en-US"/>
          </a:p>
        </p:txBody>
      </p:sp>
    </p:spTree>
    <p:extLst>
      <p:ext uri="{BB962C8B-B14F-4D97-AF65-F5344CB8AC3E}">
        <p14:creationId xmlns:p14="http://schemas.microsoft.com/office/powerpoint/2010/main" val="3847652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predictive model have a higher number of costly incorrect predictions of no-shows for no gain in accuracy, so assume all patients will make their appointments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-reminders to the two “problem” groups that emerged in the form of fees, reminders, or pre-check appointments—all methods proven to reduce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-nearly 35 percent of all observed patients are day of, so having walk in to fill that demand without the adverse effects of overbooking would be ideal</a:t>
            </a:r>
          </a:p>
          <a:p>
            <a:endParaRPr lang="en-US" dirty="0"/>
          </a:p>
        </p:txBody>
      </p:sp>
      <p:sp>
        <p:nvSpPr>
          <p:cNvPr id="4" name="Slide Number Placeholder 3"/>
          <p:cNvSpPr>
            <a:spLocks noGrp="1"/>
          </p:cNvSpPr>
          <p:nvPr>
            <p:ph type="sldNum" sz="quarter" idx="10"/>
          </p:nvPr>
        </p:nvSpPr>
        <p:spPr/>
        <p:txBody>
          <a:bodyPr/>
          <a:lstStyle/>
          <a:p>
            <a:fld id="{2F859072-012B-C147-B0F3-BA5E603E7B9E}" type="slidenum">
              <a:rPr lang="en-US" smtClean="0"/>
              <a:t>9</a:t>
            </a:fld>
            <a:endParaRPr lang="en-US"/>
          </a:p>
        </p:txBody>
      </p:sp>
    </p:spTree>
    <p:extLst>
      <p:ext uri="{BB962C8B-B14F-4D97-AF65-F5344CB8AC3E}">
        <p14:creationId xmlns:p14="http://schemas.microsoft.com/office/powerpoint/2010/main" val="4061479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3C132-AAFA-9448-A3CD-D301E8B5B6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133945-C334-C84C-AABF-8415951A0D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AEB059-B6C0-2746-80B9-F13275C8C9A5}"/>
              </a:ext>
            </a:extLst>
          </p:cNvPr>
          <p:cNvSpPr>
            <a:spLocks noGrp="1"/>
          </p:cNvSpPr>
          <p:nvPr>
            <p:ph type="dt" sz="half" idx="10"/>
          </p:nvPr>
        </p:nvSpPr>
        <p:spPr/>
        <p:txBody>
          <a:bodyPr/>
          <a:lstStyle/>
          <a:p>
            <a:fld id="{DCFCB10C-6D9F-F64D-929D-275D5E1F672A}" type="datetimeFigureOut">
              <a:rPr lang="en-US" smtClean="0"/>
              <a:t>4/28/18</a:t>
            </a:fld>
            <a:endParaRPr lang="en-US"/>
          </a:p>
        </p:txBody>
      </p:sp>
      <p:sp>
        <p:nvSpPr>
          <p:cNvPr id="5" name="Footer Placeholder 4">
            <a:extLst>
              <a:ext uri="{FF2B5EF4-FFF2-40B4-BE49-F238E27FC236}">
                <a16:creationId xmlns:a16="http://schemas.microsoft.com/office/drawing/2014/main" id="{193A2606-DD15-474B-99CA-DA4C28B78C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6B963A-BFDA-9C4C-BA87-A241F46819CE}"/>
              </a:ext>
            </a:extLst>
          </p:cNvPr>
          <p:cNvSpPr>
            <a:spLocks noGrp="1"/>
          </p:cNvSpPr>
          <p:nvPr>
            <p:ph type="sldNum" sz="quarter" idx="12"/>
          </p:nvPr>
        </p:nvSpPr>
        <p:spPr/>
        <p:txBody>
          <a:bodyPr/>
          <a:lstStyle/>
          <a:p>
            <a:fld id="{2CB3A944-0FA8-0145-8C41-6847D1691C88}" type="slidenum">
              <a:rPr lang="en-US" smtClean="0"/>
              <a:t>‹#›</a:t>
            </a:fld>
            <a:endParaRPr lang="en-US"/>
          </a:p>
        </p:txBody>
      </p:sp>
    </p:spTree>
    <p:extLst>
      <p:ext uri="{BB962C8B-B14F-4D97-AF65-F5344CB8AC3E}">
        <p14:creationId xmlns:p14="http://schemas.microsoft.com/office/powerpoint/2010/main" val="3136232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FC05B-675F-A945-8FB4-09ACBA936D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1A0F8F-EACF-AB4D-BD78-82AD2CBCD54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CCBF9B-15D1-E645-AB87-913262FF0B26}"/>
              </a:ext>
            </a:extLst>
          </p:cNvPr>
          <p:cNvSpPr>
            <a:spLocks noGrp="1"/>
          </p:cNvSpPr>
          <p:nvPr>
            <p:ph type="dt" sz="half" idx="10"/>
          </p:nvPr>
        </p:nvSpPr>
        <p:spPr/>
        <p:txBody>
          <a:bodyPr/>
          <a:lstStyle/>
          <a:p>
            <a:fld id="{DCFCB10C-6D9F-F64D-929D-275D5E1F672A}" type="datetimeFigureOut">
              <a:rPr lang="en-US" smtClean="0"/>
              <a:t>4/28/18</a:t>
            </a:fld>
            <a:endParaRPr lang="en-US"/>
          </a:p>
        </p:txBody>
      </p:sp>
      <p:sp>
        <p:nvSpPr>
          <p:cNvPr id="5" name="Footer Placeholder 4">
            <a:extLst>
              <a:ext uri="{FF2B5EF4-FFF2-40B4-BE49-F238E27FC236}">
                <a16:creationId xmlns:a16="http://schemas.microsoft.com/office/drawing/2014/main" id="{5F66D28B-FC9A-2F4F-B20A-6DF01B1F79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018559-05C0-6646-A7C1-599F6A4B55DD}"/>
              </a:ext>
            </a:extLst>
          </p:cNvPr>
          <p:cNvSpPr>
            <a:spLocks noGrp="1"/>
          </p:cNvSpPr>
          <p:nvPr>
            <p:ph type="sldNum" sz="quarter" idx="12"/>
          </p:nvPr>
        </p:nvSpPr>
        <p:spPr/>
        <p:txBody>
          <a:bodyPr/>
          <a:lstStyle/>
          <a:p>
            <a:fld id="{2CB3A944-0FA8-0145-8C41-6847D1691C88}" type="slidenum">
              <a:rPr lang="en-US" smtClean="0"/>
              <a:t>‹#›</a:t>
            </a:fld>
            <a:endParaRPr lang="en-US"/>
          </a:p>
        </p:txBody>
      </p:sp>
    </p:spTree>
    <p:extLst>
      <p:ext uri="{BB962C8B-B14F-4D97-AF65-F5344CB8AC3E}">
        <p14:creationId xmlns:p14="http://schemas.microsoft.com/office/powerpoint/2010/main" val="1278134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250081-6DE5-2F4D-9A67-33791838DF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96B827-85F3-0844-85AD-1A2AC1B3B16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138774-FFBC-6541-927F-57C65C3652AA}"/>
              </a:ext>
            </a:extLst>
          </p:cNvPr>
          <p:cNvSpPr>
            <a:spLocks noGrp="1"/>
          </p:cNvSpPr>
          <p:nvPr>
            <p:ph type="dt" sz="half" idx="10"/>
          </p:nvPr>
        </p:nvSpPr>
        <p:spPr/>
        <p:txBody>
          <a:bodyPr/>
          <a:lstStyle/>
          <a:p>
            <a:fld id="{DCFCB10C-6D9F-F64D-929D-275D5E1F672A}" type="datetimeFigureOut">
              <a:rPr lang="en-US" smtClean="0"/>
              <a:t>4/28/18</a:t>
            </a:fld>
            <a:endParaRPr lang="en-US"/>
          </a:p>
        </p:txBody>
      </p:sp>
      <p:sp>
        <p:nvSpPr>
          <p:cNvPr id="5" name="Footer Placeholder 4">
            <a:extLst>
              <a:ext uri="{FF2B5EF4-FFF2-40B4-BE49-F238E27FC236}">
                <a16:creationId xmlns:a16="http://schemas.microsoft.com/office/drawing/2014/main" id="{B1F7A37A-91FD-8545-A5AD-CB730A5CF6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ED9869-EE8F-9A44-A31D-34E63E6595CF}"/>
              </a:ext>
            </a:extLst>
          </p:cNvPr>
          <p:cNvSpPr>
            <a:spLocks noGrp="1"/>
          </p:cNvSpPr>
          <p:nvPr>
            <p:ph type="sldNum" sz="quarter" idx="12"/>
          </p:nvPr>
        </p:nvSpPr>
        <p:spPr/>
        <p:txBody>
          <a:bodyPr/>
          <a:lstStyle/>
          <a:p>
            <a:fld id="{2CB3A944-0FA8-0145-8C41-6847D1691C88}" type="slidenum">
              <a:rPr lang="en-US" smtClean="0"/>
              <a:t>‹#›</a:t>
            </a:fld>
            <a:endParaRPr lang="en-US"/>
          </a:p>
        </p:txBody>
      </p:sp>
    </p:spTree>
    <p:extLst>
      <p:ext uri="{BB962C8B-B14F-4D97-AF65-F5344CB8AC3E}">
        <p14:creationId xmlns:p14="http://schemas.microsoft.com/office/powerpoint/2010/main" val="24928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3804D-BE7B-DE49-9A74-ECCE2E04A0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0B7B02-3BD3-1A43-96C6-BE7BB115769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EA47A3-7671-9E4A-BB77-F9192764B58F}"/>
              </a:ext>
            </a:extLst>
          </p:cNvPr>
          <p:cNvSpPr>
            <a:spLocks noGrp="1"/>
          </p:cNvSpPr>
          <p:nvPr>
            <p:ph type="dt" sz="half" idx="10"/>
          </p:nvPr>
        </p:nvSpPr>
        <p:spPr/>
        <p:txBody>
          <a:bodyPr/>
          <a:lstStyle/>
          <a:p>
            <a:fld id="{DCFCB10C-6D9F-F64D-929D-275D5E1F672A}" type="datetimeFigureOut">
              <a:rPr lang="en-US" smtClean="0"/>
              <a:t>4/28/18</a:t>
            </a:fld>
            <a:endParaRPr lang="en-US"/>
          </a:p>
        </p:txBody>
      </p:sp>
      <p:sp>
        <p:nvSpPr>
          <p:cNvPr id="5" name="Footer Placeholder 4">
            <a:extLst>
              <a:ext uri="{FF2B5EF4-FFF2-40B4-BE49-F238E27FC236}">
                <a16:creationId xmlns:a16="http://schemas.microsoft.com/office/drawing/2014/main" id="{E646F218-CBF6-6D4C-8448-F069F3ECBD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4EC56-3C5B-274F-983D-B631EDE17BD9}"/>
              </a:ext>
            </a:extLst>
          </p:cNvPr>
          <p:cNvSpPr>
            <a:spLocks noGrp="1"/>
          </p:cNvSpPr>
          <p:nvPr>
            <p:ph type="sldNum" sz="quarter" idx="12"/>
          </p:nvPr>
        </p:nvSpPr>
        <p:spPr/>
        <p:txBody>
          <a:bodyPr/>
          <a:lstStyle/>
          <a:p>
            <a:fld id="{2CB3A944-0FA8-0145-8C41-6847D1691C88}" type="slidenum">
              <a:rPr lang="en-US" smtClean="0"/>
              <a:t>‹#›</a:t>
            </a:fld>
            <a:endParaRPr lang="en-US"/>
          </a:p>
        </p:txBody>
      </p:sp>
    </p:spTree>
    <p:extLst>
      <p:ext uri="{BB962C8B-B14F-4D97-AF65-F5344CB8AC3E}">
        <p14:creationId xmlns:p14="http://schemas.microsoft.com/office/powerpoint/2010/main" val="2450772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40EBF-CB29-004B-A101-2C72471F02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BBE1DB-27EC-6440-A6EF-2F8CBE0138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523C3DF-3BBA-DB4E-A5FB-A437557EBDFE}"/>
              </a:ext>
            </a:extLst>
          </p:cNvPr>
          <p:cNvSpPr>
            <a:spLocks noGrp="1"/>
          </p:cNvSpPr>
          <p:nvPr>
            <p:ph type="dt" sz="half" idx="10"/>
          </p:nvPr>
        </p:nvSpPr>
        <p:spPr/>
        <p:txBody>
          <a:bodyPr/>
          <a:lstStyle/>
          <a:p>
            <a:fld id="{DCFCB10C-6D9F-F64D-929D-275D5E1F672A}" type="datetimeFigureOut">
              <a:rPr lang="en-US" smtClean="0"/>
              <a:t>4/28/18</a:t>
            </a:fld>
            <a:endParaRPr lang="en-US"/>
          </a:p>
        </p:txBody>
      </p:sp>
      <p:sp>
        <p:nvSpPr>
          <p:cNvPr id="5" name="Footer Placeholder 4">
            <a:extLst>
              <a:ext uri="{FF2B5EF4-FFF2-40B4-BE49-F238E27FC236}">
                <a16:creationId xmlns:a16="http://schemas.microsoft.com/office/drawing/2014/main" id="{3C805A97-48C3-164E-A786-130AB09E93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F08098-D7D9-774D-ADC7-65CD2FD9791F}"/>
              </a:ext>
            </a:extLst>
          </p:cNvPr>
          <p:cNvSpPr>
            <a:spLocks noGrp="1"/>
          </p:cNvSpPr>
          <p:nvPr>
            <p:ph type="sldNum" sz="quarter" idx="12"/>
          </p:nvPr>
        </p:nvSpPr>
        <p:spPr/>
        <p:txBody>
          <a:bodyPr/>
          <a:lstStyle/>
          <a:p>
            <a:fld id="{2CB3A944-0FA8-0145-8C41-6847D1691C88}" type="slidenum">
              <a:rPr lang="en-US" smtClean="0"/>
              <a:t>‹#›</a:t>
            </a:fld>
            <a:endParaRPr lang="en-US"/>
          </a:p>
        </p:txBody>
      </p:sp>
    </p:spTree>
    <p:extLst>
      <p:ext uri="{BB962C8B-B14F-4D97-AF65-F5344CB8AC3E}">
        <p14:creationId xmlns:p14="http://schemas.microsoft.com/office/powerpoint/2010/main" val="1220862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7D7E0-41D9-C349-8FA4-EA5E46E96A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3C52F1-68CA-0D4E-9234-ACE6B31BF31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4D7546-0350-EF45-A055-4B876B88D19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3478AC-E539-8449-A441-44FB015D105A}"/>
              </a:ext>
            </a:extLst>
          </p:cNvPr>
          <p:cNvSpPr>
            <a:spLocks noGrp="1"/>
          </p:cNvSpPr>
          <p:nvPr>
            <p:ph type="dt" sz="half" idx="10"/>
          </p:nvPr>
        </p:nvSpPr>
        <p:spPr/>
        <p:txBody>
          <a:bodyPr/>
          <a:lstStyle/>
          <a:p>
            <a:fld id="{DCFCB10C-6D9F-F64D-929D-275D5E1F672A}" type="datetimeFigureOut">
              <a:rPr lang="en-US" smtClean="0"/>
              <a:t>4/28/18</a:t>
            </a:fld>
            <a:endParaRPr lang="en-US"/>
          </a:p>
        </p:txBody>
      </p:sp>
      <p:sp>
        <p:nvSpPr>
          <p:cNvPr id="6" name="Footer Placeholder 5">
            <a:extLst>
              <a:ext uri="{FF2B5EF4-FFF2-40B4-BE49-F238E27FC236}">
                <a16:creationId xmlns:a16="http://schemas.microsoft.com/office/drawing/2014/main" id="{41840CCF-2EC4-6848-88BE-8CDB2B3235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49E076-1D5F-EA4D-AF87-D79BE3B4D526}"/>
              </a:ext>
            </a:extLst>
          </p:cNvPr>
          <p:cNvSpPr>
            <a:spLocks noGrp="1"/>
          </p:cNvSpPr>
          <p:nvPr>
            <p:ph type="sldNum" sz="quarter" idx="12"/>
          </p:nvPr>
        </p:nvSpPr>
        <p:spPr/>
        <p:txBody>
          <a:bodyPr/>
          <a:lstStyle/>
          <a:p>
            <a:fld id="{2CB3A944-0FA8-0145-8C41-6847D1691C88}" type="slidenum">
              <a:rPr lang="en-US" smtClean="0"/>
              <a:t>‹#›</a:t>
            </a:fld>
            <a:endParaRPr lang="en-US"/>
          </a:p>
        </p:txBody>
      </p:sp>
    </p:spTree>
    <p:extLst>
      <p:ext uri="{BB962C8B-B14F-4D97-AF65-F5344CB8AC3E}">
        <p14:creationId xmlns:p14="http://schemas.microsoft.com/office/powerpoint/2010/main" val="336435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4277F-046F-D74F-B118-D32D2FC1EE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DFF339-B6FF-6640-B29D-14FD479D7B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2547B97-260A-8441-B893-B3AF1DA3040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E9D1E0-8496-9B48-883B-CF3A32164E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74DA88F-0EC7-A046-9FAA-94590E988E5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8DA810-646A-6246-A9CF-E69AD2A2C44E}"/>
              </a:ext>
            </a:extLst>
          </p:cNvPr>
          <p:cNvSpPr>
            <a:spLocks noGrp="1"/>
          </p:cNvSpPr>
          <p:nvPr>
            <p:ph type="dt" sz="half" idx="10"/>
          </p:nvPr>
        </p:nvSpPr>
        <p:spPr/>
        <p:txBody>
          <a:bodyPr/>
          <a:lstStyle/>
          <a:p>
            <a:fld id="{DCFCB10C-6D9F-F64D-929D-275D5E1F672A}" type="datetimeFigureOut">
              <a:rPr lang="en-US" smtClean="0"/>
              <a:t>4/28/18</a:t>
            </a:fld>
            <a:endParaRPr lang="en-US"/>
          </a:p>
        </p:txBody>
      </p:sp>
      <p:sp>
        <p:nvSpPr>
          <p:cNvPr id="8" name="Footer Placeholder 7">
            <a:extLst>
              <a:ext uri="{FF2B5EF4-FFF2-40B4-BE49-F238E27FC236}">
                <a16:creationId xmlns:a16="http://schemas.microsoft.com/office/drawing/2014/main" id="{BC5DF2EA-9299-F044-95C5-D8CA6299AA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FC52F2-332D-BA49-B0BE-AF00A6FB3AE6}"/>
              </a:ext>
            </a:extLst>
          </p:cNvPr>
          <p:cNvSpPr>
            <a:spLocks noGrp="1"/>
          </p:cNvSpPr>
          <p:nvPr>
            <p:ph type="sldNum" sz="quarter" idx="12"/>
          </p:nvPr>
        </p:nvSpPr>
        <p:spPr/>
        <p:txBody>
          <a:bodyPr/>
          <a:lstStyle/>
          <a:p>
            <a:fld id="{2CB3A944-0FA8-0145-8C41-6847D1691C88}" type="slidenum">
              <a:rPr lang="en-US" smtClean="0"/>
              <a:t>‹#›</a:t>
            </a:fld>
            <a:endParaRPr lang="en-US"/>
          </a:p>
        </p:txBody>
      </p:sp>
    </p:spTree>
    <p:extLst>
      <p:ext uri="{BB962C8B-B14F-4D97-AF65-F5344CB8AC3E}">
        <p14:creationId xmlns:p14="http://schemas.microsoft.com/office/powerpoint/2010/main" val="2274579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585FF-F35D-1042-B07C-47FF2CD4DB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785078-E27A-134C-8E20-B77CC11FCBF8}"/>
              </a:ext>
            </a:extLst>
          </p:cNvPr>
          <p:cNvSpPr>
            <a:spLocks noGrp="1"/>
          </p:cNvSpPr>
          <p:nvPr>
            <p:ph type="dt" sz="half" idx="10"/>
          </p:nvPr>
        </p:nvSpPr>
        <p:spPr/>
        <p:txBody>
          <a:bodyPr/>
          <a:lstStyle/>
          <a:p>
            <a:fld id="{DCFCB10C-6D9F-F64D-929D-275D5E1F672A}" type="datetimeFigureOut">
              <a:rPr lang="en-US" smtClean="0"/>
              <a:t>4/28/18</a:t>
            </a:fld>
            <a:endParaRPr lang="en-US"/>
          </a:p>
        </p:txBody>
      </p:sp>
      <p:sp>
        <p:nvSpPr>
          <p:cNvPr id="4" name="Footer Placeholder 3">
            <a:extLst>
              <a:ext uri="{FF2B5EF4-FFF2-40B4-BE49-F238E27FC236}">
                <a16:creationId xmlns:a16="http://schemas.microsoft.com/office/drawing/2014/main" id="{2F083A2C-D648-EC48-ABC8-B3B49AE408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B0A594-A40C-BB4D-A0CA-284FEE7BC0E7}"/>
              </a:ext>
            </a:extLst>
          </p:cNvPr>
          <p:cNvSpPr>
            <a:spLocks noGrp="1"/>
          </p:cNvSpPr>
          <p:nvPr>
            <p:ph type="sldNum" sz="quarter" idx="12"/>
          </p:nvPr>
        </p:nvSpPr>
        <p:spPr/>
        <p:txBody>
          <a:bodyPr/>
          <a:lstStyle/>
          <a:p>
            <a:fld id="{2CB3A944-0FA8-0145-8C41-6847D1691C88}" type="slidenum">
              <a:rPr lang="en-US" smtClean="0"/>
              <a:t>‹#›</a:t>
            </a:fld>
            <a:endParaRPr lang="en-US"/>
          </a:p>
        </p:txBody>
      </p:sp>
    </p:spTree>
    <p:extLst>
      <p:ext uri="{BB962C8B-B14F-4D97-AF65-F5344CB8AC3E}">
        <p14:creationId xmlns:p14="http://schemas.microsoft.com/office/powerpoint/2010/main" val="1725153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29C1BC-C394-BD4A-84E7-6AEE68A6A2CF}"/>
              </a:ext>
            </a:extLst>
          </p:cNvPr>
          <p:cNvSpPr>
            <a:spLocks noGrp="1"/>
          </p:cNvSpPr>
          <p:nvPr>
            <p:ph type="dt" sz="half" idx="10"/>
          </p:nvPr>
        </p:nvSpPr>
        <p:spPr/>
        <p:txBody>
          <a:bodyPr/>
          <a:lstStyle/>
          <a:p>
            <a:fld id="{DCFCB10C-6D9F-F64D-929D-275D5E1F672A}" type="datetimeFigureOut">
              <a:rPr lang="en-US" smtClean="0"/>
              <a:t>4/28/18</a:t>
            </a:fld>
            <a:endParaRPr lang="en-US"/>
          </a:p>
        </p:txBody>
      </p:sp>
      <p:sp>
        <p:nvSpPr>
          <p:cNvPr id="3" name="Footer Placeholder 2">
            <a:extLst>
              <a:ext uri="{FF2B5EF4-FFF2-40B4-BE49-F238E27FC236}">
                <a16:creationId xmlns:a16="http://schemas.microsoft.com/office/drawing/2014/main" id="{CC5D10CA-32F5-C343-A4BE-169C9D5561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505554-B36F-964F-884C-DA8B47235E73}"/>
              </a:ext>
            </a:extLst>
          </p:cNvPr>
          <p:cNvSpPr>
            <a:spLocks noGrp="1"/>
          </p:cNvSpPr>
          <p:nvPr>
            <p:ph type="sldNum" sz="quarter" idx="12"/>
          </p:nvPr>
        </p:nvSpPr>
        <p:spPr/>
        <p:txBody>
          <a:bodyPr/>
          <a:lstStyle/>
          <a:p>
            <a:fld id="{2CB3A944-0FA8-0145-8C41-6847D1691C88}" type="slidenum">
              <a:rPr lang="en-US" smtClean="0"/>
              <a:t>‹#›</a:t>
            </a:fld>
            <a:endParaRPr lang="en-US"/>
          </a:p>
        </p:txBody>
      </p:sp>
    </p:spTree>
    <p:extLst>
      <p:ext uri="{BB962C8B-B14F-4D97-AF65-F5344CB8AC3E}">
        <p14:creationId xmlns:p14="http://schemas.microsoft.com/office/powerpoint/2010/main" val="2917573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320DB-8950-574F-BFF4-5D18EFF813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D52A16-BF50-C447-8BB4-CE32063A09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8C9F89-71AF-B143-BACC-55CAD65C54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A086AC-1DB7-5E47-854C-A76E2C446263}"/>
              </a:ext>
            </a:extLst>
          </p:cNvPr>
          <p:cNvSpPr>
            <a:spLocks noGrp="1"/>
          </p:cNvSpPr>
          <p:nvPr>
            <p:ph type="dt" sz="half" idx="10"/>
          </p:nvPr>
        </p:nvSpPr>
        <p:spPr/>
        <p:txBody>
          <a:bodyPr/>
          <a:lstStyle/>
          <a:p>
            <a:fld id="{DCFCB10C-6D9F-F64D-929D-275D5E1F672A}" type="datetimeFigureOut">
              <a:rPr lang="en-US" smtClean="0"/>
              <a:t>4/28/18</a:t>
            </a:fld>
            <a:endParaRPr lang="en-US"/>
          </a:p>
        </p:txBody>
      </p:sp>
      <p:sp>
        <p:nvSpPr>
          <p:cNvPr id="6" name="Footer Placeholder 5">
            <a:extLst>
              <a:ext uri="{FF2B5EF4-FFF2-40B4-BE49-F238E27FC236}">
                <a16:creationId xmlns:a16="http://schemas.microsoft.com/office/drawing/2014/main" id="{2EC93B8B-1E58-6F4D-8158-D1F7DCC60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44A5D6-6026-7340-9002-8A9EA8E6FD52}"/>
              </a:ext>
            </a:extLst>
          </p:cNvPr>
          <p:cNvSpPr>
            <a:spLocks noGrp="1"/>
          </p:cNvSpPr>
          <p:nvPr>
            <p:ph type="sldNum" sz="quarter" idx="12"/>
          </p:nvPr>
        </p:nvSpPr>
        <p:spPr/>
        <p:txBody>
          <a:bodyPr/>
          <a:lstStyle/>
          <a:p>
            <a:fld id="{2CB3A944-0FA8-0145-8C41-6847D1691C88}" type="slidenum">
              <a:rPr lang="en-US" smtClean="0"/>
              <a:t>‹#›</a:t>
            </a:fld>
            <a:endParaRPr lang="en-US"/>
          </a:p>
        </p:txBody>
      </p:sp>
    </p:spTree>
    <p:extLst>
      <p:ext uri="{BB962C8B-B14F-4D97-AF65-F5344CB8AC3E}">
        <p14:creationId xmlns:p14="http://schemas.microsoft.com/office/powerpoint/2010/main" val="874406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9A847-E4E2-3444-B8EC-F52EDCDE55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66C1F9-7D12-7C44-B251-714CEF63BB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71EEC0-18EE-6B4E-94C2-B3EBE6942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E14BC8-265F-634A-A98E-2578F62E1CCF}"/>
              </a:ext>
            </a:extLst>
          </p:cNvPr>
          <p:cNvSpPr>
            <a:spLocks noGrp="1"/>
          </p:cNvSpPr>
          <p:nvPr>
            <p:ph type="dt" sz="half" idx="10"/>
          </p:nvPr>
        </p:nvSpPr>
        <p:spPr/>
        <p:txBody>
          <a:bodyPr/>
          <a:lstStyle/>
          <a:p>
            <a:fld id="{DCFCB10C-6D9F-F64D-929D-275D5E1F672A}" type="datetimeFigureOut">
              <a:rPr lang="en-US" smtClean="0"/>
              <a:t>4/28/18</a:t>
            </a:fld>
            <a:endParaRPr lang="en-US"/>
          </a:p>
        </p:txBody>
      </p:sp>
      <p:sp>
        <p:nvSpPr>
          <p:cNvPr id="6" name="Footer Placeholder 5">
            <a:extLst>
              <a:ext uri="{FF2B5EF4-FFF2-40B4-BE49-F238E27FC236}">
                <a16:creationId xmlns:a16="http://schemas.microsoft.com/office/drawing/2014/main" id="{7C0C8AAD-A3EF-E047-955D-02B1C25E25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970097-1DC4-654C-B4FE-DAF5AE7CF585}"/>
              </a:ext>
            </a:extLst>
          </p:cNvPr>
          <p:cNvSpPr>
            <a:spLocks noGrp="1"/>
          </p:cNvSpPr>
          <p:nvPr>
            <p:ph type="sldNum" sz="quarter" idx="12"/>
          </p:nvPr>
        </p:nvSpPr>
        <p:spPr/>
        <p:txBody>
          <a:bodyPr/>
          <a:lstStyle/>
          <a:p>
            <a:fld id="{2CB3A944-0FA8-0145-8C41-6847D1691C88}" type="slidenum">
              <a:rPr lang="en-US" smtClean="0"/>
              <a:t>‹#›</a:t>
            </a:fld>
            <a:endParaRPr lang="en-US"/>
          </a:p>
        </p:txBody>
      </p:sp>
    </p:spTree>
    <p:extLst>
      <p:ext uri="{BB962C8B-B14F-4D97-AF65-F5344CB8AC3E}">
        <p14:creationId xmlns:p14="http://schemas.microsoft.com/office/powerpoint/2010/main" val="3233285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837023-CEA5-0E4C-8650-7E9C7F9F89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0A8F82-1B02-374B-993D-34ECBF1ABB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DC9BBE-5B0A-2E40-8D73-03B9721FD9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CB10C-6D9F-F64D-929D-275D5E1F672A}" type="datetimeFigureOut">
              <a:rPr lang="en-US" smtClean="0"/>
              <a:t>4/28/18</a:t>
            </a:fld>
            <a:endParaRPr lang="en-US"/>
          </a:p>
        </p:txBody>
      </p:sp>
      <p:sp>
        <p:nvSpPr>
          <p:cNvPr id="5" name="Footer Placeholder 4">
            <a:extLst>
              <a:ext uri="{FF2B5EF4-FFF2-40B4-BE49-F238E27FC236}">
                <a16:creationId xmlns:a16="http://schemas.microsoft.com/office/drawing/2014/main" id="{CEF7DF0D-406C-C847-816F-E3A7E3C875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C95806-A29E-BB4B-A0FA-C47C2290BE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3A944-0FA8-0145-8C41-6847D1691C88}" type="slidenum">
              <a:rPr lang="en-US" smtClean="0"/>
              <a:t>‹#›</a:t>
            </a:fld>
            <a:endParaRPr lang="en-US"/>
          </a:p>
        </p:txBody>
      </p:sp>
    </p:spTree>
    <p:extLst>
      <p:ext uri="{BB962C8B-B14F-4D97-AF65-F5344CB8AC3E}">
        <p14:creationId xmlns:p14="http://schemas.microsoft.com/office/powerpoint/2010/main" val="432267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F451C-8579-3C44-8301-639054DD8528}"/>
              </a:ext>
            </a:extLst>
          </p:cNvPr>
          <p:cNvSpPr>
            <a:spLocks noGrp="1"/>
          </p:cNvSpPr>
          <p:nvPr>
            <p:ph type="ctrTitle"/>
          </p:nvPr>
        </p:nvSpPr>
        <p:spPr/>
        <p:txBody>
          <a:bodyPr>
            <a:normAutofit/>
          </a:bodyPr>
          <a:lstStyle/>
          <a:p>
            <a:r>
              <a:rPr lang="en-US" sz="4800" dirty="0"/>
              <a:t>Predicting Patient “No-Shows”</a:t>
            </a:r>
          </a:p>
        </p:txBody>
      </p:sp>
      <p:sp>
        <p:nvSpPr>
          <p:cNvPr id="3" name="Subtitle 2">
            <a:extLst>
              <a:ext uri="{FF2B5EF4-FFF2-40B4-BE49-F238E27FC236}">
                <a16:creationId xmlns:a16="http://schemas.microsoft.com/office/drawing/2014/main" id="{1C89484F-6EE4-4349-864D-74B102BF0CE3}"/>
              </a:ext>
            </a:extLst>
          </p:cNvPr>
          <p:cNvSpPr>
            <a:spLocks noGrp="1"/>
          </p:cNvSpPr>
          <p:nvPr>
            <p:ph type="subTitle" idx="1"/>
          </p:nvPr>
        </p:nvSpPr>
        <p:spPr>
          <a:xfrm>
            <a:off x="9275179" y="6248761"/>
            <a:ext cx="2785641" cy="364121"/>
          </a:xfrm>
        </p:spPr>
        <p:txBody>
          <a:bodyPr>
            <a:normAutofit fontScale="92500" lnSpcReduction="20000"/>
          </a:bodyPr>
          <a:lstStyle/>
          <a:p>
            <a:r>
              <a:rPr lang="en-US" dirty="0"/>
              <a:t>Joseph O’Malley</a:t>
            </a:r>
          </a:p>
        </p:txBody>
      </p:sp>
      <p:sp>
        <p:nvSpPr>
          <p:cNvPr id="4" name="Subtitle 2">
            <a:extLst>
              <a:ext uri="{FF2B5EF4-FFF2-40B4-BE49-F238E27FC236}">
                <a16:creationId xmlns:a16="http://schemas.microsoft.com/office/drawing/2014/main" id="{AC5D7204-54DE-634A-932D-9DAAAA6042D6}"/>
              </a:ext>
            </a:extLst>
          </p:cNvPr>
          <p:cNvSpPr txBox="1">
            <a:spLocks/>
          </p:cNvSpPr>
          <p:nvPr/>
        </p:nvSpPr>
        <p:spPr>
          <a:xfrm>
            <a:off x="1442977" y="3509963"/>
            <a:ext cx="9144000" cy="44910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t>BIA 6301 – Applied Data Mining</a:t>
            </a:r>
          </a:p>
        </p:txBody>
      </p:sp>
    </p:spTree>
    <p:extLst>
      <p:ext uri="{BB962C8B-B14F-4D97-AF65-F5344CB8AC3E}">
        <p14:creationId xmlns:p14="http://schemas.microsoft.com/office/powerpoint/2010/main" val="3518827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0B774-4748-3343-99D2-CB8D0A3E9DEC}"/>
              </a:ext>
            </a:extLst>
          </p:cNvPr>
          <p:cNvSpPr>
            <a:spLocks noGrp="1"/>
          </p:cNvSpPr>
          <p:nvPr>
            <p:ph type="title"/>
          </p:nvPr>
        </p:nvSpPr>
        <p:spPr/>
        <p:txBody>
          <a:bodyPr/>
          <a:lstStyle/>
          <a:p>
            <a:r>
              <a:rPr lang="en-US" dirty="0"/>
              <a:t>About the Data</a:t>
            </a:r>
          </a:p>
        </p:txBody>
      </p:sp>
      <p:sp>
        <p:nvSpPr>
          <p:cNvPr id="3" name="Content Placeholder 2">
            <a:extLst>
              <a:ext uri="{FF2B5EF4-FFF2-40B4-BE49-F238E27FC236}">
                <a16:creationId xmlns:a16="http://schemas.microsoft.com/office/drawing/2014/main" id="{5A4801AA-9B7A-324D-8DEE-0B2F07854AE6}"/>
              </a:ext>
            </a:extLst>
          </p:cNvPr>
          <p:cNvSpPr>
            <a:spLocks noGrp="1"/>
          </p:cNvSpPr>
          <p:nvPr>
            <p:ph idx="1"/>
          </p:nvPr>
        </p:nvSpPr>
        <p:spPr/>
        <p:txBody>
          <a:bodyPr>
            <a:normAutofit/>
          </a:bodyPr>
          <a:lstStyle/>
          <a:p>
            <a:r>
              <a:rPr lang="en-US" dirty="0"/>
              <a:t>110,527 medical appointments from a city in Brazil (Vitoria, </a:t>
            </a:r>
            <a:r>
              <a:rPr lang="en-US" dirty="0" err="1"/>
              <a:t>Espirito</a:t>
            </a:r>
            <a:r>
              <a:rPr lang="en-US" dirty="0"/>
              <a:t> Santo) during the spring of 2015.  </a:t>
            </a:r>
          </a:p>
          <a:p>
            <a:pPr marL="0" indent="0">
              <a:buNone/>
            </a:pPr>
            <a:r>
              <a:rPr lang="en-US" dirty="0"/>
              <a:t>Variables include: </a:t>
            </a:r>
          </a:p>
          <a:p>
            <a:pPr lvl="1">
              <a:lnSpc>
                <a:spcPct val="100000"/>
              </a:lnSpc>
              <a:spcBef>
                <a:spcPts val="0"/>
              </a:spcBef>
            </a:pPr>
            <a:r>
              <a:rPr lang="en-US" sz="2000" dirty="0"/>
              <a:t>appointment date/time </a:t>
            </a:r>
          </a:p>
          <a:p>
            <a:pPr lvl="1">
              <a:lnSpc>
                <a:spcPct val="100000"/>
              </a:lnSpc>
              <a:spcBef>
                <a:spcPts val="0"/>
              </a:spcBef>
            </a:pPr>
            <a:r>
              <a:rPr lang="en-US" sz="2000" dirty="0"/>
              <a:t>scheduled date/time</a:t>
            </a:r>
          </a:p>
          <a:p>
            <a:pPr lvl="1">
              <a:lnSpc>
                <a:spcPct val="100000"/>
              </a:lnSpc>
              <a:spcBef>
                <a:spcPts val="0"/>
              </a:spcBef>
            </a:pPr>
            <a:r>
              <a:rPr lang="en-US" sz="2000" dirty="0"/>
              <a:t>Age</a:t>
            </a:r>
          </a:p>
          <a:p>
            <a:pPr lvl="1">
              <a:lnSpc>
                <a:spcPct val="100000"/>
              </a:lnSpc>
              <a:spcBef>
                <a:spcPts val="0"/>
              </a:spcBef>
            </a:pPr>
            <a:r>
              <a:rPr lang="en-US" sz="2000" dirty="0"/>
              <a:t>Gender</a:t>
            </a:r>
          </a:p>
          <a:p>
            <a:pPr lvl="1">
              <a:lnSpc>
                <a:spcPct val="100000"/>
              </a:lnSpc>
              <a:spcBef>
                <a:spcPts val="0"/>
              </a:spcBef>
            </a:pPr>
            <a:r>
              <a:rPr lang="en-US" sz="2000" dirty="0"/>
              <a:t>Neighborhood</a:t>
            </a:r>
          </a:p>
          <a:p>
            <a:pPr lvl="1">
              <a:lnSpc>
                <a:spcPct val="100000"/>
              </a:lnSpc>
              <a:spcBef>
                <a:spcPts val="0"/>
              </a:spcBef>
            </a:pPr>
            <a:r>
              <a:rPr lang="en-US" sz="2000" dirty="0"/>
              <a:t>Pre-existing conditions: (hypertension, diabetes, alcoholism, handicapped)</a:t>
            </a:r>
          </a:p>
          <a:p>
            <a:pPr lvl="1">
              <a:lnSpc>
                <a:spcPct val="100000"/>
              </a:lnSpc>
              <a:spcBef>
                <a:spcPts val="0"/>
              </a:spcBef>
            </a:pPr>
            <a:r>
              <a:rPr lang="en-US" sz="2000" dirty="0"/>
              <a:t>SMS text reminder </a:t>
            </a:r>
          </a:p>
          <a:p>
            <a:pPr lvl="1">
              <a:lnSpc>
                <a:spcPct val="100000"/>
              </a:lnSpc>
              <a:spcBef>
                <a:spcPts val="0"/>
              </a:spcBef>
            </a:pPr>
            <a:r>
              <a:rPr lang="en-US" sz="2000" dirty="0"/>
              <a:t>if they were a no-show or not.</a:t>
            </a:r>
          </a:p>
        </p:txBody>
      </p:sp>
    </p:spTree>
    <p:extLst>
      <p:ext uri="{BB962C8B-B14F-4D97-AF65-F5344CB8AC3E}">
        <p14:creationId xmlns:p14="http://schemas.microsoft.com/office/powerpoint/2010/main" val="2817258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D1675-E535-A144-A536-46175515641E}"/>
              </a:ext>
            </a:extLst>
          </p:cNvPr>
          <p:cNvSpPr>
            <a:spLocks noGrp="1"/>
          </p:cNvSpPr>
          <p:nvPr>
            <p:ph type="title"/>
          </p:nvPr>
        </p:nvSpPr>
        <p:spPr>
          <a:xfrm>
            <a:off x="284813" y="365125"/>
            <a:ext cx="11647357" cy="759137"/>
          </a:xfrm>
          <a:solidFill>
            <a:schemeClr val="tx1"/>
          </a:solidFill>
        </p:spPr>
        <p:txBody>
          <a:bodyPr>
            <a:normAutofit/>
          </a:bodyPr>
          <a:lstStyle/>
          <a:p>
            <a:pPr algn="ctr"/>
            <a:r>
              <a:rPr lang="en-US" sz="4000" dirty="0">
                <a:solidFill>
                  <a:schemeClr val="bg1"/>
                </a:solidFill>
                <a:highlight>
                  <a:srgbClr val="000000"/>
                </a:highlight>
              </a:rPr>
              <a:t>What are the costs of Patients missing appointments?</a:t>
            </a:r>
          </a:p>
        </p:txBody>
      </p:sp>
      <p:sp>
        <p:nvSpPr>
          <p:cNvPr id="3" name="Content Placeholder 2">
            <a:extLst>
              <a:ext uri="{FF2B5EF4-FFF2-40B4-BE49-F238E27FC236}">
                <a16:creationId xmlns:a16="http://schemas.microsoft.com/office/drawing/2014/main" id="{D1904E79-92B8-CB4D-B177-6DCB676A7DB3}"/>
              </a:ext>
            </a:extLst>
          </p:cNvPr>
          <p:cNvSpPr>
            <a:spLocks noGrp="1"/>
          </p:cNvSpPr>
          <p:nvPr>
            <p:ph idx="1"/>
          </p:nvPr>
        </p:nvSpPr>
        <p:spPr>
          <a:xfrm>
            <a:off x="838200" y="1597306"/>
            <a:ext cx="10515600" cy="4579657"/>
          </a:xfrm>
        </p:spPr>
        <p:txBody>
          <a:bodyPr/>
          <a:lstStyle/>
          <a:p>
            <a:pPr>
              <a:lnSpc>
                <a:spcPct val="150000"/>
              </a:lnSpc>
            </a:pPr>
            <a:r>
              <a:rPr lang="en-US" dirty="0"/>
              <a:t>Average ”No-Show” rate in the US - </a:t>
            </a:r>
            <a:r>
              <a:rPr lang="en-US" b="1" dirty="0"/>
              <a:t>18 percent</a:t>
            </a:r>
          </a:p>
          <a:p>
            <a:pPr>
              <a:lnSpc>
                <a:spcPct val="150000"/>
              </a:lnSpc>
            </a:pPr>
            <a:r>
              <a:rPr lang="en-US" dirty="0"/>
              <a:t>Unused time slots cost around </a:t>
            </a:r>
            <a:r>
              <a:rPr lang="en-US" b="1" dirty="0"/>
              <a:t>$200/</a:t>
            </a:r>
            <a:r>
              <a:rPr lang="en-US" b="1" dirty="0" err="1"/>
              <a:t>hr</a:t>
            </a:r>
            <a:endParaRPr lang="en-US" b="1" dirty="0"/>
          </a:p>
          <a:p>
            <a:pPr>
              <a:lnSpc>
                <a:spcPct val="150000"/>
              </a:lnSpc>
            </a:pPr>
            <a:r>
              <a:rPr lang="en-US" dirty="0"/>
              <a:t>Estimated </a:t>
            </a:r>
            <a:r>
              <a:rPr lang="en-US" b="1" dirty="0"/>
              <a:t>$150 Billion </a:t>
            </a:r>
            <a:r>
              <a:rPr lang="en-US" dirty="0"/>
              <a:t>in the US, yearly</a:t>
            </a:r>
          </a:p>
          <a:p>
            <a:pPr>
              <a:lnSpc>
                <a:spcPct val="150000"/>
              </a:lnSpc>
            </a:pPr>
            <a:r>
              <a:rPr lang="en-US" dirty="0"/>
              <a:t>Additionally, patients may not receive critical diagnosis</a:t>
            </a:r>
          </a:p>
          <a:p>
            <a:endParaRPr lang="en-US" dirty="0"/>
          </a:p>
        </p:txBody>
      </p:sp>
      <p:sp>
        <p:nvSpPr>
          <p:cNvPr id="5" name="TextBox 4">
            <a:extLst>
              <a:ext uri="{FF2B5EF4-FFF2-40B4-BE49-F238E27FC236}">
                <a16:creationId xmlns:a16="http://schemas.microsoft.com/office/drawing/2014/main" id="{DFC51C29-6BEE-AD45-A198-8A814DFDFEB7}"/>
              </a:ext>
            </a:extLst>
          </p:cNvPr>
          <p:cNvSpPr txBox="1"/>
          <p:nvPr/>
        </p:nvSpPr>
        <p:spPr>
          <a:xfrm>
            <a:off x="5816183" y="6176963"/>
            <a:ext cx="6375817" cy="374754"/>
          </a:xfrm>
          <a:prstGeom prst="rect">
            <a:avLst/>
          </a:prstGeom>
          <a:noFill/>
        </p:spPr>
        <p:txBody>
          <a:bodyPr wrap="square" rtlCol="0">
            <a:spAutoFit/>
          </a:bodyPr>
          <a:lstStyle/>
          <a:p>
            <a:r>
              <a:rPr lang="en-US" dirty="0">
                <a:solidFill>
                  <a:schemeClr val="tx1">
                    <a:lumMod val="50000"/>
                    <a:lumOff val="50000"/>
                  </a:schemeClr>
                </a:solidFill>
              </a:rPr>
              <a:t>Source: National Center for Biotechnology Information (NCBI) </a:t>
            </a:r>
          </a:p>
        </p:txBody>
      </p:sp>
    </p:spTree>
    <p:extLst>
      <p:ext uri="{BB962C8B-B14F-4D97-AF65-F5344CB8AC3E}">
        <p14:creationId xmlns:p14="http://schemas.microsoft.com/office/powerpoint/2010/main" val="1884177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0B774-4748-3343-99D2-CB8D0A3E9DEC}"/>
              </a:ext>
            </a:extLst>
          </p:cNvPr>
          <p:cNvSpPr>
            <a:spLocks noGrp="1"/>
          </p:cNvSpPr>
          <p:nvPr>
            <p:ph type="title"/>
          </p:nvPr>
        </p:nvSpPr>
        <p:spPr>
          <a:xfrm>
            <a:off x="838200" y="365125"/>
            <a:ext cx="10515600" cy="1325563"/>
          </a:xfrm>
        </p:spPr>
        <p:txBody>
          <a:bodyPr/>
          <a:lstStyle/>
          <a:p>
            <a:r>
              <a:rPr lang="en-US" dirty="0"/>
              <a:t>The Question(s)</a:t>
            </a:r>
          </a:p>
        </p:txBody>
      </p:sp>
      <p:sp>
        <p:nvSpPr>
          <p:cNvPr id="3" name="Content Placeholder 2">
            <a:extLst>
              <a:ext uri="{FF2B5EF4-FFF2-40B4-BE49-F238E27FC236}">
                <a16:creationId xmlns:a16="http://schemas.microsoft.com/office/drawing/2014/main" id="{5A4801AA-9B7A-324D-8DEE-0B2F07854AE6}"/>
              </a:ext>
            </a:extLst>
          </p:cNvPr>
          <p:cNvSpPr>
            <a:spLocks noGrp="1"/>
          </p:cNvSpPr>
          <p:nvPr>
            <p:ph idx="1"/>
          </p:nvPr>
        </p:nvSpPr>
        <p:spPr>
          <a:xfrm>
            <a:off x="838200" y="1825625"/>
            <a:ext cx="10515600" cy="4351338"/>
          </a:xfrm>
        </p:spPr>
        <p:txBody>
          <a:bodyPr/>
          <a:lstStyle/>
          <a:p>
            <a:r>
              <a:rPr lang="en-US" dirty="0"/>
              <a:t>Which patients are likely to miss scheduled appointments?</a:t>
            </a:r>
          </a:p>
          <a:p>
            <a:r>
              <a:rPr lang="en-US" dirty="0"/>
              <a:t>What leads to patients missing (or making) appointments?</a:t>
            </a:r>
          </a:p>
          <a:p>
            <a:r>
              <a:rPr lang="en-US" dirty="0"/>
              <a:t>How can we reduce number of missed appointments?</a:t>
            </a:r>
          </a:p>
        </p:txBody>
      </p:sp>
    </p:spTree>
    <p:extLst>
      <p:ext uri="{BB962C8B-B14F-4D97-AF65-F5344CB8AC3E}">
        <p14:creationId xmlns:p14="http://schemas.microsoft.com/office/powerpoint/2010/main" val="2992508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E55F6-13AC-0F49-AB59-32E490DCF699}"/>
              </a:ext>
            </a:extLst>
          </p:cNvPr>
          <p:cNvSpPr>
            <a:spLocks noGrp="1"/>
          </p:cNvSpPr>
          <p:nvPr>
            <p:ph type="title"/>
          </p:nvPr>
        </p:nvSpPr>
        <p:spPr>
          <a:xfrm>
            <a:off x="838200" y="38704"/>
            <a:ext cx="10515600" cy="1325563"/>
          </a:xfrm>
        </p:spPr>
        <p:txBody>
          <a:bodyPr/>
          <a:lstStyle/>
          <a:p>
            <a:r>
              <a:rPr lang="en-US" dirty="0"/>
              <a:t>Data Exploration</a:t>
            </a:r>
          </a:p>
        </p:txBody>
      </p:sp>
      <p:pic>
        <p:nvPicPr>
          <p:cNvPr id="4" name="Content Placeholder 3">
            <a:extLst>
              <a:ext uri="{FF2B5EF4-FFF2-40B4-BE49-F238E27FC236}">
                <a16:creationId xmlns:a16="http://schemas.microsoft.com/office/drawing/2014/main" id="{60079E02-E00A-8E4D-9936-9A60E778E827}"/>
              </a:ext>
            </a:extLst>
          </p:cNvPr>
          <p:cNvPicPr>
            <a:picLocks noGrp="1" noChangeAspect="1"/>
          </p:cNvPicPr>
          <p:nvPr>
            <p:ph idx="1"/>
          </p:nvPr>
        </p:nvPicPr>
        <p:blipFill rotWithShape="1">
          <a:blip r:embed="rId3"/>
          <a:srcRect r="2542" b="20097"/>
          <a:stretch/>
        </p:blipFill>
        <p:spPr>
          <a:xfrm>
            <a:off x="5941685" y="2701058"/>
            <a:ext cx="5007228" cy="3699517"/>
          </a:xfrm>
          <a:prstGeom prst="rect">
            <a:avLst/>
          </a:prstGeom>
        </p:spPr>
      </p:pic>
      <p:sp>
        <p:nvSpPr>
          <p:cNvPr id="5" name="TextBox 4">
            <a:extLst>
              <a:ext uri="{FF2B5EF4-FFF2-40B4-BE49-F238E27FC236}">
                <a16:creationId xmlns:a16="http://schemas.microsoft.com/office/drawing/2014/main" id="{256B9F52-AFC8-E54B-A041-E438FCE5C4EE}"/>
              </a:ext>
            </a:extLst>
          </p:cNvPr>
          <p:cNvSpPr txBox="1"/>
          <p:nvPr/>
        </p:nvSpPr>
        <p:spPr>
          <a:xfrm>
            <a:off x="389744" y="1235389"/>
            <a:ext cx="7607099" cy="2400657"/>
          </a:xfrm>
          <a:prstGeom prst="rect">
            <a:avLst/>
          </a:prstGeom>
          <a:noFill/>
        </p:spPr>
        <p:txBody>
          <a:bodyPr wrap="square" rtlCol="0">
            <a:spAutoFit/>
          </a:bodyPr>
          <a:lstStyle/>
          <a:p>
            <a:pPr marL="285750" indent="-285750">
              <a:buFont typeface="Arial" panose="020B0604020202020204" pitchFamily="34" charset="0"/>
              <a:buChar char="•"/>
            </a:pPr>
            <a:r>
              <a:rPr lang="en-US" sz="2400" dirty="0"/>
              <a:t>20.2 percent of all appointments were “No-Shows”</a:t>
            </a:r>
          </a:p>
          <a:p>
            <a:pPr marL="285750" indent="-285750">
              <a:lnSpc>
                <a:spcPct val="150000"/>
              </a:lnSpc>
              <a:buFont typeface="Arial" panose="020B0604020202020204" pitchFamily="34" charset="0"/>
              <a:buChar char="•"/>
            </a:pPr>
            <a:r>
              <a:rPr lang="en-US" sz="2400" dirty="0"/>
              <a:t>Age ranged from -1 to 115</a:t>
            </a:r>
          </a:p>
          <a:p>
            <a:pPr marL="285750" indent="-285750">
              <a:lnSpc>
                <a:spcPct val="150000"/>
              </a:lnSpc>
              <a:buFont typeface="Arial" panose="020B0604020202020204" pitchFamily="34" charset="0"/>
              <a:buChar char="•"/>
            </a:pPr>
            <a:r>
              <a:rPr lang="en-US" sz="2400" dirty="0"/>
              <a:t>65 percent Female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09C53C5E-CD9F-1345-B7CB-72880A55FBF5}"/>
              </a:ext>
            </a:extLst>
          </p:cNvPr>
          <p:cNvPicPr>
            <a:picLocks noChangeAspect="1"/>
          </p:cNvPicPr>
          <p:nvPr/>
        </p:nvPicPr>
        <p:blipFill rotWithShape="1">
          <a:blip r:embed="rId4"/>
          <a:srcRect t="6944" r="11922" b="3363"/>
          <a:stretch/>
        </p:blipFill>
        <p:spPr>
          <a:xfrm>
            <a:off x="838200" y="2983691"/>
            <a:ext cx="4555022" cy="3699517"/>
          </a:xfrm>
          <a:prstGeom prst="rect">
            <a:avLst/>
          </a:prstGeom>
        </p:spPr>
      </p:pic>
    </p:spTree>
    <p:extLst>
      <p:ext uri="{BB962C8B-B14F-4D97-AF65-F5344CB8AC3E}">
        <p14:creationId xmlns:p14="http://schemas.microsoft.com/office/powerpoint/2010/main" val="2475383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D626F-8D1C-034C-8049-296E0F3D9F7E}"/>
              </a:ext>
            </a:extLst>
          </p:cNvPr>
          <p:cNvSpPr>
            <a:spLocks noGrp="1"/>
          </p:cNvSpPr>
          <p:nvPr>
            <p:ph type="title"/>
          </p:nvPr>
        </p:nvSpPr>
        <p:spPr/>
        <p:txBody>
          <a:bodyPr/>
          <a:lstStyle/>
          <a:p>
            <a:r>
              <a:rPr lang="en-US" dirty="0"/>
              <a:t>Groupings</a:t>
            </a:r>
          </a:p>
        </p:txBody>
      </p:sp>
      <p:sp>
        <p:nvSpPr>
          <p:cNvPr id="3" name="Content Placeholder 2">
            <a:extLst>
              <a:ext uri="{FF2B5EF4-FFF2-40B4-BE49-F238E27FC236}">
                <a16:creationId xmlns:a16="http://schemas.microsoft.com/office/drawing/2014/main" id="{AC0FB311-5A72-E548-BD39-A062478015CF}"/>
              </a:ext>
            </a:extLst>
          </p:cNvPr>
          <p:cNvSpPr>
            <a:spLocks noGrp="1"/>
          </p:cNvSpPr>
          <p:nvPr>
            <p:ph idx="1"/>
          </p:nvPr>
        </p:nvSpPr>
        <p:spPr/>
        <p:txBody>
          <a:bodyPr/>
          <a:lstStyle/>
          <a:p>
            <a:pPr marL="0" indent="0">
              <a:buNone/>
            </a:pPr>
            <a:r>
              <a:rPr lang="en-US" sz="3200" dirty="0"/>
              <a:t>Age:  </a:t>
            </a:r>
            <a:r>
              <a:rPr lang="en-US" sz="2000" dirty="0"/>
              <a:t>Under16, 16-25, 26-40, 41-60, 61-80, and Over 80</a:t>
            </a:r>
          </a:p>
          <a:p>
            <a:pPr marL="0" indent="0">
              <a:buNone/>
            </a:pPr>
            <a:r>
              <a:rPr lang="en-US" sz="3200" dirty="0"/>
              <a:t>Days Between:  </a:t>
            </a:r>
            <a:r>
              <a:rPr lang="en-US" sz="2000" dirty="0"/>
              <a:t>Less than 1, 1-7, 7-30, Over 30</a:t>
            </a:r>
          </a:p>
          <a:p>
            <a:pPr marL="0" indent="0">
              <a:buNone/>
            </a:pPr>
            <a:r>
              <a:rPr lang="en-US" sz="3200" dirty="0"/>
              <a:t>Appt. Time:  </a:t>
            </a:r>
            <a:r>
              <a:rPr lang="en-US" sz="2000" dirty="0"/>
              <a:t>9p-5am, Early Morning, Mid Day, Evening</a:t>
            </a:r>
          </a:p>
          <a:p>
            <a:pPr marL="0" indent="0">
              <a:buNone/>
            </a:pPr>
            <a:endParaRPr lang="en-US" dirty="0"/>
          </a:p>
        </p:txBody>
      </p:sp>
    </p:spTree>
    <p:extLst>
      <p:ext uri="{BB962C8B-B14F-4D97-AF65-F5344CB8AC3E}">
        <p14:creationId xmlns:p14="http://schemas.microsoft.com/office/powerpoint/2010/main" val="2509322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A91D2-C43A-1D43-82A9-E24F4B7B0923}"/>
              </a:ext>
            </a:extLst>
          </p:cNvPr>
          <p:cNvSpPr>
            <a:spLocks noGrp="1"/>
          </p:cNvSpPr>
          <p:nvPr>
            <p:ph type="title"/>
          </p:nvPr>
        </p:nvSpPr>
        <p:spPr/>
        <p:txBody>
          <a:bodyPr/>
          <a:lstStyle/>
          <a:p>
            <a:r>
              <a:rPr lang="en-US" dirty="0"/>
              <a:t>Findings</a:t>
            </a:r>
          </a:p>
        </p:txBody>
      </p:sp>
      <p:sp>
        <p:nvSpPr>
          <p:cNvPr id="3" name="Content Placeholder 2">
            <a:extLst>
              <a:ext uri="{FF2B5EF4-FFF2-40B4-BE49-F238E27FC236}">
                <a16:creationId xmlns:a16="http://schemas.microsoft.com/office/drawing/2014/main" id="{4B04F6F9-4892-744D-B665-5EDF6B1815B2}"/>
              </a:ext>
            </a:extLst>
          </p:cNvPr>
          <p:cNvSpPr>
            <a:spLocks noGrp="1"/>
          </p:cNvSpPr>
          <p:nvPr>
            <p:ph idx="1"/>
          </p:nvPr>
        </p:nvSpPr>
        <p:spPr>
          <a:xfrm>
            <a:off x="838200" y="1690688"/>
            <a:ext cx="10515600" cy="4351338"/>
          </a:xfrm>
        </p:spPr>
        <p:txBody>
          <a:bodyPr>
            <a:normAutofit/>
          </a:bodyPr>
          <a:lstStyle/>
          <a:p>
            <a:pPr marL="0" indent="0">
              <a:buNone/>
            </a:pPr>
            <a:r>
              <a:rPr lang="en-US" dirty="0"/>
              <a:t>Age:</a:t>
            </a:r>
          </a:p>
          <a:p>
            <a:pPr lvl="1"/>
            <a:r>
              <a:rPr lang="en-US" dirty="0"/>
              <a:t> 16-25 </a:t>
            </a:r>
            <a:r>
              <a:rPr lang="en-US" dirty="0" err="1"/>
              <a:t>yr</a:t>
            </a:r>
            <a:r>
              <a:rPr lang="en-US" dirty="0"/>
              <a:t> olds are 25 percent more likely to ”No-Show”</a:t>
            </a:r>
          </a:p>
          <a:p>
            <a:pPr marL="0" indent="0">
              <a:buNone/>
            </a:pPr>
            <a:endParaRPr lang="en-US" dirty="0"/>
          </a:p>
          <a:p>
            <a:pPr marL="0" indent="0">
              <a:buNone/>
            </a:pPr>
            <a:r>
              <a:rPr lang="en-US" dirty="0"/>
              <a:t>Days Between:</a:t>
            </a:r>
          </a:p>
          <a:p>
            <a:pPr lvl="1"/>
            <a:r>
              <a:rPr lang="en-US" dirty="0"/>
              <a:t>Those scheduling over 1 week out missed their appointments 1.6x as often</a:t>
            </a:r>
          </a:p>
          <a:p>
            <a:pPr marL="0" indent="0">
              <a:buNone/>
            </a:pPr>
            <a:endParaRPr lang="en-US" dirty="0"/>
          </a:p>
          <a:p>
            <a:pPr marL="0" indent="0">
              <a:buNone/>
            </a:pPr>
            <a:r>
              <a:rPr lang="en-US" dirty="0"/>
              <a:t>SMS Texts:</a:t>
            </a:r>
          </a:p>
          <a:p>
            <a:pPr lvl="1"/>
            <a:r>
              <a:rPr lang="en-US" dirty="0"/>
              <a:t>Booking farther in advance increases the likelihood of receiving a text</a:t>
            </a:r>
          </a:p>
          <a:p>
            <a:pPr lvl="1"/>
            <a:r>
              <a:rPr lang="en-US" dirty="0"/>
              <a:t>Those receiving text miss their appointments 28.5 percent of the time</a:t>
            </a:r>
          </a:p>
          <a:p>
            <a:pPr marL="457200" lvl="1" indent="0">
              <a:buNone/>
            </a:pPr>
            <a:endParaRPr lang="en-US" dirty="0"/>
          </a:p>
          <a:p>
            <a:pPr marL="457200" lvl="1" indent="0">
              <a:buNone/>
            </a:pPr>
            <a:endParaRPr lang="en-US" dirty="0"/>
          </a:p>
          <a:p>
            <a:pPr lvl="1"/>
            <a:endParaRPr lang="en-US" dirty="0"/>
          </a:p>
          <a:p>
            <a:pPr marL="457200" lvl="1" indent="0">
              <a:buNone/>
            </a:pPr>
            <a:endParaRPr lang="en-US" dirty="0"/>
          </a:p>
        </p:txBody>
      </p:sp>
    </p:spTree>
    <p:extLst>
      <p:ext uri="{BB962C8B-B14F-4D97-AF65-F5344CB8AC3E}">
        <p14:creationId xmlns:p14="http://schemas.microsoft.com/office/powerpoint/2010/main" val="2666426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A91D2-C43A-1D43-82A9-E24F4B7B0923}"/>
              </a:ext>
            </a:extLst>
          </p:cNvPr>
          <p:cNvSpPr>
            <a:spLocks noGrp="1"/>
          </p:cNvSpPr>
          <p:nvPr>
            <p:ph type="title"/>
          </p:nvPr>
        </p:nvSpPr>
        <p:spPr/>
        <p:txBody>
          <a:bodyPr/>
          <a:lstStyle/>
          <a:p>
            <a:r>
              <a:rPr lang="en-US" dirty="0"/>
              <a:t>Model: Performance</a:t>
            </a:r>
          </a:p>
        </p:txBody>
      </p:sp>
      <p:sp>
        <p:nvSpPr>
          <p:cNvPr id="3" name="Content Placeholder 2">
            <a:extLst>
              <a:ext uri="{FF2B5EF4-FFF2-40B4-BE49-F238E27FC236}">
                <a16:creationId xmlns:a16="http://schemas.microsoft.com/office/drawing/2014/main" id="{4B04F6F9-4892-744D-B665-5EDF6B1815B2}"/>
              </a:ext>
            </a:extLst>
          </p:cNvPr>
          <p:cNvSpPr>
            <a:spLocks noGrp="1"/>
          </p:cNvSpPr>
          <p:nvPr>
            <p:ph idx="1"/>
          </p:nvPr>
        </p:nvSpPr>
        <p:spPr/>
        <p:txBody>
          <a:bodyPr/>
          <a:lstStyle/>
          <a:p>
            <a:r>
              <a:rPr lang="en-US" dirty="0"/>
              <a:t>Model A was correct 79 percent of the time</a:t>
            </a:r>
          </a:p>
          <a:p>
            <a:pPr lvl="1"/>
            <a:r>
              <a:rPr lang="en-US" dirty="0"/>
              <a:t>Predicted 41.3 percent of the ”No-Shows” correctly</a:t>
            </a:r>
          </a:p>
          <a:p>
            <a:pPr lvl="1"/>
            <a:r>
              <a:rPr lang="en-US" dirty="0"/>
              <a:t>Predicted 19.7 percent of made appointments incorrectly</a:t>
            </a:r>
          </a:p>
          <a:p>
            <a:pPr marL="457200" lvl="1" indent="0">
              <a:buNone/>
            </a:pPr>
            <a:endParaRPr lang="en-US" dirty="0"/>
          </a:p>
          <a:p>
            <a:r>
              <a:rPr lang="en-US" dirty="0"/>
              <a:t>Model B was correct 79.3 percent of the time</a:t>
            </a:r>
          </a:p>
          <a:p>
            <a:pPr lvl="1"/>
            <a:r>
              <a:rPr lang="en-US" dirty="0"/>
              <a:t>Only predicted 1 percent of all observations as ”No-Shows”</a:t>
            </a:r>
          </a:p>
          <a:p>
            <a:pPr lvl="1"/>
            <a:r>
              <a:rPr lang="en-US" dirty="0"/>
              <a:t>Predicted 20.3 percent of made appointments incorrectly</a:t>
            </a:r>
          </a:p>
          <a:p>
            <a:pPr lvl="1"/>
            <a:endParaRPr lang="en-US" dirty="0"/>
          </a:p>
          <a:p>
            <a:pPr lvl="1"/>
            <a:endParaRPr lang="en-US" dirty="0"/>
          </a:p>
        </p:txBody>
      </p:sp>
    </p:spTree>
    <p:extLst>
      <p:ext uri="{BB962C8B-B14F-4D97-AF65-F5344CB8AC3E}">
        <p14:creationId xmlns:p14="http://schemas.microsoft.com/office/powerpoint/2010/main" val="386770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F1EEE-E102-164C-A8FD-03DB5DF09E2A}"/>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BC247CE8-915B-C34B-A3A7-9A2106D08265}"/>
              </a:ext>
            </a:extLst>
          </p:cNvPr>
          <p:cNvSpPr>
            <a:spLocks noGrp="1"/>
          </p:cNvSpPr>
          <p:nvPr>
            <p:ph idx="1"/>
          </p:nvPr>
        </p:nvSpPr>
        <p:spPr/>
        <p:txBody>
          <a:bodyPr/>
          <a:lstStyle/>
          <a:p>
            <a:pPr>
              <a:lnSpc>
                <a:spcPct val="150000"/>
              </a:lnSpc>
            </a:pPr>
            <a:r>
              <a:rPr lang="en-US" dirty="0"/>
              <a:t>Assume all patients will make their appointments</a:t>
            </a:r>
          </a:p>
          <a:p>
            <a:pPr>
              <a:lnSpc>
                <a:spcPct val="150000"/>
              </a:lnSpc>
            </a:pPr>
            <a:r>
              <a:rPr lang="en-US" dirty="0"/>
              <a:t>Focus on key groups</a:t>
            </a:r>
          </a:p>
          <a:p>
            <a:pPr lvl="1">
              <a:lnSpc>
                <a:spcPct val="100000"/>
              </a:lnSpc>
            </a:pPr>
            <a:r>
              <a:rPr lang="en-US" dirty="0"/>
              <a:t>16-25 year olds</a:t>
            </a:r>
          </a:p>
          <a:p>
            <a:pPr lvl="1">
              <a:lnSpc>
                <a:spcPct val="100000"/>
              </a:lnSpc>
            </a:pPr>
            <a:r>
              <a:rPr lang="en-US" dirty="0"/>
              <a:t>Those who scheduled over 1 week out</a:t>
            </a:r>
          </a:p>
          <a:p>
            <a:pPr>
              <a:lnSpc>
                <a:spcPct val="150000"/>
              </a:lnSpc>
            </a:pPr>
            <a:r>
              <a:rPr lang="en-US" dirty="0"/>
              <a:t>Take Walk-Ins</a:t>
            </a:r>
          </a:p>
          <a:p>
            <a:pPr lvl="1"/>
            <a:endParaRPr lang="en-US" dirty="0"/>
          </a:p>
        </p:txBody>
      </p:sp>
    </p:spTree>
    <p:extLst>
      <p:ext uri="{BB962C8B-B14F-4D97-AF65-F5344CB8AC3E}">
        <p14:creationId xmlns:p14="http://schemas.microsoft.com/office/powerpoint/2010/main" val="2767506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7871</TotalTime>
  <Words>798</Words>
  <Application>Microsoft Macintosh PowerPoint</Application>
  <PresentationFormat>Widescreen</PresentationFormat>
  <Paragraphs>121</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Predicting Patient “No-Shows”</vt:lpstr>
      <vt:lpstr>About the Data</vt:lpstr>
      <vt:lpstr>What are the costs of Patients missing appointments?</vt:lpstr>
      <vt:lpstr>The Question(s)</vt:lpstr>
      <vt:lpstr>Data Exploration</vt:lpstr>
      <vt:lpstr>Groupings</vt:lpstr>
      <vt:lpstr>Findings</vt:lpstr>
      <vt:lpstr>Model: Performance</vt:lpstr>
      <vt:lpstr>Conclusions</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Patient “No-Shows”</dc:title>
  <dc:creator>Joseph O'Malley</dc:creator>
  <cp:lastModifiedBy>Joseph O'Malley</cp:lastModifiedBy>
  <cp:revision>25</cp:revision>
  <dcterms:created xsi:type="dcterms:W3CDTF">2018-04-28T18:50:40Z</dcterms:created>
  <dcterms:modified xsi:type="dcterms:W3CDTF">2018-05-04T06:02:15Z</dcterms:modified>
</cp:coreProperties>
</file>