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Fira Sans Medium"/>
      <p:regular r:id="rId19"/>
      <p:bold r:id="rId20"/>
      <p:italic r:id="rId21"/>
      <p:boldItalic r:id="rId22"/>
    </p:embeddedFont>
    <p:embeddedFont>
      <p:font typeface="Fira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4080">
          <p15:clr>
            <a:srgbClr val="A4A3A4"/>
          </p15:clr>
        </p15:guide>
        <p15:guide id="4" pos="7296">
          <p15:clr>
            <a:srgbClr val="A4A3A4"/>
          </p15:clr>
        </p15:guide>
        <p15:guide id="5" orient="horz" pos="2232">
          <p15:clr>
            <a:srgbClr val="A4A3A4"/>
          </p15:clr>
        </p15:guide>
        <p15:guide id="6" orient="horz" pos="5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"/>
        <p:guide pos="240" orient="horz"/>
        <p:guide pos="4080" orient="horz"/>
        <p:guide pos="7296"/>
        <p:guide pos="2232" orient="horz"/>
        <p:guide pos="52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Medium-bold.fntdata"/><Relationship Id="rId22" Type="http://schemas.openxmlformats.org/officeDocument/2006/relationships/font" Target="fonts/FiraSansMedium-boldItalic.fntdata"/><Relationship Id="rId21" Type="http://schemas.openxmlformats.org/officeDocument/2006/relationships/font" Target="fonts/FiraSansMedium-italic.fntdata"/><Relationship Id="rId24" Type="http://schemas.openxmlformats.org/officeDocument/2006/relationships/font" Target="fonts/FiraSans-bold.fntdata"/><Relationship Id="rId23" Type="http://schemas.openxmlformats.org/officeDocument/2006/relationships/font" Target="fonts/Fira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-boldItalic.fntdata"/><Relationship Id="rId25" Type="http://schemas.openxmlformats.org/officeDocument/2006/relationships/font" Target="fonts/Fira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FiraSans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5"/>
          <p:cNvGrpSpPr/>
          <p:nvPr/>
        </p:nvGrpSpPr>
        <p:grpSpPr>
          <a:xfrm>
            <a:off x="-18411" y="-6137"/>
            <a:ext cx="12212457" cy="6873342"/>
            <a:chOff x="-18411" y="-6137"/>
            <a:chExt cx="12212457" cy="6873342"/>
          </a:xfrm>
        </p:grpSpPr>
        <p:sp>
          <p:nvSpPr>
            <p:cNvPr id="20" name="Google Shape;20;p5"/>
            <p:cNvSpPr/>
            <p:nvPr/>
          </p:nvSpPr>
          <p:spPr>
            <a:xfrm>
              <a:off x="-18411" y="3031635"/>
              <a:ext cx="12212457" cy="3835570"/>
            </a:xfrm>
            <a:custGeom>
              <a:rect b="b" l="l" r="r" t="t"/>
              <a:pathLst>
                <a:path extrusionOk="0" h="3835570" w="12212457">
                  <a:moveTo>
                    <a:pt x="0" y="2718652"/>
                  </a:moveTo>
                  <a:lnTo>
                    <a:pt x="0" y="3835570"/>
                  </a:lnTo>
                  <a:lnTo>
                    <a:pt x="153423" y="3835570"/>
                  </a:lnTo>
                  <a:lnTo>
                    <a:pt x="5443442" y="3835570"/>
                  </a:lnTo>
                  <a:lnTo>
                    <a:pt x="12212457" y="619828"/>
                  </a:lnTo>
                  <a:lnTo>
                    <a:pt x="12212457" y="0"/>
                  </a:lnTo>
                  <a:lnTo>
                    <a:pt x="0" y="2718652"/>
                  </a:lnTo>
                  <a:close/>
                </a:path>
              </a:pathLst>
            </a:custGeom>
            <a:solidFill>
              <a:srgbClr val="FFB8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5"/>
            <p:cNvSpPr/>
            <p:nvPr/>
          </p:nvSpPr>
          <p:spPr>
            <a:xfrm>
              <a:off x="-18411" y="-6137"/>
              <a:ext cx="12210411" cy="5842341"/>
            </a:xfrm>
            <a:custGeom>
              <a:rect b="b" l="l" r="r" t="t"/>
              <a:pathLst>
                <a:path extrusionOk="0" h="5842341" w="12194047">
                  <a:moveTo>
                    <a:pt x="0" y="5842341"/>
                  </a:moveTo>
                  <a:cubicBezTo>
                    <a:pt x="4091" y="3894894"/>
                    <a:pt x="8183" y="1947447"/>
                    <a:pt x="12274" y="0"/>
                  </a:cubicBezTo>
                  <a:lnTo>
                    <a:pt x="12194047" y="6137"/>
                  </a:lnTo>
                  <a:cubicBezTo>
                    <a:pt x="12194047" y="1031001"/>
                    <a:pt x="12194046" y="2055866"/>
                    <a:pt x="12194046" y="3080730"/>
                  </a:cubicBezTo>
                  <a:lnTo>
                    <a:pt x="0" y="5842341"/>
                  </a:lnTo>
                  <a:close/>
                </a:path>
              </a:pathLst>
            </a:custGeom>
            <a:solidFill>
              <a:srgbClr val="003D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/>
            </a:p>
          </p:txBody>
        </p:sp>
      </p:grpSp>
      <p:sp>
        <p:nvSpPr>
          <p:cNvPr id="22" name="Google Shape;22;p5"/>
          <p:cNvSpPr txBox="1"/>
          <p:nvPr/>
        </p:nvSpPr>
        <p:spPr>
          <a:xfrm>
            <a:off x="391218" y="995517"/>
            <a:ext cx="118008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Evaluating </a:t>
            </a:r>
            <a:r>
              <a:rPr b="0" i="1" lang="en-US" sz="5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Zeek IDS</a:t>
            </a:r>
            <a:r>
              <a:rPr b="0" i="0" lang="en-US" sz="5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Throughput when Deployed on Containers</a:t>
            </a:r>
            <a:endParaRPr b="0" i="0" sz="5500" u="none" cap="none" strike="noStrike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391218" y="4869592"/>
            <a:ext cx="453813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Mentor: Sourav Panda</a:t>
            </a:r>
            <a:b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Tingyi Xie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Qun Lou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27, 2021</a:t>
            </a:r>
            <a:endParaRPr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669985" y="733063"/>
            <a:ext cx="906713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Zeek Dockers Cluster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609600" y="1606159"/>
            <a:ext cx="10972800" cy="5447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Architecture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Zeek is single-threaded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One (maybe) useful dockerfile:  https://hub.docker.com/r/fixel/zeek-cluster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 modified from Zeek’s Official Doc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2090622" y="-37808"/>
            <a:ext cx="11800782" cy="79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48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Evaluating </a:t>
            </a:r>
            <a:r>
              <a:rPr b="1"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Zeek</a:t>
            </a:r>
            <a:r>
              <a:rPr b="1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Throughput when Deployed on Containers</a:t>
            </a:r>
            <a:endParaRPr b="1" sz="14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9780" y="1541896"/>
            <a:ext cx="6228559" cy="4365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DA5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2428171" y="2154970"/>
            <a:ext cx="73275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Goals</a:t>
            </a:r>
            <a:endParaRPr b="0" i="0" sz="6600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7754" y="615909"/>
            <a:ext cx="1976492" cy="601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669985" y="733063"/>
            <a:ext cx="906713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Goals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609600" y="1606159"/>
            <a:ext cx="109728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At least,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Experiment on</a:t>
            </a: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different </a:t>
            </a: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vital factors </a:t>
            </a: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</a:t>
            </a: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hardware resource usage, packet processing rate and drop rate, and detection accuracy) that limit the applicability of Zeek IDS to high-throughput networks.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Find the relationship between detection accuracy and pack</a:t>
            </a: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et </a:t>
            </a: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processing rate.</a:t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Higher goals</a:t>
            </a:r>
            <a:r>
              <a:rPr lang="en-US" sz="1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Point out the bottlenecks and possible relief solutions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Compare our results to the similar studies on other IDSs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Fig from https://www.sciencedirect.com/science/article/pii/S2214212619306003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2090622" y="-37808"/>
            <a:ext cx="11800782" cy="79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48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Evaluating </a:t>
            </a:r>
            <a:r>
              <a:rPr b="1"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Zeek</a:t>
            </a:r>
            <a:r>
              <a:rPr b="1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Throughput when Deployed on Containers</a:t>
            </a:r>
            <a:endParaRPr b="1" sz="14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5840" y="4488695"/>
            <a:ext cx="3416135" cy="1746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2277" y="4488695"/>
            <a:ext cx="3704950" cy="1696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30550" y="2424924"/>
            <a:ext cx="3137101" cy="12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17"/>
          <p:cNvGrpSpPr/>
          <p:nvPr/>
        </p:nvGrpSpPr>
        <p:grpSpPr>
          <a:xfrm>
            <a:off x="-18411" y="-6137"/>
            <a:ext cx="12212457" cy="6873342"/>
            <a:chOff x="-18411" y="-6137"/>
            <a:chExt cx="12212457" cy="6873342"/>
          </a:xfrm>
        </p:grpSpPr>
        <p:sp>
          <p:nvSpPr>
            <p:cNvPr id="134" name="Google Shape;134;p17"/>
            <p:cNvSpPr/>
            <p:nvPr/>
          </p:nvSpPr>
          <p:spPr>
            <a:xfrm>
              <a:off x="-18411" y="3031635"/>
              <a:ext cx="12212457" cy="3835570"/>
            </a:xfrm>
            <a:custGeom>
              <a:rect b="b" l="l" r="r" t="t"/>
              <a:pathLst>
                <a:path extrusionOk="0" h="3835570" w="12212457">
                  <a:moveTo>
                    <a:pt x="0" y="2718652"/>
                  </a:moveTo>
                  <a:lnTo>
                    <a:pt x="0" y="3835570"/>
                  </a:lnTo>
                  <a:lnTo>
                    <a:pt x="153423" y="3835570"/>
                  </a:lnTo>
                  <a:lnTo>
                    <a:pt x="5443442" y="3835570"/>
                  </a:lnTo>
                  <a:lnTo>
                    <a:pt x="12212457" y="619828"/>
                  </a:lnTo>
                  <a:lnTo>
                    <a:pt x="12212457" y="0"/>
                  </a:lnTo>
                  <a:lnTo>
                    <a:pt x="0" y="2718652"/>
                  </a:lnTo>
                  <a:close/>
                </a:path>
              </a:pathLst>
            </a:custGeom>
            <a:solidFill>
              <a:srgbClr val="FFB8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-18411" y="-6137"/>
              <a:ext cx="12210411" cy="5842341"/>
            </a:xfrm>
            <a:custGeom>
              <a:rect b="b" l="l" r="r" t="t"/>
              <a:pathLst>
                <a:path extrusionOk="0" h="5842341" w="12194047">
                  <a:moveTo>
                    <a:pt x="0" y="5842341"/>
                  </a:moveTo>
                  <a:cubicBezTo>
                    <a:pt x="4091" y="3894894"/>
                    <a:pt x="8183" y="1947447"/>
                    <a:pt x="12274" y="0"/>
                  </a:cubicBezTo>
                  <a:lnTo>
                    <a:pt x="12194047" y="6137"/>
                  </a:lnTo>
                  <a:cubicBezTo>
                    <a:pt x="12194047" y="1031001"/>
                    <a:pt x="12194046" y="2055866"/>
                    <a:pt x="12194046" y="3080730"/>
                  </a:cubicBezTo>
                  <a:lnTo>
                    <a:pt x="0" y="5842341"/>
                  </a:lnTo>
                  <a:close/>
                </a:path>
              </a:pathLst>
            </a:custGeom>
            <a:solidFill>
              <a:srgbClr val="003D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/>
            </a:p>
          </p:txBody>
        </p:sp>
      </p:grpSp>
      <p:sp>
        <p:nvSpPr>
          <p:cNvPr id="136" name="Google Shape;136;p17"/>
          <p:cNvSpPr txBox="1"/>
          <p:nvPr/>
        </p:nvSpPr>
        <p:spPr>
          <a:xfrm>
            <a:off x="391218" y="995517"/>
            <a:ext cx="11800782" cy="855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2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Evaluating </a:t>
            </a:r>
            <a:r>
              <a:rPr b="0" i="1" lang="en-US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Zeek</a:t>
            </a:r>
            <a:r>
              <a:rPr b="0" i="0" lang="en-US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Throughput when Deployed on Containers</a:t>
            </a:r>
            <a:endParaRPr sz="33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391218" y="4869592"/>
            <a:ext cx="453813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Mentor: Sourav Panda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Tingyi Xie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Qun Lou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27, 2021</a:t>
            </a:r>
            <a:endParaRPr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3258125" y="2682000"/>
            <a:ext cx="4371900" cy="17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800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Thanks!</a:t>
            </a:r>
            <a:endParaRPr b="1" i="1" sz="8800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DA5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848901" y="2154975"/>
            <a:ext cx="8494200" cy="3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Problem Statement</a:t>
            </a:r>
            <a:endParaRPr/>
          </a:p>
          <a:p>
            <a:pPr indent="0" lvl="0" marL="0" marR="0" rtl="0" algn="ct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&amp;</a:t>
            </a:r>
            <a:endParaRPr/>
          </a:p>
          <a:p>
            <a:pPr indent="0" lvl="0" marL="0" marR="0" rtl="0" algn="ct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Motivation</a:t>
            </a:r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7754" y="615909"/>
            <a:ext cx="1976492" cy="601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/>
        </p:nvSpPr>
        <p:spPr>
          <a:xfrm>
            <a:off x="609600" y="882591"/>
            <a:ext cx="906713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Problem Statement</a:t>
            </a:r>
            <a:endParaRPr/>
          </a:p>
        </p:txBody>
      </p:sp>
      <p:sp>
        <p:nvSpPr>
          <p:cNvPr id="38" name="Google Shape;38;p7"/>
          <p:cNvSpPr txBox="1"/>
          <p:nvPr/>
        </p:nvSpPr>
        <p:spPr>
          <a:xfrm>
            <a:off x="609600" y="1606159"/>
            <a:ext cx="109728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is Zeek?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Zeek (formerly Bro IDS) is an Intrusion </a:t>
            </a: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Detection </a:t>
            </a: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System(IDS) that monitors attacks and threats towards secure networks.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are we going to do?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 general, we want to exert both </a:t>
            </a:r>
            <a:r>
              <a:rPr lang="en-US" sz="14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penetration test</a:t>
            </a: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and </a:t>
            </a:r>
            <a:r>
              <a:rPr lang="en-US" sz="14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pressure test </a:t>
            </a: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on Zeek IDS which are deployed on docker containers.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More specifically, we will study the important factors ,including hardware resource usage, packet processing rate/drop rate, and detection accuracy, which limit the applicability of Zeek IDS to high-throughput networks.</a:t>
            </a:r>
            <a:endParaRPr/>
          </a:p>
        </p:txBody>
      </p:sp>
      <p:pic>
        <p:nvPicPr>
          <p:cNvPr id="39" name="Google Shape;3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2359991"/>
            <a:ext cx="2290611" cy="86791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/>
        </p:nvSpPr>
        <p:spPr>
          <a:xfrm>
            <a:off x="2090622" y="-37808"/>
            <a:ext cx="11800782" cy="79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48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Evaluating </a:t>
            </a:r>
            <a:r>
              <a:rPr b="1"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Zeek</a:t>
            </a:r>
            <a:r>
              <a:rPr b="1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Throughput when Deployed on Containers</a:t>
            </a:r>
            <a:endParaRPr b="1" sz="14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/>
        </p:nvSpPr>
        <p:spPr>
          <a:xfrm>
            <a:off x="609600" y="882591"/>
            <a:ext cx="906713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Motivation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" name="Google Shape;49;p8"/>
          <p:cNvSpPr txBox="1"/>
          <p:nvPr/>
        </p:nvSpPr>
        <p:spPr>
          <a:xfrm>
            <a:off x="609600" y="1606159"/>
            <a:ext cx="10972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Why our project matters?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Hundreds of thousands of companies and persons are using Zeek to protect their networks now.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considerable part of them deploy Zeek on dockers and </a:t>
            </a: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are face with numerous network </a:t>
            </a: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activities</a:t>
            </a: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every day</a:t>
            </a: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Few related papers throw light on Zeek.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can the project be used for?</a:t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Get Zeek’s performance (detection accuracy, packet arrival rate) under different network pressure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Find bottlenecks and give possible solutions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Compared to the studies on different IDSs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" name="Google Shape;50;p8"/>
          <p:cNvSpPr txBox="1"/>
          <p:nvPr/>
        </p:nvSpPr>
        <p:spPr>
          <a:xfrm>
            <a:off x="2090622" y="-37808"/>
            <a:ext cx="11800782" cy="79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48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Evaluating </a:t>
            </a:r>
            <a:r>
              <a:rPr b="1"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Zeek</a:t>
            </a:r>
            <a:r>
              <a:rPr b="1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Throughput when Deployed on Containers</a:t>
            </a:r>
            <a:endParaRPr b="1" sz="14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DA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/>
        </p:nvSpPr>
        <p:spPr>
          <a:xfrm>
            <a:off x="2428171" y="2154970"/>
            <a:ext cx="7327474" cy="97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Fira Sans Medium"/>
              <a:buNone/>
            </a:pPr>
            <a:r>
              <a:rPr b="0" i="0" lang="en-US" sz="6600" u="none" cap="none" strike="noStrike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Related Works</a:t>
            </a:r>
            <a:endParaRPr/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7754" y="615909"/>
            <a:ext cx="1976492" cy="601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/>
        </p:nvSpPr>
        <p:spPr>
          <a:xfrm>
            <a:off x="609600" y="882591"/>
            <a:ext cx="906713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Related Works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609600" y="1606159"/>
            <a:ext cx="10972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《Analysing performance issues of open-source intrusion detection systems in high-speed networks》</a:t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《Performance evaluation comparison of snort NIDS under linux and windows server》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《Evaluating network intrusion detection systems for high-speed networks》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《Intrusion detection at 100g》</a:t>
            </a:r>
            <a:endParaRPr sz="1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《Comprehensive Performance Assessment on Open Source Intrusion Detection System》</a:t>
            </a:r>
            <a:endParaRPr sz="1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《A comparative analysis of the Snort and Suricata intrusion-detection systems》</a:t>
            </a:r>
            <a:endParaRPr sz="1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…..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 conclusion, the related papers provide us with many inspiring methods and useful results for future comparisons. 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</a:t>
            </a:r>
            <a:r>
              <a:rPr lang="en-US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ost of them just work on Snort and Suricata (the two closest rivals to Zeek).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6" name="Google Shape;66;p10"/>
          <p:cNvSpPr txBox="1"/>
          <p:nvPr/>
        </p:nvSpPr>
        <p:spPr>
          <a:xfrm>
            <a:off x="2090622" y="-37808"/>
            <a:ext cx="11800782" cy="79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48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Evaluating </a:t>
            </a:r>
            <a:r>
              <a:rPr b="1"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Zeek</a:t>
            </a:r>
            <a:r>
              <a:rPr b="1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Throughput when Deployed on Containers</a:t>
            </a:r>
            <a:endParaRPr b="1" sz="14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DA5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/>
        </p:nvSpPr>
        <p:spPr>
          <a:xfrm>
            <a:off x="2436880" y="2154970"/>
            <a:ext cx="7327474" cy="3586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/>
          </a:p>
          <a:p>
            <a:pPr indent="0" lvl="0" marL="0" marR="0" rtl="0" algn="ct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&amp;</a:t>
            </a:r>
            <a:endParaRPr/>
          </a:p>
          <a:p>
            <a:pPr indent="0" lvl="0" marL="0" marR="0" rtl="0" algn="ct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Tools</a:t>
            </a:r>
            <a:endParaRPr/>
          </a:p>
          <a:p>
            <a:pPr indent="0" lvl="0" marL="0" marR="0" rtl="0" algn="ct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t/>
            </a:r>
            <a:endParaRPr b="0" i="0" sz="6600" u="none" cap="none" strike="noStrike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7754" y="615909"/>
            <a:ext cx="1976492" cy="601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/>
        </p:nvSpPr>
        <p:spPr>
          <a:xfrm>
            <a:off x="669985" y="733063"/>
            <a:ext cx="906713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/>
          </a:p>
        </p:txBody>
      </p:sp>
      <p:sp>
        <p:nvSpPr>
          <p:cNvPr id="81" name="Google Shape;81;p12"/>
          <p:cNvSpPr txBox="1"/>
          <p:nvPr/>
        </p:nvSpPr>
        <p:spPr>
          <a:xfrm>
            <a:off x="609600" y="1606150"/>
            <a:ext cx="113481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First, we will evaluate the  performance of single-instance Zeek</a:t>
            </a:r>
            <a:endParaRPr sz="1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AutoNum type="arabicParenR"/>
            </a:pP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With a stable [</a:t>
            </a: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packet processing rate</a:t>
            </a: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] and an increasing [hardware </a:t>
            </a: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resource</a:t>
            </a: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] 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1. </a:t>
            </a: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Best</a:t>
            </a: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【Packet Arrival Rate】</a:t>
            </a:r>
            <a:endParaRPr/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2. Best</a:t>
            </a: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【Intrusion Detection Accuracy</a:t>
            </a: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】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3.</a:t>
            </a: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【Minimum CPU cores/memory/…/】to reach the best performance.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AutoNum type="arabicParenR"/>
            </a:pP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With an increasing [</a:t>
            </a: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packet processing rate</a:t>
            </a: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] to get the relationship between [packet processing rate] and 【accuracy/arrival rate】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Then, we will work on the Zeek Clusters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 the same methods </a:t>
            </a: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for clusters</a:t>
            </a: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 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And as we </a:t>
            </a: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predict</a:t>
            </a:r>
            <a:r>
              <a:rPr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a possible result could be </a:t>
            </a:r>
            <a:r>
              <a:rPr lang="en-US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457200" lvl="0" marL="228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“			“Snort  and Suricata are not able to handle network throughput higher than 5 Gb/s”  </a:t>
            </a: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457200" lvl="0" marL="411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——《Analysing performance issues of open-source intrusion detection systems in high-speed networks》</a:t>
            </a: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457200" lvl="0" marL="5486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Finally</a:t>
            </a:r>
            <a:r>
              <a:rPr lang="en-US" sz="1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, we will compare and conclude those results.</a:t>
            </a:r>
            <a:endParaRPr sz="1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2090622" y="-37808"/>
            <a:ext cx="11800782" cy="79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48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Evaluating </a:t>
            </a:r>
            <a:r>
              <a:rPr b="1"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Zeek</a:t>
            </a:r>
            <a:r>
              <a:rPr b="1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Throughput when Deployed on Containers</a:t>
            </a:r>
            <a:endParaRPr b="1" sz="14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1052" y="5161777"/>
            <a:ext cx="2968574" cy="10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669985" y="733063"/>
            <a:ext cx="906713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single instance </a:t>
            </a: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Zeek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09600" y="1606159"/>
            <a:ext cx="1097280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Architecture                                                 Tools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Zeek: Monitor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TCPReplay: Sender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2090622" y="-37808"/>
            <a:ext cx="11800782" cy="79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48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Evaluating </a:t>
            </a:r>
            <a:r>
              <a:rPr b="1"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Zeek</a:t>
            </a:r>
            <a:r>
              <a:rPr b="1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Throughput when Deployed on Containers</a:t>
            </a:r>
            <a:endParaRPr b="1" sz="14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502332" y="2368731"/>
            <a:ext cx="6613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ParseZeekLogs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@https://github.com/dgunter/ParseZeekLogs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Zeek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TCP Replay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tool to modify the Pcap and resend 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PcapXray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draw cool topology graph and get hyper info for Pcap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Pcap: from “</a:t>
            </a: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NB15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– a widely used modern cyber security dataset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with classified cyber attacks flows (Brute-Force, Backdoors, … )</a:t>
            </a:r>
            <a:endParaRPr/>
          </a:p>
        </p:txBody>
      </p:sp>
      <p:cxnSp>
        <p:nvCxnSpPr>
          <p:cNvPr id="95" name="Google Shape;95;p13"/>
          <p:cNvCxnSpPr/>
          <p:nvPr/>
        </p:nvCxnSpPr>
        <p:spPr>
          <a:xfrm rot="10800000">
            <a:off x="4267200" y="2438401"/>
            <a:ext cx="0" cy="390143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96" name="Google Shape;9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003" y="2268937"/>
            <a:ext cx="2937419" cy="3966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CR-Basi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