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69" d="100"/>
          <a:sy n="69" d="100"/>
        </p:scale>
        <p:origin x="96" y="109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9190B7F-1503-9FB9-3E7F-74B26A79F5CC}"/>
              </a:ext>
            </a:extLst>
          </p:cNvPr>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83A667E9-465A-FE66-86DB-02CAB5C01E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p>
        </p:txBody>
      </p:sp>
      <p:sp>
        <p:nvSpPr>
          <p:cNvPr id="4" name="Θέση ημερομηνίας 3">
            <a:extLst>
              <a:ext uri="{FF2B5EF4-FFF2-40B4-BE49-F238E27FC236}">
                <a16:creationId xmlns:a16="http://schemas.microsoft.com/office/drawing/2014/main" id="{EA96E973-9111-D606-402A-B3D267A43F25}"/>
              </a:ext>
            </a:extLst>
          </p:cNvPr>
          <p:cNvSpPr>
            <a:spLocks noGrp="1"/>
          </p:cNvSpPr>
          <p:nvPr>
            <p:ph type="dt" sz="half" idx="10"/>
          </p:nvPr>
        </p:nvSpPr>
        <p:spPr/>
        <p:txBody>
          <a:bodyPr/>
          <a:lstStyle/>
          <a:p>
            <a:fld id="{D5459F69-2BE8-4850-AE15-82958CD77AE2}" type="datetimeFigureOut">
              <a:rPr lang="el-GR" smtClean="0"/>
              <a:t>9/7/2024</a:t>
            </a:fld>
            <a:endParaRPr lang="el-GR"/>
          </a:p>
        </p:txBody>
      </p:sp>
      <p:sp>
        <p:nvSpPr>
          <p:cNvPr id="5" name="Θέση υποσέλιδου 4">
            <a:extLst>
              <a:ext uri="{FF2B5EF4-FFF2-40B4-BE49-F238E27FC236}">
                <a16:creationId xmlns:a16="http://schemas.microsoft.com/office/drawing/2014/main" id="{7C92A930-29BD-4637-0E76-25CE66148F42}"/>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F19A0151-7797-7BF5-2F41-B7729C7282C2}"/>
              </a:ext>
            </a:extLst>
          </p:cNvPr>
          <p:cNvSpPr>
            <a:spLocks noGrp="1"/>
          </p:cNvSpPr>
          <p:nvPr>
            <p:ph type="sldNum" sz="quarter" idx="12"/>
          </p:nvPr>
        </p:nvSpPr>
        <p:spPr/>
        <p:txBody>
          <a:bodyPr/>
          <a:lstStyle/>
          <a:p>
            <a:fld id="{38DF7491-1301-42BD-8306-A25C64C00E5C}" type="slidenum">
              <a:rPr lang="el-GR" smtClean="0"/>
              <a:t>‹#›</a:t>
            </a:fld>
            <a:endParaRPr lang="el-GR"/>
          </a:p>
        </p:txBody>
      </p:sp>
    </p:spTree>
    <p:extLst>
      <p:ext uri="{BB962C8B-B14F-4D97-AF65-F5344CB8AC3E}">
        <p14:creationId xmlns:p14="http://schemas.microsoft.com/office/powerpoint/2010/main" val="47872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9C49FA2-8AD7-164F-A44C-9A324994478A}"/>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3E088F2B-C480-2DFA-7127-4438B6A905BF}"/>
              </a:ext>
            </a:extLst>
          </p:cNvPr>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4DD72A05-D373-5A90-C9FC-62C9C0E63F0D}"/>
              </a:ext>
            </a:extLst>
          </p:cNvPr>
          <p:cNvSpPr>
            <a:spLocks noGrp="1"/>
          </p:cNvSpPr>
          <p:nvPr>
            <p:ph type="dt" sz="half" idx="10"/>
          </p:nvPr>
        </p:nvSpPr>
        <p:spPr/>
        <p:txBody>
          <a:bodyPr/>
          <a:lstStyle/>
          <a:p>
            <a:fld id="{D5459F69-2BE8-4850-AE15-82958CD77AE2}" type="datetimeFigureOut">
              <a:rPr lang="el-GR" smtClean="0"/>
              <a:t>9/7/2024</a:t>
            </a:fld>
            <a:endParaRPr lang="el-GR"/>
          </a:p>
        </p:txBody>
      </p:sp>
      <p:sp>
        <p:nvSpPr>
          <p:cNvPr id="5" name="Θέση υποσέλιδου 4">
            <a:extLst>
              <a:ext uri="{FF2B5EF4-FFF2-40B4-BE49-F238E27FC236}">
                <a16:creationId xmlns:a16="http://schemas.microsoft.com/office/drawing/2014/main" id="{D8FA1206-FE6D-97F4-6CC5-4CF1093359C4}"/>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47959F25-5F8B-6AAF-4AF4-BC7A2EC18A28}"/>
              </a:ext>
            </a:extLst>
          </p:cNvPr>
          <p:cNvSpPr>
            <a:spLocks noGrp="1"/>
          </p:cNvSpPr>
          <p:nvPr>
            <p:ph type="sldNum" sz="quarter" idx="12"/>
          </p:nvPr>
        </p:nvSpPr>
        <p:spPr/>
        <p:txBody>
          <a:bodyPr/>
          <a:lstStyle/>
          <a:p>
            <a:fld id="{38DF7491-1301-42BD-8306-A25C64C00E5C}" type="slidenum">
              <a:rPr lang="el-GR" smtClean="0"/>
              <a:t>‹#›</a:t>
            </a:fld>
            <a:endParaRPr lang="el-GR"/>
          </a:p>
        </p:txBody>
      </p:sp>
    </p:spTree>
    <p:extLst>
      <p:ext uri="{BB962C8B-B14F-4D97-AF65-F5344CB8AC3E}">
        <p14:creationId xmlns:p14="http://schemas.microsoft.com/office/powerpoint/2010/main" val="1199897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a:extLst>
              <a:ext uri="{FF2B5EF4-FFF2-40B4-BE49-F238E27FC236}">
                <a16:creationId xmlns:a16="http://schemas.microsoft.com/office/drawing/2014/main" id="{8ADE57F3-699E-F18F-E411-83C1A2804D13}"/>
              </a:ext>
            </a:extLst>
          </p:cNvPr>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978E4668-A94F-44AE-0BC2-0CE5D4DA3AA6}"/>
              </a:ext>
            </a:extLst>
          </p:cNvPr>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EC2B5A4E-27C6-39AD-F384-EBA875921424}"/>
              </a:ext>
            </a:extLst>
          </p:cNvPr>
          <p:cNvSpPr>
            <a:spLocks noGrp="1"/>
          </p:cNvSpPr>
          <p:nvPr>
            <p:ph type="dt" sz="half" idx="10"/>
          </p:nvPr>
        </p:nvSpPr>
        <p:spPr/>
        <p:txBody>
          <a:bodyPr/>
          <a:lstStyle/>
          <a:p>
            <a:fld id="{D5459F69-2BE8-4850-AE15-82958CD77AE2}" type="datetimeFigureOut">
              <a:rPr lang="el-GR" smtClean="0"/>
              <a:t>9/7/2024</a:t>
            </a:fld>
            <a:endParaRPr lang="el-GR"/>
          </a:p>
        </p:txBody>
      </p:sp>
      <p:sp>
        <p:nvSpPr>
          <p:cNvPr id="5" name="Θέση υποσέλιδου 4">
            <a:extLst>
              <a:ext uri="{FF2B5EF4-FFF2-40B4-BE49-F238E27FC236}">
                <a16:creationId xmlns:a16="http://schemas.microsoft.com/office/drawing/2014/main" id="{83511BB6-D798-2B29-72A0-2335CF28B8B5}"/>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76D4F022-9D37-2F12-2783-3E3F8D7D7818}"/>
              </a:ext>
            </a:extLst>
          </p:cNvPr>
          <p:cNvSpPr>
            <a:spLocks noGrp="1"/>
          </p:cNvSpPr>
          <p:nvPr>
            <p:ph type="sldNum" sz="quarter" idx="12"/>
          </p:nvPr>
        </p:nvSpPr>
        <p:spPr/>
        <p:txBody>
          <a:bodyPr/>
          <a:lstStyle/>
          <a:p>
            <a:fld id="{38DF7491-1301-42BD-8306-A25C64C00E5C}" type="slidenum">
              <a:rPr lang="el-GR" smtClean="0"/>
              <a:t>‹#›</a:t>
            </a:fld>
            <a:endParaRPr lang="el-GR"/>
          </a:p>
        </p:txBody>
      </p:sp>
    </p:spTree>
    <p:extLst>
      <p:ext uri="{BB962C8B-B14F-4D97-AF65-F5344CB8AC3E}">
        <p14:creationId xmlns:p14="http://schemas.microsoft.com/office/powerpoint/2010/main" val="2323051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08A1682-4EC4-42DE-626D-4847EDAED86A}"/>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320A1841-9074-BAB5-0B1F-B2D1D57DC40D}"/>
              </a:ext>
            </a:extLst>
          </p:cNvPr>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52BD647F-1EC0-5EC3-DF2B-074E2255B58E}"/>
              </a:ext>
            </a:extLst>
          </p:cNvPr>
          <p:cNvSpPr>
            <a:spLocks noGrp="1"/>
          </p:cNvSpPr>
          <p:nvPr>
            <p:ph type="dt" sz="half" idx="10"/>
          </p:nvPr>
        </p:nvSpPr>
        <p:spPr/>
        <p:txBody>
          <a:bodyPr/>
          <a:lstStyle/>
          <a:p>
            <a:fld id="{D5459F69-2BE8-4850-AE15-82958CD77AE2}" type="datetimeFigureOut">
              <a:rPr lang="el-GR" smtClean="0"/>
              <a:t>9/7/2024</a:t>
            </a:fld>
            <a:endParaRPr lang="el-GR"/>
          </a:p>
        </p:txBody>
      </p:sp>
      <p:sp>
        <p:nvSpPr>
          <p:cNvPr id="5" name="Θέση υποσέλιδου 4">
            <a:extLst>
              <a:ext uri="{FF2B5EF4-FFF2-40B4-BE49-F238E27FC236}">
                <a16:creationId xmlns:a16="http://schemas.microsoft.com/office/drawing/2014/main" id="{B26690C1-19F9-3755-C842-ACEC851F7573}"/>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8FD58E11-08E7-2BC9-5C4A-6F14564443F6}"/>
              </a:ext>
            </a:extLst>
          </p:cNvPr>
          <p:cNvSpPr>
            <a:spLocks noGrp="1"/>
          </p:cNvSpPr>
          <p:nvPr>
            <p:ph type="sldNum" sz="quarter" idx="12"/>
          </p:nvPr>
        </p:nvSpPr>
        <p:spPr/>
        <p:txBody>
          <a:bodyPr/>
          <a:lstStyle/>
          <a:p>
            <a:fld id="{38DF7491-1301-42BD-8306-A25C64C00E5C}" type="slidenum">
              <a:rPr lang="el-GR" smtClean="0"/>
              <a:t>‹#›</a:t>
            </a:fld>
            <a:endParaRPr lang="el-GR"/>
          </a:p>
        </p:txBody>
      </p:sp>
    </p:spTree>
    <p:extLst>
      <p:ext uri="{BB962C8B-B14F-4D97-AF65-F5344CB8AC3E}">
        <p14:creationId xmlns:p14="http://schemas.microsoft.com/office/powerpoint/2010/main" val="1444333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4C7619A-9CDE-5D48-589C-45110AFD619A}"/>
              </a:ext>
            </a:extLst>
          </p:cNvPr>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CDE28865-BB08-5F7C-A51F-43444F4FC01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5E06015A-4781-3B5D-5667-73E8CB098D82}"/>
              </a:ext>
            </a:extLst>
          </p:cNvPr>
          <p:cNvSpPr>
            <a:spLocks noGrp="1"/>
          </p:cNvSpPr>
          <p:nvPr>
            <p:ph type="dt" sz="half" idx="10"/>
          </p:nvPr>
        </p:nvSpPr>
        <p:spPr/>
        <p:txBody>
          <a:bodyPr/>
          <a:lstStyle/>
          <a:p>
            <a:fld id="{D5459F69-2BE8-4850-AE15-82958CD77AE2}" type="datetimeFigureOut">
              <a:rPr lang="el-GR" smtClean="0"/>
              <a:t>9/7/2024</a:t>
            </a:fld>
            <a:endParaRPr lang="el-GR"/>
          </a:p>
        </p:txBody>
      </p:sp>
      <p:sp>
        <p:nvSpPr>
          <p:cNvPr id="5" name="Θέση υποσέλιδου 4">
            <a:extLst>
              <a:ext uri="{FF2B5EF4-FFF2-40B4-BE49-F238E27FC236}">
                <a16:creationId xmlns:a16="http://schemas.microsoft.com/office/drawing/2014/main" id="{8E12742D-29DB-5A86-6AF9-59D1C2EEFB9C}"/>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8A549DA0-0E9C-C1E7-7F7A-0C28FF68C8C3}"/>
              </a:ext>
            </a:extLst>
          </p:cNvPr>
          <p:cNvSpPr>
            <a:spLocks noGrp="1"/>
          </p:cNvSpPr>
          <p:nvPr>
            <p:ph type="sldNum" sz="quarter" idx="12"/>
          </p:nvPr>
        </p:nvSpPr>
        <p:spPr/>
        <p:txBody>
          <a:bodyPr/>
          <a:lstStyle/>
          <a:p>
            <a:fld id="{38DF7491-1301-42BD-8306-A25C64C00E5C}" type="slidenum">
              <a:rPr lang="el-GR" smtClean="0"/>
              <a:t>‹#›</a:t>
            </a:fld>
            <a:endParaRPr lang="el-GR"/>
          </a:p>
        </p:txBody>
      </p:sp>
    </p:spTree>
    <p:extLst>
      <p:ext uri="{BB962C8B-B14F-4D97-AF65-F5344CB8AC3E}">
        <p14:creationId xmlns:p14="http://schemas.microsoft.com/office/powerpoint/2010/main" val="176845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F0E0386-F2EE-7D91-9A12-56445AAC9EE5}"/>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9512995E-9154-D513-9814-09CD323B9863}"/>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E9D430FB-C81E-CDB9-8CDB-229909ED584B}"/>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415C4320-9F6E-E0DD-081E-F392C0562833}"/>
              </a:ext>
            </a:extLst>
          </p:cNvPr>
          <p:cNvSpPr>
            <a:spLocks noGrp="1"/>
          </p:cNvSpPr>
          <p:nvPr>
            <p:ph type="dt" sz="half" idx="10"/>
          </p:nvPr>
        </p:nvSpPr>
        <p:spPr/>
        <p:txBody>
          <a:bodyPr/>
          <a:lstStyle/>
          <a:p>
            <a:fld id="{D5459F69-2BE8-4850-AE15-82958CD77AE2}" type="datetimeFigureOut">
              <a:rPr lang="el-GR" smtClean="0"/>
              <a:t>9/7/2024</a:t>
            </a:fld>
            <a:endParaRPr lang="el-GR"/>
          </a:p>
        </p:txBody>
      </p:sp>
      <p:sp>
        <p:nvSpPr>
          <p:cNvPr id="6" name="Θέση υποσέλιδου 5">
            <a:extLst>
              <a:ext uri="{FF2B5EF4-FFF2-40B4-BE49-F238E27FC236}">
                <a16:creationId xmlns:a16="http://schemas.microsoft.com/office/drawing/2014/main" id="{F9FDB9DB-4688-AD7A-6BB7-65EC5B2598D1}"/>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8F7F1238-46F1-AF8E-8728-8399150B3F95}"/>
              </a:ext>
            </a:extLst>
          </p:cNvPr>
          <p:cNvSpPr>
            <a:spLocks noGrp="1"/>
          </p:cNvSpPr>
          <p:nvPr>
            <p:ph type="sldNum" sz="quarter" idx="12"/>
          </p:nvPr>
        </p:nvSpPr>
        <p:spPr/>
        <p:txBody>
          <a:bodyPr/>
          <a:lstStyle/>
          <a:p>
            <a:fld id="{38DF7491-1301-42BD-8306-A25C64C00E5C}" type="slidenum">
              <a:rPr lang="el-GR" smtClean="0"/>
              <a:t>‹#›</a:t>
            </a:fld>
            <a:endParaRPr lang="el-GR"/>
          </a:p>
        </p:txBody>
      </p:sp>
    </p:spTree>
    <p:extLst>
      <p:ext uri="{BB962C8B-B14F-4D97-AF65-F5344CB8AC3E}">
        <p14:creationId xmlns:p14="http://schemas.microsoft.com/office/powerpoint/2010/main" val="2569775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171F16B-4190-4639-BE9A-89C991CB1A5D}"/>
              </a:ext>
            </a:extLst>
          </p:cNvPr>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31D2CBD8-82EF-1789-0645-C5BFA7E298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Θέση περιεχομένου 3">
            <a:extLst>
              <a:ext uri="{FF2B5EF4-FFF2-40B4-BE49-F238E27FC236}">
                <a16:creationId xmlns:a16="http://schemas.microsoft.com/office/drawing/2014/main" id="{08D88CEA-6AFD-7130-652B-38E892FD8AE7}"/>
              </a:ext>
            </a:extLst>
          </p:cNvPr>
          <p:cNvSpPr>
            <a:spLocks noGrp="1"/>
          </p:cNvSpPr>
          <p:nvPr>
            <p:ph sz="half" idx="2"/>
          </p:nvPr>
        </p:nvSpPr>
        <p:spPr>
          <a:xfrm>
            <a:off x="839788" y="2505075"/>
            <a:ext cx="5157787"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κειμένου 4">
            <a:extLst>
              <a:ext uri="{FF2B5EF4-FFF2-40B4-BE49-F238E27FC236}">
                <a16:creationId xmlns:a16="http://schemas.microsoft.com/office/drawing/2014/main" id="{06789AA7-A1A0-38EB-1D17-8B86E26E36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D4E9D8B4-6686-49E3-F1D0-8F0CC40847BE}"/>
              </a:ext>
            </a:extLst>
          </p:cNvPr>
          <p:cNvSpPr>
            <a:spLocks noGrp="1"/>
          </p:cNvSpPr>
          <p:nvPr>
            <p:ph sz="quarter" idx="4"/>
          </p:nvPr>
        </p:nvSpPr>
        <p:spPr>
          <a:xfrm>
            <a:off x="6172200" y="2505075"/>
            <a:ext cx="518318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F13EF0E7-9678-8400-698C-21F58A389E93}"/>
              </a:ext>
            </a:extLst>
          </p:cNvPr>
          <p:cNvSpPr>
            <a:spLocks noGrp="1"/>
          </p:cNvSpPr>
          <p:nvPr>
            <p:ph type="dt" sz="half" idx="10"/>
          </p:nvPr>
        </p:nvSpPr>
        <p:spPr/>
        <p:txBody>
          <a:bodyPr/>
          <a:lstStyle/>
          <a:p>
            <a:fld id="{D5459F69-2BE8-4850-AE15-82958CD77AE2}" type="datetimeFigureOut">
              <a:rPr lang="el-GR" smtClean="0"/>
              <a:t>9/7/2024</a:t>
            </a:fld>
            <a:endParaRPr lang="el-GR"/>
          </a:p>
        </p:txBody>
      </p:sp>
      <p:sp>
        <p:nvSpPr>
          <p:cNvPr id="8" name="Θέση υποσέλιδου 7">
            <a:extLst>
              <a:ext uri="{FF2B5EF4-FFF2-40B4-BE49-F238E27FC236}">
                <a16:creationId xmlns:a16="http://schemas.microsoft.com/office/drawing/2014/main" id="{5E6370CF-2208-8431-8285-A6DDB5F39922}"/>
              </a:ext>
            </a:extLst>
          </p:cNvPr>
          <p:cNvSpPr>
            <a:spLocks noGrp="1"/>
          </p:cNvSpPr>
          <p:nvPr>
            <p:ph type="ftr" sz="quarter" idx="11"/>
          </p:nvPr>
        </p:nvSpPr>
        <p:spPr/>
        <p:txBody>
          <a:bodyPr/>
          <a:lstStyle/>
          <a:p>
            <a:endParaRPr lang="el-GR"/>
          </a:p>
        </p:txBody>
      </p:sp>
      <p:sp>
        <p:nvSpPr>
          <p:cNvPr id="9" name="Θέση αριθμού διαφάνειας 8">
            <a:extLst>
              <a:ext uri="{FF2B5EF4-FFF2-40B4-BE49-F238E27FC236}">
                <a16:creationId xmlns:a16="http://schemas.microsoft.com/office/drawing/2014/main" id="{41C66F35-28C9-2F2A-7508-D759D6FA466D}"/>
              </a:ext>
            </a:extLst>
          </p:cNvPr>
          <p:cNvSpPr>
            <a:spLocks noGrp="1"/>
          </p:cNvSpPr>
          <p:nvPr>
            <p:ph type="sldNum" sz="quarter" idx="12"/>
          </p:nvPr>
        </p:nvSpPr>
        <p:spPr/>
        <p:txBody>
          <a:bodyPr/>
          <a:lstStyle/>
          <a:p>
            <a:fld id="{38DF7491-1301-42BD-8306-A25C64C00E5C}" type="slidenum">
              <a:rPr lang="el-GR" smtClean="0"/>
              <a:t>‹#›</a:t>
            </a:fld>
            <a:endParaRPr lang="el-GR"/>
          </a:p>
        </p:txBody>
      </p:sp>
    </p:spTree>
    <p:extLst>
      <p:ext uri="{BB962C8B-B14F-4D97-AF65-F5344CB8AC3E}">
        <p14:creationId xmlns:p14="http://schemas.microsoft.com/office/powerpoint/2010/main" val="2443224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CFD7CBC-E3A5-4388-2A4E-77FE57A38250}"/>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4C3FD15F-46FC-AF24-8BDA-386D39288295}"/>
              </a:ext>
            </a:extLst>
          </p:cNvPr>
          <p:cNvSpPr>
            <a:spLocks noGrp="1"/>
          </p:cNvSpPr>
          <p:nvPr>
            <p:ph type="dt" sz="half" idx="10"/>
          </p:nvPr>
        </p:nvSpPr>
        <p:spPr/>
        <p:txBody>
          <a:bodyPr/>
          <a:lstStyle/>
          <a:p>
            <a:fld id="{D5459F69-2BE8-4850-AE15-82958CD77AE2}" type="datetimeFigureOut">
              <a:rPr lang="el-GR" smtClean="0"/>
              <a:t>9/7/2024</a:t>
            </a:fld>
            <a:endParaRPr lang="el-GR"/>
          </a:p>
        </p:txBody>
      </p:sp>
      <p:sp>
        <p:nvSpPr>
          <p:cNvPr id="4" name="Θέση υποσέλιδου 3">
            <a:extLst>
              <a:ext uri="{FF2B5EF4-FFF2-40B4-BE49-F238E27FC236}">
                <a16:creationId xmlns:a16="http://schemas.microsoft.com/office/drawing/2014/main" id="{BB400DD0-AE6F-3EA2-9455-638E9D8E4FD7}"/>
              </a:ext>
            </a:extLst>
          </p:cNvPr>
          <p:cNvSpPr>
            <a:spLocks noGrp="1"/>
          </p:cNvSpPr>
          <p:nvPr>
            <p:ph type="ftr" sz="quarter" idx="11"/>
          </p:nvPr>
        </p:nvSpPr>
        <p:spPr/>
        <p:txBody>
          <a:bodyPr/>
          <a:lstStyle/>
          <a:p>
            <a:endParaRPr lang="el-GR"/>
          </a:p>
        </p:txBody>
      </p:sp>
      <p:sp>
        <p:nvSpPr>
          <p:cNvPr id="5" name="Θέση αριθμού διαφάνειας 4">
            <a:extLst>
              <a:ext uri="{FF2B5EF4-FFF2-40B4-BE49-F238E27FC236}">
                <a16:creationId xmlns:a16="http://schemas.microsoft.com/office/drawing/2014/main" id="{7D593661-E751-CD38-AA15-38815AB73D6D}"/>
              </a:ext>
            </a:extLst>
          </p:cNvPr>
          <p:cNvSpPr>
            <a:spLocks noGrp="1"/>
          </p:cNvSpPr>
          <p:nvPr>
            <p:ph type="sldNum" sz="quarter" idx="12"/>
          </p:nvPr>
        </p:nvSpPr>
        <p:spPr/>
        <p:txBody>
          <a:bodyPr/>
          <a:lstStyle/>
          <a:p>
            <a:fld id="{38DF7491-1301-42BD-8306-A25C64C00E5C}" type="slidenum">
              <a:rPr lang="el-GR" smtClean="0"/>
              <a:t>‹#›</a:t>
            </a:fld>
            <a:endParaRPr lang="el-GR"/>
          </a:p>
        </p:txBody>
      </p:sp>
    </p:spTree>
    <p:extLst>
      <p:ext uri="{BB962C8B-B14F-4D97-AF65-F5344CB8AC3E}">
        <p14:creationId xmlns:p14="http://schemas.microsoft.com/office/powerpoint/2010/main" val="4242374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8778C255-1C5D-7F8E-870F-8DC739416DAF}"/>
              </a:ext>
            </a:extLst>
          </p:cNvPr>
          <p:cNvSpPr>
            <a:spLocks noGrp="1"/>
          </p:cNvSpPr>
          <p:nvPr>
            <p:ph type="dt" sz="half" idx="10"/>
          </p:nvPr>
        </p:nvSpPr>
        <p:spPr/>
        <p:txBody>
          <a:bodyPr/>
          <a:lstStyle/>
          <a:p>
            <a:fld id="{D5459F69-2BE8-4850-AE15-82958CD77AE2}" type="datetimeFigureOut">
              <a:rPr lang="el-GR" smtClean="0"/>
              <a:t>9/7/2024</a:t>
            </a:fld>
            <a:endParaRPr lang="el-GR"/>
          </a:p>
        </p:txBody>
      </p:sp>
      <p:sp>
        <p:nvSpPr>
          <p:cNvPr id="3" name="Θέση υποσέλιδου 2">
            <a:extLst>
              <a:ext uri="{FF2B5EF4-FFF2-40B4-BE49-F238E27FC236}">
                <a16:creationId xmlns:a16="http://schemas.microsoft.com/office/drawing/2014/main" id="{ACA0265F-C1A0-1CBA-7F8E-0C88038A5859}"/>
              </a:ext>
            </a:extLst>
          </p:cNvPr>
          <p:cNvSpPr>
            <a:spLocks noGrp="1"/>
          </p:cNvSpPr>
          <p:nvPr>
            <p:ph type="ftr" sz="quarter" idx="11"/>
          </p:nvPr>
        </p:nvSpPr>
        <p:spPr/>
        <p:txBody>
          <a:bodyPr/>
          <a:lstStyle/>
          <a:p>
            <a:endParaRPr lang="el-GR"/>
          </a:p>
        </p:txBody>
      </p:sp>
      <p:sp>
        <p:nvSpPr>
          <p:cNvPr id="4" name="Θέση αριθμού διαφάνειας 3">
            <a:extLst>
              <a:ext uri="{FF2B5EF4-FFF2-40B4-BE49-F238E27FC236}">
                <a16:creationId xmlns:a16="http://schemas.microsoft.com/office/drawing/2014/main" id="{69BB696F-08B6-BCC0-0AE9-CBC55B86C060}"/>
              </a:ext>
            </a:extLst>
          </p:cNvPr>
          <p:cNvSpPr>
            <a:spLocks noGrp="1"/>
          </p:cNvSpPr>
          <p:nvPr>
            <p:ph type="sldNum" sz="quarter" idx="12"/>
          </p:nvPr>
        </p:nvSpPr>
        <p:spPr/>
        <p:txBody>
          <a:bodyPr/>
          <a:lstStyle/>
          <a:p>
            <a:fld id="{38DF7491-1301-42BD-8306-A25C64C00E5C}" type="slidenum">
              <a:rPr lang="el-GR" smtClean="0"/>
              <a:t>‹#›</a:t>
            </a:fld>
            <a:endParaRPr lang="el-GR"/>
          </a:p>
        </p:txBody>
      </p:sp>
    </p:spTree>
    <p:extLst>
      <p:ext uri="{BB962C8B-B14F-4D97-AF65-F5344CB8AC3E}">
        <p14:creationId xmlns:p14="http://schemas.microsoft.com/office/powerpoint/2010/main" val="3918806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80B4C66-C479-991C-2A82-81CCF8774E0A}"/>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A8A023A0-E058-DEE3-FD95-3EDA849573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κειμένου 3">
            <a:extLst>
              <a:ext uri="{FF2B5EF4-FFF2-40B4-BE49-F238E27FC236}">
                <a16:creationId xmlns:a16="http://schemas.microsoft.com/office/drawing/2014/main" id="{4EF98F97-B413-1D00-E7FE-69423D2E51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9E37AB12-9D43-379E-8BF2-DB6FF99BD071}"/>
              </a:ext>
            </a:extLst>
          </p:cNvPr>
          <p:cNvSpPr>
            <a:spLocks noGrp="1"/>
          </p:cNvSpPr>
          <p:nvPr>
            <p:ph type="dt" sz="half" idx="10"/>
          </p:nvPr>
        </p:nvSpPr>
        <p:spPr/>
        <p:txBody>
          <a:bodyPr/>
          <a:lstStyle/>
          <a:p>
            <a:fld id="{D5459F69-2BE8-4850-AE15-82958CD77AE2}" type="datetimeFigureOut">
              <a:rPr lang="el-GR" smtClean="0"/>
              <a:t>9/7/2024</a:t>
            </a:fld>
            <a:endParaRPr lang="el-GR"/>
          </a:p>
        </p:txBody>
      </p:sp>
      <p:sp>
        <p:nvSpPr>
          <p:cNvPr id="6" name="Θέση υποσέλιδου 5">
            <a:extLst>
              <a:ext uri="{FF2B5EF4-FFF2-40B4-BE49-F238E27FC236}">
                <a16:creationId xmlns:a16="http://schemas.microsoft.com/office/drawing/2014/main" id="{09B4D9B5-932B-26E2-0701-E45B2BB458BF}"/>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27EE4C0A-7177-766D-6CDF-606687EDE34C}"/>
              </a:ext>
            </a:extLst>
          </p:cNvPr>
          <p:cNvSpPr>
            <a:spLocks noGrp="1"/>
          </p:cNvSpPr>
          <p:nvPr>
            <p:ph type="sldNum" sz="quarter" idx="12"/>
          </p:nvPr>
        </p:nvSpPr>
        <p:spPr/>
        <p:txBody>
          <a:bodyPr/>
          <a:lstStyle/>
          <a:p>
            <a:fld id="{38DF7491-1301-42BD-8306-A25C64C00E5C}" type="slidenum">
              <a:rPr lang="el-GR" smtClean="0"/>
              <a:t>‹#›</a:t>
            </a:fld>
            <a:endParaRPr lang="el-GR"/>
          </a:p>
        </p:txBody>
      </p:sp>
    </p:spTree>
    <p:extLst>
      <p:ext uri="{BB962C8B-B14F-4D97-AF65-F5344CB8AC3E}">
        <p14:creationId xmlns:p14="http://schemas.microsoft.com/office/powerpoint/2010/main" val="4231667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59D8FBC-35F0-CF75-A25C-CCD24DEA4ACF}"/>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D11B1863-52A4-3665-B444-E15F8B14B1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478E0565-09D2-2B4C-D640-57EA4380C9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F493EA63-3B8F-76D2-DB38-001BFD467774}"/>
              </a:ext>
            </a:extLst>
          </p:cNvPr>
          <p:cNvSpPr>
            <a:spLocks noGrp="1"/>
          </p:cNvSpPr>
          <p:nvPr>
            <p:ph type="dt" sz="half" idx="10"/>
          </p:nvPr>
        </p:nvSpPr>
        <p:spPr/>
        <p:txBody>
          <a:bodyPr/>
          <a:lstStyle/>
          <a:p>
            <a:fld id="{D5459F69-2BE8-4850-AE15-82958CD77AE2}" type="datetimeFigureOut">
              <a:rPr lang="el-GR" smtClean="0"/>
              <a:t>9/7/2024</a:t>
            </a:fld>
            <a:endParaRPr lang="el-GR"/>
          </a:p>
        </p:txBody>
      </p:sp>
      <p:sp>
        <p:nvSpPr>
          <p:cNvPr id="6" name="Θέση υποσέλιδου 5">
            <a:extLst>
              <a:ext uri="{FF2B5EF4-FFF2-40B4-BE49-F238E27FC236}">
                <a16:creationId xmlns:a16="http://schemas.microsoft.com/office/drawing/2014/main" id="{92803A3C-8B51-878E-FABA-89C3E216382D}"/>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6A9918C7-1020-38C8-AC65-C057636B3F6F}"/>
              </a:ext>
            </a:extLst>
          </p:cNvPr>
          <p:cNvSpPr>
            <a:spLocks noGrp="1"/>
          </p:cNvSpPr>
          <p:nvPr>
            <p:ph type="sldNum" sz="quarter" idx="12"/>
          </p:nvPr>
        </p:nvSpPr>
        <p:spPr/>
        <p:txBody>
          <a:bodyPr/>
          <a:lstStyle/>
          <a:p>
            <a:fld id="{38DF7491-1301-42BD-8306-A25C64C00E5C}" type="slidenum">
              <a:rPr lang="el-GR" smtClean="0"/>
              <a:t>‹#›</a:t>
            </a:fld>
            <a:endParaRPr lang="el-GR"/>
          </a:p>
        </p:txBody>
      </p:sp>
    </p:spTree>
    <p:extLst>
      <p:ext uri="{BB962C8B-B14F-4D97-AF65-F5344CB8AC3E}">
        <p14:creationId xmlns:p14="http://schemas.microsoft.com/office/powerpoint/2010/main" val="3825314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a:extLst>
              <a:ext uri="{FF2B5EF4-FFF2-40B4-BE49-F238E27FC236}">
                <a16:creationId xmlns:a16="http://schemas.microsoft.com/office/drawing/2014/main" id="{1B943C80-9C19-4B02-9478-6153530C74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E7743ECA-3961-C454-2EC3-20BA33083A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559260EB-74DE-B738-F2FD-BC3061780E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5459F69-2BE8-4850-AE15-82958CD77AE2}" type="datetimeFigureOut">
              <a:rPr lang="el-GR" smtClean="0"/>
              <a:t>9/7/2024</a:t>
            </a:fld>
            <a:endParaRPr lang="el-GR"/>
          </a:p>
        </p:txBody>
      </p:sp>
      <p:sp>
        <p:nvSpPr>
          <p:cNvPr id="5" name="Θέση υποσέλιδου 4">
            <a:extLst>
              <a:ext uri="{FF2B5EF4-FFF2-40B4-BE49-F238E27FC236}">
                <a16:creationId xmlns:a16="http://schemas.microsoft.com/office/drawing/2014/main" id="{C12E14C4-243D-B36D-B9F8-389E76F4C1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l-GR"/>
          </a:p>
        </p:txBody>
      </p:sp>
      <p:sp>
        <p:nvSpPr>
          <p:cNvPr id="6" name="Θέση αριθμού διαφάνειας 5">
            <a:extLst>
              <a:ext uri="{FF2B5EF4-FFF2-40B4-BE49-F238E27FC236}">
                <a16:creationId xmlns:a16="http://schemas.microsoft.com/office/drawing/2014/main" id="{89855EB4-A229-BA51-5669-3021A2C57E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8DF7491-1301-42BD-8306-A25C64C00E5C}" type="slidenum">
              <a:rPr lang="el-GR" smtClean="0"/>
              <a:t>‹#›</a:t>
            </a:fld>
            <a:endParaRPr lang="el-GR"/>
          </a:p>
        </p:txBody>
      </p:sp>
    </p:spTree>
    <p:extLst>
      <p:ext uri="{BB962C8B-B14F-4D97-AF65-F5344CB8AC3E}">
        <p14:creationId xmlns:p14="http://schemas.microsoft.com/office/powerpoint/2010/main" val="1376822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ultrongr/High-School-Timetable" TargetMode="External"/><Relationship Id="rId2" Type="http://schemas.openxmlformats.org/officeDocument/2006/relationships/hyperlink" Target="https://github.com/ultrongr/High-School-Timetable/blob/main/README.md"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researchgate.net/publication/308842155_Modelling_constraints_in_school_timetabling_using_integer_linear_programming" TargetMode="External"/><Relationship Id="rId7" Type="http://schemas.openxmlformats.org/officeDocument/2006/relationships/hyperlink" Target="https://matplotlib.org/" TargetMode="External"/><Relationship Id="rId2" Type="http://schemas.openxmlformats.org/officeDocument/2006/relationships/hyperlink" Target="https://eclass.upatras.gr/modules/document/?course=EE916" TargetMode="External"/><Relationship Id="rId1" Type="http://schemas.openxmlformats.org/officeDocument/2006/relationships/slideLayout" Target="../slideLayouts/slideLayout2.xml"/><Relationship Id="rId6" Type="http://schemas.openxmlformats.org/officeDocument/2006/relationships/hyperlink" Target="https://numpy.org/" TargetMode="External"/><Relationship Id="rId5" Type="http://schemas.openxmlformats.org/officeDocument/2006/relationships/hyperlink" Target="https://pymprog.sourceforge.net/" TargetMode="External"/><Relationship Id="rId4" Type="http://schemas.openxmlformats.org/officeDocument/2006/relationships/hyperlink" Target="https://www.et.gr/SearchFe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igh Schools in Greece to Re-open on Monday | GTP Headlines">
            <a:extLst>
              <a:ext uri="{FF2B5EF4-FFF2-40B4-BE49-F238E27FC236}">
                <a16:creationId xmlns:a16="http://schemas.microsoft.com/office/drawing/2014/main" id="{52CCFCC2-A758-6824-1B14-16989E4156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17" r="19351" b="1295"/>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Τίτλος 1">
            <a:extLst>
              <a:ext uri="{FF2B5EF4-FFF2-40B4-BE49-F238E27FC236}">
                <a16:creationId xmlns:a16="http://schemas.microsoft.com/office/drawing/2014/main" id="{F6EBF419-5829-598C-79A8-085F9A858B5A}"/>
              </a:ext>
            </a:extLst>
          </p:cNvPr>
          <p:cNvSpPr>
            <a:spLocks noGrp="1"/>
          </p:cNvSpPr>
          <p:nvPr>
            <p:ph type="ctrTitle"/>
          </p:nvPr>
        </p:nvSpPr>
        <p:spPr>
          <a:xfrm>
            <a:off x="477981" y="263615"/>
            <a:ext cx="4395102" cy="3165385"/>
          </a:xfrm>
        </p:spPr>
        <p:txBody>
          <a:bodyPr anchor="b">
            <a:normAutofit/>
          </a:bodyPr>
          <a:lstStyle/>
          <a:p>
            <a:pPr algn="l"/>
            <a:r>
              <a:rPr lang="el-GR" sz="4800" dirty="0">
                <a:solidFill>
                  <a:schemeClr val="bg1"/>
                </a:solidFill>
              </a:rPr>
              <a:t>Δημιουργία Προγράμματος για Γυμνάσιο/Λύκειο</a:t>
            </a:r>
          </a:p>
        </p:txBody>
      </p:sp>
      <p:sp>
        <p:nvSpPr>
          <p:cNvPr id="3" name="Υπότιτλος 2">
            <a:extLst>
              <a:ext uri="{FF2B5EF4-FFF2-40B4-BE49-F238E27FC236}">
                <a16:creationId xmlns:a16="http://schemas.microsoft.com/office/drawing/2014/main" id="{45DD6908-5A30-1575-3EA6-660C37DBC4D1}"/>
              </a:ext>
            </a:extLst>
          </p:cNvPr>
          <p:cNvSpPr>
            <a:spLocks noGrp="1"/>
          </p:cNvSpPr>
          <p:nvPr>
            <p:ph type="subTitle" idx="1"/>
          </p:nvPr>
        </p:nvSpPr>
        <p:spPr>
          <a:xfrm>
            <a:off x="477980" y="4148254"/>
            <a:ext cx="4127474" cy="2252546"/>
          </a:xfrm>
        </p:spPr>
        <p:txBody>
          <a:bodyPr>
            <a:normAutofit/>
          </a:bodyPr>
          <a:lstStyle/>
          <a:p>
            <a:pPr algn="l"/>
            <a:r>
              <a:rPr lang="el-GR" sz="2000" dirty="0">
                <a:solidFill>
                  <a:schemeClr val="bg1"/>
                </a:solidFill>
              </a:rPr>
              <a:t>Τσάμπρας Κωνσταντίνος </a:t>
            </a:r>
            <a:r>
              <a:rPr lang="en-US" sz="2000" dirty="0">
                <a:solidFill>
                  <a:schemeClr val="bg1"/>
                </a:solidFill>
              </a:rPr>
              <a:t>up1083865</a:t>
            </a:r>
            <a:endParaRPr lang="el-GR" sz="2000" dirty="0">
              <a:solidFill>
                <a:schemeClr val="bg1"/>
              </a:solidFill>
            </a:endParaRPr>
          </a:p>
          <a:p>
            <a:pPr algn="l"/>
            <a:r>
              <a:rPr lang="el-GR" sz="2000" dirty="0">
                <a:solidFill>
                  <a:schemeClr val="bg1"/>
                </a:solidFill>
              </a:rPr>
              <a:t>Επιβλέποντες:</a:t>
            </a:r>
          </a:p>
          <a:p>
            <a:pPr algn="l"/>
            <a:r>
              <a:rPr lang="el-GR" sz="2000" dirty="0">
                <a:solidFill>
                  <a:schemeClr val="bg1"/>
                </a:solidFill>
              </a:rPr>
              <a:t>Δασκαλάκη Σοφία</a:t>
            </a:r>
          </a:p>
          <a:p>
            <a:pPr algn="l"/>
            <a:r>
              <a:rPr lang="el-GR" sz="2000" dirty="0" err="1">
                <a:solidFill>
                  <a:schemeClr val="bg1"/>
                </a:solidFill>
              </a:rPr>
              <a:t>Βαλουξής</a:t>
            </a:r>
            <a:r>
              <a:rPr lang="el-GR" sz="2000" dirty="0">
                <a:solidFill>
                  <a:schemeClr val="bg1"/>
                </a:solidFill>
              </a:rPr>
              <a:t> Χρήστος</a:t>
            </a:r>
          </a:p>
          <a:p>
            <a:pPr algn="l"/>
            <a:r>
              <a:rPr lang="el-GR" sz="2000" dirty="0" err="1">
                <a:solidFill>
                  <a:schemeClr val="bg1"/>
                </a:solidFill>
              </a:rPr>
              <a:t>Πέππας</a:t>
            </a:r>
            <a:r>
              <a:rPr lang="el-GR" sz="2000" dirty="0">
                <a:solidFill>
                  <a:schemeClr val="bg1"/>
                </a:solidFill>
              </a:rPr>
              <a:t> Παύλος</a:t>
            </a:r>
            <a:endParaRPr lang="en-US" sz="2000" dirty="0">
              <a:solidFill>
                <a:schemeClr val="bg1"/>
              </a:solidFill>
            </a:endParaRPr>
          </a:p>
        </p:txBody>
      </p:sp>
      <p:sp>
        <p:nvSpPr>
          <p:cNvPr id="1035" name="Rectangle 10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639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766716CE-C8B3-AA25-C01B-0D2DC277138A}"/>
              </a:ext>
            </a:extLst>
          </p:cNvPr>
          <p:cNvSpPr>
            <a:spLocks noGrp="1"/>
          </p:cNvSpPr>
          <p:nvPr>
            <p:ph type="title"/>
          </p:nvPr>
        </p:nvSpPr>
        <p:spPr>
          <a:xfrm>
            <a:off x="1156851" y="637762"/>
            <a:ext cx="9888496" cy="900131"/>
          </a:xfrm>
        </p:spPr>
        <p:txBody>
          <a:bodyPr anchor="t">
            <a:normAutofit/>
          </a:bodyPr>
          <a:lstStyle/>
          <a:p>
            <a:r>
              <a:rPr lang="el-GR" sz="4000" dirty="0">
                <a:solidFill>
                  <a:schemeClr val="bg1"/>
                </a:solidFill>
              </a:rPr>
              <a:t>Είσοδος</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0F9EF2A9-808F-0EA3-C09C-6B059327542B}"/>
              </a:ext>
            </a:extLst>
          </p:cNvPr>
          <p:cNvSpPr>
            <a:spLocks noGrp="1"/>
          </p:cNvSpPr>
          <p:nvPr>
            <p:ph idx="1"/>
          </p:nvPr>
        </p:nvSpPr>
        <p:spPr>
          <a:xfrm>
            <a:off x="1155548" y="2217343"/>
            <a:ext cx="9880893" cy="3959619"/>
          </a:xfrm>
        </p:spPr>
        <p:txBody>
          <a:bodyPr>
            <a:normAutofit/>
          </a:bodyPr>
          <a:lstStyle/>
          <a:p>
            <a:pPr marL="0" indent="0">
              <a:buNone/>
            </a:pPr>
            <a:r>
              <a:rPr lang="el-GR" sz="2200" dirty="0"/>
              <a:t>Σε πολλούς από τους παραπάνω ορισμούς χρησιμοποιηθήκαν πίνακες/παράμετροι που θεωρούνται είσοδοι. Αυτοί είναι οι εξής:</a:t>
            </a:r>
          </a:p>
          <a:p>
            <a:r>
              <a:rPr lang="el-GR" sz="2200" dirty="0"/>
              <a:t>Παράμετροι (αριθμός τάξεων, ημερών, ωρών, καθηγητών)</a:t>
            </a:r>
          </a:p>
          <a:p>
            <a:r>
              <a:rPr lang="el-GR" sz="2200" dirty="0"/>
              <a:t>Πίνακας με ώρες διδακτέας ύλης</a:t>
            </a:r>
          </a:p>
          <a:p>
            <a:r>
              <a:rPr lang="el-GR" sz="2200" dirty="0"/>
              <a:t>Πίνακας με μέγιστο αριθμό ωρών για καθηγητή ανά τάξη</a:t>
            </a:r>
          </a:p>
          <a:p>
            <a:r>
              <a:rPr lang="el-GR" sz="2200" dirty="0"/>
              <a:t>Πίνακες με τις ώρες και μέρες αποφυγής/προτίμησης καθηγητών</a:t>
            </a:r>
          </a:p>
          <a:p>
            <a:r>
              <a:rPr lang="el-GR" sz="2200" dirty="0"/>
              <a:t>Πίνακες με τις ώρες μη διαθεσιμότητας των καθηγητών.</a:t>
            </a:r>
          </a:p>
        </p:txBody>
      </p:sp>
    </p:spTree>
    <p:extLst>
      <p:ext uri="{BB962C8B-B14F-4D97-AF65-F5344CB8AC3E}">
        <p14:creationId xmlns:p14="http://schemas.microsoft.com/office/powerpoint/2010/main" val="3525130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766716CE-C8B3-AA25-C01B-0D2DC277138A}"/>
              </a:ext>
            </a:extLst>
          </p:cNvPr>
          <p:cNvSpPr>
            <a:spLocks noGrp="1"/>
          </p:cNvSpPr>
          <p:nvPr>
            <p:ph type="title"/>
          </p:nvPr>
        </p:nvSpPr>
        <p:spPr>
          <a:xfrm>
            <a:off x="1156851" y="637762"/>
            <a:ext cx="9888496" cy="900131"/>
          </a:xfrm>
        </p:spPr>
        <p:txBody>
          <a:bodyPr anchor="t">
            <a:normAutofit/>
          </a:bodyPr>
          <a:lstStyle/>
          <a:p>
            <a:r>
              <a:rPr lang="el-GR" sz="4000" dirty="0">
                <a:solidFill>
                  <a:schemeClr val="bg1"/>
                </a:solidFill>
              </a:rPr>
              <a:t>Έξοδος</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0F9EF2A9-808F-0EA3-C09C-6B059327542B}"/>
              </a:ext>
            </a:extLst>
          </p:cNvPr>
          <p:cNvSpPr>
            <a:spLocks noGrp="1"/>
          </p:cNvSpPr>
          <p:nvPr>
            <p:ph idx="1"/>
          </p:nvPr>
        </p:nvSpPr>
        <p:spPr>
          <a:xfrm>
            <a:off x="1155548" y="2217343"/>
            <a:ext cx="9880893" cy="3959619"/>
          </a:xfrm>
        </p:spPr>
        <p:txBody>
          <a:bodyPr>
            <a:normAutofit/>
          </a:bodyPr>
          <a:lstStyle/>
          <a:p>
            <a:pPr marL="0" indent="0">
              <a:buNone/>
            </a:pPr>
            <a:r>
              <a:rPr lang="el-GR" sz="2200" dirty="0"/>
              <a:t>Ο σκοπός του προγράμματος είναι η δημιουργία ωρολογίου προγράμματος, οπότε η έξοδος είναι το ωρολόγιο πρόγραμμα (από την οπτική των καθηγητών, αλλά και από την οπτική των τάξεων) καθώς και στατιστικά για την κάλυψη των προτιμήσεων.</a:t>
            </a:r>
          </a:p>
          <a:p>
            <a:pPr marL="0" indent="0">
              <a:buNone/>
            </a:pPr>
            <a:r>
              <a:rPr lang="el-GR" sz="2200" dirty="0"/>
              <a:t>Υπεύθυνες για την εμφάνιση αυτών είναι οι εξής μέθοδοι</a:t>
            </a:r>
            <a:r>
              <a:rPr lang="en-US" sz="2200" dirty="0"/>
              <a:t> </a:t>
            </a:r>
            <a:r>
              <a:rPr lang="el-GR" sz="2200" dirty="0"/>
              <a:t>του προγράμματος:</a:t>
            </a:r>
          </a:p>
          <a:p>
            <a:pPr marL="0" indent="0">
              <a:buNone/>
            </a:pPr>
            <a:r>
              <a:rPr lang="el-GR" sz="2200" dirty="0"/>
              <a:t>-  </a:t>
            </a:r>
            <a:r>
              <a:rPr lang="en-US" sz="2200" dirty="0" err="1"/>
              <a:t>print_classes</a:t>
            </a:r>
            <a:r>
              <a:rPr lang="en-US" sz="2200" dirty="0"/>
              <a:t>(): </a:t>
            </a:r>
            <a:r>
              <a:rPr lang="el-GR" sz="2200" dirty="0"/>
              <a:t>Εμφάνιση του ωρολογίου προγράμματος για τις τάξεις</a:t>
            </a:r>
          </a:p>
          <a:p>
            <a:pPr>
              <a:buFontTx/>
              <a:buChar char="-"/>
            </a:pPr>
            <a:r>
              <a:rPr lang="en-US" sz="2200" dirty="0" err="1"/>
              <a:t>print_professors</a:t>
            </a:r>
            <a:r>
              <a:rPr lang="en-US" sz="2200" dirty="0"/>
              <a:t>(): </a:t>
            </a:r>
            <a:r>
              <a:rPr lang="el-GR" sz="2200" dirty="0"/>
              <a:t>Εμφάνιση του προγράμματος για τους καθηγητές</a:t>
            </a:r>
          </a:p>
          <a:p>
            <a:pPr>
              <a:buFontTx/>
              <a:buChar char="-"/>
            </a:pPr>
            <a:r>
              <a:rPr lang="en-US" sz="2200" dirty="0" err="1"/>
              <a:t>show_stats</a:t>
            </a:r>
            <a:r>
              <a:rPr lang="en-US" sz="2200" dirty="0"/>
              <a:t>(): </a:t>
            </a:r>
            <a:r>
              <a:rPr lang="el-GR" sz="2200" dirty="0" err="1"/>
              <a:t>Οπτικοποίηση</a:t>
            </a:r>
            <a:r>
              <a:rPr lang="el-GR" sz="2200" dirty="0"/>
              <a:t> στατιστικών μέσω γραφικών παραστάσεων</a:t>
            </a:r>
          </a:p>
          <a:p>
            <a:pPr>
              <a:buFontTx/>
              <a:buChar char="-"/>
            </a:pPr>
            <a:r>
              <a:rPr lang="en-US" sz="2200" dirty="0" err="1"/>
              <a:t>print_stats</a:t>
            </a:r>
            <a:r>
              <a:rPr lang="en-US" sz="2200" dirty="0"/>
              <a:t>():</a:t>
            </a:r>
            <a:r>
              <a:rPr lang="el-GR" sz="2200" dirty="0"/>
              <a:t> Εμφάνιση αναλυτικών στοιχείων για τα παραπάνω στατιστικά</a:t>
            </a:r>
          </a:p>
        </p:txBody>
      </p:sp>
    </p:spTree>
    <p:extLst>
      <p:ext uri="{BB962C8B-B14F-4D97-AF65-F5344CB8AC3E}">
        <p14:creationId xmlns:p14="http://schemas.microsoft.com/office/powerpoint/2010/main" val="842570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46BB4194-E785-735A-ED7C-9D23E344A71B}"/>
              </a:ext>
            </a:extLst>
          </p:cNvPr>
          <p:cNvSpPr>
            <a:spLocks noGrp="1"/>
          </p:cNvSpPr>
          <p:nvPr>
            <p:ph type="title"/>
          </p:nvPr>
        </p:nvSpPr>
        <p:spPr>
          <a:xfrm>
            <a:off x="6734650" y="637763"/>
            <a:ext cx="4310698" cy="1627274"/>
          </a:xfrm>
        </p:spPr>
        <p:txBody>
          <a:bodyPr anchor="t">
            <a:normAutofit/>
          </a:bodyPr>
          <a:lstStyle/>
          <a:p>
            <a:r>
              <a:rPr lang="en-US" dirty="0" err="1"/>
              <a:t>print_classes</a:t>
            </a:r>
            <a:r>
              <a:rPr lang="en-US" dirty="0"/>
              <a:t>()</a:t>
            </a:r>
            <a:endParaRPr lang="el-GR" dirty="0"/>
          </a:p>
        </p:txBody>
      </p:sp>
      <p:sp>
        <p:nvSpPr>
          <p:cNvPr id="38" name="Rectangle 37">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4650" y="2267042"/>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Εικόνα 4" descr="Εικόνα που περιέχει κείμενο, στιγμιότυπο οθόνης, ρολόι, σχεδίαση&#10;&#10;Περιγραφή που δημιουργήθηκε αυτόματα">
            <a:extLst>
              <a:ext uri="{FF2B5EF4-FFF2-40B4-BE49-F238E27FC236}">
                <a16:creationId xmlns:a16="http://schemas.microsoft.com/office/drawing/2014/main" id="{AE55B13C-F8B9-3A20-6674-19E4D3623744}"/>
              </a:ext>
            </a:extLst>
          </p:cNvPr>
          <p:cNvPicPr>
            <a:picLocks noChangeAspect="1"/>
          </p:cNvPicPr>
          <p:nvPr/>
        </p:nvPicPr>
        <p:blipFill>
          <a:blip r:embed="rId2"/>
          <a:stretch>
            <a:fillRect/>
          </a:stretch>
        </p:blipFill>
        <p:spPr>
          <a:xfrm>
            <a:off x="1303587" y="4344666"/>
            <a:ext cx="4284407" cy="1887897"/>
          </a:xfrm>
          <a:prstGeom prst="rect">
            <a:avLst/>
          </a:prstGeom>
        </p:spPr>
      </p:pic>
      <p:pic>
        <p:nvPicPr>
          <p:cNvPr id="4" name="Εικόνα 3" descr="Εικόνα που περιέχει κείμενο, στιγμιότυπο οθόνης, γραμματοσειρά, αριθμός&#10;&#10;Περιγραφή που δημιουργήθηκε αυτόματα">
            <a:extLst>
              <a:ext uri="{FF2B5EF4-FFF2-40B4-BE49-F238E27FC236}">
                <a16:creationId xmlns:a16="http://schemas.microsoft.com/office/drawing/2014/main" id="{DFA8811E-BFC6-11ED-142A-4A961EF9557A}"/>
              </a:ext>
            </a:extLst>
          </p:cNvPr>
          <p:cNvPicPr>
            <a:picLocks noChangeAspect="1"/>
          </p:cNvPicPr>
          <p:nvPr/>
        </p:nvPicPr>
        <p:blipFill>
          <a:blip r:embed="rId3"/>
          <a:stretch>
            <a:fillRect/>
          </a:stretch>
        </p:blipFill>
        <p:spPr>
          <a:xfrm>
            <a:off x="1303587" y="1886242"/>
            <a:ext cx="4284401" cy="1918121"/>
          </a:xfrm>
          <a:prstGeom prst="rect">
            <a:avLst/>
          </a:prstGeom>
        </p:spPr>
      </p:pic>
      <p:sp>
        <p:nvSpPr>
          <p:cNvPr id="3" name="Θέση περιεχομένου 2">
            <a:extLst>
              <a:ext uri="{FF2B5EF4-FFF2-40B4-BE49-F238E27FC236}">
                <a16:creationId xmlns:a16="http://schemas.microsoft.com/office/drawing/2014/main" id="{09E0D28C-DF57-E588-E61A-8FC8F7998063}"/>
              </a:ext>
            </a:extLst>
          </p:cNvPr>
          <p:cNvSpPr>
            <a:spLocks noGrp="1"/>
          </p:cNvSpPr>
          <p:nvPr>
            <p:ph idx="1"/>
          </p:nvPr>
        </p:nvSpPr>
        <p:spPr>
          <a:xfrm>
            <a:off x="6734641" y="2474804"/>
            <a:ext cx="4310702" cy="3739724"/>
          </a:xfrm>
        </p:spPr>
        <p:txBody>
          <a:bodyPr>
            <a:normAutofit/>
          </a:bodyPr>
          <a:lstStyle/>
          <a:p>
            <a:r>
              <a:rPr lang="el-GR" sz="2000" dirty="0"/>
              <a:t>Επιτυχώς συμπληρωμένο πρόγραμμα τάξης</a:t>
            </a:r>
          </a:p>
          <a:p>
            <a:endParaRPr lang="el-GR" sz="2000" dirty="0"/>
          </a:p>
          <a:p>
            <a:endParaRPr lang="el-GR" sz="2000" dirty="0"/>
          </a:p>
          <a:p>
            <a:endParaRPr lang="el-GR" sz="2000" dirty="0"/>
          </a:p>
          <a:p>
            <a:r>
              <a:rPr lang="el-GR" sz="2000" dirty="0"/>
              <a:t>Ανεπιτυχώς συμπληρωμένο πρόγραμμα τάξης</a:t>
            </a:r>
          </a:p>
        </p:txBody>
      </p:sp>
    </p:spTree>
    <p:extLst>
      <p:ext uri="{BB962C8B-B14F-4D97-AF65-F5344CB8AC3E}">
        <p14:creationId xmlns:p14="http://schemas.microsoft.com/office/powerpoint/2010/main" val="2974024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0E486803-E2A1-8D29-68C6-B2CD96620F36}"/>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print_professors(): (1)</a:t>
            </a:r>
          </a:p>
        </p:txBody>
      </p:sp>
      <p:sp>
        <p:nvSpPr>
          <p:cNvPr id="6" name="Θέση περιεχομένου 5">
            <a:extLst>
              <a:ext uri="{FF2B5EF4-FFF2-40B4-BE49-F238E27FC236}">
                <a16:creationId xmlns:a16="http://schemas.microsoft.com/office/drawing/2014/main" id="{B754BF81-AF14-BF3F-3733-E34249C1E162}"/>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r>
              <a:rPr lang="en-US" sz="2400" kern="1200">
                <a:solidFill>
                  <a:schemeClr val="tx1"/>
                </a:solidFill>
                <a:latin typeface="+mn-lt"/>
                <a:ea typeface="+mn-ea"/>
                <a:cs typeface="+mn-cs"/>
              </a:rPr>
              <a:t>Πλήρης συμπλήρωση ωρολογίου προγράμματος</a:t>
            </a:r>
          </a:p>
        </p:txBody>
      </p:sp>
      <p:sp>
        <p:nvSpPr>
          <p:cNvPr id="1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Εικόνα 6" descr="Εικόνα που περιέχει στιγμιότυπο οθόνης, κείμενο&#10;&#10;Περιγραφή που δημιουργήθηκε αυτόματα">
            <a:extLst>
              <a:ext uri="{FF2B5EF4-FFF2-40B4-BE49-F238E27FC236}">
                <a16:creationId xmlns:a16="http://schemas.microsoft.com/office/drawing/2014/main" id="{8C99CC7F-C0E9-3815-A2BA-2F2652F9EEF5}"/>
              </a:ext>
            </a:extLst>
          </p:cNvPr>
          <p:cNvPicPr>
            <a:picLocks noChangeAspect="1"/>
          </p:cNvPicPr>
          <p:nvPr/>
        </p:nvPicPr>
        <p:blipFill>
          <a:blip r:embed="rId2"/>
          <a:stretch>
            <a:fillRect/>
          </a:stretch>
        </p:blipFill>
        <p:spPr>
          <a:xfrm>
            <a:off x="847493" y="2496948"/>
            <a:ext cx="10537902" cy="3722878"/>
          </a:xfrm>
          <a:prstGeom prst="rect">
            <a:avLst/>
          </a:prstGeom>
        </p:spPr>
      </p:pic>
    </p:spTree>
    <p:extLst>
      <p:ext uri="{BB962C8B-B14F-4D97-AF65-F5344CB8AC3E}">
        <p14:creationId xmlns:p14="http://schemas.microsoft.com/office/powerpoint/2010/main" val="1162790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0E486803-E2A1-8D29-68C6-B2CD96620F36}"/>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dirty="0" err="1">
                <a:solidFill>
                  <a:schemeClr val="tx1"/>
                </a:solidFill>
                <a:latin typeface="+mj-lt"/>
                <a:ea typeface="+mj-ea"/>
                <a:cs typeface="+mj-cs"/>
              </a:rPr>
              <a:t>print_professors</a:t>
            </a:r>
            <a:r>
              <a:rPr lang="en-US" sz="6600" kern="1200" dirty="0">
                <a:solidFill>
                  <a:schemeClr val="tx1"/>
                </a:solidFill>
                <a:latin typeface="+mj-lt"/>
                <a:ea typeface="+mj-ea"/>
                <a:cs typeface="+mj-cs"/>
              </a:rPr>
              <a:t>(): (</a:t>
            </a:r>
            <a:r>
              <a:rPr lang="el-GR" sz="6600" kern="1200" dirty="0">
                <a:solidFill>
                  <a:schemeClr val="tx1"/>
                </a:solidFill>
                <a:latin typeface="+mj-lt"/>
                <a:ea typeface="+mj-ea"/>
                <a:cs typeface="+mj-cs"/>
              </a:rPr>
              <a:t>2</a:t>
            </a:r>
            <a:r>
              <a:rPr lang="en-US" sz="6600" kern="1200" dirty="0">
                <a:solidFill>
                  <a:schemeClr val="tx1"/>
                </a:solidFill>
                <a:latin typeface="+mj-lt"/>
                <a:ea typeface="+mj-ea"/>
                <a:cs typeface="+mj-cs"/>
              </a:rPr>
              <a:t>)</a:t>
            </a:r>
          </a:p>
        </p:txBody>
      </p:sp>
      <p:sp>
        <p:nvSpPr>
          <p:cNvPr id="6" name="Θέση περιεχομένου 5">
            <a:extLst>
              <a:ext uri="{FF2B5EF4-FFF2-40B4-BE49-F238E27FC236}">
                <a16:creationId xmlns:a16="http://schemas.microsoft.com/office/drawing/2014/main" id="{B754BF81-AF14-BF3F-3733-E34249C1E162}"/>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r>
              <a:rPr lang="el-GR" sz="2400" kern="1200" dirty="0">
                <a:solidFill>
                  <a:schemeClr val="tx1"/>
                </a:solidFill>
                <a:latin typeface="+mn-lt"/>
                <a:ea typeface="+mn-ea"/>
                <a:cs typeface="+mn-cs"/>
              </a:rPr>
              <a:t>Μη πλήρης συμπλήρωση ωρολογίου προγράμματος</a:t>
            </a:r>
            <a:endParaRPr lang="en-US" sz="2400" kern="1200" dirty="0">
              <a:solidFill>
                <a:schemeClr val="tx1"/>
              </a:solidFill>
              <a:latin typeface="+mn-lt"/>
              <a:ea typeface="+mn-ea"/>
              <a:cs typeface="+mn-cs"/>
            </a:endParaRPr>
          </a:p>
        </p:txBody>
      </p:sp>
      <p:sp>
        <p:nvSpPr>
          <p:cNvPr id="1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Εικόνα 2" descr="Εικόνα που περιέχει κείμενο, στιγμιότυπο οθόνης&#10;&#10;Περιγραφή που δημιουργήθηκε αυτόματα">
            <a:extLst>
              <a:ext uri="{FF2B5EF4-FFF2-40B4-BE49-F238E27FC236}">
                <a16:creationId xmlns:a16="http://schemas.microsoft.com/office/drawing/2014/main" id="{59F3749C-F6E7-FA98-08F3-3090A446CB8D}"/>
              </a:ext>
            </a:extLst>
          </p:cNvPr>
          <p:cNvPicPr>
            <a:picLocks noChangeAspect="1"/>
          </p:cNvPicPr>
          <p:nvPr/>
        </p:nvPicPr>
        <p:blipFill>
          <a:blip r:embed="rId2"/>
          <a:stretch>
            <a:fillRect/>
          </a:stretch>
        </p:blipFill>
        <p:spPr>
          <a:xfrm>
            <a:off x="321217" y="2496947"/>
            <a:ext cx="11544967" cy="4109648"/>
          </a:xfrm>
          <a:prstGeom prst="rect">
            <a:avLst/>
          </a:prstGeom>
        </p:spPr>
      </p:pic>
    </p:spTree>
    <p:extLst>
      <p:ext uri="{BB962C8B-B14F-4D97-AF65-F5344CB8AC3E}">
        <p14:creationId xmlns:p14="http://schemas.microsoft.com/office/powerpoint/2010/main" val="542800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3BA6DA8-36BC-2789-3866-5C5426099319}"/>
              </a:ext>
            </a:extLst>
          </p:cNvPr>
          <p:cNvSpPr>
            <a:spLocks noGrp="1"/>
          </p:cNvSpPr>
          <p:nvPr>
            <p:ph type="title"/>
          </p:nvPr>
        </p:nvSpPr>
        <p:spPr>
          <a:xfrm>
            <a:off x="876693" y="741391"/>
            <a:ext cx="3455821" cy="1616203"/>
          </a:xfrm>
        </p:spPr>
        <p:txBody>
          <a:bodyPr anchor="b">
            <a:normAutofit/>
          </a:bodyPr>
          <a:lstStyle/>
          <a:p>
            <a:r>
              <a:rPr lang="en-US" sz="3200"/>
              <a:t>show_stats():</a:t>
            </a:r>
            <a:endParaRPr lang="el-GR" sz="3200"/>
          </a:p>
        </p:txBody>
      </p:sp>
      <p:sp>
        <p:nvSpPr>
          <p:cNvPr id="3" name="Θέση περιεχομένου 2">
            <a:extLst>
              <a:ext uri="{FF2B5EF4-FFF2-40B4-BE49-F238E27FC236}">
                <a16:creationId xmlns:a16="http://schemas.microsoft.com/office/drawing/2014/main" id="{713EC6AC-C8D5-1D7C-6893-CEBFD6A7E6E1}"/>
              </a:ext>
            </a:extLst>
          </p:cNvPr>
          <p:cNvSpPr>
            <a:spLocks noGrp="1"/>
          </p:cNvSpPr>
          <p:nvPr>
            <p:ph idx="1"/>
          </p:nvPr>
        </p:nvSpPr>
        <p:spPr>
          <a:xfrm>
            <a:off x="876693" y="2533476"/>
            <a:ext cx="3455821" cy="3447832"/>
          </a:xfrm>
        </p:spPr>
        <p:txBody>
          <a:bodyPr anchor="t">
            <a:normAutofit/>
          </a:bodyPr>
          <a:lstStyle/>
          <a:p>
            <a:r>
              <a:rPr lang="el-GR" sz="2000"/>
              <a:t>Οπτικοποίηση στατιστικών προτιμήσεων ημερών/ωρών (συντελεστές 2/0.5)</a:t>
            </a:r>
          </a:p>
        </p:txBody>
      </p:sp>
      <p:pic>
        <p:nvPicPr>
          <p:cNvPr id="4" name="Εικόνα 3" descr="Εικόνα που περιέχει κείμενο, διάγραμμα, στιγμιότυπο οθόνης, παράλληλα&#10;&#10;Περιγραφή που δημιουργήθηκε αυτόματα">
            <a:extLst>
              <a:ext uri="{FF2B5EF4-FFF2-40B4-BE49-F238E27FC236}">
                <a16:creationId xmlns:a16="http://schemas.microsoft.com/office/drawing/2014/main" id="{9CB63768-15B0-CDC3-7FD2-0EBE37A4CA5F}"/>
              </a:ext>
            </a:extLst>
          </p:cNvPr>
          <p:cNvPicPr>
            <a:picLocks noChangeAspect="1"/>
          </p:cNvPicPr>
          <p:nvPr/>
        </p:nvPicPr>
        <p:blipFill>
          <a:blip r:embed="rId2"/>
          <a:stretch>
            <a:fillRect/>
          </a:stretch>
        </p:blipFill>
        <p:spPr>
          <a:xfrm>
            <a:off x="4332513" y="257545"/>
            <a:ext cx="7486921" cy="6176709"/>
          </a:xfrm>
          <a:prstGeom prst="rect">
            <a:avLst/>
          </a:prstGeom>
        </p:spPr>
      </p:pic>
      <p:grpSp>
        <p:nvGrpSpPr>
          <p:cNvPr id="9" name="Group 8">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0" name="Rectangle 9">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33798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4E3B5B9-EAD6-4EBC-A4EB-FAF1FD57D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83903554-7046-F240-F1BC-395F9F0BA5DB}"/>
              </a:ext>
            </a:extLst>
          </p:cNvPr>
          <p:cNvSpPr>
            <a:spLocks noGrp="1"/>
          </p:cNvSpPr>
          <p:nvPr>
            <p:ph type="title"/>
          </p:nvPr>
        </p:nvSpPr>
        <p:spPr>
          <a:xfrm>
            <a:off x="754179" y="1183759"/>
            <a:ext cx="3527117" cy="2347992"/>
          </a:xfrm>
        </p:spPr>
        <p:txBody>
          <a:bodyPr vert="horz" lIns="91440" tIns="45720" rIns="91440" bIns="45720" rtlCol="0" anchor="b">
            <a:normAutofit/>
          </a:bodyPr>
          <a:lstStyle/>
          <a:p>
            <a:pPr algn="ctr"/>
            <a:r>
              <a:rPr lang="en-US" sz="3200"/>
              <a:t>print_stats():</a:t>
            </a:r>
          </a:p>
        </p:txBody>
      </p:sp>
      <p:sp>
        <p:nvSpPr>
          <p:cNvPr id="3" name="Θέση περιεχομένου 2">
            <a:extLst>
              <a:ext uri="{FF2B5EF4-FFF2-40B4-BE49-F238E27FC236}">
                <a16:creationId xmlns:a16="http://schemas.microsoft.com/office/drawing/2014/main" id="{3127B1A2-29EA-991A-9CEC-6F2723F99211}"/>
              </a:ext>
            </a:extLst>
          </p:cNvPr>
          <p:cNvSpPr>
            <a:spLocks noGrp="1"/>
          </p:cNvSpPr>
          <p:nvPr>
            <p:ph idx="1"/>
          </p:nvPr>
        </p:nvSpPr>
        <p:spPr>
          <a:xfrm>
            <a:off x="754179" y="3623828"/>
            <a:ext cx="3527117" cy="2019288"/>
          </a:xfrm>
        </p:spPr>
        <p:txBody>
          <a:bodyPr vert="horz" lIns="91440" tIns="45720" rIns="91440" bIns="45720" rtlCol="0">
            <a:normAutofit/>
          </a:bodyPr>
          <a:lstStyle/>
          <a:p>
            <a:pPr marL="0" indent="0" algn="ctr">
              <a:buNone/>
            </a:pPr>
            <a:r>
              <a:rPr lang="en-US" sz="1600"/>
              <a:t>Εμφάνιση στο τερματικό αναλυτικών στατιστικών</a:t>
            </a:r>
          </a:p>
        </p:txBody>
      </p:sp>
      <p:sp>
        <p:nvSpPr>
          <p:cNvPr id="14" name="Rectangle 13">
            <a:extLst>
              <a:ext uri="{FF2B5EF4-FFF2-40B4-BE49-F238E27FC236}">
                <a16:creationId xmlns:a16="http://schemas.microsoft.com/office/drawing/2014/main" id="{3276E0C7-D588-440B-8F4A-876392DB7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436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7D859EF-0C2A-487B-A0C6-A8276E48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5" y="0"/>
            <a:ext cx="5040655" cy="6043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28DAEEC-DF4E-4F27-9670-DC11E882C7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8698" y="0"/>
            <a:ext cx="7083302"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Εικόνα 3" descr="Εικόνα που περιέχει κείμενο, στιγμιότυπο οθόνης, γραμματοσειρά&#10;&#10;Περιγραφή που δημιουργήθηκε αυτόματα">
            <a:extLst>
              <a:ext uri="{FF2B5EF4-FFF2-40B4-BE49-F238E27FC236}">
                <a16:creationId xmlns:a16="http://schemas.microsoft.com/office/drawing/2014/main" id="{83E826AA-E9BC-9DF3-7596-B8233D2511CB}"/>
              </a:ext>
            </a:extLst>
          </p:cNvPr>
          <p:cNvPicPr>
            <a:picLocks noChangeAspect="1"/>
          </p:cNvPicPr>
          <p:nvPr/>
        </p:nvPicPr>
        <p:blipFill>
          <a:blip r:embed="rId2"/>
          <a:stretch>
            <a:fillRect/>
          </a:stretch>
        </p:blipFill>
        <p:spPr>
          <a:xfrm>
            <a:off x="6188569" y="317847"/>
            <a:ext cx="5624290" cy="1444281"/>
          </a:xfrm>
          <a:prstGeom prst="rect">
            <a:avLst/>
          </a:prstGeom>
        </p:spPr>
      </p:pic>
      <p:pic>
        <p:nvPicPr>
          <p:cNvPr id="5" name="Εικόνα 4" descr="Εικόνα που περιέχει κείμενο, στιγμιότυπο οθόνης, γραμματοσειρά&#10;&#10;Περιγραφή που δημιουργήθηκε αυτόματα">
            <a:extLst>
              <a:ext uri="{FF2B5EF4-FFF2-40B4-BE49-F238E27FC236}">
                <a16:creationId xmlns:a16="http://schemas.microsoft.com/office/drawing/2014/main" id="{92E8DFAC-62B8-B248-0C6F-00F3A3B2F600}"/>
              </a:ext>
            </a:extLst>
          </p:cNvPr>
          <p:cNvPicPr>
            <a:picLocks noChangeAspect="1"/>
          </p:cNvPicPr>
          <p:nvPr/>
        </p:nvPicPr>
        <p:blipFill>
          <a:blip r:embed="rId3"/>
          <a:stretch>
            <a:fillRect/>
          </a:stretch>
        </p:blipFill>
        <p:spPr>
          <a:xfrm>
            <a:off x="6207874" y="1936170"/>
            <a:ext cx="5672476" cy="1302921"/>
          </a:xfrm>
          <a:prstGeom prst="rect">
            <a:avLst/>
          </a:prstGeom>
        </p:spPr>
      </p:pic>
      <p:pic>
        <p:nvPicPr>
          <p:cNvPr id="6" name="Εικόνα 5" descr="Εικόνα που περιέχει κείμενο, στιγμιότυπο οθόνης, γραμματοσειρά&#10;&#10;Περιγραφή που δημιουργήθηκε αυτόματα">
            <a:extLst>
              <a:ext uri="{FF2B5EF4-FFF2-40B4-BE49-F238E27FC236}">
                <a16:creationId xmlns:a16="http://schemas.microsoft.com/office/drawing/2014/main" id="{9AC2C04B-3E90-A342-7616-AA23E412DFF7}"/>
              </a:ext>
            </a:extLst>
          </p:cNvPr>
          <p:cNvPicPr>
            <a:picLocks noChangeAspect="1"/>
          </p:cNvPicPr>
          <p:nvPr/>
        </p:nvPicPr>
        <p:blipFill>
          <a:blip r:embed="rId4"/>
          <a:stretch>
            <a:fillRect/>
          </a:stretch>
        </p:blipFill>
        <p:spPr>
          <a:xfrm>
            <a:off x="6207874" y="3531751"/>
            <a:ext cx="5672476" cy="1115768"/>
          </a:xfrm>
          <a:prstGeom prst="rect">
            <a:avLst/>
          </a:prstGeom>
        </p:spPr>
      </p:pic>
      <p:pic>
        <p:nvPicPr>
          <p:cNvPr id="7" name="Εικόνα 6" descr="Εικόνα που περιέχει κείμενο, στιγμιότυπο οθόνης, γραμματοσειρά, πληροφορίες&#10;&#10;Περιγραφή που δημιουργήθηκε αυτόματα">
            <a:extLst>
              <a:ext uri="{FF2B5EF4-FFF2-40B4-BE49-F238E27FC236}">
                <a16:creationId xmlns:a16="http://schemas.microsoft.com/office/drawing/2014/main" id="{7A5F6399-CE4B-B56A-B4D0-C7E70A80D0E5}"/>
              </a:ext>
            </a:extLst>
          </p:cNvPr>
          <p:cNvPicPr>
            <a:picLocks noChangeAspect="1"/>
          </p:cNvPicPr>
          <p:nvPr/>
        </p:nvPicPr>
        <p:blipFill>
          <a:blip r:embed="rId5"/>
          <a:stretch>
            <a:fillRect/>
          </a:stretch>
        </p:blipFill>
        <p:spPr>
          <a:xfrm>
            <a:off x="6207874" y="5080982"/>
            <a:ext cx="5672476" cy="942836"/>
          </a:xfrm>
          <a:prstGeom prst="rect">
            <a:avLst/>
          </a:prstGeom>
        </p:spPr>
      </p:pic>
      <p:sp>
        <p:nvSpPr>
          <p:cNvPr id="20" name="Rectangle 19">
            <a:extLst>
              <a:ext uri="{FF2B5EF4-FFF2-40B4-BE49-F238E27FC236}">
                <a16:creationId xmlns:a16="http://schemas.microsoft.com/office/drawing/2014/main" id="{EDB19A81-C621-40A1-87E0-015F982C4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797570"/>
            <a:ext cx="5040655" cy="6043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3091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36AD3A7-7862-DF85-3702-8639D75751A1}"/>
              </a:ext>
            </a:extLst>
          </p:cNvPr>
          <p:cNvSpPr>
            <a:spLocks noGrp="1"/>
          </p:cNvSpPr>
          <p:nvPr>
            <p:ph type="title"/>
          </p:nvPr>
        </p:nvSpPr>
        <p:spPr/>
        <p:txBody>
          <a:bodyPr/>
          <a:lstStyle/>
          <a:p>
            <a:r>
              <a:rPr lang="el-GR" dirty="0"/>
              <a:t>Παρουσίαση αποτελεσμάτων για το πρόγραμμα του υπουργείου*</a:t>
            </a:r>
          </a:p>
        </p:txBody>
      </p:sp>
      <p:pic>
        <p:nvPicPr>
          <p:cNvPr id="5" name="Θέση περιεχομένου 4">
            <a:extLst>
              <a:ext uri="{FF2B5EF4-FFF2-40B4-BE49-F238E27FC236}">
                <a16:creationId xmlns:a16="http://schemas.microsoft.com/office/drawing/2014/main" id="{63EBCCFE-3587-B600-14A3-7713D185788C}"/>
              </a:ext>
            </a:extLst>
          </p:cNvPr>
          <p:cNvPicPr>
            <a:picLocks noGrp="1" noChangeAspect="1"/>
          </p:cNvPicPr>
          <p:nvPr>
            <p:ph idx="1"/>
          </p:nvPr>
        </p:nvPicPr>
        <p:blipFill>
          <a:blip r:embed="rId2"/>
          <a:stretch>
            <a:fillRect/>
          </a:stretch>
        </p:blipFill>
        <p:spPr>
          <a:xfrm>
            <a:off x="213731" y="1913030"/>
            <a:ext cx="2896901" cy="4351338"/>
          </a:xfrm>
        </p:spPr>
      </p:pic>
      <p:pic>
        <p:nvPicPr>
          <p:cNvPr id="7" name="Εικόνα 6">
            <a:extLst>
              <a:ext uri="{FF2B5EF4-FFF2-40B4-BE49-F238E27FC236}">
                <a16:creationId xmlns:a16="http://schemas.microsoft.com/office/drawing/2014/main" id="{23D0B9C6-7B9C-FB82-91A8-A9787F7211FD}"/>
              </a:ext>
            </a:extLst>
          </p:cNvPr>
          <p:cNvPicPr>
            <a:picLocks noChangeAspect="1"/>
          </p:cNvPicPr>
          <p:nvPr/>
        </p:nvPicPr>
        <p:blipFill>
          <a:blip r:embed="rId3"/>
          <a:stretch>
            <a:fillRect/>
          </a:stretch>
        </p:blipFill>
        <p:spPr>
          <a:xfrm>
            <a:off x="3283049" y="2129170"/>
            <a:ext cx="8817881" cy="3919058"/>
          </a:xfrm>
          <a:prstGeom prst="rect">
            <a:avLst/>
          </a:prstGeom>
        </p:spPr>
      </p:pic>
    </p:spTree>
    <p:extLst>
      <p:ext uri="{BB962C8B-B14F-4D97-AF65-F5344CB8AC3E}">
        <p14:creationId xmlns:p14="http://schemas.microsoft.com/office/powerpoint/2010/main" val="1976561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9E5A460C-44C3-BFE8-7EA8-08DEEE6627DA}"/>
              </a:ext>
            </a:extLst>
          </p:cNvPr>
          <p:cNvSpPr>
            <a:spLocks noGrp="1"/>
          </p:cNvSpPr>
          <p:nvPr>
            <p:ph type="title"/>
          </p:nvPr>
        </p:nvSpPr>
        <p:spPr>
          <a:xfrm>
            <a:off x="1156851" y="637762"/>
            <a:ext cx="9888496" cy="900131"/>
          </a:xfrm>
        </p:spPr>
        <p:txBody>
          <a:bodyPr anchor="t">
            <a:normAutofit/>
          </a:bodyPr>
          <a:lstStyle/>
          <a:p>
            <a:r>
              <a:rPr lang="el-GR" sz="4000">
                <a:solidFill>
                  <a:schemeClr val="bg1"/>
                </a:solidFill>
              </a:rPr>
              <a:t>Οδηγίες εγκατάστασης</a:t>
            </a:r>
          </a:p>
        </p:txBody>
      </p:sp>
      <p:sp>
        <p:nvSpPr>
          <p:cNvPr id="25" name="Rectangle 24">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CB155C12-AE8F-35D0-7788-0D5B6C5B43D2}"/>
              </a:ext>
            </a:extLst>
          </p:cNvPr>
          <p:cNvSpPr>
            <a:spLocks noGrp="1"/>
          </p:cNvSpPr>
          <p:nvPr>
            <p:ph idx="1"/>
          </p:nvPr>
        </p:nvSpPr>
        <p:spPr>
          <a:xfrm>
            <a:off x="1155548" y="2217343"/>
            <a:ext cx="9880893" cy="3959619"/>
          </a:xfrm>
        </p:spPr>
        <p:txBody>
          <a:bodyPr>
            <a:normAutofit/>
          </a:bodyPr>
          <a:lstStyle/>
          <a:p>
            <a:pPr marL="457200" marR="0">
              <a:spcBef>
                <a:spcPts val="0"/>
              </a:spcBef>
              <a:spcAft>
                <a:spcPts val="0"/>
              </a:spcAft>
            </a:pPr>
            <a:endParaRPr lang="en-US" sz="2200" kern="100">
              <a:effectLst/>
              <a:latin typeface="Calibri" panose="020F0502020204030204" pitchFamily="34" charset="0"/>
              <a:ea typeface="Aptos" panose="020B0004020202020204" pitchFamily="34" charset="0"/>
              <a:cs typeface="Times New Roman" panose="02020603050405020304" pitchFamily="18" charset="0"/>
            </a:endParaRPr>
          </a:p>
          <a:p>
            <a:pPr marR="0" indent="0">
              <a:spcBef>
                <a:spcPts val="0"/>
              </a:spcBef>
              <a:spcAft>
                <a:spcPts val="0"/>
              </a:spcAft>
              <a:buNone/>
            </a:pPr>
            <a:endParaRPr lang="en-US" sz="2200" kern="100">
              <a:latin typeface="Calibri" panose="020F0502020204030204" pitchFamily="34" charset="0"/>
              <a:ea typeface="Aptos" panose="020B0004020202020204" pitchFamily="34" charset="0"/>
              <a:cs typeface="Times New Roman" panose="02020603050405020304" pitchFamily="18" charset="0"/>
            </a:endParaRPr>
          </a:p>
          <a:p>
            <a:pPr marR="0" indent="0">
              <a:spcBef>
                <a:spcPts val="0"/>
              </a:spcBef>
              <a:spcAft>
                <a:spcPts val="0"/>
              </a:spcAft>
              <a:buNone/>
            </a:pPr>
            <a:endParaRPr lang="en-US" sz="2200" kern="100">
              <a:latin typeface="Calibri" panose="020F0502020204030204" pitchFamily="34" charset="0"/>
              <a:ea typeface="Aptos" panose="020B0004020202020204" pitchFamily="34" charset="0"/>
              <a:cs typeface="Times New Roman" panose="02020603050405020304" pitchFamily="18" charset="0"/>
            </a:endParaRPr>
          </a:p>
          <a:p>
            <a:pPr marL="457200" marR="0">
              <a:spcBef>
                <a:spcPts val="0"/>
              </a:spcBef>
              <a:spcAft>
                <a:spcPts val="0"/>
              </a:spcAft>
            </a:pPr>
            <a:r>
              <a:rPr lang="el-GR" sz="2200" kern="100">
                <a:effectLst/>
                <a:latin typeface="Calibri" panose="020F0502020204030204" pitchFamily="34" charset="0"/>
                <a:ea typeface="Aptos" panose="020B0004020202020204" pitchFamily="34" charset="0"/>
                <a:cs typeface="Times New Roman" panose="02020603050405020304" pitchFamily="18" charset="0"/>
              </a:rPr>
              <a:t>Αναλυτικές οδηγίες για την εγκατάσταση μπορούν να βρεθούν στο αρχείο </a:t>
            </a:r>
            <a:r>
              <a:rPr lang="en-US" sz="2200" kern="100">
                <a:effectLst/>
                <a:latin typeface="Calibri" panose="020F0502020204030204" pitchFamily="34" charset="0"/>
                <a:ea typeface="Aptos" panose="020B0004020202020204" pitchFamily="34" charset="0"/>
                <a:cs typeface="Times New Roman" panose="02020603050405020304" pitchFamily="18" charset="0"/>
              </a:rPr>
              <a:t>README</a:t>
            </a:r>
            <a:r>
              <a:rPr lang="el-GR" sz="2200" kern="100">
                <a:effectLst/>
                <a:latin typeface="Calibri" panose="020F0502020204030204" pitchFamily="34" charset="0"/>
                <a:ea typeface="Aptos" panose="020B0004020202020204" pitchFamily="34" charset="0"/>
                <a:cs typeface="Times New Roman" panose="02020603050405020304" pitchFamily="18" charset="0"/>
              </a:rPr>
              <a:t>.</a:t>
            </a:r>
            <a:r>
              <a:rPr lang="en-US" sz="2200" kern="100">
                <a:effectLst/>
                <a:latin typeface="Calibri" panose="020F0502020204030204" pitchFamily="34" charset="0"/>
                <a:ea typeface="Aptos" panose="020B0004020202020204" pitchFamily="34" charset="0"/>
                <a:cs typeface="Times New Roman" panose="02020603050405020304" pitchFamily="18" charset="0"/>
              </a:rPr>
              <a:t>md </a:t>
            </a:r>
            <a:r>
              <a:rPr lang="el-GR" sz="2200" kern="100">
                <a:effectLst/>
                <a:latin typeface="Calibri" panose="020F0502020204030204" pitchFamily="34" charset="0"/>
                <a:ea typeface="Aptos" panose="020B0004020202020204" pitchFamily="34" charset="0"/>
                <a:cs typeface="Times New Roman" panose="02020603050405020304" pitchFamily="18" charset="0"/>
              </a:rPr>
              <a:t>στο αρχείο:</a:t>
            </a:r>
            <a:endParaRPr lang="el-GR" sz="2200" kern="100">
              <a:effectLst/>
              <a:latin typeface="Aptos" panose="020B0004020202020204" pitchFamily="34" charset="0"/>
              <a:ea typeface="Aptos" panose="020B0004020202020204" pitchFamily="34" charset="0"/>
              <a:cs typeface="Times New Roman" panose="02020603050405020304" pitchFamily="18" charset="0"/>
            </a:endParaRPr>
          </a:p>
          <a:p>
            <a:pPr marR="0" indent="0">
              <a:spcBef>
                <a:spcPts val="0"/>
              </a:spcBef>
              <a:spcAft>
                <a:spcPts val="0"/>
              </a:spcAft>
              <a:buNone/>
            </a:pPr>
            <a:r>
              <a:rPr lang="el-GR" sz="2200" u="sng" kern="100">
                <a:effectLst/>
                <a:latin typeface="Calibri" panose="020F0502020204030204" pitchFamily="34" charset="0"/>
                <a:ea typeface="Aptos" panose="020B0004020202020204" pitchFamily="34" charset="0"/>
                <a:cs typeface="Times New Roman" panose="02020603050405020304" pitchFamily="18" charset="0"/>
                <a:hlinkClick r:id="rId2"/>
              </a:rPr>
              <a:t>https://github.com/ultrongr/High-School-Timetable/blob/main/README.md</a:t>
            </a:r>
            <a:endParaRPr lang="el-GR" sz="2200" kern="100">
              <a:effectLst/>
              <a:latin typeface="Aptos" panose="020B0004020202020204" pitchFamily="34" charset="0"/>
              <a:ea typeface="Aptos" panose="020B0004020202020204" pitchFamily="34" charset="0"/>
              <a:cs typeface="Times New Roman" panose="02020603050405020304" pitchFamily="18" charset="0"/>
            </a:endParaRPr>
          </a:p>
          <a:p>
            <a:pPr marL="457200" marR="0">
              <a:spcBef>
                <a:spcPts val="0"/>
              </a:spcBef>
              <a:spcAft>
                <a:spcPts val="0"/>
              </a:spcAft>
            </a:pPr>
            <a:endParaRPr lang="en-US" sz="2200" kern="100">
              <a:latin typeface="Calibri" panose="020F0502020204030204" pitchFamily="34" charset="0"/>
              <a:ea typeface="Aptos" panose="020B0004020202020204" pitchFamily="34" charset="0"/>
              <a:cs typeface="Times New Roman" panose="02020603050405020304" pitchFamily="18" charset="0"/>
            </a:endParaRPr>
          </a:p>
          <a:p>
            <a:pPr marL="457200" marR="0">
              <a:spcBef>
                <a:spcPts val="0"/>
              </a:spcBef>
              <a:spcAft>
                <a:spcPts val="0"/>
              </a:spcAft>
            </a:pPr>
            <a:endParaRPr lang="en-US" sz="2200" kern="100">
              <a:effectLst/>
              <a:latin typeface="Calibri" panose="020F0502020204030204" pitchFamily="34" charset="0"/>
              <a:ea typeface="Aptos" panose="020B0004020202020204" pitchFamily="34" charset="0"/>
              <a:cs typeface="Times New Roman" panose="02020603050405020304" pitchFamily="18" charset="0"/>
            </a:endParaRPr>
          </a:p>
          <a:p>
            <a:pPr marL="457200" marR="0">
              <a:spcBef>
                <a:spcPts val="0"/>
              </a:spcBef>
              <a:spcAft>
                <a:spcPts val="0"/>
              </a:spcAft>
            </a:pPr>
            <a:endParaRPr lang="en-US" sz="2200" kern="100">
              <a:effectLst/>
              <a:latin typeface="Calibri" panose="020F0502020204030204" pitchFamily="34" charset="0"/>
              <a:ea typeface="Aptos" panose="020B0004020202020204" pitchFamily="34" charset="0"/>
              <a:cs typeface="Times New Roman" panose="02020603050405020304" pitchFamily="18" charset="0"/>
            </a:endParaRPr>
          </a:p>
          <a:p>
            <a:pPr marL="457200" marR="0">
              <a:spcBef>
                <a:spcPts val="0"/>
              </a:spcBef>
              <a:spcAft>
                <a:spcPts val="0"/>
              </a:spcAft>
            </a:pPr>
            <a:endParaRPr lang="el-GR" sz="2200" kern="100">
              <a:effectLst/>
              <a:latin typeface="Aptos" panose="020B0004020202020204" pitchFamily="34" charset="0"/>
              <a:ea typeface="Aptos" panose="020B0004020202020204" pitchFamily="34" charset="0"/>
              <a:cs typeface="Times New Roman" panose="02020603050405020304" pitchFamily="18" charset="0"/>
            </a:endParaRPr>
          </a:p>
          <a:p>
            <a:pPr marL="457200" marR="0">
              <a:spcBef>
                <a:spcPts val="0"/>
              </a:spcBef>
              <a:spcAft>
                <a:spcPts val="0"/>
              </a:spcAft>
            </a:pPr>
            <a:r>
              <a:rPr lang="el-GR" sz="2200" kern="100">
                <a:effectLst/>
                <a:latin typeface="Calibri" panose="020F0502020204030204" pitchFamily="34" charset="0"/>
                <a:ea typeface="Aptos" panose="020B0004020202020204" pitchFamily="34" charset="0"/>
                <a:cs typeface="Times New Roman" panose="02020603050405020304" pitchFamily="18" charset="0"/>
              </a:rPr>
              <a:t>Σύνδεσμος για το αποθετήριο:</a:t>
            </a:r>
            <a:endParaRPr lang="el-GR" sz="2200" kern="100">
              <a:effectLst/>
              <a:latin typeface="Aptos" panose="020B0004020202020204" pitchFamily="34" charset="0"/>
              <a:ea typeface="Aptos" panose="020B0004020202020204" pitchFamily="34" charset="0"/>
              <a:cs typeface="Times New Roman" panose="02020603050405020304" pitchFamily="18" charset="0"/>
            </a:endParaRPr>
          </a:p>
          <a:p>
            <a:pPr marR="0" indent="0">
              <a:spcBef>
                <a:spcPts val="0"/>
              </a:spcBef>
              <a:spcAft>
                <a:spcPts val="800"/>
              </a:spcAft>
              <a:buNone/>
            </a:pPr>
            <a:r>
              <a:rPr lang="el-GR" sz="2200" u="sng" kern="100">
                <a:effectLst/>
                <a:latin typeface="Calibri" panose="020F0502020204030204" pitchFamily="34" charset="0"/>
                <a:ea typeface="Aptos" panose="020B0004020202020204" pitchFamily="34" charset="0"/>
                <a:cs typeface="Times New Roman" panose="02020603050405020304" pitchFamily="18" charset="0"/>
                <a:hlinkClick r:id="rId3"/>
              </a:rPr>
              <a:t>https://github.com/ultrongr/High-School-Timetable</a:t>
            </a:r>
            <a:endParaRPr lang="el-GR" sz="2200" kern="100">
              <a:effectLst/>
              <a:latin typeface="Aptos" panose="020B0004020202020204" pitchFamily="34" charset="0"/>
              <a:ea typeface="Aptos" panose="020B0004020202020204" pitchFamily="34" charset="0"/>
              <a:cs typeface="Times New Roman" panose="02020603050405020304" pitchFamily="18" charset="0"/>
            </a:endParaRPr>
          </a:p>
          <a:p>
            <a:endParaRPr lang="el-GR" sz="2200"/>
          </a:p>
        </p:txBody>
      </p:sp>
    </p:spTree>
    <p:extLst>
      <p:ext uri="{BB962C8B-B14F-4D97-AF65-F5344CB8AC3E}">
        <p14:creationId xmlns:p14="http://schemas.microsoft.com/office/powerpoint/2010/main" val="2516540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9646B784-AD1F-BE83-FA0F-4554F1C6AEA2}"/>
              </a:ext>
            </a:extLst>
          </p:cNvPr>
          <p:cNvSpPr>
            <a:spLocks noGrp="1"/>
          </p:cNvSpPr>
          <p:nvPr>
            <p:ph type="title"/>
          </p:nvPr>
        </p:nvSpPr>
        <p:spPr>
          <a:xfrm>
            <a:off x="1156851" y="637762"/>
            <a:ext cx="9888496" cy="900131"/>
          </a:xfrm>
        </p:spPr>
        <p:txBody>
          <a:bodyPr anchor="t">
            <a:normAutofit/>
          </a:bodyPr>
          <a:lstStyle/>
          <a:p>
            <a:r>
              <a:rPr lang="el-GR" sz="4000" dirty="0">
                <a:solidFill>
                  <a:schemeClr val="bg1"/>
                </a:solidFill>
              </a:rPr>
              <a:t>Βιβλιογραφία</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2B9B98D6-C8B8-6A7A-8ED1-2618B23FE980}"/>
              </a:ext>
            </a:extLst>
          </p:cNvPr>
          <p:cNvSpPr>
            <a:spLocks noGrp="1"/>
          </p:cNvSpPr>
          <p:nvPr>
            <p:ph idx="1"/>
          </p:nvPr>
        </p:nvSpPr>
        <p:spPr>
          <a:xfrm>
            <a:off x="1155548" y="2217343"/>
            <a:ext cx="9880893" cy="3959619"/>
          </a:xfrm>
        </p:spPr>
        <p:txBody>
          <a:bodyPr>
            <a:normAutofit/>
          </a:bodyPr>
          <a:lstStyle/>
          <a:p>
            <a:pPr marL="342900" marR="0" lvl="0" indent="-342900">
              <a:spcBef>
                <a:spcPts val="0"/>
              </a:spcBef>
              <a:spcAft>
                <a:spcPts val="0"/>
              </a:spcAft>
              <a:buFont typeface="Wingdings" panose="05000000000000000000" pitchFamily="2" charset="2"/>
              <a:buChar char=""/>
            </a:pPr>
            <a:r>
              <a:rPr lang="el-GR" sz="1700" kern="100" dirty="0">
                <a:effectLst/>
                <a:latin typeface="Calibri" panose="020F0502020204030204" pitchFamily="34" charset="0"/>
                <a:ea typeface="Aptos" panose="020B0004020202020204" pitchFamily="34" charset="0"/>
                <a:cs typeface="Calibri" panose="020F0502020204030204" pitchFamily="34" charset="0"/>
              </a:rPr>
              <a:t>Διαφάνειες γραμμικού (κα Δασκαλάκη) και ακέραιου (κος </a:t>
            </a:r>
            <a:r>
              <a:rPr lang="el-GR" sz="1700" kern="100" dirty="0" err="1">
                <a:effectLst/>
                <a:latin typeface="Calibri" panose="020F0502020204030204" pitchFamily="34" charset="0"/>
                <a:ea typeface="Aptos" panose="020B0004020202020204" pitchFamily="34" charset="0"/>
                <a:cs typeface="Calibri" panose="020F0502020204030204" pitchFamily="34" charset="0"/>
              </a:rPr>
              <a:t>Πέππας</a:t>
            </a:r>
            <a:r>
              <a:rPr lang="el-GR" sz="1700" kern="100" dirty="0">
                <a:effectLst/>
                <a:latin typeface="Calibri" panose="020F0502020204030204" pitchFamily="34" charset="0"/>
                <a:ea typeface="Aptos" panose="020B0004020202020204" pitchFamily="34" charset="0"/>
                <a:cs typeface="Calibri" panose="020F0502020204030204" pitchFamily="34" charset="0"/>
              </a:rPr>
              <a:t>) προγραμματισμού, καθώς και παρουσίασης της βιβλιοθήκης </a:t>
            </a:r>
            <a:r>
              <a:rPr lang="en-US" sz="1700" kern="100" dirty="0" err="1">
                <a:effectLst/>
                <a:latin typeface="Calibri" panose="020F0502020204030204" pitchFamily="34" charset="0"/>
                <a:ea typeface="Aptos" panose="020B0004020202020204" pitchFamily="34" charset="0"/>
                <a:cs typeface="Calibri" panose="020F0502020204030204" pitchFamily="34" charset="0"/>
              </a:rPr>
              <a:t>pymprog</a:t>
            </a:r>
            <a:r>
              <a:rPr lang="el-GR" sz="1700" kern="100" dirty="0">
                <a:effectLst/>
                <a:latin typeface="Calibri" panose="020F0502020204030204" pitchFamily="34" charset="0"/>
                <a:ea typeface="Aptos" panose="020B0004020202020204" pitchFamily="34" charset="0"/>
                <a:cs typeface="Calibri" panose="020F0502020204030204" pitchFamily="34" charset="0"/>
              </a:rPr>
              <a:t> (κος </a:t>
            </a:r>
            <a:r>
              <a:rPr lang="el-GR" sz="1700" kern="100" dirty="0" err="1">
                <a:effectLst/>
                <a:latin typeface="Calibri" panose="020F0502020204030204" pitchFamily="34" charset="0"/>
                <a:ea typeface="Aptos" panose="020B0004020202020204" pitchFamily="34" charset="0"/>
                <a:cs typeface="Calibri" panose="020F0502020204030204" pitchFamily="34" charset="0"/>
              </a:rPr>
              <a:t>Βαλουξής</a:t>
            </a:r>
            <a:r>
              <a:rPr lang="el-GR" sz="1700" kern="100" dirty="0">
                <a:effectLst/>
                <a:latin typeface="Calibri" panose="020F0502020204030204" pitchFamily="34" charset="0"/>
                <a:ea typeface="Aptos" panose="020B0004020202020204" pitchFamily="34" charset="0"/>
                <a:cs typeface="Calibri" panose="020F0502020204030204" pitchFamily="34" charset="0"/>
              </a:rPr>
              <a:t>):</a:t>
            </a:r>
            <a:endParaRPr lang="el-GR" sz="1700" kern="100" dirty="0">
              <a:effectLst/>
              <a:latin typeface="Aptos" panose="020B0004020202020204" pitchFamily="34" charset="0"/>
              <a:ea typeface="Aptos" panose="020B0004020202020204" pitchFamily="34" charset="0"/>
              <a:cs typeface="Calibri" panose="020F0502020204030204" pitchFamily="34" charset="0"/>
            </a:endParaRPr>
          </a:p>
          <a:p>
            <a:pPr marL="457200" marR="0">
              <a:spcBef>
                <a:spcPts val="0"/>
              </a:spcBef>
              <a:spcAft>
                <a:spcPts val="800"/>
              </a:spcAft>
            </a:pPr>
            <a:r>
              <a:rPr lang="el-GR" sz="1700" u="sng" kern="100" dirty="0">
                <a:effectLst/>
                <a:latin typeface="Calibri" panose="020F0502020204030204" pitchFamily="34" charset="0"/>
                <a:ea typeface="Aptos" panose="020B0004020202020204" pitchFamily="34" charset="0"/>
                <a:cs typeface="Times New Roman" panose="02020603050405020304" pitchFamily="18" charset="0"/>
                <a:hlinkClick r:id="rId2"/>
              </a:rPr>
              <a:t>https://eclass.upatras.gr/modules/document/?course=EE916</a:t>
            </a:r>
            <a:endParaRPr lang="el-GR" sz="17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l-GR" sz="1700" kern="100" dirty="0">
                <a:effectLst/>
                <a:latin typeface="Calibri" panose="020F0502020204030204" pitchFamily="34" charset="0"/>
                <a:ea typeface="Aptos" panose="020B0004020202020204" pitchFamily="34" charset="0"/>
                <a:cs typeface="Calibri" panose="020F0502020204030204" pitchFamily="34" charset="0"/>
              </a:rPr>
              <a:t>Άρθρο για τον ορισμό και την </a:t>
            </a:r>
            <a:r>
              <a:rPr lang="el-GR" sz="1700" kern="100" dirty="0" err="1">
                <a:effectLst/>
                <a:latin typeface="Calibri" panose="020F0502020204030204" pitchFamily="34" charset="0"/>
                <a:ea typeface="Aptos" panose="020B0004020202020204" pitchFamily="34" charset="0"/>
                <a:cs typeface="Calibri" panose="020F0502020204030204" pitchFamily="34" charset="0"/>
              </a:rPr>
              <a:t>μοντελοποίηση</a:t>
            </a:r>
            <a:r>
              <a:rPr lang="el-GR" sz="1700" kern="100" dirty="0">
                <a:effectLst/>
                <a:latin typeface="Calibri" panose="020F0502020204030204" pitchFamily="34" charset="0"/>
                <a:ea typeface="Aptos" panose="020B0004020202020204" pitchFamily="34" charset="0"/>
                <a:cs typeface="Calibri" panose="020F0502020204030204" pitchFamily="34" charset="0"/>
              </a:rPr>
              <a:t> περιορισμών στο πεδίο της δημιουργίας ωρολογίου προγράμματος Σχολικών μονάδων (</a:t>
            </a:r>
            <a:r>
              <a:rPr lang="el-GR" sz="1700" kern="100" dirty="0" err="1">
                <a:effectLst/>
                <a:latin typeface="Aptos" panose="020B0004020202020204" pitchFamily="34" charset="0"/>
                <a:ea typeface="Aptos" panose="020B0004020202020204" pitchFamily="34" charset="0"/>
                <a:cs typeface="Calibri" panose="020F0502020204030204" pitchFamily="34" charset="0"/>
              </a:rPr>
              <a:t>Samir</a:t>
            </a:r>
            <a:r>
              <a:rPr lang="el-GR" sz="1700" kern="100" dirty="0">
                <a:effectLst/>
                <a:latin typeface="Aptos" panose="020B0004020202020204" pitchFamily="34" charset="0"/>
                <a:ea typeface="Aptos" panose="020B0004020202020204" pitchFamily="34" charset="0"/>
                <a:cs typeface="Calibri" panose="020F0502020204030204" pitchFamily="34" charset="0"/>
              </a:rPr>
              <a:t> </a:t>
            </a:r>
            <a:r>
              <a:rPr lang="el-GR" sz="1700" kern="100" dirty="0" err="1">
                <a:effectLst/>
                <a:latin typeface="Aptos" panose="020B0004020202020204" pitchFamily="34" charset="0"/>
                <a:ea typeface="Aptos" panose="020B0004020202020204" pitchFamily="34" charset="0"/>
                <a:cs typeface="Calibri" panose="020F0502020204030204" pitchFamily="34" charset="0"/>
              </a:rPr>
              <a:t>Ribic</a:t>
            </a:r>
            <a:r>
              <a:rPr lang="el-GR" sz="1700" kern="100" dirty="0">
                <a:effectLst/>
                <a:latin typeface="Aptos" panose="020B0004020202020204" pitchFamily="34" charset="0"/>
                <a:ea typeface="Aptos" panose="020B0004020202020204" pitchFamily="34" charset="0"/>
                <a:cs typeface="Calibri" panose="020F0502020204030204" pitchFamily="34" charset="0"/>
              </a:rPr>
              <a:t>, </a:t>
            </a:r>
            <a:r>
              <a:rPr lang="el-GR" sz="1700" kern="100" dirty="0" err="1">
                <a:effectLst/>
                <a:latin typeface="Aptos" panose="020B0004020202020204" pitchFamily="34" charset="0"/>
                <a:ea typeface="Aptos" panose="020B0004020202020204" pitchFamily="34" charset="0"/>
                <a:cs typeface="Calibri" panose="020F0502020204030204" pitchFamily="34" charset="0"/>
              </a:rPr>
              <a:t>Razija</a:t>
            </a:r>
            <a:r>
              <a:rPr lang="el-GR" sz="1700" kern="100" dirty="0">
                <a:effectLst/>
                <a:latin typeface="Aptos" panose="020B0004020202020204" pitchFamily="34" charset="0"/>
                <a:ea typeface="Aptos" panose="020B0004020202020204" pitchFamily="34" charset="0"/>
                <a:cs typeface="Calibri" panose="020F0502020204030204" pitchFamily="34" charset="0"/>
              </a:rPr>
              <a:t> </a:t>
            </a:r>
            <a:r>
              <a:rPr lang="el-GR" sz="1700" kern="100" dirty="0" err="1">
                <a:effectLst/>
                <a:latin typeface="Aptos" panose="020B0004020202020204" pitchFamily="34" charset="0"/>
                <a:ea typeface="Aptos" panose="020B0004020202020204" pitchFamily="34" charset="0"/>
                <a:cs typeface="Calibri" panose="020F0502020204030204" pitchFamily="34" charset="0"/>
              </a:rPr>
              <a:t>Turcinho</a:t>
            </a:r>
            <a:r>
              <a:rPr lang="en-US" sz="1700" kern="100" dirty="0" err="1">
                <a:effectLst/>
                <a:latin typeface="Aptos" panose="020B0004020202020204" pitchFamily="34" charset="0"/>
                <a:ea typeface="Aptos" panose="020B0004020202020204" pitchFamily="34" charset="0"/>
                <a:cs typeface="Calibri" panose="020F0502020204030204" pitchFamily="34" charset="0"/>
              </a:rPr>
              <a:t>zic</a:t>
            </a:r>
            <a:r>
              <a:rPr lang="el-GR" sz="1700" kern="100" dirty="0">
                <a:effectLst/>
                <a:latin typeface="Aptos" panose="020B0004020202020204" pitchFamily="34" charset="0"/>
                <a:ea typeface="Aptos" panose="020B0004020202020204" pitchFamily="34" charset="0"/>
                <a:cs typeface="Calibri" panose="020F0502020204030204" pitchFamily="34" charset="0"/>
              </a:rPr>
              <a:t>, </a:t>
            </a:r>
            <a:r>
              <a:rPr lang="el-GR" sz="1700" kern="100" dirty="0" err="1">
                <a:effectLst/>
                <a:latin typeface="Aptos" panose="020B0004020202020204" pitchFamily="34" charset="0"/>
                <a:ea typeface="Aptos" panose="020B0004020202020204" pitchFamily="34" charset="0"/>
                <a:cs typeface="Calibri" panose="020F0502020204030204" pitchFamily="34" charset="0"/>
              </a:rPr>
              <a:t>Amela</a:t>
            </a:r>
            <a:r>
              <a:rPr lang="el-GR" sz="1700" kern="100" dirty="0">
                <a:effectLst/>
                <a:latin typeface="Aptos" panose="020B0004020202020204" pitchFamily="34" charset="0"/>
                <a:ea typeface="Aptos" panose="020B0004020202020204" pitchFamily="34" charset="0"/>
                <a:cs typeface="Calibri" panose="020F0502020204030204" pitchFamily="34" charset="0"/>
              </a:rPr>
              <a:t> </a:t>
            </a:r>
            <a:r>
              <a:rPr lang="el-GR" sz="1700" kern="100" dirty="0" err="1">
                <a:effectLst/>
                <a:latin typeface="Aptos" panose="020B0004020202020204" pitchFamily="34" charset="0"/>
                <a:ea typeface="Aptos" panose="020B0004020202020204" pitchFamily="34" charset="0"/>
                <a:cs typeface="Calibri" panose="020F0502020204030204" pitchFamily="34" charset="0"/>
              </a:rPr>
              <a:t>Muratovic-Ribi</a:t>
            </a:r>
            <a:r>
              <a:rPr lang="en-US" sz="1700" kern="100" dirty="0">
                <a:effectLst/>
                <a:latin typeface="Aptos" panose="020B0004020202020204" pitchFamily="34" charset="0"/>
                <a:ea typeface="Aptos" panose="020B0004020202020204" pitchFamily="34" charset="0"/>
                <a:cs typeface="Calibri" panose="020F0502020204030204" pitchFamily="34" charset="0"/>
              </a:rPr>
              <a:t>c</a:t>
            </a:r>
            <a:r>
              <a:rPr lang="el-GR" sz="1700" kern="100" dirty="0">
                <a:effectLst/>
                <a:latin typeface="Aptos" panose="020B0004020202020204" pitchFamily="34" charset="0"/>
                <a:ea typeface="Aptos" panose="020B0004020202020204" pitchFamily="34" charset="0"/>
                <a:cs typeface="Calibri" panose="020F0502020204030204" pitchFamily="34" charset="0"/>
              </a:rPr>
              <a:t>):</a:t>
            </a:r>
          </a:p>
          <a:p>
            <a:pPr marL="457200" marR="0">
              <a:spcBef>
                <a:spcPts val="0"/>
              </a:spcBef>
              <a:spcAft>
                <a:spcPts val="800"/>
              </a:spcAft>
            </a:pPr>
            <a:r>
              <a:rPr lang="el-GR" sz="1700" u="sng" kern="100" dirty="0">
                <a:effectLst/>
                <a:latin typeface="Calibri" panose="020F0502020204030204" pitchFamily="34" charset="0"/>
                <a:ea typeface="Aptos" panose="020B0004020202020204" pitchFamily="34" charset="0"/>
                <a:cs typeface="Times New Roman" panose="02020603050405020304" pitchFamily="18" charset="0"/>
                <a:hlinkClick r:id="rId3"/>
              </a:rPr>
              <a:t>https://www.researchgate.net/publication/308842155_Modelling_constraints_in_school_timetabling_using_integer_linear_programming</a:t>
            </a:r>
            <a:endParaRPr lang="el-GR" sz="17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l-GR" sz="1700" kern="100" dirty="0">
                <a:effectLst/>
                <a:latin typeface="Calibri" panose="020F0502020204030204" pitchFamily="34" charset="0"/>
                <a:ea typeface="Aptos" panose="020B0004020202020204" pitchFamily="34" charset="0"/>
                <a:cs typeface="Calibri" panose="020F0502020204030204" pitchFamily="34" charset="0"/>
              </a:rPr>
              <a:t>ΦΕΚ για τα δεδομένα ενός ωρολογίου προγράμματος Ημερησίου Γυμνασίου:</a:t>
            </a:r>
            <a:endParaRPr lang="el-GR" sz="1700" kern="100" dirty="0">
              <a:effectLst/>
              <a:latin typeface="Aptos" panose="020B0004020202020204" pitchFamily="34" charset="0"/>
              <a:ea typeface="Aptos" panose="020B0004020202020204" pitchFamily="34" charset="0"/>
              <a:cs typeface="Calibri" panose="020F0502020204030204" pitchFamily="34" charset="0"/>
            </a:endParaRPr>
          </a:p>
          <a:p>
            <a:pPr marL="457200" marR="0">
              <a:spcBef>
                <a:spcPts val="0"/>
              </a:spcBef>
              <a:spcAft>
                <a:spcPts val="800"/>
              </a:spcAft>
            </a:pPr>
            <a:r>
              <a:rPr lang="en-US" sz="1700" u="sng" kern="100" dirty="0">
                <a:effectLst/>
                <a:latin typeface="Calibri" panose="020F0502020204030204" pitchFamily="34" charset="0"/>
                <a:ea typeface="Aptos" panose="020B0004020202020204" pitchFamily="34" charset="0"/>
                <a:cs typeface="Times New Roman" panose="02020603050405020304" pitchFamily="18" charset="0"/>
                <a:hlinkClick r:id="rId4"/>
              </a:rPr>
              <a:t>https</a:t>
            </a:r>
            <a:r>
              <a:rPr lang="el-GR" sz="1700" u="sng" kern="100" dirty="0">
                <a:effectLst/>
                <a:latin typeface="Calibri" panose="020F0502020204030204" pitchFamily="34" charset="0"/>
                <a:ea typeface="Aptos" panose="020B0004020202020204" pitchFamily="34" charset="0"/>
                <a:cs typeface="Times New Roman" panose="02020603050405020304" pitchFamily="18" charset="0"/>
                <a:hlinkClick r:id="rId4"/>
              </a:rPr>
              <a:t>://</a:t>
            </a:r>
            <a:r>
              <a:rPr lang="en-US" sz="1700" u="sng" kern="100" dirty="0">
                <a:effectLst/>
                <a:latin typeface="Calibri" panose="020F0502020204030204" pitchFamily="34" charset="0"/>
                <a:ea typeface="Aptos" panose="020B0004020202020204" pitchFamily="34" charset="0"/>
                <a:cs typeface="Times New Roman" panose="02020603050405020304" pitchFamily="18" charset="0"/>
                <a:hlinkClick r:id="rId4"/>
              </a:rPr>
              <a:t>www</a:t>
            </a:r>
            <a:r>
              <a:rPr lang="el-GR" sz="1700" u="sng" kern="100" dirty="0">
                <a:effectLst/>
                <a:latin typeface="Calibri" panose="020F0502020204030204" pitchFamily="34" charset="0"/>
                <a:ea typeface="Aptos" panose="020B0004020202020204" pitchFamily="34" charset="0"/>
                <a:cs typeface="Times New Roman" panose="02020603050405020304" pitchFamily="18" charset="0"/>
                <a:hlinkClick r:id="rId4"/>
              </a:rPr>
              <a:t>.</a:t>
            </a:r>
            <a:r>
              <a:rPr lang="en-US" sz="1700" u="sng" kern="100" dirty="0">
                <a:effectLst/>
                <a:latin typeface="Calibri" panose="020F0502020204030204" pitchFamily="34" charset="0"/>
                <a:ea typeface="Aptos" panose="020B0004020202020204" pitchFamily="34" charset="0"/>
                <a:cs typeface="Times New Roman" panose="02020603050405020304" pitchFamily="18" charset="0"/>
                <a:hlinkClick r:id="rId4"/>
              </a:rPr>
              <a:t>et</a:t>
            </a:r>
            <a:r>
              <a:rPr lang="el-GR" sz="1700" u="sng" kern="100" dirty="0">
                <a:effectLst/>
                <a:latin typeface="Calibri" panose="020F0502020204030204" pitchFamily="34" charset="0"/>
                <a:ea typeface="Aptos" panose="020B0004020202020204" pitchFamily="34" charset="0"/>
                <a:cs typeface="Times New Roman" panose="02020603050405020304" pitchFamily="18" charset="0"/>
                <a:hlinkClick r:id="rId4"/>
              </a:rPr>
              <a:t>.</a:t>
            </a:r>
            <a:r>
              <a:rPr lang="en-US" sz="1700" u="sng" kern="100" dirty="0">
                <a:effectLst/>
                <a:latin typeface="Calibri" panose="020F0502020204030204" pitchFamily="34" charset="0"/>
                <a:ea typeface="Aptos" panose="020B0004020202020204" pitchFamily="34" charset="0"/>
                <a:cs typeface="Times New Roman" panose="02020603050405020304" pitchFamily="18" charset="0"/>
                <a:hlinkClick r:id="rId4"/>
              </a:rPr>
              <a:t>gr</a:t>
            </a:r>
            <a:r>
              <a:rPr lang="el-GR" sz="1700" u="sng" kern="100" dirty="0">
                <a:effectLst/>
                <a:latin typeface="Calibri" panose="020F0502020204030204" pitchFamily="34" charset="0"/>
                <a:ea typeface="Aptos" panose="020B0004020202020204" pitchFamily="34" charset="0"/>
                <a:cs typeface="Times New Roman" panose="02020603050405020304" pitchFamily="18" charset="0"/>
                <a:hlinkClick r:id="rId4"/>
              </a:rPr>
              <a:t>/</a:t>
            </a:r>
            <a:r>
              <a:rPr lang="en-US" sz="1700" u="sng" kern="100" dirty="0" err="1">
                <a:effectLst/>
                <a:latin typeface="Calibri" panose="020F0502020204030204" pitchFamily="34" charset="0"/>
                <a:ea typeface="Aptos" panose="020B0004020202020204" pitchFamily="34" charset="0"/>
                <a:cs typeface="Times New Roman" panose="02020603050405020304" pitchFamily="18" charset="0"/>
                <a:hlinkClick r:id="rId4"/>
              </a:rPr>
              <a:t>SearchFek</a:t>
            </a:r>
            <a:r>
              <a:rPr lang="el-GR" sz="1700" kern="100" dirty="0">
                <a:effectLst/>
                <a:latin typeface="Calibri" panose="020F0502020204030204" pitchFamily="34" charset="0"/>
                <a:ea typeface="Aptos" panose="020B0004020202020204" pitchFamily="34" charset="0"/>
                <a:cs typeface="Times New Roman" panose="02020603050405020304" pitchFamily="18" charset="0"/>
              </a:rPr>
              <a:t> (Αριθμός ΦΕΚ 2265, 12 Ιουνίου του 2020)</a:t>
            </a:r>
            <a:endParaRPr lang="el-GR" sz="17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
            </a:pPr>
            <a:r>
              <a:rPr lang="el-GR" sz="1700" kern="100" dirty="0">
                <a:effectLst/>
                <a:latin typeface="Calibri" panose="020F0502020204030204" pitchFamily="34" charset="0"/>
                <a:ea typeface="Aptos" panose="020B0004020202020204" pitchFamily="34" charset="0"/>
                <a:cs typeface="Calibri" panose="020F0502020204030204" pitchFamily="34" charset="0"/>
              </a:rPr>
              <a:t>Τεκμηρίωση των βιβλιοθηκών</a:t>
            </a:r>
            <a:r>
              <a:rPr lang="en-US" sz="1700" kern="100" dirty="0">
                <a:latin typeface="Calibri" panose="020F0502020204030204" pitchFamily="34" charset="0"/>
                <a:ea typeface="Aptos" panose="020B0004020202020204" pitchFamily="34" charset="0"/>
                <a:cs typeface="Calibri" panose="020F0502020204030204" pitchFamily="34" charset="0"/>
              </a:rPr>
              <a:t> </a:t>
            </a:r>
            <a:r>
              <a:rPr lang="en-US" sz="1700" kern="100" dirty="0" err="1">
                <a:latin typeface="Calibri" panose="020F0502020204030204" pitchFamily="34" charset="0"/>
                <a:ea typeface="Aptos" panose="020B0004020202020204" pitchFamily="34" charset="0"/>
                <a:cs typeface="Calibri" panose="020F0502020204030204" pitchFamily="34" charset="0"/>
              </a:rPr>
              <a:t>pymprog</a:t>
            </a:r>
            <a:r>
              <a:rPr lang="en-US" sz="1700" kern="100" dirty="0">
                <a:latin typeface="Calibri" panose="020F0502020204030204" pitchFamily="34" charset="0"/>
                <a:ea typeface="Aptos" panose="020B0004020202020204" pitchFamily="34" charset="0"/>
                <a:cs typeface="Calibri" panose="020F0502020204030204" pitchFamily="34" charset="0"/>
              </a:rPr>
              <a:t>, </a:t>
            </a:r>
            <a:r>
              <a:rPr lang="en-US" sz="1700" kern="100" dirty="0" err="1">
                <a:latin typeface="Calibri" panose="020F0502020204030204" pitchFamily="34" charset="0"/>
                <a:ea typeface="Aptos" panose="020B0004020202020204" pitchFamily="34" charset="0"/>
                <a:cs typeface="Calibri" panose="020F0502020204030204" pitchFamily="34" charset="0"/>
              </a:rPr>
              <a:t>numpy</a:t>
            </a:r>
            <a:r>
              <a:rPr lang="en-US" sz="1700" kern="100" dirty="0">
                <a:latin typeface="Calibri" panose="020F0502020204030204" pitchFamily="34" charset="0"/>
                <a:ea typeface="Aptos" panose="020B0004020202020204" pitchFamily="34" charset="0"/>
                <a:cs typeface="Calibri" panose="020F0502020204030204" pitchFamily="34" charset="0"/>
              </a:rPr>
              <a:t>, matplotlib </a:t>
            </a:r>
            <a:r>
              <a:rPr lang="el-GR" sz="1700" kern="100" dirty="0">
                <a:latin typeface="Calibri" panose="020F0502020204030204" pitchFamily="34" charset="0"/>
                <a:ea typeface="Aptos" panose="020B0004020202020204" pitchFamily="34" charset="0"/>
                <a:cs typeface="Calibri" panose="020F0502020204030204" pitchFamily="34" charset="0"/>
              </a:rPr>
              <a:t>που χρησιμοποιήθηκαν</a:t>
            </a:r>
            <a:r>
              <a:rPr lang="el-GR" sz="1700" kern="100" dirty="0">
                <a:effectLst/>
                <a:latin typeface="Calibri" panose="020F0502020204030204" pitchFamily="34" charset="0"/>
                <a:ea typeface="Aptos" panose="020B0004020202020204" pitchFamily="34" charset="0"/>
                <a:cs typeface="Calibri" panose="020F0502020204030204" pitchFamily="34" charset="0"/>
              </a:rPr>
              <a:t>:</a:t>
            </a:r>
            <a:endParaRPr lang="el-GR" sz="1700" kern="100" dirty="0">
              <a:effectLst/>
              <a:latin typeface="Aptos" panose="020B0004020202020204" pitchFamily="34" charset="0"/>
              <a:ea typeface="Aptos" panose="020B0004020202020204" pitchFamily="34" charset="0"/>
              <a:cs typeface="Calibri" panose="020F0502020204030204" pitchFamily="34" charset="0"/>
            </a:endParaRPr>
          </a:p>
          <a:p>
            <a:pPr marL="457200" marR="0">
              <a:spcBef>
                <a:spcPts val="0"/>
              </a:spcBef>
              <a:spcAft>
                <a:spcPts val="800"/>
              </a:spcAft>
            </a:pPr>
            <a:r>
              <a:rPr lang="el-GR" sz="1700" u="sng" kern="100" dirty="0">
                <a:effectLst/>
                <a:latin typeface="Calibri" panose="020F0502020204030204" pitchFamily="34" charset="0"/>
                <a:ea typeface="Aptos" panose="020B0004020202020204" pitchFamily="34" charset="0"/>
                <a:cs typeface="Times New Roman" panose="02020603050405020304" pitchFamily="18" charset="0"/>
                <a:hlinkClick r:id="rId5"/>
              </a:rPr>
              <a:t>https://pymprog.sourceforge.net/</a:t>
            </a:r>
            <a:endParaRPr lang="el-GR" sz="1700" u="sng" kern="100" dirty="0">
              <a:effectLst/>
              <a:latin typeface="Calibri" panose="020F0502020204030204" pitchFamily="34" charset="0"/>
              <a:ea typeface="Aptos" panose="020B0004020202020204" pitchFamily="34" charset="0"/>
              <a:cs typeface="Times New Roman" panose="02020603050405020304" pitchFamily="18" charset="0"/>
            </a:endParaRPr>
          </a:p>
          <a:p>
            <a:pPr marL="457200">
              <a:spcBef>
                <a:spcPts val="0"/>
              </a:spcBef>
              <a:spcAft>
                <a:spcPts val="800"/>
              </a:spcAft>
            </a:pPr>
            <a:r>
              <a:rPr lang="el-GR" sz="1700" u="sng" kern="100" dirty="0">
                <a:effectLst/>
                <a:latin typeface="Calibri" panose="020F0502020204030204" pitchFamily="34" charset="0"/>
                <a:ea typeface="Aptos" panose="020B0004020202020204" pitchFamily="34" charset="0"/>
                <a:cs typeface="Times New Roman" panose="02020603050405020304" pitchFamily="18" charset="0"/>
                <a:hlinkClick r:id="rId6"/>
              </a:rPr>
              <a:t>https://numpy.org/</a:t>
            </a:r>
            <a:endParaRPr lang="el-GR" sz="17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a:spcBef>
                <a:spcPts val="0"/>
              </a:spcBef>
              <a:spcAft>
                <a:spcPts val="800"/>
              </a:spcAft>
            </a:pPr>
            <a:r>
              <a:rPr lang="el-GR" sz="1700" u="sng" kern="100" dirty="0">
                <a:effectLst/>
                <a:latin typeface="Calibri" panose="020F0502020204030204" pitchFamily="34" charset="0"/>
                <a:ea typeface="Aptos" panose="020B0004020202020204" pitchFamily="34" charset="0"/>
                <a:cs typeface="Times New Roman" panose="02020603050405020304" pitchFamily="18" charset="0"/>
                <a:hlinkClick r:id="rId7"/>
              </a:rPr>
              <a:t>https://matplotlib.org/</a:t>
            </a:r>
            <a:endParaRPr lang="el-GR" sz="17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l-GR" sz="1700" dirty="0"/>
          </a:p>
        </p:txBody>
      </p:sp>
    </p:spTree>
    <p:extLst>
      <p:ext uri="{BB962C8B-B14F-4D97-AF65-F5344CB8AC3E}">
        <p14:creationId xmlns:p14="http://schemas.microsoft.com/office/powerpoint/2010/main" val="2834701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766716CE-C8B3-AA25-C01B-0D2DC277138A}"/>
              </a:ext>
            </a:extLst>
          </p:cNvPr>
          <p:cNvSpPr>
            <a:spLocks noGrp="1"/>
          </p:cNvSpPr>
          <p:nvPr>
            <p:ph type="title"/>
          </p:nvPr>
        </p:nvSpPr>
        <p:spPr>
          <a:xfrm>
            <a:off x="1156851" y="637762"/>
            <a:ext cx="9888496" cy="900131"/>
          </a:xfrm>
        </p:spPr>
        <p:txBody>
          <a:bodyPr anchor="t">
            <a:normAutofit/>
          </a:bodyPr>
          <a:lstStyle/>
          <a:p>
            <a:r>
              <a:rPr lang="el-GR" sz="4000">
                <a:solidFill>
                  <a:schemeClr val="bg1"/>
                </a:solidFill>
              </a:rPr>
              <a:t> Το πρόβλημα</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0F9EF2A9-808F-0EA3-C09C-6B059327542B}"/>
              </a:ext>
            </a:extLst>
          </p:cNvPr>
          <p:cNvSpPr>
            <a:spLocks noGrp="1"/>
          </p:cNvSpPr>
          <p:nvPr>
            <p:ph idx="1"/>
          </p:nvPr>
        </p:nvSpPr>
        <p:spPr>
          <a:xfrm>
            <a:off x="1155548" y="2217343"/>
            <a:ext cx="9880893" cy="3959619"/>
          </a:xfrm>
        </p:spPr>
        <p:txBody>
          <a:bodyPr>
            <a:normAutofit/>
          </a:bodyPr>
          <a:lstStyle/>
          <a:p>
            <a:r>
              <a:rPr lang="el-GR" sz="2200" dirty="0"/>
              <a:t>Κάθε σχολείο αντιμετωπίζει το ίδιο πρόβλημα σε κάθε νέα σχολική χρονιά, την δημιουργία ωρολογίου προγράμματος που να καλύπτει τις απαιτήσεις της ύλης και των καθηγητών.</a:t>
            </a:r>
          </a:p>
          <a:p>
            <a:r>
              <a:rPr lang="el-GR" sz="2200" dirty="0"/>
              <a:t>Το πλήθος των καθηγητών και των απαιτήσεων/προτιμήσεών τους, ο αριθμός των τάξεων, οι συχνές αλλαγές στις διαθεσιμότητες από την Δευτεροβάθμια Διεύθυνση και οι καθυστερήσεις στην σταθεροποίηση της κατάστασης κάθε έτος, είναι όλα παράγοντες που δεν επιτρέπουν την δημιουργία ενός ωρολογίου προγράμματος για ένα σύγχρονο σχολείο «με το χέρι».</a:t>
            </a:r>
          </a:p>
          <a:p>
            <a:r>
              <a:rPr lang="el-GR" sz="2200" dirty="0"/>
              <a:t>Για αυτόν τον λόγο, είναι αναγκαία η δημιουργία ενός προγράμματος για την επίλυση του </a:t>
            </a:r>
            <a:r>
              <a:rPr lang="el-GR" sz="2200" dirty="0" err="1"/>
              <a:t>πολυπαραγοντικού</a:t>
            </a:r>
            <a:r>
              <a:rPr lang="el-GR" sz="2200" dirty="0"/>
              <a:t> αυτού προβλήματος με την χρήση του Γραμμικού Προγραμματισμού.</a:t>
            </a:r>
          </a:p>
        </p:txBody>
      </p:sp>
    </p:spTree>
    <p:extLst>
      <p:ext uri="{BB962C8B-B14F-4D97-AF65-F5344CB8AC3E}">
        <p14:creationId xmlns:p14="http://schemas.microsoft.com/office/powerpoint/2010/main" val="4098668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Τίτλος 1">
            <a:extLst>
              <a:ext uri="{FF2B5EF4-FFF2-40B4-BE49-F238E27FC236}">
                <a16:creationId xmlns:a16="http://schemas.microsoft.com/office/drawing/2014/main" id="{9AD9F9E3-7B7C-F307-6A3B-1CC02523B977}"/>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dirty="0" err="1">
                <a:solidFill>
                  <a:schemeClr val="tx1"/>
                </a:solidFill>
                <a:latin typeface="+mj-lt"/>
                <a:ea typeface="+mj-ea"/>
                <a:cs typeface="+mj-cs"/>
              </a:rPr>
              <a:t>Ευχ</a:t>
            </a:r>
            <a:r>
              <a:rPr lang="en-US" sz="7200" kern="1200" dirty="0">
                <a:solidFill>
                  <a:schemeClr val="tx1"/>
                </a:solidFill>
                <a:latin typeface="+mj-lt"/>
                <a:ea typeface="+mj-ea"/>
                <a:cs typeface="+mj-cs"/>
              </a:rPr>
              <a:t>αριστώ για την προσοχή σας</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385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A1903FAE-1FDF-A78D-AAC9-78545E7E5837}"/>
              </a:ext>
            </a:extLst>
          </p:cNvPr>
          <p:cNvSpPr>
            <a:spLocks noGrp="1"/>
          </p:cNvSpPr>
          <p:nvPr>
            <p:ph type="title"/>
          </p:nvPr>
        </p:nvSpPr>
        <p:spPr>
          <a:xfrm>
            <a:off x="1156851" y="637762"/>
            <a:ext cx="9888496" cy="1520377"/>
          </a:xfrm>
        </p:spPr>
        <p:txBody>
          <a:bodyPr anchor="ctr">
            <a:normAutofit/>
          </a:bodyPr>
          <a:lstStyle/>
          <a:p>
            <a:r>
              <a:rPr lang="el-GR">
                <a:solidFill>
                  <a:schemeClr val="bg1"/>
                </a:solidFill>
              </a:rPr>
              <a:t>Οι παραδοχές</a:t>
            </a:r>
          </a:p>
        </p:txBody>
      </p:sp>
      <p:sp>
        <p:nvSpPr>
          <p:cNvPr id="363"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DC8B540C-66B1-C0B1-30E6-DB90F1B9A438}"/>
              </a:ext>
            </a:extLst>
          </p:cNvPr>
          <p:cNvSpPr>
            <a:spLocks noGrp="1"/>
          </p:cNvSpPr>
          <p:nvPr>
            <p:ph idx="1"/>
          </p:nvPr>
        </p:nvSpPr>
        <p:spPr>
          <a:xfrm>
            <a:off x="1155559" y="3100283"/>
            <a:ext cx="9889788" cy="3076679"/>
          </a:xfrm>
        </p:spPr>
        <p:txBody>
          <a:bodyPr>
            <a:normAutofit/>
          </a:bodyPr>
          <a:lstStyle/>
          <a:p>
            <a:r>
              <a:rPr lang="el-GR" sz="2000" dirty="0"/>
              <a:t>Πλήθος τάξεων (3)</a:t>
            </a:r>
          </a:p>
          <a:p>
            <a:r>
              <a:rPr lang="el-GR" sz="2000" dirty="0"/>
              <a:t>Πλήθος ημερών (5)</a:t>
            </a:r>
          </a:p>
          <a:p>
            <a:r>
              <a:rPr lang="el-GR" sz="2000" dirty="0"/>
              <a:t>Πλήθος ωρών ανά ημέρα (5)*</a:t>
            </a:r>
          </a:p>
          <a:p>
            <a:r>
              <a:rPr lang="el-GR" sz="2000" dirty="0"/>
              <a:t>Κάθε τάξη διδάσκεται από έναν καθηγητή κάθε ώρα</a:t>
            </a:r>
          </a:p>
          <a:p>
            <a:r>
              <a:rPr lang="el-GR" sz="2000" dirty="0"/>
              <a:t>Οι ώρες διδασκαλίας από κάθε καθηγητή σε κάθε τάξη αποτελούν είσοδο του προγράμματος, ομοίως με τον μέγιστο αριθμό ωρών ανά ημέρα για έναν καθηγητή σε κάθε τάξη</a:t>
            </a:r>
          </a:p>
          <a:p>
            <a:r>
              <a:rPr lang="el-GR" sz="2000" dirty="0"/>
              <a:t>Δυνατότητα δήλωσης μη διαθεσιμότητας και προτίμησης σε ημέρες και ώρες</a:t>
            </a:r>
          </a:p>
          <a:p>
            <a:endParaRPr lang="el-GR" sz="2000" dirty="0"/>
          </a:p>
        </p:txBody>
      </p:sp>
    </p:spTree>
    <p:extLst>
      <p:ext uri="{BB962C8B-B14F-4D97-AF65-F5344CB8AC3E}">
        <p14:creationId xmlns:p14="http://schemas.microsoft.com/office/powerpoint/2010/main" val="3242199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2876AF87-C81C-C76D-6C05-D3335CADC661}"/>
              </a:ext>
            </a:extLst>
          </p:cNvPr>
          <p:cNvSpPr>
            <a:spLocks noGrp="1"/>
          </p:cNvSpPr>
          <p:nvPr>
            <p:ph type="title"/>
          </p:nvPr>
        </p:nvSpPr>
        <p:spPr>
          <a:xfrm>
            <a:off x="1156851" y="467496"/>
            <a:ext cx="9888496" cy="1520377"/>
          </a:xfrm>
        </p:spPr>
        <p:txBody>
          <a:bodyPr anchor="ctr">
            <a:normAutofit/>
          </a:bodyPr>
          <a:lstStyle/>
          <a:p>
            <a:r>
              <a:rPr lang="el-GR" dirty="0" err="1">
                <a:solidFill>
                  <a:schemeClr val="bg1"/>
                </a:solidFill>
              </a:rPr>
              <a:t>Μοντελοποίηση</a:t>
            </a:r>
            <a:r>
              <a:rPr lang="el-GR" dirty="0">
                <a:solidFill>
                  <a:schemeClr val="bg1"/>
                </a:solidFill>
              </a:rPr>
              <a:t> (Μεταβλητές απόφασης</a:t>
            </a:r>
            <a:r>
              <a:rPr lang="en-US" dirty="0">
                <a:solidFill>
                  <a:schemeClr val="bg1"/>
                </a:solidFill>
              </a:rPr>
              <a:t> 1</a:t>
            </a:r>
            <a:r>
              <a:rPr lang="el-GR" dirty="0">
                <a:solidFill>
                  <a:schemeClr val="bg1"/>
                </a:solidFill>
              </a:rPr>
              <a:t>)</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Θέση περιεχομένου 2">
                <a:extLst>
                  <a:ext uri="{FF2B5EF4-FFF2-40B4-BE49-F238E27FC236}">
                    <a16:creationId xmlns:a16="http://schemas.microsoft.com/office/drawing/2014/main" id="{4A8A06ED-BCF5-74BA-D11D-C07886F3FFA9}"/>
                  </a:ext>
                </a:extLst>
              </p:cNvPr>
              <p:cNvSpPr>
                <a:spLocks noGrp="1"/>
              </p:cNvSpPr>
              <p:nvPr>
                <p:ph idx="1"/>
              </p:nvPr>
            </p:nvSpPr>
            <p:spPr>
              <a:xfrm>
                <a:off x="1155559" y="3100283"/>
                <a:ext cx="9889788" cy="3076679"/>
              </a:xfrm>
            </p:spPr>
            <p:txBody>
              <a:bodyPr>
                <a:normAutofit/>
              </a:bodyPr>
              <a:lstStyle/>
              <a:p>
                <a:pPr marL="0" indent="0">
                  <a:buNone/>
                </a:pPr>
                <a:r>
                  <a:rPr lang="el-GR" sz="2200" dirty="0"/>
                  <a:t>Έχοντας καταγράψει τις παραδοχές και τις απαιτήσεις μας, ορίζουμε το μοντέλο που θα χρησιμοποιήσουμε για την αποτύπωση του προβλήματος στην γλώσσα του Γραμμικού Προγραμματισμού.</a:t>
                </a:r>
              </a:p>
              <a:p>
                <a:pPr marL="0" indent="0">
                  <a:buNone/>
                </a:pPr>
                <a:r>
                  <a:rPr lang="el-GR" sz="2200" dirty="0"/>
                  <a:t>Οι μεταβλητές απόφασης που θα χρησιμοποιηθούν είναι η διδασκαλία ή όχι ενός καθηγητή σε μια συγκεκριμένη τάξη, μια συγκεκριμένη μέρα και ώρα. Πιο συγκεκριμένα, αυτές αποθηκεύονται σε έναν πίνακα 4 διαστάσεων με μορφή:</a:t>
                </a:r>
              </a:p>
              <a:p>
                <a:pPr marL="0" indent="0">
                  <a:buNone/>
                </a:pPr>
                <a:endParaRPr lang="el-GR" sz="2200" dirty="0"/>
              </a:p>
              <a:p>
                <a:pPr marL="0" indent="0">
                  <a:buNone/>
                </a:pPr>
                <a14:m>
                  <m:oMathPara xmlns:m="http://schemas.openxmlformats.org/officeDocument/2006/math">
                    <m:oMathParaPr>
                      <m:jc m:val="centerGroup"/>
                    </m:oMathParaPr>
                    <m:oMath xmlns:m="http://schemas.openxmlformats.org/officeDocument/2006/math">
                      <m:sSub>
                        <m:sSubPr>
                          <m:ctrlPr>
                            <a:rPr lang="el-GR" sz="3600" i="1" kern="100">
                              <a:effectLst/>
                              <a:latin typeface="Cambria Math" panose="02040503050406030204" pitchFamily="18" charset="0"/>
                              <a:ea typeface="Aptos" panose="020B0004020202020204" pitchFamily="34" charset="0"/>
                              <a:cs typeface="Calibri" panose="020F0502020204030204" pitchFamily="34" charset="0"/>
                            </a:rPr>
                          </m:ctrlPr>
                        </m:sSubPr>
                        <m:e>
                          <m:r>
                            <a:rPr lang="en-US" sz="3600" i="1" kern="100">
                              <a:effectLst/>
                              <a:latin typeface="Cambria Math" panose="02040503050406030204" pitchFamily="18" charset="0"/>
                              <a:ea typeface="Aptos" panose="020B0004020202020204" pitchFamily="34" charset="0"/>
                              <a:cs typeface="Calibri" panose="020F0502020204030204" pitchFamily="34" charset="0"/>
                            </a:rPr>
                            <m:t>𝐾</m:t>
                          </m:r>
                        </m:e>
                        <m:sub>
                          <m:r>
                            <a:rPr lang="en-US" sz="3600" i="1" kern="100">
                              <a:effectLst/>
                              <a:latin typeface="Cambria Math" panose="02040503050406030204" pitchFamily="18" charset="0"/>
                              <a:ea typeface="Aptos" panose="020B0004020202020204" pitchFamily="34" charset="0"/>
                              <a:cs typeface="Calibri" panose="020F0502020204030204" pitchFamily="34" charset="0"/>
                            </a:rPr>
                            <m:t>𝑖</m:t>
                          </m:r>
                          <m:r>
                            <a:rPr lang="en-US" sz="3600" i="1" kern="100">
                              <a:effectLst/>
                              <a:latin typeface="Cambria Math" panose="02040503050406030204" pitchFamily="18" charset="0"/>
                              <a:ea typeface="Aptos" panose="020B0004020202020204" pitchFamily="34" charset="0"/>
                              <a:cs typeface="Calibri" panose="020F0502020204030204" pitchFamily="34" charset="0"/>
                            </a:rPr>
                            <m:t>,</m:t>
                          </m:r>
                          <m:r>
                            <a:rPr lang="en-US" sz="3600" i="1" kern="100">
                              <a:effectLst/>
                              <a:latin typeface="Cambria Math" panose="02040503050406030204" pitchFamily="18" charset="0"/>
                              <a:ea typeface="Aptos" panose="020B0004020202020204" pitchFamily="34" charset="0"/>
                              <a:cs typeface="Calibri" panose="020F0502020204030204" pitchFamily="34" charset="0"/>
                            </a:rPr>
                            <m:t>𝑑</m:t>
                          </m:r>
                          <m:r>
                            <a:rPr lang="en-US" sz="3600" i="1" kern="100">
                              <a:effectLst/>
                              <a:latin typeface="Cambria Math" panose="02040503050406030204" pitchFamily="18" charset="0"/>
                              <a:ea typeface="Aptos" panose="020B0004020202020204" pitchFamily="34" charset="0"/>
                              <a:cs typeface="Calibri" panose="020F0502020204030204" pitchFamily="34" charset="0"/>
                            </a:rPr>
                            <m:t>,</m:t>
                          </m:r>
                          <m:r>
                            <a:rPr lang="en-US" sz="3600" i="1" kern="100">
                              <a:effectLst/>
                              <a:latin typeface="Cambria Math" panose="02040503050406030204" pitchFamily="18" charset="0"/>
                              <a:ea typeface="Aptos" panose="020B0004020202020204" pitchFamily="34" charset="0"/>
                              <a:cs typeface="Calibri" panose="020F0502020204030204" pitchFamily="34" charset="0"/>
                            </a:rPr>
                            <m:t>h</m:t>
                          </m:r>
                          <m:r>
                            <a:rPr lang="en-US" sz="3600" i="1" kern="100">
                              <a:effectLst/>
                              <a:latin typeface="Cambria Math" panose="02040503050406030204" pitchFamily="18" charset="0"/>
                              <a:ea typeface="Aptos" panose="020B0004020202020204" pitchFamily="34" charset="0"/>
                              <a:cs typeface="Calibri" panose="020F0502020204030204" pitchFamily="34" charset="0"/>
                            </a:rPr>
                            <m:t>,</m:t>
                          </m:r>
                          <m:r>
                            <a:rPr lang="en-US" sz="3600" i="1" kern="100">
                              <a:effectLst/>
                              <a:latin typeface="Cambria Math" panose="02040503050406030204" pitchFamily="18" charset="0"/>
                              <a:ea typeface="Aptos" panose="020B0004020202020204" pitchFamily="34" charset="0"/>
                              <a:cs typeface="Calibri" panose="020F0502020204030204" pitchFamily="34" charset="0"/>
                            </a:rPr>
                            <m:t>𝑐</m:t>
                          </m:r>
                        </m:sub>
                      </m:sSub>
                    </m:oMath>
                  </m:oMathPara>
                </a14:m>
                <a:endParaRPr lang="el-GR" sz="36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l-GR" sz="2200" dirty="0"/>
              </a:p>
              <a:p>
                <a:pPr marL="0" indent="0">
                  <a:buNone/>
                </a:pPr>
                <a:endParaRPr lang="el-GR" sz="2200" dirty="0"/>
              </a:p>
            </p:txBody>
          </p:sp>
        </mc:Choice>
        <mc:Fallback>
          <p:sp>
            <p:nvSpPr>
              <p:cNvPr id="3" name="Θέση περιεχομένου 2">
                <a:extLst>
                  <a:ext uri="{FF2B5EF4-FFF2-40B4-BE49-F238E27FC236}">
                    <a16:creationId xmlns:a16="http://schemas.microsoft.com/office/drawing/2014/main" id="{4A8A06ED-BCF5-74BA-D11D-C07886F3FFA9}"/>
                  </a:ext>
                </a:extLst>
              </p:cNvPr>
              <p:cNvSpPr>
                <a:spLocks noGrp="1" noRot="1" noChangeAspect="1" noMove="1" noResize="1" noEditPoints="1" noAdjustHandles="1" noChangeArrowheads="1" noChangeShapeType="1" noTextEdit="1"/>
              </p:cNvSpPr>
              <p:nvPr>
                <p:ph idx="1"/>
              </p:nvPr>
            </p:nvSpPr>
            <p:spPr>
              <a:xfrm>
                <a:off x="1155559" y="3100283"/>
                <a:ext cx="9889788" cy="3076679"/>
              </a:xfrm>
              <a:blipFill>
                <a:blip r:embed="rId2"/>
                <a:stretch>
                  <a:fillRect l="-801" t="-2381"/>
                </a:stretch>
              </a:blipFill>
            </p:spPr>
            <p:txBody>
              <a:bodyPr/>
              <a:lstStyle/>
              <a:p>
                <a:r>
                  <a:rPr lang="el-GR">
                    <a:noFill/>
                  </a:rPr>
                  <a:t> </a:t>
                </a:r>
              </a:p>
            </p:txBody>
          </p:sp>
        </mc:Fallback>
      </mc:AlternateContent>
    </p:spTree>
    <p:extLst>
      <p:ext uri="{BB962C8B-B14F-4D97-AF65-F5344CB8AC3E}">
        <p14:creationId xmlns:p14="http://schemas.microsoft.com/office/powerpoint/2010/main" val="1314883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E05FD712-EAE9-2889-B025-12031B3E3D2F}"/>
              </a:ext>
            </a:extLst>
          </p:cNvPr>
          <p:cNvSpPr>
            <a:spLocks noGrp="1"/>
          </p:cNvSpPr>
          <p:nvPr>
            <p:ph type="title"/>
          </p:nvPr>
        </p:nvSpPr>
        <p:spPr>
          <a:xfrm>
            <a:off x="1156851" y="637762"/>
            <a:ext cx="9888496" cy="900131"/>
          </a:xfrm>
        </p:spPr>
        <p:txBody>
          <a:bodyPr anchor="t">
            <a:normAutofit/>
          </a:bodyPr>
          <a:lstStyle/>
          <a:p>
            <a:r>
              <a:rPr lang="el-GR" sz="4000" dirty="0" err="1">
                <a:solidFill>
                  <a:schemeClr val="bg1"/>
                </a:solidFill>
              </a:rPr>
              <a:t>Μοντελοποίηση</a:t>
            </a:r>
            <a:r>
              <a:rPr lang="el-GR" sz="4000" dirty="0">
                <a:solidFill>
                  <a:schemeClr val="bg1"/>
                </a:solidFill>
              </a:rPr>
              <a:t> (Μεταβλητές απόφασης</a:t>
            </a:r>
            <a:r>
              <a:rPr lang="en-US" sz="4000" dirty="0">
                <a:solidFill>
                  <a:schemeClr val="bg1"/>
                </a:solidFill>
              </a:rPr>
              <a:t> 2</a:t>
            </a:r>
            <a:r>
              <a:rPr lang="el-GR" sz="4000" dirty="0">
                <a:solidFill>
                  <a:schemeClr val="bg1"/>
                </a:solidFill>
              </a:rPr>
              <a:t>)</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Θέση περιεχομένου 2">
                <a:extLst>
                  <a:ext uri="{FF2B5EF4-FFF2-40B4-BE49-F238E27FC236}">
                    <a16:creationId xmlns:a16="http://schemas.microsoft.com/office/drawing/2014/main" id="{788BD558-11EF-543C-975E-5CF637F23AF7}"/>
                  </a:ext>
                </a:extLst>
              </p:cNvPr>
              <p:cNvSpPr>
                <a:spLocks noGrp="1"/>
              </p:cNvSpPr>
              <p:nvPr>
                <p:ph idx="1"/>
              </p:nvPr>
            </p:nvSpPr>
            <p:spPr>
              <a:xfrm>
                <a:off x="1155548" y="2217343"/>
                <a:ext cx="9880893" cy="3959619"/>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l-GR" sz="4000" i="1" kern="100">
                              <a:effectLst/>
                              <a:latin typeface="Cambria Math" panose="02040503050406030204" pitchFamily="18" charset="0"/>
                              <a:ea typeface="Aptos" panose="020B0004020202020204" pitchFamily="34" charset="0"/>
                              <a:cs typeface="Calibri" panose="020F0502020204030204" pitchFamily="34" charset="0"/>
                            </a:rPr>
                          </m:ctrlPr>
                        </m:sSubPr>
                        <m:e>
                          <m:r>
                            <a:rPr lang="en-US" sz="4000" i="1" kern="100">
                              <a:effectLst/>
                              <a:latin typeface="Cambria Math" panose="02040503050406030204" pitchFamily="18" charset="0"/>
                              <a:ea typeface="Aptos" panose="020B0004020202020204" pitchFamily="34" charset="0"/>
                              <a:cs typeface="Calibri" panose="020F0502020204030204" pitchFamily="34" charset="0"/>
                            </a:rPr>
                            <m:t>𝐾</m:t>
                          </m:r>
                        </m:e>
                        <m:sub>
                          <m:r>
                            <a:rPr lang="en-US" sz="4000" i="1" kern="100">
                              <a:effectLst/>
                              <a:latin typeface="Cambria Math" panose="02040503050406030204" pitchFamily="18" charset="0"/>
                              <a:ea typeface="Aptos" panose="020B0004020202020204" pitchFamily="34" charset="0"/>
                              <a:cs typeface="Calibri" panose="020F0502020204030204" pitchFamily="34" charset="0"/>
                            </a:rPr>
                            <m:t>𝑖</m:t>
                          </m:r>
                          <m:r>
                            <a:rPr lang="en-US" sz="4000" i="1" kern="100">
                              <a:effectLst/>
                              <a:latin typeface="Cambria Math" panose="02040503050406030204" pitchFamily="18" charset="0"/>
                              <a:ea typeface="Aptos" panose="020B0004020202020204" pitchFamily="34" charset="0"/>
                              <a:cs typeface="Calibri" panose="020F0502020204030204" pitchFamily="34" charset="0"/>
                            </a:rPr>
                            <m:t>,</m:t>
                          </m:r>
                          <m:r>
                            <a:rPr lang="en-US" sz="4000" i="1" kern="100">
                              <a:effectLst/>
                              <a:latin typeface="Cambria Math" panose="02040503050406030204" pitchFamily="18" charset="0"/>
                              <a:ea typeface="Aptos" panose="020B0004020202020204" pitchFamily="34" charset="0"/>
                              <a:cs typeface="Calibri" panose="020F0502020204030204" pitchFamily="34" charset="0"/>
                            </a:rPr>
                            <m:t>𝑑</m:t>
                          </m:r>
                          <m:r>
                            <a:rPr lang="en-US" sz="4000" i="1" kern="100">
                              <a:effectLst/>
                              <a:latin typeface="Cambria Math" panose="02040503050406030204" pitchFamily="18" charset="0"/>
                              <a:ea typeface="Aptos" panose="020B0004020202020204" pitchFamily="34" charset="0"/>
                              <a:cs typeface="Calibri" panose="020F0502020204030204" pitchFamily="34" charset="0"/>
                            </a:rPr>
                            <m:t>,</m:t>
                          </m:r>
                          <m:r>
                            <a:rPr lang="en-US" sz="4000" i="1" kern="100">
                              <a:effectLst/>
                              <a:latin typeface="Cambria Math" panose="02040503050406030204" pitchFamily="18" charset="0"/>
                              <a:ea typeface="Aptos" panose="020B0004020202020204" pitchFamily="34" charset="0"/>
                              <a:cs typeface="Calibri" panose="020F0502020204030204" pitchFamily="34" charset="0"/>
                            </a:rPr>
                            <m:t>h</m:t>
                          </m:r>
                          <m:r>
                            <a:rPr lang="en-US" sz="4000" i="1" kern="100">
                              <a:effectLst/>
                              <a:latin typeface="Cambria Math" panose="02040503050406030204" pitchFamily="18" charset="0"/>
                              <a:ea typeface="Aptos" panose="020B0004020202020204" pitchFamily="34" charset="0"/>
                              <a:cs typeface="Calibri" panose="020F0502020204030204" pitchFamily="34" charset="0"/>
                            </a:rPr>
                            <m:t>,</m:t>
                          </m:r>
                          <m:r>
                            <a:rPr lang="en-US" sz="4000" i="1" kern="100">
                              <a:effectLst/>
                              <a:latin typeface="Cambria Math" panose="02040503050406030204" pitchFamily="18" charset="0"/>
                              <a:ea typeface="Aptos" panose="020B0004020202020204" pitchFamily="34" charset="0"/>
                              <a:cs typeface="Calibri" panose="020F0502020204030204" pitchFamily="34" charset="0"/>
                            </a:rPr>
                            <m:t>𝑐</m:t>
                          </m:r>
                        </m:sub>
                      </m:sSub>
                    </m:oMath>
                  </m:oMathPara>
                </a14:m>
                <a:endParaRPr lang="el-GR" sz="4000" kern="100" dirty="0">
                  <a:effectLst/>
                  <a:ea typeface="Aptos" panose="020B0004020202020204" pitchFamily="34" charset="0"/>
                  <a:cs typeface="Calibri" panose="020F0502020204030204" pitchFamily="34" charset="0"/>
                </a:endParaRPr>
              </a:p>
              <a:p>
                <a:pPr marL="0" indent="0">
                  <a:buNone/>
                </a:pPr>
                <a:endParaRPr lang="el-GR" sz="2200" dirty="0"/>
              </a:p>
              <a:p>
                <a:r>
                  <a:rPr lang="en-US" sz="2200" dirty="0" err="1"/>
                  <a:t>i</a:t>
                </a:r>
                <a:r>
                  <a:rPr lang="en-US" sz="2200" dirty="0"/>
                  <a:t> </a:t>
                </a:r>
                <a:r>
                  <a:rPr lang="el-GR" sz="2200" dirty="0"/>
                  <a:t>: η ταυτότητα (</a:t>
                </a:r>
                <a:r>
                  <a:rPr lang="en-US" sz="2200" dirty="0"/>
                  <a:t>id) </a:t>
                </a:r>
                <a:r>
                  <a:rPr lang="el-GR" sz="2200" dirty="0"/>
                  <a:t>του καθηγητή</a:t>
                </a:r>
              </a:p>
              <a:p>
                <a:r>
                  <a:rPr lang="en-US" sz="2200" dirty="0"/>
                  <a:t>d: </a:t>
                </a:r>
                <a:r>
                  <a:rPr lang="el-GR" sz="2200" dirty="0"/>
                  <a:t>η ταυτότητα (</a:t>
                </a:r>
                <a:r>
                  <a:rPr lang="en-US" sz="2200" dirty="0"/>
                  <a:t>id) </a:t>
                </a:r>
                <a:r>
                  <a:rPr lang="el-GR" sz="2200" dirty="0"/>
                  <a:t>της ημέρας</a:t>
                </a:r>
              </a:p>
              <a:p>
                <a:r>
                  <a:rPr lang="en-US" sz="2200" dirty="0"/>
                  <a:t>h: </a:t>
                </a:r>
                <a:r>
                  <a:rPr lang="el-GR" sz="2200" dirty="0"/>
                  <a:t>η ταυτότητα (</a:t>
                </a:r>
                <a:r>
                  <a:rPr lang="en-US" sz="2200" dirty="0"/>
                  <a:t>id) </a:t>
                </a:r>
                <a:r>
                  <a:rPr lang="el-GR" sz="2200" dirty="0"/>
                  <a:t>της ώρας</a:t>
                </a:r>
              </a:p>
              <a:p>
                <a:r>
                  <a:rPr lang="en-US" sz="2200" dirty="0"/>
                  <a:t>c: </a:t>
                </a:r>
                <a:r>
                  <a:rPr lang="el-GR" sz="2200" dirty="0"/>
                  <a:t>η ταυτότητα (</a:t>
                </a:r>
                <a:r>
                  <a:rPr lang="en-US" sz="2200" dirty="0"/>
                  <a:t>id) </a:t>
                </a:r>
                <a:r>
                  <a:rPr lang="el-GR" sz="2200" dirty="0"/>
                  <a:t>της τάξης</a:t>
                </a:r>
              </a:p>
              <a:p>
                <a:endParaRPr lang="el-GR" sz="2200" dirty="0"/>
              </a:p>
              <a:p>
                <a:pPr marL="0" indent="0">
                  <a:buNone/>
                </a:pPr>
                <a:r>
                  <a:rPr lang="el-GR" sz="2200" dirty="0"/>
                  <a:t>Σε κάθε θέση αυτού του πίνακα αποθηκεύεται μια δυαδική μεταβλητή απόφασης η οποία ορίζει αν ο καθηγητής </a:t>
                </a:r>
                <a:r>
                  <a:rPr lang="en-US" sz="2200" dirty="0" err="1"/>
                  <a:t>i</a:t>
                </a:r>
                <a:r>
                  <a:rPr lang="en-US" sz="2200" dirty="0"/>
                  <a:t>, </a:t>
                </a:r>
                <a:r>
                  <a:rPr lang="el-GR" sz="2200" dirty="0"/>
                  <a:t>την μέρα </a:t>
                </a:r>
                <a:r>
                  <a:rPr lang="en-US" sz="2200" dirty="0"/>
                  <a:t>d, </a:t>
                </a:r>
                <a:r>
                  <a:rPr lang="el-GR" sz="2200" dirty="0"/>
                  <a:t>την ώρα </a:t>
                </a:r>
                <a:r>
                  <a:rPr lang="en-US" sz="2200" dirty="0"/>
                  <a:t>h, </a:t>
                </a:r>
                <a:r>
                  <a:rPr lang="el-GR" sz="2200" dirty="0"/>
                  <a:t>διδάσκει την τάξη </a:t>
                </a:r>
                <a:r>
                  <a:rPr lang="en-US" sz="2200" dirty="0"/>
                  <a:t>c.</a:t>
                </a:r>
                <a:endParaRPr lang="el-GR" sz="2200" dirty="0"/>
              </a:p>
            </p:txBody>
          </p:sp>
        </mc:Choice>
        <mc:Fallback>
          <p:sp>
            <p:nvSpPr>
              <p:cNvPr id="3" name="Θέση περιεχομένου 2">
                <a:extLst>
                  <a:ext uri="{FF2B5EF4-FFF2-40B4-BE49-F238E27FC236}">
                    <a16:creationId xmlns:a16="http://schemas.microsoft.com/office/drawing/2014/main" id="{788BD558-11EF-543C-975E-5CF637F23AF7}"/>
                  </a:ext>
                </a:extLst>
              </p:cNvPr>
              <p:cNvSpPr>
                <a:spLocks noGrp="1" noRot="1" noChangeAspect="1" noMove="1" noResize="1" noEditPoints="1" noAdjustHandles="1" noChangeArrowheads="1" noChangeShapeType="1" noTextEdit="1"/>
              </p:cNvSpPr>
              <p:nvPr>
                <p:ph idx="1"/>
              </p:nvPr>
            </p:nvSpPr>
            <p:spPr>
              <a:xfrm>
                <a:off x="1155548" y="2217343"/>
                <a:ext cx="9880893" cy="3959619"/>
              </a:xfrm>
              <a:blipFill>
                <a:blip r:embed="rId2"/>
                <a:stretch>
                  <a:fillRect l="-802" r="-864"/>
                </a:stretch>
              </a:blipFill>
            </p:spPr>
            <p:txBody>
              <a:bodyPr/>
              <a:lstStyle/>
              <a:p>
                <a:r>
                  <a:rPr lang="el-GR">
                    <a:noFill/>
                  </a:rPr>
                  <a:t> </a:t>
                </a:r>
              </a:p>
            </p:txBody>
          </p:sp>
        </mc:Fallback>
      </mc:AlternateContent>
    </p:spTree>
    <p:extLst>
      <p:ext uri="{BB962C8B-B14F-4D97-AF65-F5344CB8AC3E}">
        <p14:creationId xmlns:p14="http://schemas.microsoft.com/office/powerpoint/2010/main" val="1285377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E05FD712-EAE9-2889-B025-12031B3E3D2F}"/>
              </a:ext>
            </a:extLst>
          </p:cNvPr>
          <p:cNvSpPr>
            <a:spLocks noGrp="1"/>
          </p:cNvSpPr>
          <p:nvPr>
            <p:ph type="title"/>
          </p:nvPr>
        </p:nvSpPr>
        <p:spPr>
          <a:xfrm>
            <a:off x="1156851" y="637762"/>
            <a:ext cx="9888496" cy="900131"/>
          </a:xfrm>
        </p:spPr>
        <p:txBody>
          <a:bodyPr anchor="t">
            <a:normAutofit/>
          </a:bodyPr>
          <a:lstStyle/>
          <a:p>
            <a:r>
              <a:rPr lang="el-GR" sz="4000" dirty="0" err="1">
                <a:solidFill>
                  <a:schemeClr val="bg1"/>
                </a:solidFill>
              </a:rPr>
              <a:t>Μοντελοποίηση</a:t>
            </a:r>
            <a:r>
              <a:rPr lang="el-GR" sz="4000" dirty="0">
                <a:solidFill>
                  <a:schemeClr val="bg1"/>
                </a:solidFill>
              </a:rPr>
              <a:t> (Περιορισμοί</a:t>
            </a:r>
            <a:r>
              <a:rPr lang="en-US" sz="4000" dirty="0">
                <a:solidFill>
                  <a:schemeClr val="bg1"/>
                </a:solidFill>
              </a:rPr>
              <a:t> 1</a:t>
            </a:r>
            <a:r>
              <a:rPr lang="el-GR" sz="4000" dirty="0">
                <a:solidFill>
                  <a:schemeClr val="bg1"/>
                </a:solidFill>
              </a:rPr>
              <a:t>)</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788BD558-11EF-543C-975E-5CF637F23AF7}"/>
              </a:ext>
            </a:extLst>
          </p:cNvPr>
          <p:cNvSpPr>
            <a:spLocks noGrp="1"/>
          </p:cNvSpPr>
          <p:nvPr>
            <p:ph idx="1"/>
          </p:nvPr>
        </p:nvSpPr>
        <p:spPr>
          <a:xfrm>
            <a:off x="1155548" y="2217343"/>
            <a:ext cx="9880893" cy="4138852"/>
          </a:xfrm>
        </p:spPr>
        <p:txBody>
          <a:bodyPr>
            <a:normAutofit/>
          </a:bodyPr>
          <a:lstStyle/>
          <a:p>
            <a:pPr marL="0" indent="0">
              <a:buNone/>
            </a:pPr>
            <a:r>
              <a:rPr lang="el-GR" sz="2400" dirty="0"/>
              <a:t>Μετά τον ορισμό των μεταβλητών απόφασης ακολουθεί η «μετάφραση» των απαιτήσεών μας σε περιορισμούς Γραμμικού Προγραμματισμού.</a:t>
            </a:r>
          </a:p>
          <a:p>
            <a:r>
              <a:rPr lang="el-GR" sz="2400" dirty="0"/>
              <a:t>Ένας καθηγητής σε κάθε τάξη: </a:t>
            </a:r>
            <a:endParaRPr lang="en-US" sz="2400" dirty="0"/>
          </a:p>
          <a:p>
            <a:endParaRPr lang="en-US" sz="2400" dirty="0"/>
          </a:p>
          <a:p>
            <a:endParaRPr lang="en-US" sz="2400" dirty="0"/>
          </a:p>
          <a:p>
            <a:pPr marL="0" indent="0">
              <a:buNone/>
            </a:pPr>
            <a:endParaRPr lang="en-US" sz="2400" dirty="0"/>
          </a:p>
          <a:p>
            <a:r>
              <a:rPr lang="el-GR" sz="2400" dirty="0"/>
              <a:t>Κάλυψη των απαιτήσεων της ύλης*: </a:t>
            </a:r>
          </a:p>
        </p:txBody>
      </p:sp>
      <p:pic>
        <p:nvPicPr>
          <p:cNvPr id="5" name="Εικόνα 4">
            <a:extLst>
              <a:ext uri="{FF2B5EF4-FFF2-40B4-BE49-F238E27FC236}">
                <a16:creationId xmlns:a16="http://schemas.microsoft.com/office/drawing/2014/main" id="{603D4F64-24DC-AE12-0026-ECF9C7841BEB}"/>
              </a:ext>
            </a:extLst>
          </p:cNvPr>
          <p:cNvPicPr>
            <a:picLocks noChangeAspect="1"/>
          </p:cNvPicPr>
          <p:nvPr/>
        </p:nvPicPr>
        <p:blipFill>
          <a:blip r:embed="rId2"/>
          <a:stretch>
            <a:fillRect/>
          </a:stretch>
        </p:blipFill>
        <p:spPr>
          <a:xfrm>
            <a:off x="1869686" y="3468024"/>
            <a:ext cx="3657600" cy="914400"/>
          </a:xfrm>
          <a:prstGeom prst="rect">
            <a:avLst/>
          </a:prstGeom>
        </p:spPr>
      </p:pic>
      <p:pic>
        <p:nvPicPr>
          <p:cNvPr id="11" name="Εικόνα 10">
            <a:extLst>
              <a:ext uri="{FF2B5EF4-FFF2-40B4-BE49-F238E27FC236}">
                <a16:creationId xmlns:a16="http://schemas.microsoft.com/office/drawing/2014/main" id="{113FA48B-57E2-0736-1300-CDA190060230}"/>
              </a:ext>
            </a:extLst>
          </p:cNvPr>
          <p:cNvPicPr>
            <a:picLocks noChangeAspect="1"/>
          </p:cNvPicPr>
          <p:nvPr/>
        </p:nvPicPr>
        <p:blipFill>
          <a:blip r:embed="rId3"/>
          <a:stretch>
            <a:fillRect/>
          </a:stretch>
        </p:blipFill>
        <p:spPr>
          <a:xfrm>
            <a:off x="5784916" y="3506124"/>
            <a:ext cx="3886200" cy="876300"/>
          </a:xfrm>
          <a:prstGeom prst="rect">
            <a:avLst/>
          </a:prstGeom>
        </p:spPr>
      </p:pic>
      <p:pic>
        <p:nvPicPr>
          <p:cNvPr id="14" name="Εικόνα 13">
            <a:extLst>
              <a:ext uri="{FF2B5EF4-FFF2-40B4-BE49-F238E27FC236}">
                <a16:creationId xmlns:a16="http://schemas.microsoft.com/office/drawing/2014/main" id="{AB42F4E1-0EFA-7902-CDF4-056A97EB9D6C}"/>
              </a:ext>
            </a:extLst>
          </p:cNvPr>
          <p:cNvPicPr>
            <a:picLocks noChangeAspect="1"/>
          </p:cNvPicPr>
          <p:nvPr/>
        </p:nvPicPr>
        <p:blipFill>
          <a:blip r:embed="rId4"/>
          <a:stretch>
            <a:fillRect/>
          </a:stretch>
        </p:blipFill>
        <p:spPr>
          <a:xfrm>
            <a:off x="3893939" y="5280827"/>
            <a:ext cx="3781953" cy="990738"/>
          </a:xfrm>
          <a:prstGeom prst="rect">
            <a:avLst/>
          </a:prstGeom>
        </p:spPr>
      </p:pic>
    </p:spTree>
    <p:extLst>
      <p:ext uri="{BB962C8B-B14F-4D97-AF65-F5344CB8AC3E}">
        <p14:creationId xmlns:p14="http://schemas.microsoft.com/office/powerpoint/2010/main" val="4252031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766716CE-C8B3-AA25-C01B-0D2DC277138A}"/>
              </a:ext>
            </a:extLst>
          </p:cNvPr>
          <p:cNvSpPr>
            <a:spLocks noGrp="1"/>
          </p:cNvSpPr>
          <p:nvPr>
            <p:ph type="title"/>
          </p:nvPr>
        </p:nvSpPr>
        <p:spPr>
          <a:xfrm>
            <a:off x="1156851" y="637762"/>
            <a:ext cx="9888496" cy="900131"/>
          </a:xfrm>
        </p:spPr>
        <p:txBody>
          <a:bodyPr anchor="t">
            <a:normAutofit/>
          </a:bodyPr>
          <a:lstStyle/>
          <a:p>
            <a:r>
              <a:rPr lang="el-GR" sz="4000" dirty="0" err="1">
                <a:solidFill>
                  <a:schemeClr val="bg1"/>
                </a:solidFill>
              </a:rPr>
              <a:t>Μοντελοποίηση</a:t>
            </a:r>
            <a:r>
              <a:rPr lang="el-GR" sz="4000" dirty="0">
                <a:solidFill>
                  <a:schemeClr val="bg1"/>
                </a:solidFill>
              </a:rPr>
              <a:t> (Περιορισμοί</a:t>
            </a:r>
            <a:r>
              <a:rPr lang="en-US" sz="4000" dirty="0">
                <a:solidFill>
                  <a:schemeClr val="bg1"/>
                </a:solidFill>
              </a:rPr>
              <a:t> 2</a:t>
            </a:r>
            <a:r>
              <a:rPr lang="el-GR" sz="4000" dirty="0">
                <a:solidFill>
                  <a:schemeClr val="bg1"/>
                </a:solidFill>
              </a:rPr>
              <a:t>)</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0F9EF2A9-808F-0EA3-C09C-6B059327542B}"/>
              </a:ext>
            </a:extLst>
          </p:cNvPr>
          <p:cNvSpPr>
            <a:spLocks noGrp="1"/>
          </p:cNvSpPr>
          <p:nvPr>
            <p:ph idx="1"/>
          </p:nvPr>
        </p:nvSpPr>
        <p:spPr>
          <a:xfrm>
            <a:off x="1155548" y="2217343"/>
            <a:ext cx="9880893" cy="3959619"/>
          </a:xfrm>
        </p:spPr>
        <p:txBody>
          <a:bodyPr>
            <a:normAutofit/>
          </a:bodyPr>
          <a:lstStyle/>
          <a:p>
            <a:r>
              <a:rPr lang="el-GR" sz="2200" dirty="0"/>
              <a:t>Μέγιστος αριθμός ωρών ανά ημέρα για κάθε καθηγητή σε κάθε τάξη:</a:t>
            </a:r>
          </a:p>
          <a:p>
            <a:endParaRPr lang="el-GR" sz="2200" dirty="0"/>
          </a:p>
          <a:p>
            <a:endParaRPr lang="el-GR" sz="2200" dirty="0"/>
          </a:p>
          <a:p>
            <a:endParaRPr lang="el-GR" sz="2200" dirty="0"/>
          </a:p>
          <a:p>
            <a:endParaRPr lang="el-GR" sz="2200" dirty="0"/>
          </a:p>
          <a:p>
            <a:r>
              <a:rPr lang="el-GR" sz="2200" dirty="0"/>
              <a:t>Ορισμός ωρών μη διαθεσιμότητας για κάθε καθηγητή:</a:t>
            </a:r>
          </a:p>
          <a:p>
            <a:endParaRPr lang="el-GR" sz="2200" dirty="0"/>
          </a:p>
          <a:p>
            <a:endParaRPr lang="el-GR" sz="2200" dirty="0"/>
          </a:p>
        </p:txBody>
      </p:sp>
      <p:pic>
        <p:nvPicPr>
          <p:cNvPr id="5" name="Εικόνα 4">
            <a:extLst>
              <a:ext uri="{FF2B5EF4-FFF2-40B4-BE49-F238E27FC236}">
                <a16:creationId xmlns:a16="http://schemas.microsoft.com/office/drawing/2014/main" id="{AE4E2416-8123-068F-D48C-37E5F4AC4A65}"/>
              </a:ext>
            </a:extLst>
          </p:cNvPr>
          <p:cNvPicPr>
            <a:picLocks noChangeAspect="1"/>
          </p:cNvPicPr>
          <p:nvPr/>
        </p:nvPicPr>
        <p:blipFill>
          <a:blip r:embed="rId2"/>
          <a:stretch>
            <a:fillRect/>
          </a:stretch>
        </p:blipFill>
        <p:spPr>
          <a:xfrm>
            <a:off x="3990675" y="2669140"/>
            <a:ext cx="4210638" cy="962159"/>
          </a:xfrm>
          <a:prstGeom prst="rect">
            <a:avLst/>
          </a:prstGeom>
        </p:spPr>
      </p:pic>
      <p:pic>
        <p:nvPicPr>
          <p:cNvPr id="7" name="Εικόνα 6">
            <a:extLst>
              <a:ext uri="{FF2B5EF4-FFF2-40B4-BE49-F238E27FC236}">
                <a16:creationId xmlns:a16="http://schemas.microsoft.com/office/drawing/2014/main" id="{84EF8EB3-523C-345B-F382-A09B36FD329B}"/>
              </a:ext>
            </a:extLst>
          </p:cNvPr>
          <p:cNvPicPr>
            <a:picLocks noChangeAspect="1"/>
          </p:cNvPicPr>
          <p:nvPr/>
        </p:nvPicPr>
        <p:blipFill>
          <a:blip r:embed="rId3"/>
          <a:stretch>
            <a:fillRect/>
          </a:stretch>
        </p:blipFill>
        <p:spPr>
          <a:xfrm>
            <a:off x="3662017" y="5169359"/>
            <a:ext cx="4867954" cy="828791"/>
          </a:xfrm>
          <a:prstGeom prst="rect">
            <a:avLst/>
          </a:prstGeom>
        </p:spPr>
      </p:pic>
    </p:spTree>
    <p:extLst>
      <p:ext uri="{BB962C8B-B14F-4D97-AF65-F5344CB8AC3E}">
        <p14:creationId xmlns:p14="http://schemas.microsoft.com/office/powerpoint/2010/main" val="1285471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766716CE-C8B3-AA25-C01B-0D2DC277138A}"/>
              </a:ext>
            </a:extLst>
          </p:cNvPr>
          <p:cNvSpPr>
            <a:spLocks noGrp="1"/>
          </p:cNvSpPr>
          <p:nvPr>
            <p:ph type="title"/>
          </p:nvPr>
        </p:nvSpPr>
        <p:spPr>
          <a:xfrm>
            <a:off x="1156851" y="637762"/>
            <a:ext cx="9888496" cy="900131"/>
          </a:xfrm>
        </p:spPr>
        <p:txBody>
          <a:bodyPr anchor="t">
            <a:normAutofit/>
          </a:bodyPr>
          <a:lstStyle/>
          <a:p>
            <a:r>
              <a:rPr lang="el-GR" sz="4000" dirty="0" err="1">
                <a:solidFill>
                  <a:schemeClr val="bg1"/>
                </a:solidFill>
              </a:rPr>
              <a:t>Μοντελοποίηση</a:t>
            </a:r>
            <a:r>
              <a:rPr lang="el-GR" sz="4000" dirty="0">
                <a:solidFill>
                  <a:schemeClr val="bg1"/>
                </a:solidFill>
              </a:rPr>
              <a:t> (Αντικειμενική συνάρτηση 1)</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0F9EF2A9-808F-0EA3-C09C-6B059327542B}"/>
              </a:ext>
            </a:extLst>
          </p:cNvPr>
          <p:cNvSpPr>
            <a:spLocks noGrp="1"/>
          </p:cNvSpPr>
          <p:nvPr>
            <p:ph idx="1"/>
          </p:nvPr>
        </p:nvSpPr>
        <p:spPr>
          <a:xfrm>
            <a:off x="1155548" y="2217343"/>
            <a:ext cx="9880893" cy="3959619"/>
          </a:xfrm>
        </p:spPr>
        <p:txBody>
          <a:bodyPr>
            <a:normAutofit/>
          </a:bodyPr>
          <a:lstStyle/>
          <a:p>
            <a:pPr marL="0" indent="0">
              <a:buNone/>
            </a:pPr>
            <a:r>
              <a:rPr lang="el-GR" sz="2200" dirty="0"/>
              <a:t>Για τον ορισμό της αντικειμενικής συνάρτησης λήφθηκε υπόψιν το γεγονός ότι συχνά οι απαιτήσεις που ορίζονται</a:t>
            </a:r>
            <a:r>
              <a:rPr lang="en-US" sz="2200" dirty="0"/>
              <a:t> </a:t>
            </a:r>
            <a:r>
              <a:rPr lang="el-GR" sz="2200" dirty="0"/>
              <a:t>δεν επιτρέπουν  την πλήρη συμπλήρωση του ωρολογίου προγράμματος. Οπότε οι επιλογές είναι είτε να τεθεί ως περιορισμός η 100% συμπλήρωση του προγράμματος (κάτι που σημαίνει ότι αν δεν είναι δυνατή αυτή, το πρόγραμμα δεν θα βγάζει αποτέλεσμα) ή να τεθεί ως όρος στην αντικειμενική συνάρτηση η όσον το δυνατόν μεγαλύτερη κάλυψη του προγράμματος. Επιλέχθηκε η δεύτερη περίπτωση:</a:t>
            </a:r>
          </a:p>
        </p:txBody>
      </p:sp>
      <p:pic>
        <p:nvPicPr>
          <p:cNvPr id="5" name="Εικόνα 4">
            <a:extLst>
              <a:ext uri="{FF2B5EF4-FFF2-40B4-BE49-F238E27FC236}">
                <a16:creationId xmlns:a16="http://schemas.microsoft.com/office/drawing/2014/main" id="{45AB539D-8DEA-50D9-7E39-768FDF8B2DF4}"/>
              </a:ext>
            </a:extLst>
          </p:cNvPr>
          <p:cNvPicPr>
            <a:picLocks noChangeAspect="1"/>
          </p:cNvPicPr>
          <p:nvPr/>
        </p:nvPicPr>
        <p:blipFill>
          <a:blip r:embed="rId2"/>
          <a:stretch>
            <a:fillRect/>
          </a:stretch>
        </p:blipFill>
        <p:spPr>
          <a:xfrm>
            <a:off x="4224070" y="4835615"/>
            <a:ext cx="3743847" cy="933580"/>
          </a:xfrm>
          <a:prstGeom prst="rect">
            <a:avLst/>
          </a:prstGeom>
        </p:spPr>
      </p:pic>
    </p:spTree>
    <p:extLst>
      <p:ext uri="{BB962C8B-B14F-4D97-AF65-F5344CB8AC3E}">
        <p14:creationId xmlns:p14="http://schemas.microsoft.com/office/powerpoint/2010/main" val="3152030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766716CE-C8B3-AA25-C01B-0D2DC277138A}"/>
              </a:ext>
            </a:extLst>
          </p:cNvPr>
          <p:cNvSpPr>
            <a:spLocks noGrp="1"/>
          </p:cNvSpPr>
          <p:nvPr>
            <p:ph type="title"/>
          </p:nvPr>
        </p:nvSpPr>
        <p:spPr>
          <a:xfrm>
            <a:off x="1156851" y="637762"/>
            <a:ext cx="9888496" cy="900131"/>
          </a:xfrm>
        </p:spPr>
        <p:txBody>
          <a:bodyPr anchor="t">
            <a:normAutofit/>
          </a:bodyPr>
          <a:lstStyle/>
          <a:p>
            <a:r>
              <a:rPr lang="el-GR" sz="4000" dirty="0" err="1">
                <a:solidFill>
                  <a:schemeClr val="bg1"/>
                </a:solidFill>
              </a:rPr>
              <a:t>Μοντελοποίηση</a:t>
            </a:r>
            <a:r>
              <a:rPr lang="el-GR" sz="4000" dirty="0">
                <a:solidFill>
                  <a:schemeClr val="bg1"/>
                </a:solidFill>
              </a:rPr>
              <a:t> (Αντικειμενική συνάρτηση 2)</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0F9EF2A9-808F-0EA3-C09C-6B059327542B}"/>
              </a:ext>
            </a:extLst>
          </p:cNvPr>
          <p:cNvSpPr>
            <a:spLocks noGrp="1"/>
          </p:cNvSpPr>
          <p:nvPr>
            <p:ph idx="1"/>
          </p:nvPr>
        </p:nvSpPr>
        <p:spPr>
          <a:xfrm>
            <a:off x="1155548" y="2217343"/>
            <a:ext cx="9880893" cy="3959619"/>
          </a:xfrm>
        </p:spPr>
        <p:txBody>
          <a:bodyPr>
            <a:normAutofit/>
          </a:bodyPr>
          <a:lstStyle/>
          <a:p>
            <a:r>
              <a:rPr lang="el-GR" sz="2200" dirty="0"/>
              <a:t>Στην συνέχεια θα οριστούν οι όροι για την ικανοποίηση της παραδοχής που θέσαμε, να έχει τη δυνατότητα ο κάθε καθηγητής να θέσει προτιμήσεις/αποφυγές συγκεκριμένων ωρών και ημερών.</a:t>
            </a:r>
            <a:r>
              <a:rPr lang="en-US" sz="2200" dirty="0"/>
              <a:t> (</a:t>
            </a:r>
            <a:r>
              <a:rPr lang="el-GR" sz="2200" dirty="0"/>
              <a:t>Σημειώνεται ότι οι συντελεστές </a:t>
            </a:r>
            <a:r>
              <a:rPr lang="en-US" sz="2200" dirty="0"/>
              <a:t>pi </a:t>
            </a:r>
            <a:r>
              <a:rPr lang="el-GR" sz="2200" dirty="0"/>
              <a:t>είναι σαφώς μικρότεροι του </a:t>
            </a:r>
            <a:r>
              <a:rPr lang="en-US" sz="2200" dirty="0"/>
              <a:t>c </a:t>
            </a:r>
            <a:r>
              <a:rPr lang="el-GR" sz="2200" dirty="0"/>
              <a:t>που αναφέρθηκε παραπάνω*)</a:t>
            </a:r>
          </a:p>
        </p:txBody>
      </p:sp>
      <p:pic>
        <p:nvPicPr>
          <p:cNvPr id="5" name="Εικόνα 4">
            <a:extLst>
              <a:ext uri="{FF2B5EF4-FFF2-40B4-BE49-F238E27FC236}">
                <a16:creationId xmlns:a16="http://schemas.microsoft.com/office/drawing/2014/main" id="{A2DDC906-D548-527E-B082-D9592F689A9E}"/>
              </a:ext>
            </a:extLst>
          </p:cNvPr>
          <p:cNvPicPr>
            <a:picLocks noChangeAspect="1"/>
          </p:cNvPicPr>
          <p:nvPr/>
        </p:nvPicPr>
        <p:blipFill>
          <a:blip r:embed="rId2"/>
          <a:stretch>
            <a:fillRect/>
          </a:stretch>
        </p:blipFill>
        <p:spPr>
          <a:xfrm>
            <a:off x="1113724" y="3791192"/>
            <a:ext cx="4982270" cy="990738"/>
          </a:xfrm>
          <a:prstGeom prst="rect">
            <a:avLst/>
          </a:prstGeom>
        </p:spPr>
      </p:pic>
      <p:pic>
        <p:nvPicPr>
          <p:cNvPr id="7" name="Εικόνα 6">
            <a:extLst>
              <a:ext uri="{FF2B5EF4-FFF2-40B4-BE49-F238E27FC236}">
                <a16:creationId xmlns:a16="http://schemas.microsoft.com/office/drawing/2014/main" id="{E6E9AFB7-0F24-F994-3BFF-F8CDDEC768EC}"/>
              </a:ext>
            </a:extLst>
          </p:cNvPr>
          <p:cNvPicPr>
            <a:picLocks noChangeAspect="1"/>
          </p:cNvPicPr>
          <p:nvPr/>
        </p:nvPicPr>
        <p:blipFill>
          <a:blip r:embed="rId3"/>
          <a:stretch>
            <a:fillRect/>
          </a:stretch>
        </p:blipFill>
        <p:spPr>
          <a:xfrm>
            <a:off x="6271965" y="3791192"/>
            <a:ext cx="5201376" cy="1019317"/>
          </a:xfrm>
          <a:prstGeom prst="rect">
            <a:avLst/>
          </a:prstGeom>
        </p:spPr>
      </p:pic>
      <p:pic>
        <p:nvPicPr>
          <p:cNvPr id="11" name="Εικόνα 10">
            <a:extLst>
              <a:ext uri="{FF2B5EF4-FFF2-40B4-BE49-F238E27FC236}">
                <a16:creationId xmlns:a16="http://schemas.microsoft.com/office/drawing/2014/main" id="{FF610DE8-CC2D-BE35-BEF3-F68C1764F9C1}"/>
              </a:ext>
            </a:extLst>
          </p:cNvPr>
          <p:cNvPicPr>
            <a:picLocks noChangeAspect="1"/>
          </p:cNvPicPr>
          <p:nvPr/>
        </p:nvPicPr>
        <p:blipFill>
          <a:blip r:embed="rId4"/>
          <a:stretch>
            <a:fillRect/>
          </a:stretch>
        </p:blipFill>
        <p:spPr>
          <a:xfrm>
            <a:off x="1075618" y="5148118"/>
            <a:ext cx="5058481" cy="1028844"/>
          </a:xfrm>
          <a:prstGeom prst="rect">
            <a:avLst/>
          </a:prstGeom>
        </p:spPr>
      </p:pic>
      <p:pic>
        <p:nvPicPr>
          <p:cNvPr id="16" name="Εικόνα 15">
            <a:extLst>
              <a:ext uri="{FF2B5EF4-FFF2-40B4-BE49-F238E27FC236}">
                <a16:creationId xmlns:a16="http://schemas.microsoft.com/office/drawing/2014/main" id="{2C452FD7-87AA-C770-7E70-96E5ABE2C15D}"/>
              </a:ext>
            </a:extLst>
          </p:cNvPr>
          <p:cNvPicPr>
            <a:picLocks noChangeAspect="1"/>
          </p:cNvPicPr>
          <p:nvPr/>
        </p:nvPicPr>
        <p:blipFill>
          <a:blip r:embed="rId5"/>
          <a:stretch>
            <a:fillRect/>
          </a:stretch>
        </p:blipFill>
        <p:spPr>
          <a:xfrm>
            <a:off x="6271965" y="5148118"/>
            <a:ext cx="5353797" cy="1047896"/>
          </a:xfrm>
          <a:prstGeom prst="rect">
            <a:avLst/>
          </a:prstGeom>
        </p:spPr>
      </p:pic>
    </p:spTree>
    <p:extLst>
      <p:ext uri="{BB962C8B-B14F-4D97-AF65-F5344CB8AC3E}">
        <p14:creationId xmlns:p14="http://schemas.microsoft.com/office/powerpoint/2010/main" val="3342063491"/>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143</TotalTime>
  <Words>973</Words>
  <Application>Microsoft Office PowerPoint</Application>
  <PresentationFormat>Ευρεία οθόνη</PresentationFormat>
  <Paragraphs>102</Paragraphs>
  <Slides>20</Slides>
  <Notes>0</Notes>
  <HiddenSlides>0</HiddenSlides>
  <MMClips>0</MMClips>
  <ScaleCrop>false</ScaleCrop>
  <HeadingPairs>
    <vt:vector size="6" baseType="variant">
      <vt:variant>
        <vt:lpstr>Γραμματοσειρές που χρησιμοποιούνται</vt:lpstr>
      </vt:variant>
      <vt:variant>
        <vt:i4>6</vt:i4>
      </vt:variant>
      <vt:variant>
        <vt:lpstr>Θέμα</vt:lpstr>
      </vt:variant>
      <vt:variant>
        <vt:i4>1</vt:i4>
      </vt:variant>
      <vt:variant>
        <vt:lpstr>Τίτλοι διαφανειών</vt:lpstr>
      </vt:variant>
      <vt:variant>
        <vt:i4>20</vt:i4>
      </vt:variant>
    </vt:vector>
  </HeadingPairs>
  <TitlesOfParts>
    <vt:vector size="27" baseType="lpstr">
      <vt:lpstr>Aptos</vt:lpstr>
      <vt:lpstr>Aptos Display</vt:lpstr>
      <vt:lpstr>Arial</vt:lpstr>
      <vt:lpstr>Calibri</vt:lpstr>
      <vt:lpstr>Cambria Math</vt:lpstr>
      <vt:lpstr>Wingdings</vt:lpstr>
      <vt:lpstr>Θέμα του Office</vt:lpstr>
      <vt:lpstr>Δημιουργία Προγράμματος για Γυμνάσιο/Λύκειο</vt:lpstr>
      <vt:lpstr> Το πρόβλημα</vt:lpstr>
      <vt:lpstr>Οι παραδοχές</vt:lpstr>
      <vt:lpstr>Μοντελοποίηση (Μεταβλητές απόφασης 1)</vt:lpstr>
      <vt:lpstr>Μοντελοποίηση (Μεταβλητές απόφασης 2)</vt:lpstr>
      <vt:lpstr>Μοντελοποίηση (Περιορισμοί 1)</vt:lpstr>
      <vt:lpstr>Μοντελοποίηση (Περιορισμοί 2)</vt:lpstr>
      <vt:lpstr>Μοντελοποίηση (Αντικειμενική συνάρτηση 1)</vt:lpstr>
      <vt:lpstr>Μοντελοποίηση (Αντικειμενική συνάρτηση 2)</vt:lpstr>
      <vt:lpstr>Είσοδος</vt:lpstr>
      <vt:lpstr>Έξοδος</vt:lpstr>
      <vt:lpstr>print_classes()</vt:lpstr>
      <vt:lpstr>print_professors(): (1)</vt:lpstr>
      <vt:lpstr>print_professors(): (2)</vt:lpstr>
      <vt:lpstr>show_stats():</vt:lpstr>
      <vt:lpstr>print_stats():</vt:lpstr>
      <vt:lpstr>Παρουσίαση αποτελεσμάτων για το πρόγραμμα του υπουργείου*</vt:lpstr>
      <vt:lpstr>Οδηγίες εγκατάστασης</vt:lpstr>
      <vt:lpstr>Βιβλιογραφία</vt:lpstr>
      <vt:lpstr>Ευχαριστώ για την προσοχή σας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ΤΣΑΜΠΡΑΣ ΚΩΝΣΤΑΝΤΙΝΟΣ</dc:creator>
  <cp:lastModifiedBy>ΤΣΑΜΠΡΑΣ ΚΩΝΣΤΑΝΤΙΝΟΣ</cp:lastModifiedBy>
  <cp:revision>8</cp:revision>
  <dcterms:created xsi:type="dcterms:W3CDTF">2024-07-09T08:06:07Z</dcterms:created>
  <dcterms:modified xsi:type="dcterms:W3CDTF">2024-07-09T10:29:33Z</dcterms:modified>
</cp:coreProperties>
</file>