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6" r:id="rId8"/>
    <p:sldId id="261" r:id="rId9"/>
    <p:sldId id="265" r:id="rId10"/>
    <p:sldId id="267" r:id="rId11"/>
    <p:sldId id="268" r:id="rId12"/>
    <p:sldId id="269" r:id="rId13"/>
    <p:sldId id="270" r:id="rId14"/>
    <p:sldId id="259" r:id="rId15"/>
    <p:sldId id="26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280-D745-4B59-AD64-321E7B8CD787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4B8-F988-40AD-A7B7-6FD39DB367B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42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280-D745-4B59-AD64-321E7B8CD787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4B8-F988-40AD-A7B7-6FD39DB36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49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280-D745-4B59-AD64-321E7B8CD787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4B8-F988-40AD-A7B7-6FD39DB36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79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280-D745-4B59-AD64-321E7B8CD787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4B8-F988-40AD-A7B7-6FD39DB36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72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280-D745-4B59-AD64-321E7B8CD787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4B8-F988-40AD-A7B7-6FD39DB367B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9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280-D745-4B59-AD64-321E7B8CD787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4B8-F988-40AD-A7B7-6FD39DB36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00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280-D745-4B59-AD64-321E7B8CD787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4B8-F988-40AD-A7B7-6FD39DB36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36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280-D745-4B59-AD64-321E7B8CD787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4B8-F988-40AD-A7B7-6FD39DB36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75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280-D745-4B59-AD64-321E7B8CD787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4B8-F988-40AD-A7B7-6FD39DB36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54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BB8280-D745-4B59-AD64-321E7B8CD787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8C04B8-F988-40AD-A7B7-6FD39DB36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9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280-D745-4B59-AD64-321E7B8CD787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04B8-F988-40AD-A7B7-6FD39DB36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86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BB8280-D745-4B59-AD64-321E7B8CD787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8C04B8-F988-40AD-A7B7-6FD39DB367B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6702A-FD21-4AA0-A8DC-3439E378A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2145"/>
            <a:ext cx="9144000" cy="182685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 Black" panose="020B0A04020102020204" pitchFamily="34" charset="0"/>
                <a:cs typeface="Arial" panose="020B0604020202020204" pitchFamily="34" charset="0"/>
              </a:rPr>
              <a:t>РАЗРАБОТКА И ИССЛЕДОВАНИЕ ЭФФЕКТИВНЫХ</a:t>
            </a:r>
            <a:br>
              <a:rPr lang="ru-RU" sz="36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ru-RU" sz="3600" dirty="0">
                <a:latin typeface="Arial Black" panose="020B0A04020102020204" pitchFamily="34" charset="0"/>
                <a:cs typeface="Arial" panose="020B0604020202020204" pitchFamily="34" charset="0"/>
              </a:rPr>
              <a:t>МЕТОДОВ УПАКОВКИ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B23100-A20E-4A01-AB34-B100E21C5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2123" y="3429000"/>
            <a:ext cx="4367750" cy="73454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(бакалаврская работа)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985BB-21C7-476D-9F21-8EDEA3A2C4EE}"/>
              </a:ext>
            </a:extLst>
          </p:cNvPr>
          <p:cNvSpPr txBox="1"/>
          <p:nvPr/>
        </p:nvSpPr>
        <p:spPr>
          <a:xfrm>
            <a:off x="1081726" y="173882"/>
            <a:ext cx="10028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dirty="0"/>
              <a:t>«Московский физико-технический институт (национальный исследовательский университет)»</a:t>
            </a:r>
          </a:p>
          <a:p>
            <a:pPr algn="ctr"/>
            <a:r>
              <a:rPr lang="ru-RU" dirty="0"/>
              <a:t>Физтех-школа Прикладной Математики и Информатики</a:t>
            </a:r>
          </a:p>
          <a:p>
            <a:pPr algn="ctr"/>
            <a:r>
              <a:rPr lang="ru-RU" dirty="0"/>
              <a:t>Кафедра системного программирования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78C26-486E-405A-8513-BC4DEF35172B}"/>
              </a:ext>
            </a:extLst>
          </p:cNvPr>
          <p:cNvSpPr txBox="1"/>
          <p:nvPr/>
        </p:nvSpPr>
        <p:spPr>
          <a:xfrm>
            <a:off x="8842878" y="4309806"/>
            <a:ext cx="33491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  Ахтямов Дамир Рамилевич</a:t>
            </a:r>
          </a:p>
          <a:p>
            <a:r>
              <a:rPr lang="ru-RU" dirty="0"/>
              <a:t>  группа 775</a:t>
            </a:r>
          </a:p>
          <a:p>
            <a:endParaRPr lang="ru-RU" dirty="0"/>
          </a:p>
          <a:p>
            <a:r>
              <a:rPr lang="ru-RU" dirty="0"/>
              <a:t>Научный руководитель:</a:t>
            </a:r>
          </a:p>
          <a:p>
            <a:r>
              <a:rPr lang="ru-RU" dirty="0"/>
              <a:t>  Семенов Виталий Адольфович,</a:t>
            </a:r>
          </a:p>
          <a:p>
            <a:r>
              <a:rPr lang="ru-RU" dirty="0"/>
              <a:t>  д-р физ.-мат. наук, проф.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92F0F-0FDD-43B3-B6C8-F52213637EC0}"/>
              </a:ext>
            </a:extLst>
          </p:cNvPr>
          <p:cNvSpPr txBox="1"/>
          <p:nvPr/>
        </p:nvSpPr>
        <p:spPr>
          <a:xfrm>
            <a:off x="5370479" y="631478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Москва 2021</a:t>
            </a:r>
          </a:p>
        </p:txBody>
      </p:sp>
    </p:spTree>
    <p:extLst>
      <p:ext uri="{BB962C8B-B14F-4D97-AF65-F5344CB8AC3E}">
        <p14:creationId xmlns:p14="http://schemas.microsoft.com/office/powerpoint/2010/main" val="146050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75819-81C3-4E0B-A274-C18917DD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ширины полосы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147F93-6F25-4AD0-9E45-EEA2593AD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" y="1843891"/>
            <a:ext cx="10063163" cy="3775673"/>
          </a:xfrm>
        </p:spPr>
      </p:pic>
    </p:spTree>
    <p:extLst>
      <p:ext uri="{BB962C8B-B14F-4D97-AF65-F5344CB8AC3E}">
        <p14:creationId xmlns:p14="http://schemas.microsoft.com/office/powerpoint/2010/main" val="427814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F35-3DAA-4D96-9887-184AA0DD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ширин объектов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1E427A-F4FB-4D10-B9B1-E54B7C3B1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Алгоритм аналогичен предыдущему. Используется принцип нормальных паттернов, определяется максимальная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координата, которую можно достичь с установленным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 err="1"/>
                  <a:t>ым</a:t>
                </a:r>
                <a:r>
                  <a:rPr lang="ru-RU" dirty="0"/>
                  <a:t> объектом. Таким образом множество достижимых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координат инициализируется</a:t>
                </a:r>
                <a:r>
                  <a:rPr lang="en-US" dirty="0"/>
                  <a:t>        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∖</m:t>
                                  </m:r>
                                  <m:r>
                                    <m:rPr>
                                      <m:lit/>
                                    </m:r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lit/>
                                    </m:r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: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∖</m:t>
                                  </m:r>
                                  <m:r>
                                    <m:rPr>
                                      <m:lit/>
                                    </m:r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lit/>
                                    </m:r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0,1</m:t>
                              </m:r>
                              <m:r>
                                <m:rPr>
                                  <m:lit/>
                                </m:r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m:rPr>
                                  <m:lit/>
                                </m:r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lit/>
                                </m:r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Ширина объекта обновляется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𝑊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Временная сложность также равна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𝑛𝑊</m:t>
                        </m:r>
                      </m:e>
                    </m:d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1E427A-F4FB-4D10-B9B1-E54B7C3B1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667" r="-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79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3A17A-7964-4167-A67F-EC3C5F07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Фиксация некоторых объектов в решении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3E354C-6394-45AC-B828-0AAF3DD2E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Редукция заключается в упаковке широких объектов (шириной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/>
                  <a:t>,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), а в оставшееся пространство – упаковать все объекты, чья ширина меньше чем</a:t>
                </a:r>
                <a:r>
                  <a:rPr lang="en-US" dirty="0"/>
                  <a:t>             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M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ru-RU" dirty="0"/>
                  <a:t>Для упаковки используется </a:t>
                </a:r>
                <a:r>
                  <a:rPr lang="en-US" dirty="0"/>
                  <a:t>Priority Best-Fit</a:t>
                </a:r>
                <a:r>
                  <a:rPr lang="ru-RU" dirty="0"/>
                  <a:t>, который будет рассмотрен позже.</a:t>
                </a:r>
              </a:p>
              <a:p>
                <a:r>
                  <a:rPr lang="ru-RU" dirty="0"/>
                  <a:t>Можно реализовать последовательную упаковку по одному объекту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от самых широких до самых узких</a:t>
                </a:r>
                <a:r>
                  <a:rPr lang="en-US" dirty="0"/>
                  <a:t>. </a:t>
                </a:r>
                <a:r>
                  <a:rPr lang="ru-RU" dirty="0"/>
                  <a:t>Другой вариант упаковывает все объекты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при неудаче – удаляет узкие объекты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r>
                  <a:rPr lang="ru-RU" dirty="0"/>
                  <a:t>Временная сложность </a:t>
                </a:r>
                <a:r>
                  <a:rPr lang="en-US" dirty="0"/>
                  <a:t>PBF </a:t>
                </a:r>
                <a:r>
                  <a:rPr lang="ru-RU" dirty="0"/>
                  <a:t>равна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ru-RU" dirty="0"/>
                  <a:t>Тогда так как выполняется как минимум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итераций, временная сложность равна </a:t>
                </a:r>
                <a14:m>
                  <m:oMath xmlns:m="http://schemas.openxmlformats.org/officeDocument/2006/math">
                    <m:r>
                      <a:rPr lang="ru-RU" i="1"/>
                      <m:t>𝑂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𝑛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ru-RU" i="1"/>
                          <m:t>𝑊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3E354C-6394-45AC-B828-0AAF3DD2E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86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3A17A-7964-4167-A67F-EC3C5F07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Фиксация некоторых объектов в решении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4791F3-F427-42A4-802E-6F55420B3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97" y="1801875"/>
            <a:ext cx="3114609" cy="35602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0DFA23-3223-4C5E-A08B-4D5009B2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28" y="1801875"/>
            <a:ext cx="3114575" cy="3560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CC05E-F3E1-4DC0-A52A-F178FB8801C6}"/>
              </a:ext>
            </a:extLst>
          </p:cNvPr>
          <p:cNvSpPr txBox="1"/>
          <p:nvPr/>
        </p:nvSpPr>
        <p:spPr>
          <a:xfrm>
            <a:off x="5103922" y="5364485"/>
            <a:ext cx="7088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Источник рисунка: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Marco Antonio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Boschetti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Lorenza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Montaletti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(2010).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Exact Algorithm for the Two-Dimensional Strip-Packing Problem.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1774-1791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65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39F83-A0F3-48FA-86E0-1990C205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Нижние границы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D4B2BB-882F-456A-ADB9-9AE405AD1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/>
                  <a:t> Непрерывная нижняя граница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ru-RU" dirty="0"/>
                  <a:t>Нижние границы, основанные на двойственных выполнимых функциях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𝐵𝑀</m:t>
                        </m:r>
                      </m:sup>
                    </m:sSubSup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ru-RU" dirty="0"/>
                  <a:t>Нижние границы, основанные на высотах объектов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𝐵𝑀</m:t>
                        </m:r>
                      </m:sup>
                    </m:sSubSup>
                  </m:oMath>
                </a14:m>
                <a:r>
                  <a:rPr lang="en-US" b="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dirty="0"/>
                  <a:t> </a:t>
                </a:r>
                <a:r>
                  <a:rPr lang="ru-RU" b="0" dirty="0"/>
                  <a:t>Нижняя граница, основанная на математических формулировках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𝐵𝑀</m:t>
                        </m:r>
                      </m:sup>
                    </m:sSubSup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D4B2BB-882F-456A-ADB9-9AE405AD1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27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44575-D0E3-456D-8D0C-73E6E2A8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Непрерывная нижняя граница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2E33F1-56A7-4CDF-9FAE-BEBF71261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Данная нижняя граница основывается на наблюдении, что площадь занимаемой полосы не меньше суммарной площади всех объектов. Временная сложность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ru-RU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ru-RU" sz="1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2E33F1-56A7-4CDF-9FAE-BEBF71261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417360-76EB-46CD-A014-A71E49D0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9" y="3429000"/>
            <a:ext cx="8426822" cy="259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3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8B25B-AF9F-4420-B3EA-3EE662F1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Нижние границы, основанные на двойственных выполнимых функциях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E56B2A9-A4FF-451A-91F3-4902EC4C5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Двойственная выполнимая функция преобразует ширины объектов так, что любое множество объектов, плотно упакованное бок о бок, также может быть упаковано с новыми ширинами.</a:t>
                </a:r>
              </a:p>
              <a:p>
                <a:r>
                  <a:rPr lang="ru-RU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Определение.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0,</m:t>
                        </m:r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ru-RU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ru-RU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называется двойственной выполнимой, если для любого конечного множества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неотрицательных вещественных чисел выполняется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𝑤</m:t>
                        </m:r>
                        <m:r>
                          <a:rPr lang="ru-RU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∈</m:t>
                        </m:r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ru-RU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w</m:t>
                        </m:r>
                      </m:e>
                    </m:nary>
                    <m:r>
                      <a:rPr lang="ru-RU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𝑊</m:t>
                    </m:r>
                    <m:r>
                      <a:rPr lang="ru-RU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⟹</m:t>
                    </m:r>
                    <m:nary>
                      <m:naryPr>
                        <m:chr m:val="∑"/>
                        <m:supHide m:val="on"/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𝑤</m:t>
                        </m:r>
                        <m:r>
                          <a:rPr lang="ru-RU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∈</m:t>
                        </m:r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ru-RU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nary>
                    <m:r>
                      <a:rPr lang="ru-RU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ea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Далее </a:t>
                </a:r>
                <a:r>
                  <a:rPr lang="ru-RU" dirty="0">
                    <a:ea typeface="Times New Roman" panose="02020603050405020304" pitchFamily="18" charset="0"/>
                  </a:rPr>
                  <a:t>вычисляется непрерывная нижняя граница на новых ширинах.</a:t>
                </a:r>
              </a:p>
              <a:p>
                <a:r>
                  <a:rPr lang="ru-RU" dirty="0">
                    <a:ea typeface="Times New Roman" panose="02020603050405020304" pitchFamily="18" charset="0"/>
                  </a:rPr>
                  <a:t>На следующем слайде можно увидеть используемые двойственные выполнимые функции и основанную на них нижнюю границу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𝑑𝑓𝑓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𝐵𝑀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.</a:t>
                </a:r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E56B2A9-A4FF-451A-91F3-4902EC4C5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97" t="-1667" r="-1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48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8B25B-AF9F-4420-B3EA-3EE662F1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Нижние границы, основанные на двойственных выполнимых функциях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E56B2A9-A4FF-451A-91F3-4902EC4C5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985528"/>
                <a:ext cx="10058400" cy="115787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6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𝑑𝑓𝑓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𝐵𝑀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=1,2,3,4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𝑚𝑎𝑥</m:t>
                                      </m: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α</m:t>
                                      </m:r>
                                      <m: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β</m:t>
                                      </m:r>
                                      <m: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⌈"/>
                                          <m:endChr m:val="⌉"/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nary>
                                                <m:naryPr>
                                                  <m:chr m:val="∑"/>
                                                  <m:supHide m:val="on"/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en-US" sz="18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18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US" sz="18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𝑃</m:t>
                                                  </m:r>
                                                </m:sub>
                                                <m:sup/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18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8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α</m:t>
                                                      </m:r>
                                                      <m:r>
                                                        <a:rPr lang="en-US" sz="18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8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β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18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18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,2</m:t>
                                                      </m:r>
                                                    </m:sup>
                                                  </m:sSubSup>
                                                  <m:d>
                                                    <m:d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sSub>
                                                    <m:sSub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8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8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α</m:t>
                                                  </m:r>
                                                  <m:r>
                                                    <a:rPr lang="en-US" sz="18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8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β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8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18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,2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E56B2A9-A4FF-451A-91F3-4902EC4C5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985528"/>
                <a:ext cx="10058400" cy="11578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62D54CDD-1B2A-44D3-98FE-8B56A4318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062375"/>
                  </p:ext>
                </p:extLst>
              </p:nvPr>
            </p:nvGraphicFramePr>
            <p:xfrm>
              <a:off x="1097280" y="1718783"/>
              <a:ext cx="10058400" cy="2992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1631922770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709604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4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14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α</m:t>
                                    </m:r>
                                  </m:sub>
                                  <m:sup>
                                    <m: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ru-RU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4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w</m:t>
                                        </m:r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ru-RU" sz="14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 </m:t>
                                        </m:r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если </m:t>
                                        </m:r>
                                        <m:d>
                                          <m:dPr>
                                            <m:ctrlPr>
                                              <a:rPr lang="ru-RU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f>
                                          <m:fPr>
                                            <m:ctrlPr>
                                              <a:rPr lang="ru-RU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ru-RU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𝑤</m:t>
                                            </m:r>
                                          </m:num>
                                          <m:den>
                                            <m:r>
                                              <a:rPr lang="ru-RU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𝑊</m:t>
                                            </m:r>
                                          </m:den>
                                        </m:f>
                                        <m:r>
                                          <a:rPr lang="ru-RU" sz="14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ℤ</m:t>
                                        </m:r>
                                      </m:e>
                                      <m:e>
                                        <m:d>
                                          <m:dPr>
                                            <m:begChr m:val="⌊"/>
                                            <m:endChr m:val="⌋"/>
                                            <m:ctrlPr>
                                              <a:rPr lang="ru-RU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ru-RU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𝛼</m:t>
                                                </m:r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  <m:f>
                                              <m:fPr>
                                                <m:ctrlPr>
                                                  <a:rPr lang="ru-RU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ru-RU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𝑤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ru-RU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𝑊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  <m:f>
                                          <m:fPr>
                                            <m:ctrlPr>
                                              <a:rPr lang="ru-RU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ru-RU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𝑊</m:t>
                                            </m:r>
                                          </m:num>
                                          <m:den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ru-RU" sz="14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α</m:t>
                                            </m:r>
                                          </m:den>
                                        </m:f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ru-RU" sz="14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 </m:t>
                                        </m:r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инач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е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2860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4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14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α</m:t>
                                    </m:r>
                                  </m:sub>
                                  <m:sup>
                                    <m: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ru-RU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ru-RU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⌊"/>
                                                <m:endChr m:val="⌋"/>
                                                <m:ctrlPr>
                                                  <a:rPr lang="ru-RU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ru-RU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ru-RU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ru-RU" sz="140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α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  <m:r>
                                              <a:rPr lang="ru-RU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begChr m:val="⌊"/>
                                                <m:endChr m:val="⌋"/>
                                                <m:ctrlPr>
                                                  <a:rPr lang="ru-RU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ru-RU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𝑊</m:t>
                                                    </m:r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40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α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ru-RU" sz="14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 </m:t>
                                        </m:r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если 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&gt;</m:t>
                                        </m:r>
                                        <m:f>
                                          <m:fPr>
                                            <m:ctrlPr>
                                              <a:rPr lang="ru-RU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𝑊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d>
                                          <m:dPr>
                                            <m:begChr m:val="⌊"/>
                                            <m:endChr m:val="⌋"/>
                                            <m:ctrlPr>
                                              <a:rPr lang="ru-RU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ru-RU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ru-RU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𝑊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ru-RU" sz="14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α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ru-RU" sz="14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 </m:t>
                                        </m:r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если 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f>
                                          <m:fPr>
                                            <m:ctrlPr>
                                              <a:rPr lang="ru-RU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𝑊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d>
                                          <m:dPr>
                                            <m:begChr m:val="⌊"/>
                                            <m:endChr m:val="⌋"/>
                                            <m:ctrlPr>
                                              <a:rPr lang="ru-RU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ru-RU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ru-RU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𝑤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ru-RU" sz="14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α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ru-RU" sz="14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 </m:t>
                                        </m:r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если 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&lt;</m:t>
                                        </m:r>
                                        <m:f>
                                          <m:fPr>
                                            <m:ctrlPr>
                                              <a:rPr lang="ru-RU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𝑊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319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4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14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α</m:t>
                                    </m:r>
                                  </m:sub>
                                  <m:sup>
                                    <m: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ru-RU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ru-RU" sz="14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 </m:t>
                                        </m:r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если 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&gt;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 </m:t>
                                        </m:r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если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ru-RU" sz="14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 </m:t>
                                        </m:r>
                                        <m:r>
                                          <a:rPr lang="ru-RU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если 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α</m:t>
                                    </m:r>
                                  </m:sub>
                                  <m:sup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ru-RU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𝑀</m:t>
                                        </m:r>
                                        <m:d>
                                          <m:d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𝑊</m:t>
                                            </m:r>
                                            <m: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ru-RU" sz="14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α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𝑀</m:t>
                                        </m:r>
                                        <m:d>
                                          <m:d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𝑊</m:t>
                                            </m:r>
                                            <m: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14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ru-RU" sz="14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α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ru-RU" sz="14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 </m:t>
                                        </m:r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если </m:t>
                                        </m:r>
                                        <m:f>
                                          <m:f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𝑊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  <m:r>
                                          <a:rPr lang="en-US" sz="14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≤</m:t>
                                        </m:r>
                                        <m:r>
                                          <a:rPr lang="en-US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𝑊</m:t>
                                        </m:r>
                                      </m:e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1,</m:t>
                                        </m:r>
                                        <m:r>
                                          <a:rPr lang="ru-RU" sz="14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 </m:t>
                                        </m:r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если 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α</m:t>
                                        </m:r>
                                        <m:r>
                                          <a:rPr lang="en-US" sz="14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≤</m:t>
                                        </m:r>
                                        <m:r>
                                          <a:rPr lang="en-US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  <m:r>
                                          <a:rPr lang="en-US" sz="14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≤</m:t>
                                        </m:r>
                                        <m:f>
                                          <m:f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𝑊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0,</m:t>
                                        </m:r>
                                        <m:r>
                                          <a:rPr lang="ru-RU" sz="14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 </m:t>
                                        </m:r>
                                        <m:r>
                                          <a:rPr lang="ru-RU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если </m:t>
                                        </m:r>
                                        <m:r>
                                          <a:rPr lang="en-US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  <m:r>
                                          <a:rPr lang="en-US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𝛼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7581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62D54CDD-1B2A-44D3-98FE-8B56A4318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062375"/>
                  </p:ext>
                </p:extLst>
              </p:nvPr>
            </p:nvGraphicFramePr>
            <p:xfrm>
              <a:off x="1097280" y="1718783"/>
              <a:ext cx="10058400" cy="2992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1631922770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70960423"/>
                        </a:ext>
                      </a:extLst>
                    </a:gridCol>
                  </a:tblGrid>
                  <a:tr h="17602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2" t="-346" r="-100364" b="-70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42" t="-346" r="-364" b="-70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319868"/>
                      </a:ext>
                    </a:extLst>
                  </a:tr>
                  <a:tr h="123221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2" t="-142857" r="-100364" b="-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42" t="-142857" r="-364" b="-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7581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996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5F0B4-9C1E-4BCC-A797-8A199BA1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Нижние границы, основанные на высотах объектов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C68FA7-5DBD-404F-86D6-651446891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Простейшей нижней границей является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ru-RU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𝑚𝑎𝑥</m:t>
                            </m:r>
                          </m:e>
                          <m:lim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ru-RU" dirty="0"/>
                  <a:t>. Остальные нижние границы основаны на установке объектов по слоям. Всего слоёв </a:t>
                </a:r>
                <a14:m>
                  <m:oMath xmlns:m="http://schemas.openxmlformats.org/officeDocument/2006/math">
                    <m:r>
                      <a:rPr lang="ru-RU" i="1"/>
                      <m:t>𝐿𝑎𝑦</m:t>
                    </m:r>
                    <m:r>
                      <a:rPr lang="ru-RU" i="1"/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ru-RU" i="1"/>
                        </m:ctrlPr>
                      </m:dPr>
                      <m:e>
                        <m:f>
                          <m:fPr>
                            <m:ctrlPr>
                              <a:rPr lang="ru-RU" i="1"/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ru-RU" i="1"/>
                                </m:ctrlPr>
                              </m:naryPr>
                              <m:sub>
                                <m:r>
                                  <a:rPr lang="en-US" i="1"/>
                                  <m:t>𝑖</m:t>
                                </m:r>
                                <m:r>
                                  <a:rPr lang="en-US"/>
                                  <m:t>∈</m:t>
                                </m:r>
                                <m:r>
                                  <a:rPr lang="en-US" i="1"/>
                                  <m:t>𝑃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ru-RU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i="1"/>
                              <m:t>𝑊</m:t>
                            </m:r>
                          </m:den>
                        </m:f>
                      </m:e>
                    </m:d>
                  </m:oMath>
                </a14:m>
                <a:r>
                  <a:rPr lang="ru-RU" dirty="0"/>
                  <a:t>. Каждый слой имеет высоту не менее высоты одного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𝐿𝑎𝑦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объектов с наименьшей высотой. Таким образом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𝐿</m:t>
                        </m:r>
                      </m:e>
                      <m:sub>
                        <m:r>
                          <a:rPr lang="ru-RU" i="1"/>
                          <m:t>h</m:t>
                        </m:r>
                      </m:sub>
                      <m:sup>
                        <m:r>
                          <a:rPr lang="ru-RU" i="1"/>
                          <m:t>1</m:t>
                        </m:r>
                      </m:sup>
                    </m:sSubSup>
                    <m:r>
                      <a:rPr lang="ru-RU" i="1"/>
                      <m:t>=</m:t>
                    </m:r>
                    <m:nary>
                      <m:naryPr>
                        <m:chr m:val="∑"/>
                        <m:ctrlPr>
                          <a:rPr lang="ru-RU" i="1"/>
                        </m:ctrlPr>
                      </m:naryPr>
                      <m:sub>
                        <m:r>
                          <a:rPr lang="ru-RU" i="1"/>
                          <m:t>𝑘</m:t>
                        </m:r>
                        <m:r>
                          <a:rPr lang="ru-RU" i="1"/>
                          <m:t>=1</m:t>
                        </m:r>
                      </m:sub>
                      <m:sup>
                        <m:r>
                          <a:rPr lang="ru-RU" i="1"/>
                          <m:t>𝐿𝑎𝑦</m:t>
                        </m:r>
                      </m:sup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h</m:t>
                            </m:r>
                          </m:e>
                          <m:sub>
                            <m:r>
                              <a:rPr lang="ru-RU" i="1"/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/>
                  <a:t>. Улучшениями этой нижней границы являются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. </a:t>
                </a:r>
                <a:r>
                  <a:rPr lang="ru-RU" dirty="0"/>
                  <a:t>В них заполняются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/>
                  <a:t> слоёв, а последний слой имеет остаточную ширину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𝑤</m:t>
                        </m:r>
                      </m:e>
                      <m:sub>
                        <m:r>
                          <a:rPr lang="ru-RU" i="1"/>
                          <m:t>𝑡𝑜𝑝</m:t>
                        </m:r>
                      </m:sub>
                    </m:sSub>
                    <m:r>
                      <a:rPr lang="ru-RU" i="1"/>
                      <m:t>=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i="1"/>
                            </m:ctrlPr>
                          </m:naryPr>
                          <m:sub>
                            <m:r>
                              <a:rPr lang="ru-RU" i="1"/>
                              <m:t>𝑖</m:t>
                            </m:r>
                            <m:r>
                              <a:rPr lang="ru-RU"/>
                              <m:t>∈</m:t>
                            </m:r>
                            <m:r>
                              <a:rPr lang="ru-RU" i="1"/>
                              <m:t>𝑃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ru-RU" i="1"/>
                                  <m:t>𝑤</m:t>
                                </m:r>
                              </m:e>
                              <m:sub>
                                <m:r>
                                  <a:rPr lang="ru-RU" i="1"/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ru-RU" i="1"/>
                          <m:t>−1</m:t>
                        </m:r>
                      </m:e>
                    </m:d>
                    <m:r>
                      <a:rPr lang="ru-RU" i="1"/>
                      <m:t> % </m:t>
                    </m:r>
                    <m:r>
                      <a:rPr lang="ru-RU" i="1"/>
                      <m:t>𝑊</m:t>
                    </m:r>
                    <m:r>
                      <a:rPr lang="ru-RU" i="1"/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Эта остаточная ширина должна быть заполнена полностью. 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Сначала заполняются слои (характеризуется множеством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𝐼</m:t>
                        </m:r>
                      </m:e>
                      <m:sub>
                        <m:r>
                          <a:rPr lang="ru-RU" i="1"/>
                          <m:t>𝐹𝑢𝑙𝑙</m:t>
                        </m:r>
                      </m:sub>
                    </m:sSub>
                  </m:oMath>
                </a14:m>
                <a:r>
                  <a:rPr lang="ru-RU" dirty="0"/>
                  <a:t>), а затем остаточная ширина (множество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𝐼</m:t>
                        </m:r>
                      </m:e>
                      <m:sub>
                        <m:r>
                          <a:rPr lang="ru-RU" i="1"/>
                          <m:t>𝑇𝑜𝑝</m:t>
                        </m:r>
                      </m:sub>
                    </m:sSub>
                  </m:oMath>
                </a14:m>
                <a:r>
                  <a:rPr lang="ru-RU" dirty="0"/>
                  <a:t>). 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ru-RU" dirty="0"/>
                  <a:t> наоборот – сначала заполняется остаточная ширина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𝐼</m:t>
                        </m:r>
                      </m:e>
                      <m:sub>
                        <m:r>
                          <a:rPr lang="ru-RU" i="1"/>
                          <m:t>𝑇𝑜𝑝</m:t>
                        </m:r>
                      </m:sub>
                      <m:sup>
                        <m:r>
                          <a:rPr lang="ru-RU" i="1"/>
                          <m:t>′</m:t>
                        </m:r>
                      </m:sup>
                    </m:sSubSup>
                  </m:oMath>
                </a14:m>
                <a:r>
                  <a:rPr lang="ru-RU" dirty="0"/>
                  <a:t>), а затем слои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𝐼</m:t>
                        </m:r>
                      </m:e>
                      <m:sub>
                        <m:r>
                          <a:rPr lang="ru-RU" i="1"/>
                          <m:t>𝐹𝑢𝑙𝑙</m:t>
                        </m:r>
                      </m:sub>
                      <m:sup>
                        <m:r>
                          <a:rPr lang="ru-RU" i="1"/>
                          <m:t>′</m:t>
                        </m:r>
                      </m:sup>
                    </m:sSubSup>
                  </m:oMath>
                </a14:m>
                <a:r>
                  <a:rPr lang="ru-RU" dirty="0"/>
                  <a:t>).</a:t>
                </a:r>
              </a:p>
              <a:p>
                <a:r>
                  <a:rPr lang="ru-RU" dirty="0"/>
                  <a:t>Общая нижняя граница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𝐵𝑀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𝑚𝑎𝑥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{</m:t>
                        </m:r>
                      </m:e>
                    </m:func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p>
                    </m:sSubSup>
                    <m:r>
                      <m:rPr>
                        <m:lit/>
                      </m:rP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</m:t>
                    </m:r>
                  </m:oMath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  <a:p>
                <a:r>
                  <a:rPr lang="ru-RU" dirty="0"/>
                  <a:t>Временная сложность равна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C68FA7-5DBD-404F-86D6-651446891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273" r="-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15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5F0B4-9C1E-4BCC-A797-8A199BA1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Нижние границы, основанные на высотах объектов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393DFF3B-015D-4161-9460-72233BFD71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1116070"/>
                  </p:ext>
                </p:extLst>
              </p:nvPr>
            </p:nvGraphicFramePr>
            <p:xfrm>
              <a:off x="3239854" y="1766253"/>
              <a:ext cx="5712288" cy="70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6144">
                      <a:extLst>
                        <a:ext uri="{9D8B030D-6E8A-4147-A177-3AD203B41FA5}">
                          <a16:colId xmlns:a16="http://schemas.microsoft.com/office/drawing/2014/main" val="4006379494"/>
                        </a:ext>
                      </a:extLst>
                    </a:gridCol>
                    <a:gridCol w="2856144">
                      <a:extLst>
                        <a:ext uri="{9D8B030D-6E8A-4147-A177-3AD203B41FA5}">
                          <a16:colId xmlns:a16="http://schemas.microsoft.com/office/drawing/2014/main" val="6928956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ru-RU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e>
                                      <m:lim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ru-RU" sz="18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𝐿𝑎𝑦</m:t>
                                </m:r>
                                <m:r>
                                  <a:rPr lang="ru-RU" sz="180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ru-RU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8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𝑃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𝑊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82818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393DFF3B-015D-4161-9460-72233BFD71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1116070"/>
                  </p:ext>
                </p:extLst>
              </p:nvPr>
            </p:nvGraphicFramePr>
            <p:xfrm>
              <a:off x="3239854" y="1766253"/>
              <a:ext cx="5712288" cy="70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6144">
                      <a:extLst>
                        <a:ext uri="{9D8B030D-6E8A-4147-A177-3AD203B41FA5}">
                          <a16:colId xmlns:a16="http://schemas.microsoft.com/office/drawing/2014/main" val="4006379494"/>
                        </a:ext>
                      </a:extLst>
                    </a:gridCol>
                    <a:gridCol w="2856144">
                      <a:extLst>
                        <a:ext uri="{9D8B030D-6E8A-4147-A177-3AD203B41FA5}">
                          <a16:colId xmlns:a16="http://schemas.microsoft.com/office/drawing/2014/main" val="692895697"/>
                        </a:ext>
                      </a:extLst>
                    </a:gridCol>
                  </a:tblGrid>
                  <a:tr h="7017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82818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0B3C299C-2693-40F6-8B5B-16A05DD8C4A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2593418"/>
                  </p:ext>
                </p:extLst>
              </p:nvPr>
            </p:nvGraphicFramePr>
            <p:xfrm>
              <a:off x="2829015" y="3328800"/>
              <a:ext cx="6533966" cy="12653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6983">
                      <a:extLst>
                        <a:ext uri="{9D8B030D-6E8A-4147-A177-3AD203B41FA5}">
                          <a16:colId xmlns:a16="http://schemas.microsoft.com/office/drawing/2014/main" val="2846153043"/>
                        </a:ext>
                      </a:extLst>
                    </a:gridCol>
                    <a:gridCol w="3266983">
                      <a:extLst>
                        <a:ext uri="{9D8B030D-6E8A-4147-A177-3AD203B41FA5}">
                          <a16:colId xmlns:a16="http://schemas.microsoft.com/office/drawing/2014/main" val="6308009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ru-RU" sz="18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𝐹𝑢𝑙𝑙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𝑚𝑎𝑥</m:t>
                                        </m:r>
                                      </m:e>
                                      <m:lim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ru-RU" sz="18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8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𝑇𝑜𝑝</m:t>
                                            </m:r>
                                          </m:sub>
                                        </m:sSub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ru-RU" sz="18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∈</m:t>
                                    </m:r>
                                    <m:sSubSup>
                                      <m:sSubSupPr>
                                        <m:ctrlP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𝐹𝑢𝑙𝑙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𝑚𝑎𝑥</m:t>
                                        </m:r>
                                      </m:e>
                                      <m:lim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ru-RU" sz="18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∈</m:t>
                                        </m:r>
                                        <m:sSubSup>
                                          <m:sSubSupPr>
                                            <m:ctrlPr>
                                              <a:rPr lang="ru-RU" sz="18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ru-RU" sz="18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𝑇𝑜𝑝</m:t>
                                            </m:r>
                                          </m:sub>
                                          <m:sup>
                                            <m:r>
                                              <a:rPr lang="ru-RU" sz="18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47746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0B3C299C-2693-40F6-8B5B-16A05DD8C4A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2593418"/>
                  </p:ext>
                </p:extLst>
              </p:nvPr>
            </p:nvGraphicFramePr>
            <p:xfrm>
              <a:off x="2829015" y="3328800"/>
              <a:ext cx="6533966" cy="12653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6983">
                      <a:extLst>
                        <a:ext uri="{9D8B030D-6E8A-4147-A177-3AD203B41FA5}">
                          <a16:colId xmlns:a16="http://schemas.microsoft.com/office/drawing/2014/main" val="2846153043"/>
                        </a:ext>
                      </a:extLst>
                    </a:gridCol>
                    <a:gridCol w="3266983">
                      <a:extLst>
                        <a:ext uri="{9D8B030D-6E8A-4147-A177-3AD203B41FA5}">
                          <a16:colId xmlns:a16="http://schemas.microsoft.com/office/drawing/2014/main" val="630800967"/>
                        </a:ext>
                      </a:extLst>
                    </a:gridCol>
                  </a:tblGrid>
                  <a:tr h="126530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47746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9E1C28-7315-4599-A671-204D37708956}"/>
                  </a:ext>
                </a:extLst>
              </p:cNvPr>
              <p:cNvSpPr txBox="1"/>
              <p:nvPr/>
            </p:nvSpPr>
            <p:spPr>
              <a:xfrm>
                <a:off x="5400328" y="2467992"/>
                <a:ext cx="139134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𝐿𝑎𝑦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9E1C28-7315-4599-A671-204D37708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328" y="2467992"/>
                <a:ext cx="1391343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F3546D-3A8A-4D42-BE4A-A888C6032FD5}"/>
                  </a:ext>
                </a:extLst>
              </p:cNvPr>
              <p:cNvSpPr txBox="1"/>
              <p:nvPr/>
            </p:nvSpPr>
            <p:spPr>
              <a:xfrm>
                <a:off x="4712254" y="4594795"/>
                <a:ext cx="2767489" cy="658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𝐵𝑀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𝑚𝑎𝑥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{</m:t>
                          </m:r>
                        </m:e>
                      </m:func>
                      <m:sSub>
                        <m:sSubPr>
                          <m:ctrlP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p>
                      </m:sSubSup>
                      <m:r>
                        <m:rPr>
                          <m:lit/>
                        </m:rP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F3546D-3A8A-4D42-BE4A-A888C6032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254" y="4594795"/>
                <a:ext cx="2767489" cy="6587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66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6506B-7747-4A06-B44C-509F65D4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9C3A1-191F-4060-9B3D-8D3CCC3F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Задача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Актуальность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Цели работы</a:t>
            </a:r>
          </a:p>
        </p:txBody>
      </p:sp>
    </p:spTree>
    <p:extLst>
      <p:ext uri="{BB962C8B-B14F-4D97-AF65-F5344CB8AC3E}">
        <p14:creationId xmlns:p14="http://schemas.microsoft.com/office/powerpoint/2010/main" val="1965306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54007CD-B810-4214-B844-07067C41DB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Нижняя граница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𝐵𝑀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54007CD-B810-4214-B844-07067C41D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23D2D9-33A3-42C0-BD60-EDC1AE340C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Данная нижняя граница основана на релаксации задачи. Формулируется задача следующим образом:</a:t>
                </a:r>
              </a:p>
              <a:p>
                <a:pPr indent="450215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𝑚𝑖𝑛</m:t>
                        </m:r>
                      </m:fName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e>
                    </m:func>
                  </m:oMath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=1,</m:t>
                    </m:r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 ∀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</m:oMath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∈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bar>
                              <m:barPr>
                                <m:pos m:val="top"/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α</m:t>
                            </m:r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sub>
                            </m:sSub>
                          </m:e>
                        </m:nary>
                      </m:e>
                    </m:nary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 ∀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𝑖𝑥</m:t>
                        </m:r>
                      </m:sub>
                    </m:sSub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{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 ∀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  </m:t>
                    </m:r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∀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d>
                      <m:dPr>
                        <m:ctrlPr>
                          <a:rPr lang="ru-RU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bar>
                      <m:barPr>
                        <m:pos m:val="top"/>
                        <m:ctrlPr>
                          <a:rPr lang="ru-RU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bar>
                    <m: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func>
                      <m:funcPr>
                        <m:ctrlPr>
                          <a:rPr lang="ru-RU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fName>
                      <m:e>
                        <m:r>
                          <m:rPr>
                            <m:lit/>
                          </m:r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</m:e>
                    </m:func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m:rPr>
                        <m:lit/>
                      </m:rP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bar>
                      <m:barPr>
                        <m:pos m:val="top"/>
                        <m:ctrlPr>
                          <a:rPr lang="ru-RU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bar>
                    <m: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Временная сложность как минимум экспоненциальная.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23D2D9-33A3-42C0-BD60-EDC1AE340C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 t="-1667" b="-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989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54007CD-B810-4214-B844-07067C41DB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Нижняя граница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𝐵𝑀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54007CD-B810-4214-B844-07067C41D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5">
            <a:extLst>
              <a:ext uri="{FF2B5EF4-FFF2-40B4-BE49-F238E27FC236}">
                <a16:creationId xmlns:a16="http://schemas.microsoft.com/office/drawing/2014/main" id="{E2E4F9B4-50A4-4E11-9D3F-E205918334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77" y="1846263"/>
            <a:ext cx="707357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C1F76-B9C7-4B3A-A86C-E9835020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Эвристический алгоритм</a:t>
            </a:r>
            <a:br>
              <a:rPr lang="en-US" dirty="0"/>
            </a:br>
            <a:r>
              <a:rPr lang="en-US" dirty="0"/>
              <a:t>Priority Best-Fit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D6CD9-5697-4396-A42D-9568D20A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работает со структурой данных, называемой горизонт</a:t>
            </a:r>
            <a:r>
              <a:rPr lang="en-US" dirty="0"/>
              <a:t>, </a:t>
            </a:r>
            <a:r>
              <a:rPr lang="ru-RU" dirty="0"/>
              <a:t>состоящая из множества платформ. Самая нижняя платформа называется нишей, в которую устанавливают текущий объект.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BBA32-D0C7-4893-84B6-69C18C00309B}"/>
              </a:ext>
            </a:extLst>
          </p:cNvPr>
          <p:cNvSpPr txBox="1"/>
          <p:nvPr/>
        </p:nvSpPr>
        <p:spPr>
          <a:xfrm>
            <a:off x="4950040" y="5407429"/>
            <a:ext cx="7241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Источник рисунков: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Marco Antonio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Boschetti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Lorenza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Montaletti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(2010).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Exact Algorithm for the Two-Dimensional Strip-Packing Problem.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1774-1791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F71C75-CCCF-442F-8A79-15B5152A5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63" y="2625888"/>
            <a:ext cx="3564324" cy="27815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C83265-967C-4144-BFB2-6E992A866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59" y="2625887"/>
            <a:ext cx="3558848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6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C1F76-B9C7-4B3A-A86C-E9835020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Эвристический алгоритм</a:t>
            </a:r>
            <a:br>
              <a:rPr lang="en-US" dirty="0"/>
            </a:br>
            <a:r>
              <a:rPr lang="en-US" dirty="0"/>
              <a:t>Priority Best-Fit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D6CD9-5697-4396-A42D-9568D20A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каждой итерации алгоритм ищет нишу. Далее с помощью специальных критериев выбирается подходящий объект для установки в нишу. Если такового не нашлось, ниша удаляется, сравниваясь с соседней платформой наименьшей высоты.</a:t>
            </a:r>
          </a:p>
          <a:p>
            <a:r>
              <a:rPr lang="ru-RU" dirty="0"/>
              <a:t>После определения подходящего объекта, объект примыкают к платформе, чья высота равна суммарной высоте ниши и объекта. Если таковой не нашлось и ниша находится у края полосы либо же обе соседние платформы имеют одинаковую высоту, объект примыкают в сторону ближайшего края полосы. Иначе же объект примыкается в сторону платформы с наибольшей высотой.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320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C1F76-B9C7-4B3A-A86C-E9835020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Эвристический алгоритм</a:t>
            </a:r>
            <a:br>
              <a:rPr lang="en-US" dirty="0"/>
            </a:br>
            <a:r>
              <a:rPr lang="en-US" dirty="0"/>
              <a:t>Priority Best-Fit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1D6CD9-5697-4396-A42D-9568D20A0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Алгоритм оперирует множеством критериев, среди которых 4 сильных и 6 слабых критериев.</a:t>
                </a:r>
              </a:p>
              <a:p>
                <a:r>
                  <a:rPr lang="ru-RU" dirty="0"/>
                  <a:t>Сильные критерии:</a:t>
                </a:r>
              </a:p>
              <a:p>
                <a:pPr marL="342900" lvl="0" indent="-342900" algn="just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объект имеет ту же ширину, что и ниша.</a:t>
                </a:r>
              </a:p>
              <a:p>
                <a:pPr marL="342900" lvl="0" indent="-342900" algn="just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.2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высота объекта с нишей равна высоте одной из соседних платформ.</a:t>
                </a:r>
              </a:p>
              <a:p>
                <a:pPr marL="342900" lvl="0" indent="-342900" algn="just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.3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– высота объекта с нишей равна высоте левой соседней платформе, если же слева край полосы – объект имеет наибольшую высоту среди объектов, вмещающихся в нишу.</a:t>
                </a: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.4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объект заполняет нишу вместе с другими объектами, даже разной высоты</a:t>
                </a:r>
              </a:p>
              <a:p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1D6CD9-5697-4396-A42D-9568D20A0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1667" r="-13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938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C1F76-B9C7-4B3A-A86C-E9835020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Эвристический алгоритм</a:t>
            </a:r>
            <a:br>
              <a:rPr lang="en-US" dirty="0"/>
            </a:br>
            <a:r>
              <a:rPr lang="en-US" dirty="0"/>
              <a:t>Priority Best-Fit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1D6CD9-5697-4396-A42D-9568D20A0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dirty="0"/>
                  <a:t>Алгоритм оперирует множеством критериев, среди которых 4 сильных и 6 слабых критериев.</a:t>
                </a:r>
              </a:p>
              <a:p>
                <a:r>
                  <a:rPr lang="ru-RU" dirty="0"/>
                  <a:t>Слабые критерии: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ru-RU" i="1"/>
                      <m:t>𝑤</m:t>
                    </m:r>
                    <m:r>
                      <a:rPr lang="ru-RU" i="1"/>
                      <m:t>.1</m:t>
                    </m:r>
                  </m:oMath>
                </a14:m>
                <a:r>
                  <a:rPr lang="ru-RU" dirty="0"/>
                  <a:t>)</a:t>
                </a:r>
                <a:r>
                  <a:rPr lang="en-US" dirty="0"/>
                  <a:t> – </a:t>
                </a:r>
                <a:r>
                  <a:rPr lang="ru-RU" dirty="0"/>
                  <a:t>объект имеет наибольшую высоту.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ru-RU" i="1"/>
                      <m:t>𝑤</m:t>
                    </m:r>
                    <m:r>
                      <a:rPr lang="ru-RU" i="1"/>
                      <m:t>.2</m:t>
                    </m:r>
                  </m:oMath>
                </a14:m>
                <a:r>
                  <a:rPr lang="ru-RU" dirty="0"/>
                  <a:t>)</a:t>
                </a:r>
                <a:r>
                  <a:rPr lang="en-US" dirty="0"/>
                  <a:t> – </a:t>
                </a:r>
                <a:r>
                  <a:rPr lang="ru-RU" dirty="0"/>
                  <a:t>объект имеет наибольшую ширину.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ru-RU" i="1"/>
                      <m:t>𝑤</m:t>
                    </m:r>
                    <m:r>
                      <a:rPr lang="ru-RU" i="1"/>
                      <m:t>.3</m:t>
                    </m:r>
                  </m:oMath>
                </a14:m>
                <a:r>
                  <a:rPr lang="ru-RU" dirty="0"/>
                  <a:t>)</a:t>
                </a:r>
                <a:r>
                  <a:rPr lang="en-US" dirty="0"/>
                  <a:t> – </a:t>
                </a:r>
                <a:r>
                  <a:rPr lang="ru-RU" dirty="0"/>
                  <a:t>объект имеет наибольшую площадь.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ru-RU" i="1"/>
                      <m:t>𝑤</m:t>
                    </m:r>
                    <m:r>
                      <a:rPr lang="ru-RU" i="1"/>
                      <m:t>.4</m:t>
                    </m:r>
                  </m:oMath>
                </a14:m>
                <a:r>
                  <a:rPr lang="ru-RU" dirty="0"/>
                  <a:t>)</a:t>
                </a:r>
                <a:r>
                  <a:rPr lang="en-US" dirty="0"/>
                  <a:t> – </a:t>
                </a:r>
                <a:r>
                  <a:rPr lang="ru-RU" dirty="0"/>
                  <a:t>установка объекта с другими объектами, имеющими ту же высоту, максимизирует ширину ниши.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ru-RU" i="1"/>
                      <m:t>𝑤</m:t>
                    </m:r>
                    <m:r>
                      <a:rPr lang="ru-RU" i="1"/>
                      <m:t>.5</m:t>
                    </m:r>
                  </m:oMath>
                </a14:m>
                <a:r>
                  <a:rPr lang="ru-RU" dirty="0"/>
                  <a:t>)</a:t>
                </a:r>
                <a:r>
                  <a:rPr lang="en-US" dirty="0"/>
                  <a:t> – </a:t>
                </a:r>
                <a:r>
                  <a:rPr lang="ru-RU" dirty="0"/>
                  <a:t>установка объекта с другими объектами, даже имеющими разную высоту, максимизирует ширину ниши.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ru-RU" i="1"/>
                      <m:t>𝑤</m:t>
                    </m:r>
                    <m:r>
                      <a:rPr lang="ru-RU" i="1"/>
                      <m:t>.6</m:t>
                    </m:r>
                  </m:oMath>
                </a14:m>
                <a:r>
                  <a:rPr lang="ru-RU" dirty="0"/>
                  <a:t>)</a:t>
                </a:r>
                <a:r>
                  <a:rPr lang="en-US" dirty="0"/>
                  <a:t> – </a:t>
                </a:r>
                <a:r>
                  <a:rPr lang="ru-RU" dirty="0"/>
                  <a:t>объект максимизирует плотность образующегося решения.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1D6CD9-5697-4396-A42D-9568D20A0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515" b="-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045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C1F76-B9C7-4B3A-A86C-E9835020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Эвристический алгоритм</a:t>
            </a:r>
            <a:br>
              <a:rPr lang="en-US" dirty="0"/>
            </a:br>
            <a:r>
              <a:rPr lang="en-US" dirty="0"/>
              <a:t>Priority Best-Fit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D6CD9-5697-4396-A42D-9568D20A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алгоритме используются комбинации критериев, применяющихся в определённом порядке.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F7CBD1-7756-4444-9743-FB569B4AA2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80" y="2559368"/>
            <a:ext cx="8512839" cy="2607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DAE24-7B60-4ECE-B940-B8FB3A70F774}"/>
              </a:ext>
            </a:extLst>
          </p:cNvPr>
          <p:cNvSpPr txBox="1"/>
          <p:nvPr/>
        </p:nvSpPr>
        <p:spPr>
          <a:xfrm>
            <a:off x="4886840" y="5407429"/>
            <a:ext cx="7305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Источник рисунка: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Marco Antonio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Boschetti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Lorenza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Montaletti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(2010).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Exact Algorithm for the Two-Dimensional Strip-Packing Problem.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1774-1791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751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C1F76-B9C7-4B3A-A86C-E9835020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Best-Fit</a:t>
            </a:r>
            <a:br>
              <a:rPr lang="ru-RU" dirty="0"/>
            </a:br>
            <a:r>
              <a:rPr lang="ru-RU" dirty="0"/>
              <a:t>Процедура </a:t>
            </a:r>
            <a:r>
              <a:rPr lang="en-US" dirty="0"/>
              <a:t>Look-Ahead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1D6CD9-5697-4396-A42D-9568D20A0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Так как алгоритм каждую итерацию решает лишь локальную задачу, он может оставлять высокие объекты под конец алгоритмы, которые сильно ухудшат решение. Во избежание этого применяется процедура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Look-Ahead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выбирающая устанавливаемый объект среди самого высокого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𝑗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𝑃</m:t>
                    </m:r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и выбранного критерием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𝑖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Для этого вычисляются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-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оценка площади пустого пространства в решении,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𝑀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- сумма площадей оставшихся объектов.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𝐴</m:t>
                        </m:r>
                      </m:e>
                      <m:sub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𝐸</m:t>
                        </m:r>
                      </m:sub>
                    </m:sSub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=</m:t>
                    </m:r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𝑊</m:t>
                    </m:r>
                    <m:d>
                      <m:d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𝐻</m:t>
                            </m:r>
                          </m:e>
                        </m:ba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ru-RU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𝑦</m:t>
                            </m:r>
                          </m:e>
                        </m:bar>
                      </m:e>
                    </m:d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𝑘</m:t>
                        </m:r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∈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Δ</m:t>
                        </m:r>
                        <m:sSubSup>
                          <m:sSubSupPr>
                            <m:ctrlPr>
                              <a:rPr lang="ru-RU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ru-RU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ru-RU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rPr>
                                  <m:t>𝑦</m:t>
                                </m:r>
                              </m:e>
                            </m:bar>
                          </m:e>
                        </m:d>
                      </m:e>
                    </m:nary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Δ</m:t>
                    </m:r>
                    <m:sSubSup>
                      <m:sSubSup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𝑦</m:t>
                            </m:r>
                          </m:e>
                        </m:bar>
                      </m:e>
                    </m:d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=</m:t>
                    </m:r>
                    <m:func>
                      <m:func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𝑚𝑎𝑥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{</m:t>
                        </m:r>
                        <m:bar>
                          <m:barPr>
                            <m:pos m:val="top"/>
                            <m:ctrlPr>
                              <a:rPr lang="ru-RU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𝑦</m:t>
                            </m:r>
                          </m:e>
                        </m:bar>
                      </m:e>
                    </m:func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,</m:t>
                    </m:r>
                    <m:sSub>
                      <m:sSub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+</m:t>
                    </m:r>
                    <m:sSub>
                      <m:sSub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}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−</m:t>
                    </m:r>
                    <m:func>
                      <m:func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𝑚𝑎𝑥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{</m:t>
                        </m:r>
                        <m:bar>
                          <m:barPr>
                            <m:pos m:val="top"/>
                            <m:ctrlPr>
                              <a:rPr lang="ru-RU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𝑦</m:t>
                            </m:r>
                          </m:e>
                        </m:bar>
                      </m:e>
                    </m:func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,</m:t>
                    </m:r>
                    <m:sSub>
                      <m:sSub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}</m:t>
                    </m:r>
                  </m:oMath>
                </a14:m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, устанавливается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ый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объект, иначе мы проводим процедуру оценки при установке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-ого объекта. Если на следующей итерации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, то мы устанавливаем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ый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объект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иначе -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ый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объект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.</a:t>
                </a:r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ea typeface="Times New Roman" panose="02020603050405020304" pitchFamily="18" charset="0"/>
                </a:endParaRPr>
              </a:p>
              <a:p>
                <a:r>
                  <a:rPr lang="ru-RU" dirty="0"/>
                  <a:t>Временная сложность процедуры равна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1D6CD9-5697-4396-A42D-9568D20A0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205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C1F76-B9C7-4B3A-A86C-E9835020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Best-Fit</a:t>
            </a:r>
            <a:br>
              <a:rPr lang="ru-RU" dirty="0"/>
            </a:br>
            <a:r>
              <a:rPr lang="ru-RU" dirty="0"/>
              <a:t>Процедура </a:t>
            </a:r>
            <a:r>
              <a:rPr lang="en-US" dirty="0"/>
              <a:t>Warm Start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1D6CD9-5697-4396-A42D-9568D20A0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Результат работы алгоритма сильно зависит от начальной упаковки. Поэтому перед каждым запуском проводится процедура </a:t>
                </a:r>
                <a:r>
                  <a:rPr lang="en-US" dirty="0"/>
                  <a:t>Warm Start</a:t>
                </a:r>
                <a:r>
                  <a:rPr lang="ru-RU" dirty="0"/>
                  <a:t>, заполняющая дно полосы случайными объектами. Реализована процедура аналогично редукции с изменением ширины полосы.</a:t>
                </a:r>
              </a:p>
              <a:p>
                <a:r>
                  <a:rPr lang="ru-RU" dirty="0"/>
                  <a:t>Сначала выполняется случайная перестановка списка объектов.</a:t>
                </a:r>
              </a:p>
              <a:p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Далее </a:t>
                </a:r>
                <a:r>
                  <a:rPr lang="ru-RU" dirty="0"/>
                  <a:t>выполняется вычисление максимальной достижимой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координаты (повторение алгоритма изменения ширины полосы)</a:t>
                </a:r>
              </a:p>
              <a:p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После вычисления </a:t>
                </a:r>
                <a:r>
                  <a:rPr lang="ru-RU" dirty="0"/>
                  <a:t>максимально достижимой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координаты</a:t>
                </a:r>
                <a:r>
                  <a:rPr lang="en-US" dirty="0"/>
                  <a:t> </a:t>
                </a:r>
                <a:r>
                  <a:rPr lang="ru-RU" dirty="0"/>
                  <a:t>происходит сборка решения – объектов, заполняющих дно полосы.</a:t>
                </a:r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ru-RU" dirty="0"/>
                  <a:t>Временная сложность процедуры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Общая временная сложность </a:t>
                </a:r>
                <a:r>
                  <a:rPr lang="en-US" dirty="0"/>
                  <a:t>PBF </a:t>
                </a:r>
                <a:r>
                  <a:rPr lang="ru-RU" dirty="0"/>
                  <a:t>равна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1D6CD9-5697-4396-A42D-9568D20A0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606" b="-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098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C1F76-B9C7-4B3A-A86C-E9835020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Best-Fit</a:t>
            </a:r>
            <a:br>
              <a:rPr lang="ru-RU" dirty="0"/>
            </a:br>
            <a:r>
              <a:rPr lang="ru-RU" dirty="0"/>
              <a:t>Процедура </a:t>
            </a:r>
            <a:r>
              <a:rPr lang="en-US" dirty="0"/>
              <a:t>Warm Start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DACCA5-8BD3-42BC-9F69-E0A8AF496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52" y="1804464"/>
            <a:ext cx="7141096" cy="43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6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BD0C-63C0-4C1C-BC6B-2EC830D2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70448B-2776-4CD0-B511-CBD0DBEAD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/>
                  <a:t> Задача имеет название 2</a:t>
                </a:r>
                <a:r>
                  <a:rPr lang="en-US" dirty="0"/>
                  <a:t>SPP (two-dimensional strip-packing problem)</a:t>
                </a:r>
                <a:r>
                  <a:rPr lang="ru-RU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/>
                  <a:t> Задача заключается в упаковке множества прямоугольников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/>
                  <a:t>, с известными для каждого шириной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и высотой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в полубесконечную полосу ширины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dirty="0"/>
                  <a:t>, неограниченной сверху.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ru-RU" dirty="0"/>
                  <a:t>Необходимо минимизировать высоту использованной полосы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ru-RU" dirty="0"/>
                  <a:t>Задача </a:t>
                </a:r>
                <a:r>
                  <a:rPr lang="en-US" dirty="0"/>
                  <a:t>NP-</a:t>
                </a:r>
                <a:r>
                  <a:rPr lang="ru-RU" dirty="0"/>
                  <a:t>трудна, практическое применение находят лишь приближённые алгоритмы.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70448B-2776-4CD0-B511-CBD0DBEAD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59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7EF13-92BF-45E4-A4D7-CB9E799D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Метаэвристический алгоритм.</a:t>
            </a:r>
            <a:br>
              <a:rPr lang="ru-RU" dirty="0"/>
            </a:br>
            <a:r>
              <a:rPr lang="ru-RU" dirty="0"/>
              <a:t>Алгоритм имитации отжига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D1A051-C07D-42F1-B8EF-94A11803F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Алгоритм основывается на имитации физического процесса, который происходит при кристаллизации вещества, в том числе при отжиге металлов.</a:t>
                </a:r>
              </a:p>
              <a:p>
                <a:r>
                  <a:rPr lang="ru-RU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Во время работы имеется лишь одно решение, каждую итерацию алгоритм вычисляет на основе текущего новое решение, после этого решает переходить к новому решению или нет. Если новое решение лучше текущего, происходит безусловный переход. Иначе решение о переходе определяется случайным образом на основе переменной температуры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и значений целевой функции нового и текущего решения.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r>
                        <m:rPr>
                          <m:lit/>
                        </m:rP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lit/>
                        </m:rP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}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1,</m:t>
                              </m:r>
                              <m:func>
                                <m:func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𝑒𝑥𝑝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-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текущее решение.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-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новое решение,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–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значение целевой функции (высота занятой полосы)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D1A051-C07D-42F1-B8EF-94A11803F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515" r="-1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259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7EF13-92BF-45E4-A4D7-CB9E799D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Метаэвристический алгоритм.</a:t>
            </a:r>
            <a:br>
              <a:rPr lang="ru-RU" dirty="0"/>
            </a:br>
            <a:r>
              <a:rPr lang="ru-RU" dirty="0"/>
              <a:t>Алгоритм имитации отжига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D1A051-C07D-42F1-B8EF-94A11803F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Times New Roman" panose="02020603050405020304" pitchFamily="18" charset="0"/>
                  </a:rPr>
                  <a:t>Каждое решение характеризуется последовательностью прямоугольников для упаковки. Объекты упаковываются последовательно в ниши, при ширине объекта большей ширины ниши, ниша удаляется.</a:t>
                </a:r>
              </a:p>
              <a:p>
                <a:r>
                  <a:rPr lang="ru-RU" dirty="0"/>
                  <a:t>Новое решение на основе текущего определяется обменом местами двух случайных объектов в последовательности.</a:t>
                </a:r>
              </a:p>
              <a:p>
                <a:r>
                  <a:rPr lang="ru-RU" dirty="0"/>
                  <a:t>Во время работы алгоритма температура уменьшается к нулю. В данной работе были установлены гиперпараметры, описывающие закон изменения температуры. Начальная температура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ru-RU" dirty="0"/>
                  <a:t>количество итераций до уменьшения температуры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ru-RU" dirty="0"/>
                  <a:t>изменение температуры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93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D1A051-C07D-42F1-B8EF-94A11803F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031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7EF13-92BF-45E4-A4D7-CB9E799D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имитации отжига.</a:t>
            </a:r>
            <a:br>
              <a:rPr lang="ru-RU" dirty="0"/>
            </a:br>
            <a:r>
              <a:rPr lang="ru-RU" dirty="0"/>
              <a:t>Эвристический алгоритм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D1A051-C07D-42F1-B8EF-94A11803F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Алгоритм имитации отжига сильно зависит от начального приближения. Поэтому используется эвристический алгоритм для его получения. По принципу работы алгоритм схож с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PBF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за исключением отсутствия процедур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Look-Ahead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и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Warm Start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а также наличием другого набора критериев.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Временная сложность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D1A051-C07D-42F1-B8EF-94A11803F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490020-0F1E-4519-9369-699C0152D0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91649"/>
            <a:ext cx="9997440" cy="2258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B04EFA-5DC3-4859-962E-3C4C37489F4C}"/>
              </a:ext>
            </a:extLst>
          </p:cNvPr>
          <p:cNvSpPr txBox="1"/>
          <p:nvPr/>
        </p:nvSpPr>
        <p:spPr>
          <a:xfrm>
            <a:off x="3918012" y="5350054"/>
            <a:ext cx="8273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Источник рисунка: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Stephen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C.H.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Leung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Defu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Zhang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Kwang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(2011).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two-stage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two-dimensional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European Journal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Operational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Research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57-69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523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7EF13-92BF-45E4-A4D7-CB9E799D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имитации отжига.</a:t>
            </a:r>
            <a:br>
              <a:rPr lang="ru-RU" dirty="0"/>
            </a:br>
            <a:r>
              <a:rPr lang="ru-RU" dirty="0"/>
              <a:t>Локальный поиск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D1A051-C07D-42F1-B8EF-94A11803F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Для улучшения приближения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полученного эвристическим алгоритмом, применяется алгоритм локального поиска. Рассматриваются все последовате</a:t>
                </a:r>
                <a:r>
                  <a:rPr lang="ru-RU" dirty="0"/>
                  <a:t>льности, полученные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ru-RU" dirty="0"/>
                  <a:t>обменом местами двух объектов.</a:t>
                </a:r>
              </a:p>
              <a:p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Временная </a:t>
                </a:r>
                <a:r>
                  <a:rPr lang="ru-RU" dirty="0"/>
                  <a:t>сложность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D1A051-C07D-42F1-B8EF-94A11803F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943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7EF13-92BF-45E4-A4D7-CB9E799D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имитации отжига.</a:t>
            </a:r>
            <a:br>
              <a:rPr lang="ru-RU" dirty="0"/>
            </a:br>
            <a:r>
              <a:rPr lang="ru-RU" dirty="0"/>
              <a:t>Стратегия множественного старта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D1A051-C07D-42F1-B8EF-94A11803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алгоритма имитации отжига тяжело выбраться из ловушки локального оптимума. </a:t>
            </a:r>
            <a:r>
              <a:rPr lang="ru-RU" dirty="0"/>
              <a:t>Поэтому применяется стратегия множественного старта, ищется несколько случайных приближений эвристического алгоритма, улучшенных локальным поиском, которые затем подаются на вход алгоритму имитации отжига.</a:t>
            </a:r>
          </a:p>
        </p:txBody>
      </p:sp>
    </p:spTree>
    <p:extLst>
      <p:ext uri="{BB962C8B-B14F-4D97-AF65-F5344CB8AC3E}">
        <p14:creationId xmlns:p14="http://schemas.microsoft.com/office/powerpoint/2010/main" val="301113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6F429-2390-4AEA-A2DE-B678C829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имитации отжига.</a:t>
            </a:r>
            <a:br>
              <a:rPr lang="ru-RU" dirty="0"/>
            </a:br>
            <a:r>
              <a:rPr lang="en-US" dirty="0"/>
              <a:t>Intelligent Simulated Annealing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FB7ED-F14D-4BAF-904E-D671AE93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Таким образом было установлено, что комбинация эвристических методов и алгоритма имитации отжига показывает лучшие результаты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Алгоритм, производящий несколько раз (множественный старт) эвристический алгоритм, локальный поиск и алгоритм имитации отжига, назван </a:t>
            </a:r>
            <a:r>
              <a:rPr lang="en-US" dirty="0"/>
              <a:t>Intelligent Simulated Annealing</a:t>
            </a:r>
            <a:r>
              <a:rPr lang="ru-RU" dirty="0"/>
              <a:t> (далее </a:t>
            </a:r>
            <a:r>
              <a:rPr lang="en-US" dirty="0"/>
              <a:t>ISA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09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DC3D3-8249-4750-8E9C-163B2D54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Вычислительные тесты.</a:t>
            </a:r>
            <a:br>
              <a:rPr lang="ru-RU" dirty="0"/>
            </a:br>
            <a:r>
              <a:rPr lang="ru-RU" dirty="0"/>
              <a:t>Сравнение </a:t>
            </a:r>
            <a:r>
              <a:rPr lang="en-US" dirty="0"/>
              <a:t>PBF</a:t>
            </a:r>
            <a:r>
              <a:rPr lang="ru-RU" dirty="0"/>
              <a:t> и </a:t>
            </a:r>
            <a:r>
              <a:rPr lang="en-US" dirty="0"/>
              <a:t>ISA.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DAE43-1A07-4371-80B3-5FE25F49F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вычислительных тестов были использованы 5 пакетов задач, каждая из которых содержит по 100 задач. 3 пакета задач образованы гильотинной нарезкой, в которой стартовый прямоугольник последовательно нарезается на нужное количество частей, в отличие от 2 пакетов, образованных </a:t>
            </a:r>
            <a:r>
              <a:rPr lang="ru-RU" dirty="0" err="1"/>
              <a:t>негильотинной</a:t>
            </a:r>
            <a:r>
              <a:rPr lang="ru-RU" dirty="0"/>
              <a:t> нарезкой.</a:t>
            </a:r>
          </a:p>
          <a:p>
            <a:r>
              <a:rPr lang="ru-RU" dirty="0"/>
              <a:t>На каждую задачу было установлено ограничение в 2 секунды.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EF593FF-33D9-47F9-9307-A5E9F9968B0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1061179"/>
                  </p:ext>
                </p:extLst>
              </p:nvPr>
            </p:nvGraphicFramePr>
            <p:xfrm>
              <a:off x="3130550" y="3767525"/>
              <a:ext cx="5930900" cy="189738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2725">
                      <a:extLst>
                        <a:ext uri="{9D8B030D-6E8A-4147-A177-3AD203B41FA5}">
                          <a16:colId xmlns:a16="http://schemas.microsoft.com/office/drawing/2014/main" val="4126627157"/>
                        </a:ext>
                      </a:extLst>
                    </a:gridCol>
                    <a:gridCol w="1482725">
                      <a:extLst>
                        <a:ext uri="{9D8B030D-6E8A-4147-A177-3AD203B41FA5}">
                          <a16:colId xmlns:a16="http://schemas.microsoft.com/office/drawing/2014/main" val="736201416"/>
                        </a:ext>
                      </a:extLst>
                    </a:gridCol>
                    <a:gridCol w="1482725">
                      <a:extLst>
                        <a:ext uri="{9D8B030D-6E8A-4147-A177-3AD203B41FA5}">
                          <a16:colId xmlns:a16="http://schemas.microsoft.com/office/drawing/2014/main" val="2908278235"/>
                        </a:ext>
                      </a:extLst>
                    </a:gridCol>
                    <a:gridCol w="1482725">
                      <a:extLst>
                        <a:ext uri="{9D8B030D-6E8A-4147-A177-3AD203B41FA5}">
                          <a16:colId xmlns:a16="http://schemas.microsoft.com/office/drawing/2014/main" val="136734832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ru-RU" sz="1400" u="none" strike="noStrike">
                              <a:effectLst/>
                            </a:rPr>
                            <a:t>Пакет тестов</a:t>
                          </a:r>
                          <a:endParaRPr lang="ru-RU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ru-RU" sz="1400" u="none" strike="noStrike">
                              <a:effectLst/>
                            </a:rPr>
                            <a:t>Количество прямоугольников, </a:t>
                          </a:r>
                          <a14:m>
                            <m:oMath xmlns:m="http://schemas.openxmlformats.org/officeDocument/2006/math">
                              <m:r>
                                <a:rPr lang="ru-RU" sz="1400" u="none" strike="noStrike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ru-RU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ru-RU" sz="1400" u="none" strike="noStrike" dirty="0">
                              <a:effectLst/>
                            </a:rPr>
                            <a:t>Ширина полосы, </a:t>
                          </a:r>
                          <a14:m>
                            <m:oMath xmlns:m="http://schemas.openxmlformats.org/officeDocument/2006/math">
                              <m:r>
                                <a:rPr lang="ru-RU" sz="1400" u="none" strike="noStrike">
                                  <a:effectLst/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ru-RU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ru-RU" sz="1400" u="none" strike="noStrike">
                              <a:effectLst/>
                            </a:rPr>
                            <a:t>Оптимальное значение высоты,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ar-AE" sz="1400" i="1" u="none" strike="noStrike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ar-AE" sz="1400" u="none" strike="noStrike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bar>
                            </m:oMath>
                          </a14:m>
                          <a:endParaRPr lang="ar-AE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extLst>
                      <a:ext uri="{0D108BD9-81ED-4DB2-BD59-A6C34878D82A}">
                        <a16:rowId xmlns:a16="http://schemas.microsoft.com/office/drawing/2014/main" val="15627576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guil_25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25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16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24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extLst>
                      <a:ext uri="{0D108BD9-81ED-4DB2-BD59-A6C34878D82A}">
                        <a16:rowId xmlns:a16="http://schemas.microsoft.com/office/drawing/2014/main" val="23837631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guil_50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50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20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30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extLst>
                      <a:ext uri="{0D108BD9-81ED-4DB2-BD59-A6C34878D82A}">
                        <a16:rowId xmlns:a16="http://schemas.microsoft.com/office/drawing/2014/main" val="28316086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guil_100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100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40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60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extLst>
                      <a:ext uri="{0D108BD9-81ED-4DB2-BD59-A6C34878D82A}">
                        <a16:rowId xmlns:a16="http://schemas.microsoft.com/office/drawing/2014/main" val="14958921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nonguil_50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50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20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30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extLst>
                      <a:ext uri="{0D108BD9-81ED-4DB2-BD59-A6C34878D82A}">
                        <a16:rowId xmlns:a16="http://schemas.microsoft.com/office/drawing/2014/main" val="30923292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nonguil_100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100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40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 dirty="0">
                              <a:effectLst/>
                            </a:rPr>
                            <a:t>60</a:t>
                          </a:r>
                          <a:endParaRPr lang="en-US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extLst>
                      <a:ext uri="{0D108BD9-81ED-4DB2-BD59-A6C34878D82A}">
                        <a16:rowId xmlns:a16="http://schemas.microsoft.com/office/drawing/2014/main" val="10811212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EF593FF-33D9-47F9-9307-A5E9F9968B0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1061179"/>
                  </p:ext>
                </p:extLst>
              </p:nvPr>
            </p:nvGraphicFramePr>
            <p:xfrm>
              <a:off x="3130550" y="3767525"/>
              <a:ext cx="5930900" cy="189738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2725">
                      <a:extLst>
                        <a:ext uri="{9D8B030D-6E8A-4147-A177-3AD203B41FA5}">
                          <a16:colId xmlns:a16="http://schemas.microsoft.com/office/drawing/2014/main" val="4126627157"/>
                        </a:ext>
                      </a:extLst>
                    </a:gridCol>
                    <a:gridCol w="1482725">
                      <a:extLst>
                        <a:ext uri="{9D8B030D-6E8A-4147-A177-3AD203B41FA5}">
                          <a16:colId xmlns:a16="http://schemas.microsoft.com/office/drawing/2014/main" val="736201416"/>
                        </a:ext>
                      </a:extLst>
                    </a:gridCol>
                    <a:gridCol w="1482725">
                      <a:extLst>
                        <a:ext uri="{9D8B030D-6E8A-4147-A177-3AD203B41FA5}">
                          <a16:colId xmlns:a16="http://schemas.microsoft.com/office/drawing/2014/main" val="2908278235"/>
                        </a:ext>
                      </a:extLst>
                    </a:gridCol>
                    <a:gridCol w="1482725">
                      <a:extLst>
                        <a:ext uri="{9D8B030D-6E8A-4147-A177-3AD203B41FA5}">
                          <a16:colId xmlns:a16="http://schemas.microsoft.com/office/drawing/2014/main" val="1367348324"/>
                        </a:ext>
                      </a:extLst>
                    </a:gridCol>
                  </a:tblGrid>
                  <a:tr h="717868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ru-RU" sz="1400" u="none" strike="noStrike">
                              <a:effectLst/>
                            </a:rPr>
                            <a:t>Пакет тестов</a:t>
                          </a:r>
                          <a:endParaRPr lang="ru-RU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7620" marB="0">
                        <a:blipFill>
                          <a:blip r:embed="rId2"/>
                          <a:stretch>
                            <a:fillRect l="-100823" t="-5085" r="-202058" b="-178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7620" marB="0">
                        <a:blipFill>
                          <a:blip r:embed="rId2"/>
                          <a:stretch>
                            <a:fillRect l="-200000" t="-5085" r="-101230" b="-178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7620" marB="0">
                        <a:blipFill>
                          <a:blip r:embed="rId2"/>
                          <a:stretch>
                            <a:fillRect l="-301235" t="-5085" r="-1646" b="-1788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757675"/>
                      </a:ext>
                    </a:extLst>
                  </a:tr>
                  <a:tr h="235903"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guil_25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25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16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24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extLst>
                      <a:ext uri="{0D108BD9-81ED-4DB2-BD59-A6C34878D82A}">
                        <a16:rowId xmlns:a16="http://schemas.microsoft.com/office/drawing/2014/main" val="2383763107"/>
                      </a:ext>
                    </a:extLst>
                  </a:tr>
                  <a:tr h="235903"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guil_50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50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20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30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extLst>
                      <a:ext uri="{0D108BD9-81ED-4DB2-BD59-A6C34878D82A}">
                        <a16:rowId xmlns:a16="http://schemas.microsoft.com/office/drawing/2014/main" val="2831608606"/>
                      </a:ext>
                    </a:extLst>
                  </a:tr>
                  <a:tr h="235903"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guil_100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100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40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60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extLst>
                      <a:ext uri="{0D108BD9-81ED-4DB2-BD59-A6C34878D82A}">
                        <a16:rowId xmlns:a16="http://schemas.microsoft.com/office/drawing/2014/main" val="1495892146"/>
                      </a:ext>
                    </a:extLst>
                  </a:tr>
                  <a:tr h="235903"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nonguil_50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50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20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30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extLst>
                      <a:ext uri="{0D108BD9-81ED-4DB2-BD59-A6C34878D82A}">
                        <a16:rowId xmlns:a16="http://schemas.microsoft.com/office/drawing/2014/main" val="3092329281"/>
                      </a:ext>
                    </a:extLst>
                  </a:tr>
                  <a:tr h="235903"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nonguil_100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100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>
                              <a:effectLst/>
                            </a:rPr>
                            <a:t>40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just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 u="none" strike="noStrike" dirty="0">
                              <a:effectLst/>
                            </a:rPr>
                            <a:t>60</a:t>
                          </a:r>
                          <a:endParaRPr lang="en-US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extLst>
                      <a:ext uri="{0D108BD9-81ED-4DB2-BD59-A6C34878D82A}">
                        <a16:rowId xmlns:a16="http://schemas.microsoft.com/office/drawing/2014/main" val="10811212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1055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DC3D3-8249-4750-8E9C-163B2D54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Вычислительные тесты.</a:t>
            </a:r>
            <a:br>
              <a:rPr lang="ru-RU" dirty="0"/>
            </a:br>
            <a:r>
              <a:rPr lang="ru-RU" dirty="0"/>
              <a:t>Сравнение </a:t>
            </a:r>
            <a:r>
              <a:rPr lang="en-US" dirty="0"/>
              <a:t>PBF</a:t>
            </a:r>
            <a:r>
              <a:rPr lang="ru-RU" dirty="0"/>
              <a:t> и </a:t>
            </a:r>
            <a:r>
              <a:rPr lang="en-US" dirty="0"/>
              <a:t>ISA.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BEDAE43-1A07-4371-80B3-5FE25F49F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Результаты были сравнены по средней доле отклонения от оптимума в каждом пакете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ru-RU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ru-RU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%=</m:t>
                    </m:r>
                    <m:f>
                      <m:fPr>
                        <m:ctrlPr>
                          <a:rPr lang="ru-RU" i="1">
                            <a:effectLst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ru-RU" i="1">
                                <a:effectLst/>
                              </a:rPr>
                            </m:ctrlPr>
                          </m:barPr>
                          <m:e>
                            <m:r>
                              <a:rPr lang="en-US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bar>
                      </m:num>
                      <m:den>
                        <m:bar>
                          <m:barPr>
                            <m:pos m:val="top"/>
                            <m:ctrlPr>
                              <a:rPr lang="ru-RU" i="1">
                                <a:effectLst/>
                              </a:rPr>
                            </m:ctrlPr>
                          </m:barPr>
                          <m:e>
                            <m:r>
                              <a:rPr lang="en-US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bar>
                      </m:den>
                    </m:f>
                    <m:r>
                      <a:rPr lang="ru-RU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ru-RU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100%</m:t>
                    </m:r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ea typeface="Times New Roman" panose="02020603050405020304" pitchFamily="18" charset="0"/>
                  </a:rPr>
                  <a:t> и по средней доле найденных оптимальных решений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a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ea typeface="Times New Roman" panose="02020603050405020304" pitchFamily="18" charset="0"/>
                          </a:rPr>
                          <m:t>𝑂𝑃𝑇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r>
                  <a:rPr lang="ru-RU" dirty="0"/>
                  <a:t> В результате эвристический алгоритм </a:t>
                </a:r>
                <a:r>
                  <a:rPr lang="en-US" dirty="0"/>
                  <a:t>PBF </a:t>
                </a:r>
                <a:r>
                  <a:rPr lang="ru-RU" dirty="0"/>
                  <a:t>показал значительно лучшие результаты.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BEDAE43-1A07-4371-80B3-5FE25F49F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64031B4-14A5-48F4-9A33-2AEC3CE1A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135810"/>
              </p:ext>
            </p:extLst>
          </p:nvPr>
        </p:nvGraphicFramePr>
        <p:xfrm>
          <a:off x="1097281" y="3315852"/>
          <a:ext cx="4445346" cy="2183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1782">
                  <a:extLst>
                    <a:ext uri="{9D8B030D-6E8A-4147-A177-3AD203B41FA5}">
                      <a16:colId xmlns:a16="http://schemas.microsoft.com/office/drawing/2014/main" val="247560949"/>
                    </a:ext>
                  </a:extLst>
                </a:gridCol>
                <a:gridCol w="1481782">
                  <a:extLst>
                    <a:ext uri="{9D8B030D-6E8A-4147-A177-3AD203B41FA5}">
                      <a16:colId xmlns:a16="http://schemas.microsoft.com/office/drawing/2014/main" val="601450094"/>
                    </a:ext>
                  </a:extLst>
                </a:gridCol>
                <a:gridCol w="1481782">
                  <a:extLst>
                    <a:ext uri="{9D8B030D-6E8A-4147-A177-3AD203B41FA5}">
                      <a16:colId xmlns:a16="http://schemas.microsoft.com/office/drawing/2014/main" val="2281952581"/>
                    </a:ext>
                  </a:extLst>
                </a:gridCol>
              </a:tblGrid>
              <a:tr h="363985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Пакет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PBF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ISA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101461401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guil_25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0.38%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4.8%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517378686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guil_50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0.53%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7.5%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494364275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guil_100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1.9%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12%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081829333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nonguil_50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0.43%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9.3%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676920913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nonguil_100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1.9%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13%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47588476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4293CF7-C58C-455F-83F6-771EF4852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793561"/>
              </p:ext>
            </p:extLst>
          </p:nvPr>
        </p:nvGraphicFramePr>
        <p:xfrm>
          <a:off x="6649376" y="3315852"/>
          <a:ext cx="4445343" cy="2183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1781">
                  <a:extLst>
                    <a:ext uri="{9D8B030D-6E8A-4147-A177-3AD203B41FA5}">
                      <a16:colId xmlns:a16="http://schemas.microsoft.com/office/drawing/2014/main" val="4294526647"/>
                    </a:ext>
                  </a:extLst>
                </a:gridCol>
                <a:gridCol w="1481781">
                  <a:extLst>
                    <a:ext uri="{9D8B030D-6E8A-4147-A177-3AD203B41FA5}">
                      <a16:colId xmlns:a16="http://schemas.microsoft.com/office/drawing/2014/main" val="3609975752"/>
                    </a:ext>
                  </a:extLst>
                </a:gridCol>
                <a:gridCol w="1481781">
                  <a:extLst>
                    <a:ext uri="{9D8B030D-6E8A-4147-A177-3AD203B41FA5}">
                      <a16:colId xmlns:a16="http://schemas.microsoft.com/office/drawing/2014/main" val="1188956811"/>
                    </a:ext>
                  </a:extLst>
                </a:gridCol>
              </a:tblGrid>
              <a:tr h="363985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Пакет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PBF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ISA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3747925205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guil_25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91%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9%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3417617457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guil_50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85%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0%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3857793135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guil_100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32%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0%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4277661699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nonguil_50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87%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0%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3811626283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nonguil_100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27%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0%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0696967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9ACCB62-D0AE-4FAF-9C9B-969A72E350A4}"/>
              </a:ext>
            </a:extLst>
          </p:cNvPr>
          <p:cNvSpPr txBox="1"/>
          <p:nvPr/>
        </p:nvSpPr>
        <p:spPr>
          <a:xfrm>
            <a:off x="2414726" y="5734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6E708-2315-4BAA-8A33-1F5A91DD3D73}"/>
              </a:ext>
            </a:extLst>
          </p:cNvPr>
          <p:cNvSpPr txBox="1"/>
          <p:nvPr/>
        </p:nvSpPr>
        <p:spPr>
          <a:xfrm>
            <a:off x="1302318" y="5869094"/>
            <a:ext cx="40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Средняя доля отклонения от оптимума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459E9-4225-431A-AC5B-7207C99BD55B}"/>
              </a:ext>
            </a:extLst>
          </p:cNvPr>
          <p:cNvSpPr txBox="1"/>
          <p:nvPr/>
        </p:nvSpPr>
        <p:spPr>
          <a:xfrm>
            <a:off x="6365077" y="5869094"/>
            <a:ext cx="501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Средняя доля найденных оптимальных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2486562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48430-3989-4515-991B-AC01E0C5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перспективы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E59888C-E074-492F-9AD3-2CEC6C4171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Плохое исполнение метаэвристического алгоритма по сравнению с эвристическим может объясняться недостаточной настройкой гиперпараметров метаэвристического алгоритма, таких как начальная температура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скорость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:r>
                  <a:rPr lang="ru-RU" dirty="0"/>
                  <a:t>закон снижения температуры: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а также время работы каждого алгоритма в </a:t>
                </a:r>
                <a:r>
                  <a:rPr lang="en-US" dirty="0"/>
                  <a:t>ISA: </a:t>
                </a:r>
                <a:r>
                  <a:rPr lang="ru-RU" dirty="0"/>
                  <a:t>эвристического, локального поиска и самого алгоритма имитации отжига, условия остановки алгоритма.</a:t>
                </a:r>
              </a:p>
              <a:p>
                <a:r>
                  <a:rPr lang="ru-RU" dirty="0"/>
                  <a:t>Метаэвристика, будучи шаблоном для алгоритмов решения множества задач, требует тонкой настройки для эффективного исполнения, что может послужить стимулом для будущих исследований в этой области.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E59888C-E074-492F-9AD3-2CEC6C417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321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9F788-6011-447C-8342-29E07189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9668A-F0C9-4E59-82DB-C73C14EC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данной работе были реализованы и исследованы алгоритмы редукции, вычисления нижних границ и эвристические алгоритмы для задачи </a:t>
            </a:r>
            <a:r>
              <a:rPr lang="en-US" dirty="0"/>
              <a:t>2SPP</a:t>
            </a:r>
            <a:r>
              <a:rPr lang="ru-RU" dirty="0"/>
              <a:t>.</a:t>
            </a:r>
          </a:p>
          <a:p>
            <a:r>
              <a:rPr lang="ru-RU" dirty="0"/>
              <a:t>Были выбраны алгоритмы </a:t>
            </a:r>
            <a:r>
              <a:rPr lang="en-US" dirty="0"/>
              <a:t>Priority Best-Fit </a:t>
            </a:r>
            <a:r>
              <a:rPr lang="ru-RU" dirty="0"/>
              <a:t>из семейства эвристических алгоритмов и алгоритм имитации отжига из семейства </a:t>
            </a:r>
            <a:r>
              <a:rPr lang="ru-RU" dirty="0" err="1"/>
              <a:t>метаэвристических</a:t>
            </a:r>
            <a:r>
              <a:rPr lang="ru-RU" dirty="0"/>
              <a:t> алгоритмов для сравнения в вычислительных тестах. </a:t>
            </a:r>
            <a:r>
              <a:rPr lang="en-US" dirty="0"/>
              <a:t>Priority Best-Fit </a:t>
            </a:r>
            <a:r>
              <a:rPr lang="ru-RU" dirty="0"/>
              <a:t>показал значительно лучшие результаты в отличие от алгоритма имитации отжига.</a:t>
            </a:r>
          </a:p>
        </p:txBody>
      </p:sp>
    </p:spTree>
    <p:extLst>
      <p:ext uri="{BB962C8B-B14F-4D97-AF65-F5344CB8AC3E}">
        <p14:creationId xmlns:p14="http://schemas.microsoft.com/office/powerpoint/2010/main" val="23249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213F0-82F0-44A7-951A-BD0F5249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F5D94-C8BE-4A24-A2BD-57C238B2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Задача актуальна в промышленности и проектном планировании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Раскрой материала: разрезать полосу материала на объекты нужных размеров, потратив наименьшую часть полосы. Не использованные остатки считаются отходами.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Упаковка товаров: упаковать коробки, заняв наименее возможное пространство.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Проектное планирование. Проект состоит из множества работ. Каждый прямоугольник считается работой, использующей фиксированное количество возобновляемого ресурса. Ширина полосы – количество доступного ресурса, ширины объектов – использование ресурса работами, высота – затрачиваемое время на выполнение работы. Минимизировать общее время реализации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9580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2E2F75-B2B6-4BC6-BE26-2DB5BEA2482D}"/>
              </a:ext>
            </a:extLst>
          </p:cNvPr>
          <p:cNvSpPr txBox="1"/>
          <p:nvPr/>
        </p:nvSpPr>
        <p:spPr>
          <a:xfrm>
            <a:off x="2340805" y="2921168"/>
            <a:ext cx="7510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4392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FC34-5E44-441A-9936-859467E7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21240-2817-469F-95A3-B6D4F699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Реализовать алгоритмы редукции, нижних границ и эвристической упаковки.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Исследование и сравнение эвристического и метаэвристического подходов.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Приближённые алгоритмы подразделяются на эвристические и метаэвристические.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Эвристические алгоритмы разрабатывают отдельно для каждой задачи.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Метаэвристические – шаблон для создания алгоритмов обширного спектра задач.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Примеры эвристик: </a:t>
            </a:r>
            <a:r>
              <a:rPr lang="en-US" dirty="0"/>
              <a:t>Next-Fit, First-Fit, Priority Best-Fit, Normal Pattern Shifting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Примеры метаэвристик: генетический алгоритм, муравьиный алгоритм, алгоритм имитации отжига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Для сравнения выбраны по одному алгоритму из каждого семейства: </a:t>
            </a:r>
            <a:r>
              <a:rPr lang="en-US" dirty="0"/>
              <a:t>Priority Best-Fit </a:t>
            </a:r>
            <a:r>
              <a:rPr lang="ru-RU" dirty="0"/>
              <a:t>и алгоритм имитации отжига.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4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0B4AC-ED2D-4F9D-9576-EE158C14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Формулировка задачи 2</a:t>
            </a:r>
            <a:r>
              <a:rPr lang="en-US" dirty="0"/>
              <a:t>SP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C9FC5F-6BB8-4E79-A318-6FEFD7017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ru-RU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e>
                    </m:func>
                  </m:oMath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𝑃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:  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0≤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 ∧ 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≤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 ∧ 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0≤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 ∧ 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≤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ru-RU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𝑃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, 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: 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– </a:t>
                </a:r>
                <a:r>
                  <a:rPr lang="ru-RU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ширина полосы;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–  множество прямоугольников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- ширина и высота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прямоугольника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- неизвестные, координаты левого нижнего угла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прямоугольника в оптимальном решении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–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высота полосы, занимаемая упаковкой.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C9FC5F-6BB8-4E79-A318-6FEFD701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17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ADEC0-CBC3-4751-A360-64B522FA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нормальных паттернов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0EBBB64-8FCA-4A02-B837-E1A350324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/>
                  <a:t> Каждый объект плотно прилегает снизу и слева к другому объекту или краю полосы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/>
                  <a:t> Приведение любого решения к решению, соответствующему принципу, не ухудшает не увеличивает значение занимаемой высоты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/>
                  <a:t> Можно определить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координат, которые может занимать левый нижний угол каждого объекта </a:t>
                </a:r>
                <a14:m>
                  <m:oMath xmlns:m="http://schemas.openxmlformats.org/officeDocument/2006/math">
                    <m:r>
                      <a:rPr lang="ru-RU" i="1"/>
                      <m:t>𝑖</m:t>
                    </m:r>
                    <m:r>
                      <a:rPr lang="ru-RU" i="1"/>
                      <m:t>∈</m:t>
                    </m:r>
                    <m:r>
                      <a:rPr lang="ru-RU" i="1"/>
                      <m:t>𝑃</m:t>
                    </m:r>
                  </m:oMath>
                </a14:m>
                <a:r>
                  <a:rPr lang="ru-RU" dirty="0"/>
                  <a:t> решения, соответствующего принципу: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m:rPr>
                                  <m:lit/>
                                </m:r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lit/>
                                </m:r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: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 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≤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≤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𝑊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lit/>
                            </m:r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{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0,1</m:t>
                          </m:r>
                          <m:r>
                            <m:rPr>
                              <m:lit/>
                            </m:r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}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∖</m:t>
                          </m:r>
                          <m:r>
                            <m:rPr>
                              <m:lit/>
                            </m:r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{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lit/>
                            </m:r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m:rPr>
                                  <m:lit/>
                                </m:r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lit/>
                                </m:r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: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 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≤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≤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lit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{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0,1</m:t>
                          </m:r>
                          <m:r>
                            <m:rPr>
                              <m:lit/>
                            </m:r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}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∖</m:t>
                          </m:r>
                          <m:r>
                            <m:rPr>
                              <m:lit/>
                            </m:r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{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lit/>
                            </m:r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0EBBB64-8FCA-4A02-B837-E1A350324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95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329F4-8CA4-4C1C-A1BB-EBC66858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Редукция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48A35E-FD60-4170-8D16-792FB987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Изменение (уменьшение) ширины полосы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Изменение (увеличение) ширин объектов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Фиксация некоторых объектов в решении</a:t>
            </a:r>
          </a:p>
        </p:txBody>
      </p:sp>
    </p:spTree>
    <p:extLst>
      <p:ext uri="{BB962C8B-B14F-4D97-AF65-F5344CB8AC3E}">
        <p14:creationId xmlns:p14="http://schemas.microsoft.com/office/powerpoint/2010/main" val="56940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5F44A-AB7D-4592-813B-1ABFA030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ширины полосы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BCAAA10-0EF4-48D1-87CD-E3ED47DEA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sz="2100" dirty="0"/>
                  <a:t>Используется принцип нормальных паттернов, чтобы определить максимальную </a:t>
                </a:r>
                <a:r>
                  <a:rPr lang="en-US" sz="2100" dirty="0"/>
                  <a:t>x-</a:t>
                </a:r>
                <a:r>
                  <a:rPr lang="ru-RU" sz="2100" dirty="0"/>
                  <a:t>координату, которую могут достичь объекты</a:t>
                </a:r>
                <a:r>
                  <a:rPr lang="en-US" sz="2100" dirty="0"/>
                  <a:t>, </a:t>
                </a:r>
                <a:r>
                  <a:rPr lang="ru-RU" sz="2100" dirty="0"/>
                  <a:t>следуя принципу. Новую ширину можно вычислить методом динамического программирования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1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1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ru-RU" sz="21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21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ru-RU" sz="21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1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1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ru-RU" sz="21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1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1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1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r>
                                    <a:rPr lang="ru-RU" sz="21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sz="21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1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ru-RU" sz="21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1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1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ru-RU" sz="21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ru-RU" sz="21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≤</m:t>
                          </m:r>
                          <m:r>
                            <a:rPr lang="ru-RU" sz="21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𝑊</m:t>
                          </m:r>
                          <m:r>
                            <a:rPr lang="ru-RU" sz="2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1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ru-RU" sz="21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lit/>
                            </m:rPr>
                            <a:rPr lang="ru-RU" sz="2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{</m:t>
                          </m:r>
                          <m:r>
                            <a:rPr lang="ru-RU" sz="21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  <m:r>
                            <a:rPr lang="ru-RU" sz="21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1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ru-RU" sz="21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}</m:t>
                          </m:r>
                          <m:r>
                            <a:rPr lang="ru-RU" sz="21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ru-RU" sz="2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i</m:t>
                          </m:r>
                          <m:r>
                            <a:rPr lang="ru-RU" sz="2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1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ru-RU" sz="2100" dirty="0"/>
              </a:p>
              <a:p>
                <a:pPr marL="0" indent="0">
                  <a:buNone/>
                </a:pPr>
                <a:r>
                  <a:rPr lang="ru-RU" dirty="0"/>
                  <a:t>Последовательно рассматривается каждый объект, в результате чего изменяется множество достижимых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координат. Инициализируется множество достижимых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координат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Временная сложность равна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𝑛𝑊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BCAAA10-0EF4-48D1-87CD-E3ED47DEA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15" r="-8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40810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709</TotalTime>
  <Words>2686</Words>
  <Application>Microsoft Office PowerPoint</Application>
  <PresentationFormat>Широкоэкранный</PresentationFormat>
  <Paragraphs>256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Cambria Math</vt:lpstr>
      <vt:lpstr>Times New Roman</vt:lpstr>
      <vt:lpstr>Ретро</vt:lpstr>
      <vt:lpstr>РАЗРАБОТКА И ИССЛЕДОВАНИЕ ЭФФЕКТИВНЫХ МЕТОДОВ УПАКОВКИ</vt:lpstr>
      <vt:lpstr>Введение</vt:lpstr>
      <vt:lpstr>Задача</vt:lpstr>
      <vt:lpstr>Актуальность</vt:lpstr>
      <vt:lpstr>Цели работы</vt:lpstr>
      <vt:lpstr>Формулировка задачи 2SP</vt:lpstr>
      <vt:lpstr>Принцип нормальных паттернов</vt:lpstr>
      <vt:lpstr>Редукция </vt:lpstr>
      <vt:lpstr>Изменение ширины полосы</vt:lpstr>
      <vt:lpstr>Изменение ширины полосы</vt:lpstr>
      <vt:lpstr>Изменение ширин объектов</vt:lpstr>
      <vt:lpstr>Фиксация некоторых объектов в решении</vt:lpstr>
      <vt:lpstr>Фиксация некоторых объектов в решении</vt:lpstr>
      <vt:lpstr>Нижние границы</vt:lpstr>
      <vt:lpstr>Непрерывная нижняя граница</vt:lpstr>
      <vt:lpstr>Нижние границы, основанные на двойственных выполнимых функциях</vt:lpstr>
      <vt:lpstr>Нижние границы, основанные на двойственных выполнимых функциях</vt:lpstr>
      <vt:lpstr>Нижние границы, основанные на высотах объектов</vt:lpstr>
      <vt:lpstr>Нижние границы, основанные на высотах объектов</vt:lpstr>
      <vt:lpstr>Нижняя граница L_F1^BM</vt:lpstr>
      <vt:lpstr>Нижняя граница L_F1^BM</vt:lpstr>
      <vt:lpstr>Эвристический алгоритм Priority Best-Fit</vt:lpstr>
      <vt:lpstr>Эвристический алгоритм Priority Best-Fit</vt:lpstr>
      <vt:lpstr>Эвристический алгоритм Priority Best-Fit</vt:lpstr>
      <vt:lpstr>Эвристический алгоритм Priority Best-Fit</vt:lpstr>
      <vt:lpstr>Эвристический алгоритм Priority Best-Fit</vt:lpstr>
      <vt:lpstr>Priority Best-Fit Процедура Look-Ahead</vt:lpstr>
      <vt:lpstr>Priority Best-Fit Процедура Warm Start</vt:lpstr>
      <vt:lpstr>Priority Best-Fit Процедура Warm Start</vt:lpstr>
      <vt:lpstr>Метаэвристический алгоритм. Алгоритм имитации отжига</vt:lpstr>
      <vt:lpstr>Метаэвристический алгоритм. Алгоритм имитации отжига</vt:lpstr>
      <vt:lpstr>Алгоритм имитации отжига. Эвристический алгоритм</vt:lpstr>
      <vt:lpstr>Алгоритм имитации отжига. Локальный поиск</vt:lpstr>
      <vt:lpstr>Алгоритм имитации отжига. Стратегия множественного старта</vt:lpstr>
      <vt:lpstr>Алгоритм имитации отжига. Intelligent Simulated Annealing</vt:lpstr>
      <vt:lpstr>Вычислительные тесты. Сравнение PBF и ISA.</vt:lpstr>
      <vt:lpstr>Вычислительные тесты. Сравнение PBF и ISA.</vt:lpstr>
      <vt:lpstr>Выводы и перспективы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ИССЛЕДОВАНИЕ ЭФФЕКТИВНЫХ МЕТОДОВ УПАКОВКИ</dc:title>
  <dc:creator>Дамир Ахтямов</dc:creator>
  <cp:lastModifiedBy>Дамир Ахтямов</cp:lastModifiedBy>
  <cp:revision>6</cp:revision>
  <dcterms:created xsi:type="dcterms:W3CDTF">2021-08-24T13:04:11Z</dcterms:created>
  <dcterms:modified xsi:type="dcterms:W3CDTF">2021-08-25T04:36:09Z</dcterms:modified>
</cp:coreProperties>
</file>