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2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74" r:id="rId10"/>
    <p:sldId id="262" r:id="rId11"/>
    <p:sldId id="263" r:id="rId12"/>
    <p:sldId id="272" r:id="rId13"/>
    <p:sldId id="27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1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0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529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2815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893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661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2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4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6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3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1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8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7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lookup.io/domains/www.google.com/dns-records/" TargetMode="External"/><Relationship Id="rId2" Type="http://schemas.openxmlformats.org/officeDocument/2006/relationships/hyperlink" Target="https://www.nslookup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FB53F8-2900-471F-A21A-262D410BB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İnternetin temel bileşenleri ve işleyişi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0686755-5C6F-4CEA-9022-1D8EBA6EC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72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A26E8C-AC25-49A2-8AD2-C1F098CE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Alan Adları ve İnternet Adres Çözümlemesi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4D0AB7-9183-4E8D-9B0C-8B189C71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Alan adları, internet üzerindeki web sitelerinin adresleridir ve genellikle anlamlı ve kolay hatırlanan kelimelerden oluşur. </a:t>
            </a:r>
          </a:p>
          <a:p>
            <a:r>
              <a:rPr lang="tr-TR" dirty="0"/>
              <a:t>Örneğin, "google.com" veya "facebook.com" gibi alan adları, belirli IP adreslerine bağlanır. </a:t>
            </a:r>
          </a:p>
          <a:p>
            <a:r>
              <a:rPr lang="tr-TR" dirty="0"/>
              <a:t>İnternet Adres Çözümlemesi, DNS sunucularının alan adlarını IP adreslerine dönüştürme işlemini gerçekleştirmesidir. </a:t>
            </a:r>
          </a:p>
          <a:p>
            <a:r>
              <a:rPr lang="tr-TR" dirty="0"/>
              <a:t>Bir cihaz, bir web sitesine bağlanmak istediğinde, DNS sunucusuna soru gönderir ve IP adresini alarak istenen web sitesine ulaşır.</a:t>
            </a:r>
          </a:p>
        </p:txBody>
      </p:sp>
    </p:spTree>
    <p:extLst>
      <p:ext uri="{BB962C8B-B14F-4D97-AF65-F5344CB8AC3E}">
        <p14:creationId xmlns:p14="http://schemas.microsoft.com/office/powerpoint/2010/main" val="214087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BAAF80-64A7-4907-BDAF-1D2B869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DNS Örneği ile Açıklama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8FDDB3-8E09-4C2B-A857-10CF3D2E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Bir DNS örneğiyle bu konuyu daha iyi anlayalım. </a:t>
            </a:r>
          </a:p>
          <a:p>
            <a:r>
              <a:rPr lang="tr-TR" dirty="0"/>
              <a:t>Örneğin, tarayıcımızda "www.example.com" adresini ziyaret etmek istediğimizi düşünelim. </a:t>
            </a:r>
          </a:p>
          <a:p>
            <a:r>
              <a:rPr lang="tr-TR" dirty="0"/>
              <a:t>Tarayıcı, ilk önce yerel DNS sunucusuna soru gönderir ve "www.example.com" alan adının IP adresini öğrenmek ister. </a:t>
            </a:r>
          </a:p>
          <a:p>
            <a:r>
              <a:rPr lang="tr-TR" dirty="0"/>
              <a:t>Eğer yerel DNS sunucusu bu IP adresini biliyorsa, tarayıcıya cevap olarak IP adresini gönderir ve tarayıcı da web sitesine bağlanır. </a:t>
            </a:r>
          </a:p>
          <a:p>
            <a:r>
              <a:rPr lang="tr-TR" dirty="0"/>
              <a:t>Eğer yerel DNS sunucusu bu IP adresini bilmiyorsa, bu sefer daha büyük çaplı DNS sunucularına soru gönderir ve bir üst DNS sunucusundan cevap alır. </a:t>
            </a:r>
          </a:p>
          <a:p>
            <a:r>
              <a:rPr lang="tr-TR" dirty="0"/>
              <a:t>Bu işlem, alan adının IP adresine dönüştürülmesi için bir hiyerarşik yapıda çalışan birden fazla DNS sunucusu arasında gerçekleşir.</a:t>
            </a:r>
          </a:p>
        </p:txBody>
      </p:sp>
    </p:spTree>
    <p:extLst>
      <p:ext uri="{BB962C8B-B14F-4D97-AF65-F5344CB8AC3E}">
        <p14:creationId xmlns:p14="http://schemas.microsoft.com/office/powerpoint/2010/main" val="360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C20AF8-5479-4900-B35B-0C8020B3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DNS </a:t>
            </a:r>
            <a:r>
              <a:rPr lang="tr-TR" dirty="0" err="1"/>
              <a:t>Öğrneği</a:t>
            </a:r>
            <a:r>
              <a:rPr lang="tr-TR" dirty="0"/>
              <a:t> için Demo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815132-E0D6-4D0C-8D5A-396F3771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55972"/>
            <a:ext cx="8946541" cy="4092428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https://www.nslookup.io/</a:t>
            </a:r>
            <a:r>
              <a:rPr lang="tr-TR" dirty="0"/>
              <a:t> Adresinden istediğimiz sitenin DNS e başvurulmadan önceki asıl ip adresini öğrenebiliriz.</a:t>
            </a:r>
          </a:p>
          <a:p>
            <a:r>
              <a:rPr lang="tr-TR" dirty="0">
                <a:hlinkClick r:id="rId3"/>
              </a:rPr>
              <a:t>https://www.nslookup.io/domains/www.google.com/dns-records/</a:t>
            </a:r>
            <a:endParaRPr lang="tr-TR" dirty="0"/>
          </a:p>
          <a:p>
            <a:r>
              <a:rPr lang="tr-TR" dirty="0"/>
              <a:t>142.251.46.196</a:t>
            </a:r>
          </a:p>
        </p:txBody>
      </p:sp>
    </p:spTree>
    <p:extLst>
      <p:ext uri="{BB962C8B-B14F-4D97-AF65-F5344CB8AC3E}">
        <p14:creationId xmlns:p14="http://schemas.microsoft.com/office/powerpoint/2010/main" val="99745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8CD56E-E433-4363-86F8-87B3B935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Popüler DNS Sunucu Adresleri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173B3A-0F14-461A-B6EE-F7F6DB0B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2"/>
          </a:xfrm>
        </p:spPr>
        <p:txBody>
          <a:bodyPr>
            <a:normAutofit/>
          </a:bodyPr>
          <a:lstStyle/>
          <a:p>
            <a:r>
              <a:rPr lang="tr-TR" dirty="0"/>
              <a:t>Google </a:t>
            </a:r>
            <a:r>
              <a:rPr lang="tr-TR" dirty="0" err="1"/>
              <a:t>Public</a:t>
            </a:r>
            <a:r>
              <a:rPr lang="tr-TR" dirty="0"/>
              <a:t> DNS: </a:t>
            </a:r>
            <a:r>
              <a:rPr lang="en-US" dirty="0"/>
              <a:t>8.8.8.8</a:t>
            </a:r>
            <a:r>
              <a:rPr lang="tr-TR" dirty="0"/>
              <a:t> /</a:t>
            </a:r>
            <a:r>
              <a:rPr lang="en-US" dirty="0"/>
              <a:t> 8.8.4.4</a:t>
            </a:r>
            <a:endParaRPr lang="tr-TR" dirty="0"/>
          </a:p>
          <a:p>
            <a:r>
              <a:rPr lang="tr-TR" dirty="0" err="1"/>
              <a:t>Cloudflare</a:t>
            </a:r>
            <a:r>
              <a:rPr lang="tr-TR" dirty="0"/>
              <a:t> DNS:  1.1.1.1 / 1.0.0.1</a:t>
            </a:r>
          </a:p>
          <a:p>
            <a:r>
              <a:rPr lang="tr-TR" dirty="0" err="1"/>
              <a:t>Cloudflare</a:t>
            </a:r>
            <a:r>
              <a:rPr lang="tr-TR" dirty="0"/>
              <a:t> </a:t>
            </a:r>
            <a:r>
              <a:rPr lang="tr-TR" dirty="0" err="1"/>
              <a:t>Malware</a:t>
            </a:r>
            <a:r>
              <a:rPr lang="tr-TR" dirty="0"/>
              <a:t> </a:t>
            </a:r>
            <a:r>
              <a:rPr lang="tr-TR" dirty="0" err="1"/>
              <a:t>Blocking</a:t>
            </a:r>
            <a:r>
              <a:rPr lang="tr-TR" dirty="0"/>
              <a:t>: 1.1.1.2 / 1.0.0.2</a:t>
            </a:r>
          </a:p>
          <a:p>
            <a:r>
              <a:rPr lang="tr-TR" dirty="0"/>
              <a:t>Quad9: 9.9.9.9 / 149.112.112.112</a:t>
            </a:r>
          </a:p>
          <a:p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Büyük ve global DNS sağlayıcıları, hızlı ve güvenilir sunucuları kullanarak internet hızını artırır ve gecikmeyi azaltır. </a:t>
            </a:r>
          </a:p>
          <a:p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Bazı ülkelerde veya kuruluşlarda, bazı web siteleri DNS üzerinden engellenir veya sansürlenir. </a:t>
            </a:r>
          </a:p>
          <a:p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DNS sağlayıcıları, bu engelli sitelere erişimi kolaylaştırabilir. DNS sağlayıcıları, kullanıcıları zararlı web sitelerinden ve kötü amaçlı yazılımlardan korumak için filtreleme ve güvenlik önlemleri sunar.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75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9485D7-837E-4B35-9099-F5EAC1E3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Domain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D29BD3-D92C-4FA2-AE73-9B57A0B5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domain, internet üzerindeki bir web sitesine veya hizmete erişmek için kullanılan adres veya kimlik bilgisidir. </a:t>
            </a:r>
          </a:p>
          <a:p>
            <a:r>
              <a:rPr lang="tr-TR" dirty="0"/>
              <a:t>Alan adları, insanların hatırlaması kolay ve anlamlı kelimelerden oluşur (</a:t>
            </a:r>
            <a:r>
              <a:rPr lang="tr-TR" dirty="0" err="1"/>
              <a:t>örn</a:t>
            </a:r>
            <a:r>
              <a:rPr lang="tr-TR" dirty="0"/>
              <a:t>. www.example.com). </a:t>
            </a:r>
          </a:p>
          <a:p>
            <a:r>
              <a:rPr lang="tr-TR" dirty="0"/>
              <a:t>Domainler, IP adreslerine atanmış birer etiket gibidir ve cihazlar bu etiketleri kullanarak web sitelerine erişirler.</a:t>
            </a:r>
          </a:p>
        </p:txBody>
      </p:sp>
    </p:spTree>
    <p:extLst>
      <p:ext uri="{BB962C8B-B14F-4D97-AF65-F5344CB8AC3E}">
        <p14:creationId xmlns:p14="http://schemas.microsoft.com/office/powerpoint/2010/main" val="60244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A9A5D2-2C09-4ECB-8333-276EFDF7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Hosting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339ED0-5E3C-44E5-93CA-18F125BA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tr-TR" dirty="0"/>
              <a:t>Domainlerin ardındaki bir başka önemli kavram ise "</a:t>
            </a:r>
            <a:r>
              <a:rPr lang="tr-TR" dirty="0" err="1"/>
              <a:t>Hosting</a:t>
            </a:r>
            <a:r>
              <a:rPr lang="tr-TR" dirty="0"/>
              <a:t>" yani "</a:t>
            </a:r>
            <a:r>
              <a:rPr lang="tr-TR" dirty="0" err="1"/>
              <a:t>Barındırma"dır</a:t>
            </a:r>
            <a:r>
              <a:rPr lang="tr-TR" dirty="0"/>
              <a:t>. </a:t>
            </a:r>
          </a:p>
          <a:p>
            <a:r>
              <a:rPr lang="tr-TR" dirty="0" err="1"/>
              <a:t>Hosting</a:t>
            </a:r>
            <a:r>
              <a:rPr lang="tr-TR" dirty="0"/>
              <a:t>, web sitelerinin ve diğer internet hizmetlerinin sunucularda depolanması ve erişilebilir olmasını sağlayan hizmettir. </a:t>
            </a:r>
          </a:p>
          <a:p>
            <a:r>
              <a:rPr lang="tr-TR" dirty="0"/>
              <a:t>Bir </a:t>
            </a:r>
            <a:r>
              <a:rPr lang="tr-TR" dirty="0" err="1"/>
              <a:t>hosting</a:t>
            </a:r>
            <a:r>
              <a:rPr lang="tr-TR" dirty="0"/>
              <a:t> hizmeti, web sitenizin dosyalarını ve verilerini bir sunucuda saklar ve internet üzerinden erişilebilir kılar. </a:t>
            </a:r>
          </a:p>
          <a:p>
            <a:r>
              <a:rPr lang="tr-TR" dirty="0" err="1"/>
              <a:t>Hosting</a:t>
            </a:r>
            <a:r>
              <a:rPr lang="tr-TR" dirty="0"/>
              <a:t>, web sitesinin hızı, güvenliği ve performansı için önemli bir etkendir.</a:t>
            </a:r>
          </a:p>
        </p:txBody>
      </p:sp>
    </p:spTree>
    <p:extLst>
      <p:ext uri="{BB962C8B-B14F-4D97-AF65-F5344CB8AC3E}">
        <p14:creationId xmlns:p14="http://schemas.microsoft.com/office/powerpoint/2010/main" val="2104884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00D4A5-2F29-4854-8724-18314C83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Domain ve </a:t>
            </a:r>
            <a:r>
              <a:rPr lang="tr-TR" dirty="0" err="1"/>
              <a:t>Hosting</a:t>
            </a:r>
            <a:r>
              <a:rPr lang="tr-TR" dirty="0"/>
              <a:t> Arasındaki İlişki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72496C-8FE7-47BD-B230-9069C226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Domainler ve </a:t>
            </a:r>
            <a:r>
              <a:rPr lang="tr-TR" dirty="0" err="1"/>
              <a:t>hosting</a:t>
            </a:r>
            <a:r>
              <a:rPr lang="tr-TR" dirty="0"/>
              <a:t>, web sitelerinin birbirine bağlanmasında önemli bir rol oynar. </a:t>
            </a:r>
          </a:p>
          <a:p>
            <a:r>
              <a:rPr lang="tr-TR" dirty="0"/>
              <a:t>Domain, kullanıcıların web sitenize ulaşmasını sağlayan adresi temsil ederken, </a:t>
            </a:r>
            <a:r>
              <a:rPr lang="tr-TR" dirty="0" err="1"/>
              <a:t>hosting</a:t>
            </a:r>
            <a:r>
              <a:rPr lang="tr-TR" dirty="0"/>
              <a:t>, web sitenizin verilerinin saklandığı ve erişilebilir hale getirildiği sunucuyu temsil eder. </a:t>
            </a:r>
          </a:p>
          <a:p>
            <a:r>
              <a:rPr lang="tr-TR" dirty="0"/>
              <a:t>Domain ve </a:t>
            </a:r>
            <a:r>
              <a:rPr lang="tr-TR" dirty="0" err="1"/>
              <a:t>hosting</a:t>
            </a:r>
            <a:r>
              <a:rPr lang="tr-TR" dirty="0"/>
              <a:t> birbirine bağlıdır, ancak farklı hizmetlerdir. </a:t>
            </a:r>
          </a:p>
          <a:p>
            <a:r>
              <a:rPr lang="tr-TR" dirty="0"/>
              <a:t>Web sitenize bir domain bağladığınızda, </a:t>
            </a:r>
            <a:r>
              <a:rPr lang="tr-TR" dirty="0" err="1"/>
              <a:t>hosting</a:t>
            </a:r>
            <a:r>
              <a:rPr lang="tr-TR" dirty="0"/>
              <a:t> hizmeti de almanız gerekir, böylece web sitenizin içeriği internet üzerinden erişilebilir hale gelir.</a:t>
            </a:r>
          </a:p>
        </p:txBody>
      </p:sp>
    </p:spTree>
    <p:extLst>
      <p:ext uri="{BB962C8B-B14F-4D97-AF65-F5344CB8AC3E}">
        <p14:creationId xmlns:p14="http://schemas.microsoft.com/office/powerpoint/2010/main" val="350772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7AF4F4-54B6-4B66-8603-A82D1F6D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Sitesi Yayınlama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09BB5B-56B0-446D-879C-A1A9E60D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İlk adım olarak, uygun bir alan adı seçmeniz gerekir. Alan adınız, web sitenizin kimliği olacaktır. </a:t>
            </a:r>
          </a:p>
          <a:p>
            <a:r>
              <a:rPr lang="tr-TR" dirty="0"/>
              <a:t>Sonra, bir </a:t>
            </a:r>
            <a:r>
              <a:rPr lang="tr-TR" dirty="0" err="1"/>
              <a:t>hosting</a:t>
            </a:r>
            <a:r>
              <a:rPr lang="tr-TR" dirty="0"/>
              <a:t> sağlayıcıdan bir </a:t>
            </a:r>
            <a:r>
              <a:rPr lang="tr-TR" dirty="0" err="1"/>
              <a:t>hosting</a:t>
            </a:r>
            <a:r>
              <a:rPr lang="tr-TR" dirty="0"/>
              <a:t> planı satın almanız gerekecek.</a:t>
            </a:r>
          </a:p>
          <a:p>
            <a:r>
              <a:rPr lang="tr-TR" dirty="0" err="1"/>
              <a:t>Hosting</a:t>
            </a:r>
            <a:r>
              <a:rPr lang="tr-TR" dirty="0"/>
              <a:t>, web sitenizin çevrimiçi olarak erişilebilir olmasını sağlayacak önemli bir adımdır. </a:t>
            </a:r>
          </a:p>
          <a:p>
            <a:r>
              <a:rPr lang="tr-TR" dirty="0" err="1"/>
              <a:t>Hosting</a:t>
            </a:r>
            <a:r>
              <a:rPr lang="tr-TR" dirty="0"/>
              <a:t> hesabınızı ayarladıktan sonra, web sitenizin dosyalarını ve içeriğini sunucuya yükleyerek yayınlama işlemini tamamlayabilirsiniz.</a:t>
            </a:r>
          </a:p>
        </p:txBody>
      </p:sp>
    </p:spTree>
    <p:extLst>
      <p:ext uri="{BB962C8B-B14F-4D97-AF65-F5344CB8AC3E}">
        <p14:creationId xmlns:p14="http://schemas.microsoft.com/office/powerpoint/2010/main" val="427411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4DDAF6-C848-436C-883C-D99DA429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</a:t>
            </a:r>
            <a:r>
              <a:rPr lang="tr-TR" dirty="0"/>
              <a:t>S</a:t>
            </a:r>
            <a:r>
              <a:rPr lang="es-ES" dirty="0"/>
              <a:t> ve SSL/TLS Sertifikaları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009E76-FF2F-46EC-9A07-7994128A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HTTPS, internet tarayıcıları ve web siteleri arasındaki güvenli veri iletişimini sağlayan önemli bir protokoldür. </a:t>
            </a:r>
          </a:p>
          <a:p>
            <a:r>
              <a:rPr lang="tr-TR" dirty="0"/>
              <a:t>SSL (</a:t>
            </a:r>
            <a:r>
              <a:rPr lang="tr-TR" dirty="0" err="1"/>
              <a:t>Secure</a:t>
            </a:r>
            <a:r>
              <a:rPr lang="tr-TR" dirty="0"/>
              <a:t> Sockets </a:t>
            </a:r>
            <a:r>
              <a:rPr lang="tr-TR" dirty="0" err="1"/>
              <a:t>Layer</a:t>
            </a:r>
            <a:r>
              <a:rPr lang="tr-TR" dirty="0"/>
              <a:t>) ve TLS (Transport </a:t>
            </a:r>
            <a:r>
              <a:rPr lang="tr-TR" dirty="0" err="1"/>
              <a:t>Layer</a:t>
            </a:r>
            <a:r>
              <a:rPr lang="tr-TR" dirty="0"/>
              <a:t> Security) sertifikaları, web sitelerinin güvenli bağlantılar kurmasını ve verileri şifrelemesini sağlar. </a:t>
            </a:r>
          </a:p>
          <a:p>
            <a:r>
              <a:rPr lang="tr-TR" dirty="0"/>
              <a:t>SSL/TLS sertifikaları, kullanıcıların bilgilerinin şifrelenmiş bir şekilde iletilmesini sağlayarak veri güvenliğini artırır.</a:t>
            </a:r>
          </a:p>
        </p:txBody>
      </p:sp>
    </p:spTree>
    <p:extLst>
      <p:ext uri="{BB962C8B-B14F-4D97-AF65-F5344CB8AC3E}">
        <p14:creationId xmlns:p14="http://schemas.microsoft.com/office/powerpoint/2010/main" val="4224385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3205A5-232D-4381-921F-39B717E6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Güvenliğinde Dikkat Edilmesi Gerekenler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AD6736-BAC2-4973-B78B-16DC5ABC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Güçlü ve karmaşık şifreler kullanmak, </a:t>
            </a:r>
          </a:p>
          <a:p>
            <a:r>
              <a:rPr lang="tr-TR" dirty="0"/>
              <a:t>Güncel ve güvenli yazılımlar kullanmak,</a:t>
            </a:r>
          </a:p>
          <a:p>
            <a:r>
              <a:rPr lang="tr-TR" dirty="0"/>
              <a:t>Hassas verilerin depolanması ve iletilmesi için şifreleme kullanmak, </a:t>
            </a:r>
          </a:p>
          <a:p>
            <a:r>
              <a:rPr lang="tr-TR" dirty="0"/>
              <a:t>Düzenli veri yedeklemeleri yapmak, </a:t>
            </a:r>
          </a:p>
          <a:p>
            <a:r>
              <a:rPr lang="tr-TR" dirty="0"/>
              <a:t>Yetkisiz erişimi önlemek için kullanıcı izinleri ve erişim kontrolleri uygulamak.</a:t>
            </a:r>
          </a:p>
        </p:txBody>
      </p:sp>
    </p:spTree>
    <p:extLst>
      <p:ext uri="{BB962C8B-B14F-4D97-AF65-F5344CB8AC3E}">
        <p14:creationId xmlns:p14="http://schemas.microsoft.com/office/powerpoint/2010/main" val="278542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D50387-0755-4270-8FF5-7A7E26B1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IP Adresi Nedir?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C7CDE7-ED71-47F6-995D-0C7E862AA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IP adresleri, cihazların internet üzerinden iletişim kurmasını sağlayan benzersiz numaralardır.</a:t>
            </a:r>
          </a:p>
          <a:p>
            <a:r>
              <a:rPr lang="tr-TR" dirty="0"/>
              <a:t> Bir IP adresi, herhangi bir cihazın ağ üzerindeki kimliğini belirler. </a:t>
            </a:r>
          </a:p>
          <a:p>
            <a:r>
              <a:rPr lang="tr-TR" dirty="0"/>
              <a:t>Internet Protokolü sürüm 4 (IPv4) ve Internet Protokolü sürüm 6 (IPv6) olmak üzere iki tür IP adresi bulunmaktadır.</a:t>
            </a:r>
          </a:p>
          <a:p>
            <a:r>
              <a:rPr lang="tr-TR" dirty="0"/>
              <a:t> IPv4 adresleri, dört rakamla ifade edilir (</a:t>
            </a:r>
            <a:r>
              <a:rPr lang="tr-TR" dirty="0" err="1"/>
              <a:t>örn</a:t>
            </a:r>
            <a:r>
              <a:rPr lang="tr-TR" dirty="0"/>
              <a:t>. 192.168.1.1). IPv6 adresleri, sekiz grup halinde </a:t>
            </a:r>
            <a:r>
              <a:rPr lang="tr-TR" dirty="0" err="1"/>
              <a:t>hexadecimal</a:t>
            </a:r>
            <a:r>
              <a:rPr lang="tr-TR" dirty="0"/>
              <a:t> rakamlarla gösterilir (</a:t>
            </a:r>
            <a:r>
              <a:rPr lang="tr-TR" dirty="0" err="1"/>
              <a:t>örn</a:t>
            </a:r>
            <a:r>
              <a:rPr lang="tr-TR" dirty="0"/>
              <a:t>. 2001:0db8:85a3:0000:0000:8a2e:0370:7334).</a:t>
            </a:r>
          </a:p>
        </p:txBody>
      </p:sp>
    </p:spTree>
    <p:extLst>
      <p:ext uri="{BB962C8B-B14F-4D97-AF65-F5344CB8AC3E}">
        <p14:creationId xmlns:p14="http://schemas.microsoft.com/office/powerpoint/2010/main" val="261382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9F4B40-1B19-4F58-86CA-9B681C05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IPv4 ve IPv6 Nedir?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1235BC-1B7C-4C8E-98A6-1CA7EB62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İnternet Protokolü sürüm 4 (IPv4), internetin ilk dönemlerinde kullanılmaya başlanan ve günümüzde hala geniş ölçüde kullanılan IP adresleme standardıdır.</a:t>
            </a:r>
          </a:p>
          <a:p>
            <a:r>
              <a:rPr lang="tr-TR" dirty="0"/>
              <a:t>IPv4, yaklaşık 4,3 milyar benzersiz IP adresi sunar, ancak artan internet kullanımı nedeniyle bu adreslerin tükenmesi kaçınılmazdı. İşte bu nedenle Internet Protokolü sürüm 6 (IPv6) geliştirilmiştir.</a:t>
            </a:r>
          </a:p>
          <a:p>
            <a:r>
              <a:rPr lang="tr-TR" dirty="0"/>
              <a:t>IPv6, milyarlarca cihaza benzersiz IP adresleri sağlar ve IPv4'ten çok daha büyük bir adres alanına sahiptir. Bu sayede internetin daha büyümesine imkan tanır ve cihazlar arasındaki iletişimi iyileştirir.</a:t>
            </a:r>
          </a:p>
        </p:txBody>
      </p:sp>
    </p:spTree>
    <p:extLst>
      <p:ext uri="{BB962C8B-B14F-4D97-AF65-F5344CB8AC3E}">
        <p14:creationId xmlns:p14="http://schemas.microsoft.com/office/powerpoint/2010/main" val="24731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4D7E5C-5080-41B1-8225-1614F27D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D1D5DB"/>
                </a:solidFill>
                <a:effectLst/>
                <a:latin typeface="Söhne"/>
              </a:rPr>
              <a:t>Örneklerle IP Adresleri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941F69-2B5B-422B-8F33-AA5B931A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Şimdi birkaç örnek üzerinden IP adreslerini daha iyi anlayalım. </a:t>
            </a:r>
          </a:p>
          <a:p>
            <a:r>
              <a:rPr lang="tr-TR" dirty="0"/>
              <a:t>Örneğin, www.example.com adlı bir web sitesine giriş yaptığımızı düşünelim. </a:t>
            </a:r>
          </a:p>
          <a:p>
            <a:r>
              <a:rPr lang="tr-TR" dirty="0"/>
              <a:t>Bu web sitesinin IP adresi, DNS (Domain Name </a:t>
            </a:r>
            <a:r>
              <a:rPr lang="tr-TR" dirty="0" err="1"/>
              <a:t>System</a:t>
            </a:r>
            <a:r>
              <a:rPr lang="tr-TR" dirty="0"/>
              <a:t>) tarafından çözümlenir ve tarayıcı bu adrese bağlanarak web sayfalarını görüntüler.</a:t>
            </a:r>
          </a:p>
          <a:p>
            <a:r>
              <a:rPr lang="tr-TR" dirty="0"/>
              <a:t>IPv4 Örnek: 192.168.1.1 (Standart </a:t>
            </a:r>
            <a:r>
              <a:rPr lang="tr-TR" dirty="0" err="1"/>
              <a:t>Router</a:t>
            </a:r>
            <a:r>
              <a:rPr lang="tr-TR" dirty="0"/>
              <a:t> IP adresi) </a:t>
            </a:r>
          </a:p>
          <a:p>
            <a:r>
              <a:rPr lang="tr-TR" dirty="0"/>
              <a:t>IPv6 Örnek: 2001:0db8:85a3:0000:0000:8a2e:0370:7334</a:t>
            </a:r>
          </a:p>
        </p:txBody>
      </p:sp>
    </p:spTree>
    <p:extLst>
      <p:ext uri="{BB962C8B-B14F-4D97-AF65-F5344CB8AC3E}">
        <p14:creationId xmlns:p14="http://schemas.microsoft.com/office/powerpoint/2010/main" val="18459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48E12-EF0E-4BA3-AC64-2B40E972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Statik ve Dinamik IP Adresleri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EEC0DC-66CC-4229-80F9-779C32CD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IP Adresleri, iki türde olabilir: Statik IP ve Dinamik IP.</a:t>
            </a:r>
          </a:p>
          <a:p>
            <a:r>
              <a:rPr lang="tr-TR" dirty="0"/>
              <a:t>Statik IP adresleri, bir cihaza kalıcı olarak atanır ve değiştirilmez. </a:t>
            </a:r>
          </a:p>
          <a:p>
            <a:r>
              <a:rPr lang="tr-TR" dirty="0"/>
              <a:t>Bir cihaza bir statik IP adresi atandığında, her seferinde aynı IP adresini kullanır. </a:t>
            </a:r>
          </a:p>
          <a:p>
            <a:r>
              <a:rPr lang="tr-TR" dirty="0"/>
              <a:t>Statik IP adresleri, genellikle sunucular, ağ yazıcıları ve ağa özel hizmetlere ihtiyaç duyan cihazlar için tercih edilir. </a:t>
            </a:r>
          </a:p>
          <a:p>
            <a:r>
              <a:rPr lang="tr-TR" dirty="0"/>
              <a:t>ISS (İnternet Servis Sağlayıcı), genellikle statik IP adresi sağlama hizmeti sunar, ancak bu genellikle ek ücrete tabi olabilir.</a:t>
            </a:r>
          </a:p>
        </p:txBody>
      </p:sp>
    </p:spTree>
    <p:extLst>
      <p:ext uri="{BB962C8B-B14F-4D97-AF65-F5344CB8AC3E}">
        <p14:creationId xmlns:p14="http://schemas.microsoft.com/office/powerpoint/2010/main" val="63980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061B7C-7661-4E71-9C59-E291CA1D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Dinamik IP Adresleri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C9490-7CFC-4D7C-857A-1754B218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Dinamik IP adresleri, cihazlara belirli bir süre boyunca geçici olarak atanır ve süre dolunca değişebilir. </a:t>
            </a:r>
          </a:p>
          <a:p>
            <a:r>
              <a:rPr lang="tr-TR" dirty="0"/>
              <a:t>Bir cihaz, her bağlandığında farklı bir dinamik IP adresi alabilir.</a:t>
            </a:r>
          </a:p>
          <a:p>
            <a:r>
              <a:rPr lang="tr-TR" dirty="0"/>
              <a:t>Dinamik IP adresleri, genellikle ev internet bağlantıları için kullanılır ve ISS tarafından otomatik olarak atanır. </a:t>
            </a:r>
          </a:p>
          <a:p>
            <a:r>
              <a:rPr lang="tr-TR" dirty="0"/>
              <a:t>Dinamik IP adresleri, IP adresleri için sınırlı bir havuz kullanır ve daha ekonomik bir seçenektir.</a:t>
            </a:r>
          </a:p>
        </p:txBody>
      </p:sp>
    </p:spTree>
    <p:extLst>
      <p:ext uri="{BB962C8B-B14F-4D97-AF65-F5344CB8AC3E}">
        <p14:creationId xmlns:p14="http://schemas.microsoft.com/office/powerpoint/2010/main" val="257263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57BEB8-94BA-4737-8869-3FB62504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DNS (Domain Name </a:t>
            </a:r>
            <a:r>
              <a:rPr lang="tr-TR" dirty="0" err="1"/>
              <a:t>System</a:t>
            </a:r>
            <a:r>
              <a:rPr lang="tr-TR" dirty="0"/>
              <a:t>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9B9B11-F10D-48E8-B602-B72FE1CD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DNS, internet üzerinde gezinirken kullandığımız alan adlarını (</a:t>
            </a:r>
            <a:r>
              <a:rPr lang="tr-TR" dirty="0" err="1"/>
              <a:t>örn</a:t>
            </a:r>
            <a:r>
              <a:rPr lang="tr-TR" dirty="0"/>
              <a:t>. www.example.com) IP adreslerine (</a:t>
            </a:r>
            <a:r>
              <a:rPr lang="tr-TR" dirty="0" err="1"/>
              <a:t>örn</a:t>
            </a:r>
            <a:r>
              <a:rPr lang="tr-TR" dirty="0"/>
              <a:t>. 192.168.1.1) dönüştüren bir sistemdir.</a:t>
            </a:r>
          </a:p>
          <a:p>
            <a:r>
              <a:rPr lang="tr-TR" dirty="0"/>
              <a:t>Bu, insanların hatırlaması kolay olan alan adlarını, bilgisayarların anlayabileceği IP adreslerine çevirir.</a:t>
            </a:r>
          </a:p>
          <a:p>
            <a:r>
              <a:rPr lang="tr-TR" dirty="0"/>
              <a:t>DNS, web tarayıcıları gibi internete bağlanan cihazların, gezinmek istediğimiz web sitelerini bulmasına yardımcı olur.</a:t>
            </a:r>
          </a:p>
        </p:txBody>
      </p:sp>
    </p:spTree>
    <p:extLst>
      <p:ext uri="{BB962C8B-B14F-4D97-AF65-F5344CB8AC3E}">
        <p14:creationId xmlns:p14="http://schemas.microsoft.com/office/powerpoint/2010/main" val="38236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6B5E27-0C99-49A4-A4D7-14174235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DNS'in</a:t>
            </a:r>
            <a:r>
              <a:rPr lang="tr-TR" dirty="0"/>
              <a:t> Görevi ve Önemi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EDB0EA-BC56-46AB-8D19-80B92C1B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DNS'in</a:t>
            </a:r>
            <a:r>
              <a:rPr lang="tr-TR" dirty="0"/>
              <a:t> en temel görevi, alan adlarını IP adreslerine çevirmektir, ancak bunun yanı sıra başka önemli görevleri de vardır. </a:t>
            </a:r>
          </a:p>
          <a:p>
            <a:r>
              <a:rPr lang="tr-TR" dirty="0"/>
              <a:t>DNS, IP adresleri yerine hatırlaması kolay alan adlarını kullanarak internetin kullanımını kolaylaştırır. </a:t>
            </a:r>
          </a:p>
          <a:p>
            <a:r>
              <a:rPr lang="tr-TR" dirty="0"/>
              <a:t>DNS, internet trafiğini daha verimli yönlendirerek gezinme sürelerini kısaltır ve yüksek performans sağlar. </a:t>
            </a:r>
          </a:p>
          <a:p>
            <a:r>
              <a:rPr lang="tr-TR" dirty="0"/>
              <a:t>Ayrıca, DNS, ağ trafiğini dağıtarak web sitelerinin yedekli ve yüksek erişilebilirliğe sahip olmasını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164056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9F9C79-EBB8-4219-B992-27F78C44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Forward</a:t>
            </a:r>
            <a:r>
              <a:rPr lang="tr-TR" dirty="0"/>
              <a:t> ve </a:t>
            </a:r>
            <a:r>
              <a:rPr lang="tr-TR" dirty="0" err="1"/>
              <a:t>Reverse</a:t>
            </a:r>
            <a:r>
              <a:rPr lang="tr-TR" dirty="0"/>
              <a:t> DNS Kavramları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91C319-7C54-4C3B-B51D-3225BD8CC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30" y="1972030"/>
            <a:ext cx="8866504" cy="44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7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1243</Words>
  <Application>Microsoft Office PowerPoint</Application>
  <PresentationFormat>Geniş ekran</PresentationFormat>
  <Paragraphs>90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Söhne</vt:lpstr>
      <vt:lpstr>Wingdings 3</vt:lpstr>
      <vt:lpstr>İyon</vt:lpstr>
      <vt:lpstr>İnternetin temel bileşenleri ve işleyişi</vt:lpstr>
      <vt:lpstr>IP Adresi Nedir?</vt:lpstr>
      <vt:lpstr>IPv4 ve IPv6 Nedir?</vt:lpstr>
      <vt:lpstr>Örneklerle IP Adresleri</vt:lpstr>
      <vt:lpstr>Statik ve Dinamik IP Adresleri</vt:lpstr>
      <vt:lpstr>Dinamik IP Adresleri</vt:lpstr>
      <vt:lpstr>DNS (Domain Name System) Nedir?</vt:lpstr>
      <vt:lpstr>DNS'in Görevi ve Önemi</vt:lpstr>
      <vt:lpstr>Forward ve Reverse DNS Kavramları</vt:lpstr>
      <vt:lpstr>Alan Adları ve İnternet Adres Çözümlemesi</vt:lpstr>
      <vt:lpstr>DNS Örneği ile Açıklama</vt:lpstr>
      <vt:lpstr>DNS Öğrneği için Demo</vt:lpstr>
      <vt:lpstr>Popüler DNS Sunucu Adresleri</vt:lpstr>
      <vt:lpstr>Domain Nedir?</vt:lpstr>
      <vt:lpstr>Hosting Nedir?</vt:lpstr>
      <vt:lpstr>Domain ve Hosting Arasındaki İlişki</vt:lpstr>
      <vt:lpstr>Web Sitesi Yayınlama Örneği</vt:lpstr>
      <vt:lpstr>HTTPS ve SSL/TLS Sertifikaları</vt:lpstr>
      <vt:lpstr>Veri Güvenliğinde Dikkat Edilmesi Gerekenler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İnternetin temel bileşenleri ve işleyişi</dc:title>
  <dc:creator>Utku Ulu (BilgeAdam Boost)</dc:creator>
  <cp:lastModifiedBy>Utku Ulu (BilgeAdam Boost)</cp:lastModifiedBy>
  <cp:revision>12</cp:revision>
  <dcterms:created xsi:type="dcterms:W3CDTF">2023-07-15T11:44:18Z</dcterms:created>
  <dcterms:modified xsi:type="dcterms:W3CDTF">2023-07-16T05:44:54Z</dcterms:modified>
</cp:coreProperties>
</file>