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Degree of Multiple Variable Polynomial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600200"/>
            <a:ext cx="8077200" cy="46482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The polynomial 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ea typeface="宋体" pitchFamily="2" charset="-122"/>
              </a:rPr>
              <a:t>   has multi-degree 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ea typeface="宋体" pitchFamily="2" charset="-122"/>
              </a:rPr>
              <a:t>   if the highest degree (exponent) of         is  </a:t>
            </a:r>
          </a:p>
          <a:p>
            <a:pPr eaLnBrk="1" hangingPunct="1"/>
            <a:endParaRPr lang="en-US" altLang="zh-CN" sz="2800" smtClean="0">
              <a:ea typeface="宋体" pitchFamily="2" charset="-122"/>
            </a:endParaRPr>
          </a:p>
          <a:p>
            <a:pPr eaLnBrk="1" hangingPunct="1"/>
            <a:r>
              <a:rPr lang="en-US" altLang="zh-CN" sz="2800" smtClean="0">
                <a:ea typeface="宋体" pitchFamily="2" charset="-122"/>
              </a:rPr>
              <a:t>The degree of a variable in a multiple variable polynomial is its highest exponent.</a:t>
            </a:r>
          </a:p>
          <a:p>
            <a:pPr eaLnBrk="1" hangingPunct="1"/>
            <a:r>
              <a:rPr lang="en-US" altLang="zh-CN" sz="2800" smtClean="0">
                <a:ea typeface="宋体" pitchFamily="2" charset="-122"/>
              </a:rPr>
              <a:t>For example:  the following polynomial has multi-degree (30, 100)</a:t>
            </a:r>
          </a:p>
          <a:p>
            <a:pPr eaLnBrk="1" hangingPunct="1">
              <a:buFontTx/>
              <a:buNone/>
            </a:pPr>
            <a:endParaRPr lang="en-US" altLang="zh-CN" sz="280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800" smtClean="0">
              <a:ea typeface="宋体" pitchFamily="2" charset="-122"/>
            </a:endParaRPr>
          </a:p>
        </p:txBody>
      </p:sp>
      <p:graphicFrame>
        <p:nvGraphicFramePr>
          <p:cNvPr id="580612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3733800" y="1447800"/>
          <a:ext cx="36004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914400" imgH="228600" progId="Equation.3">
                  <p:embed/>
                </p:oleObj>
              </mc:Choice>
              <mc:Fallback>
                <p:oleObj name="Equation" r:id="rId3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447800"/>
                        <a:ext cx="36004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13" name="Object 5"/>
          <p:cNvGraphicFramePr>
            <a:graphicFrameLocks noChangeAspect="1"/>
          </p:cNvGraphicFramePr>
          <p:nvPr/>
        </p:nvGraphicFramePr>
        <p:xfrm>
          <a:off x="3962400" y="2209800"/>
          <a:ext cx="2057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5" imgW="838200" imgH="228600" progId="Equation.3">
                  <p:embed/>
                </p:oleObj>
              </mc:Choice>
              <mc:Fallback>
                <p:oleObj name="Equation" r:id="rId5" imgW="83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09800"/>
                        <a:ext cx="2057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14" name="Object 6"/>
          <p:cNvGraphicFramePr>
            <a:graphicFrameLocks noChangeAspect="1"/>
          </p:cNvGraphicFramePr>
          <p:nvPr/>
        </p:nvGraphicFramePr>
        <p:xfrm>
          <a:off x="6096000" y="2590800"/>
          <a:ext cx="3746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7" imgW="152334" imgH="228501" progId="Equation.3">
                  <p:embed/>
                </p:oleObj>
              </mc:Choice>
              <mc:Fallback>
                <p:oleObj name="Equation" r:id="rId7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590800"/>
                        <a:ext cx="3746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15" name="Object 7"/>
          <p:cNvGraphicFramePr>
            <a:graphicFrameLocks noChangeAspect="1"/>
          </p:cNvGraphicFramePr>
          <p:nvPr/>
        </p:nvGraphicFramePr>
        <p:xfrm>
          <a:off x="7239000" y="2590800"/>
          <a:ext cx="4048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9" imgW="165028" imgH="228501" progId="Equation.3">
                  <p:embed/>
                </p:oleObj>
              </mc:Choice>
              <mc:Fallback>
                <p:oleObj name="Equation" r:id="rId9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590800"/>
                        <a:ext cx="4048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16" name="Object 8"/>
          <p:cNvGraphicFramePr>
            <a:graphicFrameLocks noChangeAspect="1"/>
          </p:cNvGraphicFramePr>
          <p:nvPr/>
        </p:nvGraphicFramePr>
        <p:xfrm>
          <a:off x="2895600" y="5410200"/>
          <a:ext cx="430053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1" imgW="1091726" imgH="228501" progId="Equation.3">
                  <p:embed/>
                </p:oleObj>
              </mc:Choice>
              <mc:Fallback>
                <p:oleObj name="Equation" r:id="rId11" imgW="109172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10200"/>
                        <a:ext cx="430053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8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Fact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Each nonzero single variable polynomial of degree n has at n most different real roots. </a:t>
            </a:r>
          </a:p>
          <a:p>
            <a:pPr eaLnBrk="1" hangingPunct="1">
              <a:buFontTx/>
              <a:buNone/>
            </a:pPr>
            <a:endParaRPr lang="en-US" altLang="zh-CN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3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Randomized algorithm Polynomial Identity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905000"/>
            <a:ext cx="8153400" cy="4191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Assume the polynomial P(x) has degree n</a:t>
            </a:r>
          </a:p>
          <a:p>
            <a:pPr eaLnBrk="1" hangingPunct="1"/>
            <a:r>
              <a:rPr lang="en-US" altLang="zh-CN" sz="2800" smtClean="0">
                <a:ea typeface="宋体" pitchFamily="2" charset="-122"/>
              </a:rPr>
              <a:t>Randomly select n+1 different real numbers </a:t>
            </a:r>
          </a:p>
          <a:p>
            <a:pPr eaLnBrk="1" hangingPunct="1"/>
            <a:endParaRPr lang="en-US" altLang="zh-CN" sz="2800" smtClean="0">
              <a:ea typeface="宋体" pitchFamily="2" charset="-122"/>
            </a:endParaRPr>
          </a:p>
          <a:p>
            <a:pPr eaLnBrk="1" hangingPunct="1"/>
            <a:endParaRPr lang="en-US" altLang="zh-CN" sz="2800" smtClean="0">
              <a:ea typeface="宋体" pitchFamily="2" charset="-122"/>
            </a:endParaRPr>
          </a:p>
          <a:p>
            <a:pPr eaLnBrk="1" hangingPunct="1"/>
            <a:r>
              <a:rPr lang="en-US" altLang="zh-CN" sz="2800" smtClean="0">
                <a:ea typeface="宋体" pitchFamily="2" charset="-122"/>
              </a:rPr>
              <a:t>P(x) is zero iff all of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ea typeface="宋体" pitchFamily="2" charset="-122"/>
              </a:rPr>
              <a:t>    are zero  </a:t>
            </a:r>
          </a:p>
        </p:txBody>
      </p:sp>
      <p:graphicFrame>
        <p:nvGraphicFramePr>
          <p:cNvPr id="582660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895600" y="3124200"/>
          <a:ext cx="23622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774364" imgH="228501" progId="Equation.3">
                  <p:embed/>
                </p:oleObj>
              </mc:Choice>
              <mc:Fallback>
                <p:oleObj name="Equation" r:id="rId3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0"/>
                        <a:ext cx="23622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61" name="Object 5"/>
          <p:cNvGraphicFramePr>
            <a:graphicFrameLocks noChangeAspect="1"/>
          </p:cNvGraphicFramePr>
          <p:nvPr/>
        </p:nvGraphicFramePr>
        <p:xfrm>
          <a:off x="4572000" y="3962400"/>
          <a:ext cx="3276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1422400" imgH="228600" progId="Equation.3">
                  <p:embed/>
                </p:oleObj>
              </mc:Choice>
              <mc:Fallback>
                <p:oleObj name="Equation" r:id="rId5" imgW="142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2400"/>
                        <a:ext cx="32766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11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Checking the identity of two lists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Given two lists of integers, check if they will be the same after sorting.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5,1, 9,1,4 and  1, 4, 1,9,5</a:t>
            </a:r>
          </a:p>
        </p:txBody>
      </p:sp>
    </p:spTree>
    <p:extLst>
      <p:ext uri="{BB962C8B-B14F-4D97-AF65-F5344CB8AC3E}">
        <p14:creationId xmlns:p14="http://schemas.microsoft.com/office/powerpoint/2010/main" val="38405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Two algorithms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Check  after they are sorted.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     Time: O(n log n)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Convert into two polynomials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    Time: O(n) </a:t>
            </a:r>
          </a:p>
        </p:txBody>
      </p:sp>
    </p:spTree>
    <p:extLst>
      <p:ext uri="{BB962C8B-B14F-4D97-AF65-F5344CB8AC3E}">
        <p14:creationId xmlns:p14="http://schemas.microsoft.com/office/powerpoint/2010/main" val="30522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ea typeface="宋体" pitchFamily="2" charset="-122"/>
              </a:rPr>
              <a:t>Problem</a:t>
            </a:r>
            <a:endParaRPr lang="en-US" altLang="zh-CN" sz="4000" dirty="0" smtClean="0">
              <a:ea typeface="宋体" pitchFamily="2" charset="-122"/>
            </a:endParaRP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>
                <a:ea typeface="宋体" pitchFamily="2" charset="-122"/>
              </a:rPr>
              <a:t>Given two </a:t>
            </a:r>
            <a:r>
              <a:rPr lang="en-US" altLang="zh-CN" dirty="0" smtClean="0">
                <a:ea typeface="宋体" pitchFamily="2" charset="-122"/>
              </a:rPr>
              <a:t>lists </a:t>
            </a:r>
            <a:r>
              <a:rPr lang="en-US" altLang="zh-CN" dirty="0" smtClean="0">
                <a:ea typeface="宋体" pitchFamily="2" charset="-122"/>
              </a:rPr>
              <a:t>of </a:t>
            </a:r>
            <a:r>
              <a:rPr lang="en-US" altLang="zh-CN" dirty="0" smtClean="0">
                <a:ea typeface="宋体" pitchFamily="2" charset="-122"/>
              </a:rPr>
              <a:t>integers:</a:t>
            </a: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   6, 5,1</a:t>
            </a:r>
            <a:r>
              <a:rPr lang="en-US" altLang="zh-CN" dirty="0">
                <a:ea typeface="宋体" pitchFamily="2" charset="-122"/>
              </a:rPr>
              <a:t>, 9,1,4 and  1, 4, </a:t>
            </a:r>
            <a:r>
              <a:rPr lang="en-US" altLang="zh-CN" dirty="0" smtClean="0">
                <a:ea typeface="宋体" pitchFamily="2" charset="-122"/>
              </a:rPr>
              <a:t>1,9,6, 5</a:t>
            </a:r>
            <a:endParaRPr lang="en-US" altLang="zh-CN" dirty="0">
              <a:ea typeface="宋体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dirty="0" smtClean="0">
                <a:ea typeface="宋体" pitchFamily="2" charset="-122"/>
              </a:rPr>
              <a:t>  we need to check </a:t>
            </a:r>
            <a:r>
              <a:rPr lang="en-US" altLang="zh-CN" dirty="0" smtClean="0">
                <a:ea typeface="宋体" pitchFamily="2" charset="-122"/>
              </a:rPr>
              <a:t>if they will be the same after </a:t>
            </a:r>
            <a:r>
              <a:rPr lang="en-US" altLang="zh-CN" dirty="0" smtClean="0">
                <a:ea typeface="宋体" pitchFamily="2" charset="-122"/>
              </a:rPr>
              <a:t>sorting. Formulate </a:t>
            </a:r>
            <a:r>
              <a:rPr lang="en-US" altLang="zh-CN" dirty="0">
                <a:ea typeface="宋体" pitchFamily="2" charset="-122"/>
              </a:rPr>
              <a:t>the polynomial for </a:t>
            </a:r>
            <a:r>
              <a:rPr lang="en-US" altLang="zh-CN" dirty="0" smtClean="0">
                <a:ea typeface="宋体" pitchFamily="2" charset="-122"/>
              </a:rPr>
              <a:t>testing.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42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Degree of Multiple Variable Polynomial</vt:lpstr>
      <vt:lpstr>Fact</vt:lpstr>
      <vt:lpstr>Randomized algorithm Polynomial Identity</vt:lpstr>
      <vt:lpstr>Checking the identity of two lists</vt:lpstr>
      <vt:lpstr>Two algorithms</vt:lpstr>
      <vt:lpstr>Problem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Degree of Multiple Variable Polynomial</dc:title>
  <dc:creator>Bin Fu</dc:creator>
  <cp:lastModifiedBy>Bin Fu</cp:lastModifiedBy>
  <cp:revision>1</cp:revision>
  <dcterms:created xsi:type="dcterms:W3CDTF">2006-08-16T00:00:00Z</dcterms:created>
  <dcterms:modified xsi:type="dcterms:W3CDTF">2017-05-01T20:50:10Z</dcterms:modified>
</cp:coreProperties>
</file>