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59" r:id="rId5"/>
    <p:sldId id="261" r:id="rId6"/>
    <p:sldId id="260" r:id="rId7"/>
    <p:sldId id="263" r:id="rId8"/>
    <p:sldId id="264"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52871" rtl="0" fontAlgn="auto" latinLnBrk="0" hangingPunct="0">
      <a:lnSpc>
        <a:spcPct val="90000"/>
      </a:lnSpc>
      <a:spcBef>
        <a:spcPts val="3200"/>
      </a:spcBef>
      <a:spcAft>
        <a:spcPts val="0"/>
      </a:spcAft>
      <a:buClrTx/>
      <a:buSzTx/>
      <a:buFontTx/>
      <a:buNone/>
      <a:tabLst/>
      <a:defRPr kumimoji="0" sz="2000" b="0" i="0" u="none" strike="noStrike" cap="none" spc="0" normalizeH="0" baseline="0">
        <a:ln>
          <a:noFill/>
        </a:ln>
        <a:solidFill>
          <a:srgbClr val="000000"/>
        </a:solidFill>
        <a:effectLst/>
        <a:uFillTx/>
        <a:latin typeface="Proxima Nova Medium"/>
        <a:ea typeface="Proxima Nova Medium"/>
        <a:cs typeface="Proxima Nova Medium"/>
        <a:sym typeface="Proxima Nova Medium"/>
      </a:defRPr>
    </a:lvl1pPr>
    <a:lvl2pPr marL="0" marR="0" indent="457200" algn="ctr" defTabSz="252871" rtl="0" fontAlgn="auto" latinLnBrk="0" hangingPunct="0">
      <a:lnSpc>
        <a:spcPct val="90000"/>
      </a:lnSpc>
      <a:spcBef>
        <a:spcPts val="3200"/>
      </a:spcBef>
      <a:spcAft>
        <a:spcPts val="0"/>
      </a:spcAft>
      <a:buClrTx/>
      <a:buSzTx/>
      <a:buFontTx/>
      <a:buNone/>
      <a:tabLst/>
      <a:defRPr kumimoji="0" sz="2000" b="0" i="0" u="none" strike="noStrike" cap="none" spc="0" normalizeH="0" baseline="0">
        <a:ln>
          <a:noFill/>
        </a:ln>
        <a:solidFill>
          <a:srgbClr val="000000"/>
        </a:solidFill>
        <a:effectLst/>
        <a:uFillTx/>
        <a:latin typeface="Proxima Nova Medium"/>
        <a:ea typeface="Proxima Nova Medium"/>
        <a:cs typeface="Proxima Nova Medium"/>
        <a:sym typeface="Proxima Nova Medium"/>
      </a:defRPr>
    </a:lvl2pPr>
    <a:lvl3pPr marL="0" marR="0" indent="914400" algn="ctr" defTabSz="252871" rtl="0" fontAlgn="auto" latinLnBrk="0" hangingPunct="0">
      <a:lnSpc>
        <a:spcPct val="90000"/>
      </a:lnSpc>
      <a:spcBef>
        <a:spcPts val="3200"/>
      </a:spcBef>
      <a:spcAft>
        <a:spcPts val="0"/>
      </a:spcAft>
      <a:buClrTx/>
      <a:buSzTx/>
      <a:buFontTx/>
      <a:buNone/>
      <a:tabLst/>
      <a:defRPr kumimoji="0" sz="2000" b="0" i="0" u="none" strike="noStrike" cap="none" spc="0" normalizeH="0" baseline="0">
        <a:ln>
          <a:noFill/>
        </a:ln>
        <a:solidFill>
          <a:srgbClr val="000000"/>
        </a:solidFill>
        <a:effectLst/>
        <a:uFillTx/>
        <a:latin typeface="Proxima Nova Medium"/>
        <a:ea typeface="Proxima Nova Medium"/>
        <a:cs typeface="Proxima Nova Medium"/>
        <a:sym typeface="Proxima Nova Medium"/>
      </a:defRPr>
    </a:lvl3pPr>
    <a:lvl4pPr marL="0" marR="0" indent="1371600" algn="ctr" defTabSz="252871" rtl="0" fontAlgn="auto" latinLnBrk="0" hangingPunct="0">
      <a:lnSpc>
        <a:spcPct val="90000"/>
      </a:lnSpc>
      <a:spcBef>
        <a:spcPts val="3200"/>
      </a:spcBef>
      <a:spcAft>
        <a:spcPts val="0"/>
      </a:spcAft>
      <a:buClrTx/>
      <a:buSzTx/>
      <a:buFontTx/>
      <a:buNone/>
      <a:tabLst/>
      <a:defRPr kumimoji="0" sz="2000" b="0" i="0" u="none" strike="noStrike" cap="none" spc="0" normalizeH="0" baseline="0">
        <a:ln>
          <a:noFill/>
        </a:ln>
        <a:solidFill>
          <a:srgbClr val="000000"/>
        </a:solidFill>
        <a:effectLst/>
        <a:uFillTx/>
        <a:latin typeface="Proxima Nova Medium"/>
        <a:ea typeface="Proxima Nova Medium"/>
        <a:cs typeface="Proxima Nova Medium"/>
        <a:sym typeface="Proxima Nova Medium"/>
      </a:defRPr>
    </a:lvl4pPr>
    <a:lvl5pPr marL="0" marR="0" indent="1828800" algn="ctr" defTabSz="252871" rtl="0" fontAlgn="auto" latinLnBrk="0" hangingPunct="0">
      <a:lnSpc>
        <a:spcPct val="90000"/>
      </a:lnSpc>
      <a:spcBef>
        <a:spcPts val="3200"/>
      </a:spcBef>
      <a:spcAft>
        <a:spcPts val="0"/>
      </a:spcAft>
      <a:buClrTx/>
      <a:buSzTx/>
      <a:buFontTx/>
      <a:buNone/>
      <a:tabLst/>
      <a:defRPr kumimoji="0" sz="2000" b="0" i="0" u="none" strike="noStrike" cap="none" spc="0" normalizeH="0" baseline="0">
        <a:ln>
          <a:noFill/>
        </a:ln>
        <a:solidFill>
          <a:srgbClr val="000000"/>
        </a:solidFill>
        <a:effectLst/>
        <a:uFillTx/>
        <a:latin typeface="Proxima Nova Medium"/>
        <a:ea typeface="Proxima Nova Medium"/>
        <a:cs typeface="Proxima Nova Medium"/>
        <a:sym typeface="Proxima Nova Medium"/>
      </a:defRPr>
    </a:lvl5pPr>
    <a:lvl6pPr marL="0" marR="0" indent="2286000" algn="ctr" defTabSz="252871" rtl="0" fontAlgn="auto" latinLnBrk="0" hangingPunct="0">
      <a:lnSpc>
        <a:spcPct val="90000"/>
      </a:lnSpc>
      <a:spcBef>
        <a:spcPts val="3200"/>
      </a:spcBef>
      <a:spcAft>
        <a:spcPts val="0"/>
      </a:spcAft>
      <a:buClrTx/>
      <a:buSzTx/>
      <a:buFontTx/>
      <a:buNone/>
      <a:tabLst/>
      <a:defRPr kumimoji="0" sz="2000" b="0" i="0" u="none" strike="noStrike" cap="none" spc="0" normalizeH="0" baseline="0">
        <a:ln>
          <a:noFill/>
        </a:ln>
        <a:solidFill>
          <a:srgbClr val="000000"/>
        </a:solidFill>
        <a:effectLst/>
        <a:uFillTx/>
        <a:latin typeface="Proxima Nova Medium"/>
        <a:ea typeface="Proxima Nova Medium"/>
        <a:cs typeface="Proxima Nova Medium"/>
        <a:sym typeface="Proxima Nova Medium"/>
      </a:defRPr>
    </a:lvl6pPr>
    <a:lvl7pPr marL="0" marR="0" indent="2743200" algn="ctr" defTabSz="252871" rtl="0" fontAlgn="auto" latinLnBrk="0" hangingPunct="0">
      <a:lnSpc>
        <a:spcPct val="90000"/>
      </a:lnSpc>
      <a:spcBef>
        <a:spcPts val="3200"/>
      </a:spcBef>
      <a:spcAft>
        <a:spcPts val="0"/>
      </a:spcAft>
      <a:buClrTx/>
      <a:buSzTx/>
      <a:buFontTx/>
      <a:buNone/>
      <a:tabLst/>
      <a:defRPr kumimoji="0" sz="2000" b="0" i="0" u="none" strike="noStrike" cap="none" spc="0" normalizeH="0" baseline="0">
        <a:ln>
          <a:noFill/>
        </a:ln>
        <a:solidFill>
          <a:srgbClr val="000000"/>
        </a:solidFill>
        <a:effectLst/>
        <a:uFillTx/>
        <a:latin typeface="Proxima Nova Medium"/>
        <a:ea typeface="Proxima Nova Medium"/>
        <a:cs typeface="Proxima Nova Medium"/>
        <a:sym typeface="Proxima Nova Medium"/>
      </a:defRPr>
    </a:lvl7pPr>
    <a:lvl8pPr marL="0" marR="0" indent="3200400" algn="ctr" defTabSz="252871" rtl="0" fontAlgn="auto" latinLnBrk="0" hangingPunct="0">
      <a:lnSpc>
        <a:spcPct val="90000"/>
      </a:lnSpc>
      <a:spcBef>
        <a:spcPts val="3200"/>
      </a:spcBef>
      <a:spcAft>
        <a:spcPts val="0"/>
      </a:spcAft>
      <a:buClrTx/>
      <a:buSzTx/>
      <a:buFontTx/>
      <a:buNone/>
      <a:tabLst/>
      <a:defRPr kumimoji="0" sz="2000" b="0" i="0" u="none" strike="noStrike" cap="none" spc="0" normalizeH="0" baseline="0">
        <a:ln>
          <a:noFill/>
        </a:ln>
        <a:solidFill>
          <a:srgbClr val="000000"/>
        </a:solidFill>
        <a:effectLst/>
        <a:uFillTx/>
        <a:latin typeface="Proxima Nova Medium"/>
        <a:ea typeface="Proxima Nova Medium"/>
        <a:cs typeface="Proxima Nova Medium"/>
        <a:sym typeface="Proxima Nova Medium"/>
      </a:defRPr>
    </a:lvl8pPr>
    <a:lvl9pPr marL="0" marR="0" indent="3657600" algn="ctr" defTabSz="252871" rtl="0" fontAlgn="auto" latinLnBrk="0" hangingPunct="0">
      <a:lnSpc>
        <a:spcPct val="90000"/>
      </a:lnSpc>
      <a:spcBef>
        <a:spcPts val="3200"/>
      </a:spcBef>
      <a:spcAft>
        <a:spcPts val="0"/>
      </a:spcAft>
      <a:buClrTx/>
      <a:buSzTx/>
      <a:buFontTx/>
      <a:buNone/>
      <a:tabLst/>
      <a:defRPr kumimoji="0" sz="2000" b="0" i="0" u="none" strike="noStrike" cap="none" spc="0" normalizeH="0" baseline="0">
        <a:ln>
          <a:noFill/>
        </a:ln>
        <a:solidFill>
          <a:srgbClr val="000000"/>
        </a:solidFill>
        <a:effectLst/>
        <a:uFillTx/>
        <a:latin typeface="Proxima Nova Medium"/>
        <a:ea typeface="Proxima Nova Medium"/>
        <a:cs typeface="Proxima Nova Medium"/>
        <a:sym typeface="Proxima Nova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roxima Nova"/>
          <a:ea typeface="Proxima Nova"/>
          <a:cs typeface="Proxima Nova"/>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DEEED"/>
          </a:solidFill>
        </a:fill>
      </a:tcStyle>
    </a:band2H>
    <a:firstCol>
      <a:tcTxStyle b="on" i="off">
        <a:font>
          <a:latin typeface="Proxima Nova"/>
          <a:ea typeface="Proxima Nova"/>
          <a:cs typeface="Proxima Nova"/>
        </a:font>
        <a:srgbClr val="000000"/>
      </a:tcTxStyle>
      <a:tcStyle>
        <a:tcBdr>
          <a:left>
            <a:ln w="12700" cap="flat">
              <a:noFill/>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Proxima Nova"/>
          <a:ea typeface="Proxima Nova"/>
          <a:cs typeface="Proxima Nova"/>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noFill/>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Proxima Nova"/>
          <a:ea typeface="Proxima Nova"/>
          <a:cs typeface="Proxima Nova"/>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noFill/>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Proxima Nova"/>
          <a:ea typeface="Proxima Nova"/>
          <a:cs typeface="Proxima Nova"/>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wholeTbl>
    <a:band2H>
      <a:tcTxStyle/>
      <a:tcStyle>
        <a:tcBdr/>
        <a:fill>
          <a:solidFill>
            <a:schemeClr val="accent1">
              <a:hueOff val="-398243"/>
              <a:satOff val="23908"/>
              <a:lumOff val="10782"/>
            </a:schemeClr>
          </a:solidFill>
        </a:fill>
      </a:tcStyle>
    </a:band2H>
    <a:firstCol>
      <a:tcTxStyle b="on" i="off">
        <a:font>
          <a:latin typeface="Proxima Nova"/>
          <a:ea typeface="Proxima Nova"/>
          <a:cs typeface="Proxima Nova"/>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9CBD3"/>
          </a:solidFill>
        </a:fill>
      </a:tcStyle>
    </a:firstCol>
    <a:lastRow>
      <a:tcTxStyle b="off" i="off">
        <a:font>
          <a:latin typeface="Proxima Nova"/>
          <a:ea typeface="Proxima Nova"/>
          <a:cs typeface="Proxima Nova"/>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254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
          <a:latin typeface="Proxima Nova"/>
          <a:ea typeface="Proxima Nova"/>
          <a:cs typeface="Proxima Nova"/>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7FA2B6"/>
          </a:solidFill>
        </a:fill>
      </a:tcStyle>
    </a:firstRow>
  </a:tblStyle>
  <a:tblStyle styleId="{EEE7283C-3CF3-47DC-8721-378D4A62B228}" styleName="">
    <a:tblBg/>
    <a:wholeTbl>
      <a:tcTxStyle b="off" i="off">
        <a:font>
          <a:latin typeface="Proxima Nova"/>
          <a:ea typeface="Proxima Nova"/>
          <a:cs typeface="Proxima Nova"/>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FFFF"/>
          </a:solidFill>
        </a:fill>
      </a:tcStyle>
    </a:wholeTbl>
    <a:band2H>
      <a:tcTxStyle/>
      <a:tcStyle>
        <a:tcBdr/>
        <a:fill>
          <a:solidFill>
            <a:srgbClr val="E6DDDC"/>
          </a:solidFill>
        </a:fill>
      </a:tcStyle>
    </a:band2H>
    <a:firstCol>
      <a:tcTxStyle b="on" i="off">
        <a:font>
          <a:latin typeface="Proxima Nova"/>
          <a:ea typeface="Proxima Nova"/>
          <a:cs typeface="Proxima Nova"/>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chemeClr val="accent4"/>
          </a:solidFill>
        </a:fill>
      </a:tcStyle>
    </a:firstCol>
    <a:lastRow>
      <a:tcTxStyle b="off" i="off">
        <a:font>
          <a:latin typeface="Proxima Nova"/>
          <a:ea typeface="Proxima Nova"/>
          <a:cs typeface="Proxima Nova"/>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254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FFFF"/>
          </a:solidFill>
        </a:fill>
      </a:tcStyle>
    </a:lastRow>
    <a:firstRow>
      <a:tcTxStyle b="on" i="off">
        <a:font>
          <a:latin typeface="Proxima Nova"/>
          <a:ea typeface="Proxima Nova"/>
          <a:cs typeface="Proxima Nov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DF6581"/>
          </a:solidFill>
        </a:fill>
      </a:tcStyle>
    </a:firstRow>
  </a:tblStyle>
  <a:tblStyle styleId="{CF821DB8-F4EB-4A41-A1BA-3FCAFE7338EE}" styleName="">
    <a:tblBg/>
    <a:wholeTbl>
      <a:tcTxStyle b="off" i="off">
        <a:font>
          <a:latin typeface="Proxima Nova"/>
          <a:ea typeface="Proxima Nova"/>
          <a:cs typeface="Proxima Nova"/>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6F7F2"/>
          </a:solidFill>
        </a:fill>
      </a:tcStyle>
    </a:wholeTbl>
    <a:band2H>
      <a:tcTxStyle/>
      <a:tcStyle>
        <a:tcBdr/>
        <a:fill>
          <a:solidFill>
            <a:schemeClr val="accent6">
              <a:hueOff val="887465"/>
              <a:satOff val="-30004"/>
              <a:lumOff val="6094"/>
            </a:schemeClr>
          </a:solidFill>
        </a:fill>
      </a:tcStyle>
    </a:band2H>
    <a:firstCol>
      <a:tcTxStyle b="on" i="off">
        <a:font>
          <a:latin typeface="Proxima Nova"/>
          <a:ea typeface="Proxima Nova"/>
          <a:cs typeface="Proxima Nov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6">
              <a:hueOff val="430252"/>
              <a:satOff val="-18978"/>
              <a:lumOff val="-19473"/>
            </a:schemeClr>
          </a:solidFill>
        </a:fill>
      </a:tcStyle>
    </a:firstCol>
    <a:lastRow>
      <a:tcTxStyle b="off" i="off">
        <a:font>
          <a:latin typeface="Proxima Nova"/>
          <a:ea typeface="Proxima Nova"/>
          <a:cs typeface="Proxima Nova"/>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6F7F2"/>
          </a:solidFill>
        </a:fill>
      </a:tcStyle>
    </a:lastRow>
    <a:firstRow>
      <a:tcTxStyle b="on" i="off">
        <a:font>
          <a:latin typeface="Proxima Nova"/>
          <a:ea typeface="Proxima Nova"/>
          <a:cs typeface="Proxima Nov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827A37"/>
          </a:solidFill>
        </a:fill>
      </a:tcStyle>
    </a:firstRow>
  </a:tblStyle>
  <a:tblStyle styleId="{33BA23B1-9221-436E-865A-0063620EA4FD}" styleName="">
    <a:tblBg/>
    <a:wholeTbl>
      <a:tcTxStyle b="off" i="off">
        <a:font>
          <a:latin typeface="Proxima Nova"/>
          <a:ea typeface="Proxima Nova"/>
          <a:cs typeface="Proxima Nova"/>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3">
              <a:satOff val="-3883"/>
              <a:lumOff val="14670"/>
            </a:schemeClr>
          </a:solidFill>
        </a:fill>
      </a:tcStyle>
    </a:wholeTbl>
    <a:band2H>
      <a:tcTxStyle/>
      <a:tcStyle>
        <a:tcBdr/>
        <a:fill>
          <a:solidFill>
            <a:srgbClr val="B5AEC4"/>
          </a:solidFill>
        </a:fill>
      </a:tcStyle>
    </a:band2H>
    <a:firstCol>
      <a:tcTxStyle b="on" i="off">
        <a:font>
          <a:latin typeface="Proxima Nova"/>
          <a:ea typeface="Proxima Nova"/>
          <a:cs typeface="Proxima Nov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8C78A6"/>
          </a:solidFill>
        </a:fill>
      </a:tcStyle>
    </a:firstCol>
    <a:lastRow>
      <a:tcTxStyle b="on" i="off">
        <a:font>
          <a:latin typeface="Proxima Nova"/>
          <a:ea typeface="Proxima Nova"/>
          <a:cs typeface="Proxima Nov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14B97"/>
          </a:solidFill>
        </a:fill>
      </a:tcStyle>
    </a:lastRow>
    <a:firstRow>
      <a:tcTxStyle b="on" i="off">
        <a:font>
          <a:latin typeface="Proxima Nova"/>
          <a:ea typeface="Proxima Nova"/>
          <a:cs typeface="Proxima Nov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14B97"/>
          </a:solidFill>
        </a:fill>
      </a:tcStyle>
    </a:firstRow>
  </a:tblStyle>
  <a:tblStyle styleId="{2708684C-4D16-4618-839F-0558EEFCDFE6}" styleName="">
    <a:tblBg/>
    <a:wholeTbl>
      <a:tcTxStyle b="off" i="off">
        <a:font>
          <a:latin typeface="Proxima Nova"/>
          <a:ea typeface="Proxima Nova"/>
          <a:cs typeface="Proxima Nova"/>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DEEED"/>
          </a:solidFill>
        </a:fill>
      </a:tcStyle>
    </a:band2H>
    <a:firstCol>
      <a:tcTxStyle b="on" i="off">
        <a:font>
          <a:latin typeface="Proxima Nova"/>
          <a:ea typeface="Proxima Nova"/>
          <a:cs typeface="Proxima Nova"/>
        </a:font>
        <a:srgbClr val="000000"/>
      </a:tcTxStyle>
      <a:tcStyle>
        <a:tcBdr>
          <a:left>
            <a:ln w="12700" cap="flat">
              <a:solidFill>
                <a:srgbClr val="6C6C6C"/>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D5D5D5"/>
          </a:solidFill>
        </a:fill>
      </a:tcStyle>
    </a:firstCol>
    <a:lastRow>
      <a:tcTxStyle b="on" i="off">
        <a:font>
          <a:latin typeface="Proxima Nova"/>
          <a:ea typeface="Proxima Nova"/>
          <a:cs typeface="Proxima Nova"/>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25400" cap="flat">
              <a:solidFill>
                <a:srgbClr val="5E5E5E"/>
              </a:solidFill>
              <a:prstDash val="solid"/>
              <a:miter lim="400000"/>
            </a:ln>
          </a:top>
          <a:bottom>
            <a:ln w="12700" cap="flat">
              <a:solidFill>
                <a:srgbClr val="6C6C6C"/>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
          <a:latin typeface="Proxima Nova"/>
          <a:ea typeface="Proxima Nova"/>
          <a:cs typeface="Proxima Nova"/>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6C6C6C"/>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92929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5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xfrm>
            <a:off x="1143000" y="685800"/>
            <a:ext cx="4572000" cy="3429000"/>
          </a:xfrm>
          <a:prstGeom prst="rect">
            <a:avLst/>
          </a:prstGeom>
        </p:spPr>
        <p:txBody>
          <a:bodyPr/>
          <a:lstStyle/>
          <a:p>
            <a:endParaRPr/>
          </a:p>
        </p:txBody>
      </p:sp>
      <p:sp>
        <p:nvSpPr>
          <p:cNvPr id="159" name="Shape 15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2" name="Author and Date"/>
          <p:cNvSpPr txBox="1">
            <a:spLocks noGrp="1"/>
          </p:cNvSpPr>
          <p:nvPr>
            <p:ph type="body" sz="quarter" idx="21" hasCustomPrompt="1"/>
          </p:nvPr>
        </p:nvSpPr>
        <p:spPr>
          <a:xfrm>
            <a:off x="1016000" y="8187793"/>
            <a:ext cx="10972800" cy="580899"/>
          </a:xfrm>
          <a:prstGeom prst="rect">
            <a:avLst/>
          </a:prstGeom>
        </p:spPr>
        <p:txBody>
          <a:bodyPr anchor="ctr"/>
          <a:lstStyle/>
          <a:p>
            <a:r>
              <a:t>Author and Date</a:t>
            </a:r>
          </a:p>
        </p:txBody>
      </p:sp>
      <p:sp>
        <p:nvSpPr>
          <p:cNvPr id="13" name="Presentation Title"/>
          <p:cNvSpPr txBox="1">
            <a:spLocks noGrp="1"/>
          </p:cNvSpPr>
          <p:nvPr>
            <p:ph type="title" hasCustomPrompt="1"/>
          </p:nvPr>
        </p:nvSpPr>
        <p:spPr>
          <a:prstGeom prst="rect">
            <a:avLst/>
          </a:prstGeom>
        </p:spPr>
        <p:txBody>
          <a:bodyPr/>
          <a:lstStyle/>
          <a:p>
            <a:r>
              <a:t>Presentation Title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Statement">
    <p:spTree>
      <p:nvGrpSpPr>
        <p:cNvPr id="1" name=""/>
        <p:cNvGrpSpPr/>
        <p:nvPr/>
      </p:nvGrpSpPr>
      <p:grpSpPr>
        <a:xfrm>
          <a:off x="0" y="0"/>
          <a:ext cx="0" cy="0"/>
          <a:chOff x="0" y="0"/>
          <a:chExt cx="0" cy="0"/>
        </a:xfrm>
      </p:grpSpPr>
      <p:sp>
        <p:nvSpPr>
          <p:cNvPr id="105" name="Rectangle"/>
          <p:cNvSpPr/>
          <p:nvPr/>
        </p:nvSpPr>
        <p:spPr>
          <a:xfrm>
            <a:off x="629841" y="634298"/>
            <a:ext cx="11732419" cy="8485004"/>
          </a:xfrm>
          <a:prstGeom prst="rect">
            <a:avLst/>
          </a:prstGeom>
          <a:solidFill>
            <a:schemeClr val="accent5">
              <a:hueOff val="-246905"/>
              <a:satOff val="-77181"/>
              <a:lumOff val="20457"/>
            </a:schemeClr>
          </a:solidFill>
          <a:ln w="12700">
            <a:miter lim="400000"/>
          </a:ln>
        </p:spPr>
        <p:txBody>
          <a:bodyPr lIns="0" tIns="0" rIns="0" bIns="0" anchor="ctr"/>
          <a:lstStyle/>
          <a:p>
            <a:pPr defTabSz="415431">
              <a:lnSpc>
                <a:spcPct val="100000"/>
              </a:lnSpc>
              <a:spcBef>
                <a:spcPts val="0"/>
              </a:spcBef>
              <a:defRPr spc="-39">
                <a:solidFill>
                  <a:srgbClr val="FFFFFF"/>
                </a:solidFill>
                <a:latin typeface="Canela Deck Bold"/>
                <a:ea typeface="Canela Deck Bold"/>
                <a:cs typeface="Canela Deck Bold"/>
                <a:sym typeface="Canela Deck Bold"/>
              </a:defRPr>
            </a:pPr>
            <a:endParaRPr/>
          </a:p>
        </p:txBody>
      </p:sp>
      <p:sp>
        <p:nvSpPr>
          <p:cNvPr id="106" name="Body Level One…"/>
          <p:cNvSpPr txBox="1">
            <a:spLocks noGrp="1"/>
          </p:cNvSpPr>
          <p:nvPr>
            <p:ph type="body" sz="half" idx="1" hasCustomPrompt="1"/>
          </p:nvPr>
        </p:nvSpPr>
        <p:spPr>
          <a:xfrm>
            <a:off x="1136650" y="3291913"/>
            <a:ext cx="10731500" cy="3177064"/>
          </a:xfrm>
          <a:prstGeom prst="rect">
            <a:avLst/>
          </a:prstGeom>
        </p:spPr>
        <p:txBody>
          <a:bodyPr anchor="ctr"/>
          <a:lstStyle>
            <a:lvl1pPr>
              <a:defRPr sz="8400" b="0">
                <a:latin typeface="Canela Regular"/>
                <a:ea typeface="Canela Regular"/>
                <a:cs typeface="Canela Regular"/>
                <a:sym typeface="Canela Regular"/>
              </a:defRPr>
            </a:lvl1pPr>
            <a:lvl2pPr>
              <a:defRPr sz="8400" b="0">
                <a:latin typeface="Canela Regular"/>
                <a:ea typeface="Canela Regular"/>
                <a:cs typeface="Canela Regular"/>
                <a:sym typeface="Canela Regular"/>
              </a:defRPr>
            </a:lvl2pPr>
            <a:lvl3pPr>
              <a:defRPr sz="8400" b="0">
                <a:latin typeface="Canela Regular"/>
                <a:ea typeface="Canela Regular"/>
                <a:cs typeface="Canela Regular"/>
                <a:sym typeface="Canela Regular"/>
              </a:defRPr>
            </a:lvl3pPr>
            <a:lvl4pPr>
              <a:defRPr sz="8400" b="0">
                <a:latin typeface="Canela Regular"/>
                <a:ea typeface="Canela Regular"/>
                <a:cs typeface="Canela Regular"/>
                <a:sym typeface="Canela Regular"/>
              </a:defRPr>
            </a:lvl4pPr>
            <a:lvl5pPr>
              <a:defRPr sz="8400" b="0">
                <a:latin typeface="Canela Regular"/>
                <a:ea typeface="Canela Regular"/>
                <a:cs typeface="Canela Regular"/>
                <a:sym typeface="Canela Regular"/>
              </a:defRPr>
            </a:lvl5pPr>
          </a:lstStyle>
          <a:p>
            <a:r>
              <a:t>Statement</a:t>
            </a:r>
          </a:p>
          <a:p>
            <a:pPr lvl="1"/>
            <a:endParaRPr/>
          </a:p>
          <a:p>
            <a:pPr lvl="2"/>
            <a:endParaRPr/>
          </a:p>
          <a:p>
            <a:pPr lvl="3"/>
            <a:endParaRPr/>
          </a:p>
          <a:p>
            <a:pPr lvl="4"/>
            <a:endParaRPr/>
          </a:p>
        </p:txBody>
      </p:sp>
      <p:sp>
        <p:nvSpPr>
          <p:cNvPr id="107" name="Slide Number"/>
          <p:cNvSpPr txBox="1">
            <a:spLocks noGrp="1"/>
          </p:cNvSpPr>
          <p:nvPr>
            <p:ph type="sldNum" sz="quarter" idx="2"/>
          </p:nvPr>
        </p:nvSpPr>
        <p:spPr>
          <a:xfrm>
            <a:off x="6350000" y="9296400"/>
            <a:ext cx="283388" cy="317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ig Fact">
    <p:spTree>
      <p:nvGrpSpPr>
        <p:cNvPr id="1" name=""/>
        <p:cNvGrpSpPr/>
        <p:nvPr/>
      </p:nvGrpSpPr>
      <p:grpSpPr>
        <a:xfrm>
          <a:off x="0" y="0"/>
          <a:ext cx="0" cy="0"/>
          <a:chOff x="0" y="0"/>
          <a:chExt cx="0" cy="0"/>
        </a:xfrm>
      </p:grpSpPr>
      <p:sp>
        <p:nvSpPr>
          <p:cNvPr id="114" name="Rectangle"/>
          <p:cNvSpPr/>
          <p:nvPr/>
        </p:nvSpPr>
        <p:spPr>
          <a:xfrm>
            <a:off x="629841" y="634298"/>
            <a:ext cx="11732419" cy="8485004"/>
          </a:xfrm>
          <a:prstGeom prst="rect">
            <a:avLst/>
          </a:prstGeom>
          <a:solidFill>
            <a:schemeClr val="accent1">
              <a:hueOff val="129105"/>
            </a:schemeClr>
          </a:solidFill>
          <a:ln w="12700">
            <a:miter lim="400000"/>
          </a:ln>
        </p:spPr>
        <p:txBody>
          <a:bodyPr lIns="0" tIns="0" rIns="0" bIns="0" anchor="ctr"/>
          <a:lstStyle/>
          <a:p>
            <a:pPr defTabSz="415431">
              <a:lnSpc>
                <a:spcPct val="100000"/>
              </a:lnSpc>
              <a:spcBef>
                <a:spcPts val="0"/>
              </a:spcBef>
              <a:defRPr spc="-39">
                <a:solidFill>
                  <a:srgbClr val="FFFFFF"/>
                </a:solidFill>
                <a:latin typeface="Canela Deck Bold"/>
                <a:ea typeface="Canela Deck Bold"/>
                <a:cs typeface="Canela Deck Bold"/>
                <a:sym typeface="Canela Deck Bold"/>
              </a:defRPr>
            </a:pPr>
            <a:endParaRPr/>
          </a:p>
        </p:txBody>
      </p:sp>
      <p:sp>
        <p:nvSpPr>
          <p:cNvPr id="115" name="Body Level One…"/>
          <p:cNvSpPr txBox="1">
            <a:spLocks noGrp="1"/>
          </p:cNvSpPr>
          <p:nvPr>
            <p:ph type="body" sz="half" idx="1" hasCustomPrompt="1"/>
          </p:nvPr>
        </p:nvSpPr>
        <p:spPr>
          <a:xfrm>
            <a:off x="1016000" y="2365610"/>
            <a:ext cx="10972800" cy="3855375"/>
          </a:xfrm>
          <a:prstGeom prst="rect">
            <a:avLst/>
          </a:prstGeom>
        </p:spPr>
        <p:txBody>
          <a:bodyPr anchor="b"/>
          <a:lstStyle>
            <a:lvl1pPr defTabSz="1733930">
              <a:lnSpc>
                <a:spcPct val="80000"/>
              </a:lnSpc>
              <a:defRPr sz="17600" b="0" spc="-352">
                <a:latin typeface="+mn-lt"/>
                <a:ea typeface="+mn-ea"/>
                <a:cs typeface="+mn-cs"/>
                <a:sym typeface="Canela Bold"/>
              </a:defRPr>
            </a:lvl1pPr>
            <a:lvl2pPr defTabSz="1733930">
              <a:lnSpc>
                <a:spcPct val="80000"/>
              </a:lnSpc>
              <a:defRPr sz="17600" b="0" spc="-352">
                <a:latin typeface="+mn-lt"/>
                <a:ea typeface="+mn-ea"/>
                <a:cs typeface="+mn-cs"/>
                <a:sym typeface="Canela Bold"/>
              </a:defRPr>
            </a:lvl2pPr>
            <a:lvl3pPr defTabSz="1733930">
              <a:lnSpc>
                <a:spcPct val="80000"/>
              </a:lnSpc>
              <a:defRPr sz="17600" b="0" spc="-352">
                <a:latin typeface="+mn-lt"/>
                <a:ea typeface="+mn-ea"/>
                <a:cs typeface="+mn-cs"/>
                <a:sym typeface="Canela Bold"/>
              </a:defRPr>
            </a:lvl3pPr>
            <a:lvl4pPr defTabSz="1733930">
              <a:lnSpc>
                <a:spcPct val="80000"/>
              </a:lnSpc>
              <a:defRPr sz="17600" b="0" spc="-352">
                <a:latin typeface="+mn-lt"/>
                <a:ea typeface="+mn-ea"/>
                <a:cs typeface="+mn-cs"/>
                <a:sym typeface="Canela Bold"/>
              </a:defRPr>
            </a:lvl4pPr>
            <a:lvl5pPr defTabSz="1733930">
              <a:lnSpc>
                <a:spcPct val="80000"/>
              </a:lnSpc>
              <a:defRPr sz="17600" b="0" spc="-352">
                <a:latin typeface="+mn-lt"/>
                <a:ea typeface="+mn-ea"/>
                <a:cs typeface="+mn-cs"/>
                <a:sym typeface="Canela Bold"/>
              </a:defRPr>
            </a:lvl5pPr>
          </a:lstStyle>
          <a:p>
            <a:r>
              <a:t>100%</a:t>
            </a:r>
          </a:p>
          <a:p>
            <a:pPr lvl="1"/>
            <a:endParaRPr/>
          </a:p>
          <a:p>
            <a:pPr lvl="2"/>
            <a:endParaRPr/>
          </a:p>
          <a:p>
            <a:pPr lvl="3"/>
            <a:endParaRPr/>
          </a:p>
          <a:p>
            <a:pPr lvl="4"/>
            <a:endParaRPr/>
          </a:p>
        </p:txBody>
      </p:sp>
      <p:sp>
        <p:nvSpPr>
          <p:cNvPr id="116" name="Fact information"/>
          <p:cNvSpPr txBox="1">
            <a:spLocks noGrp="1"/>
          </p:cNvSpPr>
          <p:nvPr>
            <p:ph type="body" sz="quarter" idx="21" hasCustomPrompt="1"/>
          </p:nvPr>
        </p:nvSpPr>
        <p:spPr>
          <a:xfrm>
            <a:off x="1016000" y="5900229"/>
            <a:ext cx="10972801" cy="495301"/>
          </a:xfrm>
          <a:prstGeom prst="rect">
            <a:avLst/>
          </a:prstGeom>
        </p:spPr>
        <p:txBody>
          <a:bodyPr/>
          <a:lstStyle/>
          <a:p>
            <a:r>
              <a:t>Fact information</a:t>
            </a:r>
          </a:p>
        </p:txBody>
      </p:sp>
      <p:sp>
        <p:nvSpPr>
          <p:cNvPr id="117" name="Slide Number"/>
          <p:cNvSpPr txBox="1">
            <a:spLocks noGrp="1"/>
          </p:cNvSpPr>
          <p:nvPr>
            <p:ph type="sldNum" sz="quarter" idx="2"/>
          </p:nvPr>
        </p:nvSpPr>
        <p:spPr>
          <a:xfrm>
            <a:off x="6350000" y="9296400"/>
            <a:ext cx="283388" cy="317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24" name="Rectangle"/>
          <p:cNvSpPr/>
          <p:nvPr/>
        </p:nvSpPr>
        <p:spPr>
          <a:xfrm>
            <a:off x="629841" y="634298"/>
            <a:ext cx="11732419" cy="8485004"/>
          </a:xfrm>
          <a:prstGeom prst="rect">
            <a:avLst/>
          </a:prstGeom>
          <a:solidFill>
            <a:srgbClr val="D3B9BD"/>
          </a:solidFill>
          <a:ln w="12700">
            <a:miter lim="400000"/>
          </a:ln>
        </p:spPr>
        <p:txBody>
          <a:bodyPr lIns="0" tIns="0" rIns="0" bIns="0" anchor="ctr"/>
          <a:lstStyle/>
          <a:p>
            <a:pPr defTabSz="415431">
              <a:lnSpc>
                <a:spcPct val="100000"/>
              </a:lnSpc>
              <a:spcBef>
                <a:spcPts val="0"/>
              </a:spcBef>
              <a:defRPr spc="-39">
                <a:solidFill>
                  <a:srgbClr val="FFFFFF"/>
                </a:solidFill>
                <a:latin typeface="Canela Deck Bold"/>
                <a:ea typeface="Canela Deck Bold"/>
                <a:cs typeface="Canela Deck Bold"/>
                <a:sym typeface="Canela Deck Bold"/>
              </a:defRPr>
            </a:pPr>
            <a:endParaRPr/>
          </a:p>
        </p:txBody>
      </p:sp>
      <p:sp>
        <p:nvSpPr>
          <p:cNvPr id="125" name="Body Level One…"/>
          <p:cNvSpPr txBox="1">
            <a:spLocks noGrp="1"/>
          </p:cNvSpPr>
          <p:nvPr>
            <p:ph type="body" sz="quarter" idx="1" hasCustomPrompt="1"/>
          </p:nvPr>
        </p:nvSpPr>
        <p:spPr>
          <a:xfrm>
            <a:off x="1790700" y="3556000"/>
            <a:ext cx="9423400" cy="2255219"/>
          </a:xfrm>
          <a:prstGeom prst="rect">
            <a:avLst/>
          </a:prstGeom>
        </p:spPr>
        <p:txBody>
          <a:bodyPr anchor="ctr"/>
          <a:lstStyle>
            <a:lvl1pPr marL="227700" indent="-227700" algn="l" defTabSz="252871">
              <a:lnSpc>
                <a:spcPct val="80000"/>
              </a:lnSpc>
              <a:defRPr sz="4800" b="0">
                <a:latin typeface="Canela Deck Regular"/>
                <a:ea typeface="Canela Deck Regular"/>
                <a:cs typeface="Canela Deck Regular"/>
                <a:sym typeface="Canela Deck Regular"/>
              </a:defRPr>
            </a:lvl1pPr>
            <a:lvl2pPr marL="227700" indent="229499" algn="l" defTabSz="252871">
              <a:lnSpc>
                <a:spcPct val="80000"/>
              </a:lnSpc>
              <a:defRPr sz="4800" b="0">
                <a:latin typeface="Canela Deck Regular"/>
                <a:ea typeface="Canela Deck Regular"/>
                <a:cs typeface="Canela Deck Regular"/>
                <a:sym typeface="Canela Deck Regular"/>
              </a:defRPr>
            </a:lvl2pPr>
            <a:lvl3pPr marL="227700" indent="686699" algn="l" defTabSz="252871">
              <a:lnSpc>
                <a:spcPct val="80000"/>
              </a:lnSpc>
              <a:defRPr sz="4800" b="0">
                <a:latin typeface="Canela Deck Regular"/>
                <a:ea typeface="Canela Deck Regular"/>
                <a:cs typeface="Canela Deck Regular"/>
                <a:sym typeface="Canela Deck Regular"/>
              </a:defRPr>
            </a:lvl3pPr>
            <a:lvl4pPr marL="227700" indent="1143898" algn="l" defTabSz="252871">
              <a:lnSpc>
                <a:spcPct val="80000"/>
              </a:lnSpc>
              <a:defRPr sz="4800" b="0">
                <a:latin typeface="Canela Deck Regular"/>
                <a:ea typeface="Canela Deck Regular"/>
                <a:cs typeface="Canela Deck Regular"/>
                <a:sym typeface="Canela Deck Regular"/>
              </a:defRPr>
            </a:lvl4pPr>
            <a:lvl5pPr marL="227700" indent="1601098" algn="l" defTabSz="252871">
              <a:lnSpc>
                <a:spcPct val="80000"/>
              </a:lnSpc>
              <a:defRPr sz="4800" b="0">
                <a:latin typeface="Canela Deck Regular"/>
                <a:ea typeface="Canela Deck Regular"/>
                <a:cs typeface="Canela Deck Regular"/>
                <a:sym typeface="Canela Deck Regular"/>
              </a:defRPr>
            </a:lvl5pPr>
          </a:lstStyle>
          <a:p>
            <a:r>
              <a:t>“Notable Quote”</a:t>
            </a:r>
          </a:p>
          <a:p>
            <a:pPr lvl="1"/>
            <a:endParaRPr/>
          </a:p>
          <a:p>
            <a:pPr lvl="2"/>
            <a:endParaRPr/>
          </a:p>
          <a:p>
            <a:pPr lvl="3"/>
            <a:endParaRPr/>
          </a:p>
          <a:p>
            <a:pPr lvl="4"/>
            <a:endParaRPr/>
          </a:p>
        </p:txBody>
      </p:sp>
      <p:sp>
        <p:nvSpPr>
          <p:cNvPr id="126" name="Attribution"/>
          <p:cNvSpPr txBox="1">
            <a:spLocks noGrp="1"/>
          </p:cNvSpPr>
          <p:nvPr>
            <p:ph type="body" sz="quarter" idx="21" hasCustomPrompt="1"/>
          </p:nvPr>
        </p:nvSpPr>
        <p:spPr>
          <a:xfrm>
            <a:off x="2044700" y="6667500"/>
            <a:ext cx="9169400" cy="381001"/>
          </a:xfrm>
          <a:prstGeom prst="rect">
            <a:avLst/>
          </a:prstGeom>
        </p:spPr>
        <p:txBody>
          <a:bodyPr anchor="ctr"/>
          <a:lstStyle>
            <a:lvl1pPr algn="l" defTabSz="252871">
              <a:lnSpc>
                <a:spcPct val="140000"/>
              </a:lnSpc>
              <a:defRPr sz="1800" spc="18"/>
            </a:lvl1pPr>
          </a:lstStyle>
          <a:p>
            <a:r>
              <a:t>Attribution</a:t>
            </a:r>
          </a:p>
        </p:txBody>
      </p:sp>
      <p:sp>
        <p:nvSpPr>
          <p:cNvPr id="127" name="Slide Number"/>
          <p:cNvSpPr txBox="1">
            <a:spLocks noGrp="1"/>
          </p:cNvSpPr>
          <p:nvPr>
            <p:ph type="sldNum" sz="quarter" idx="2"/>
          </p:nvPr>
        </p:nvSpPr>
        <p:spPr>
          <a:xfrm>
            <a:off x="6350000" y="9296400"/>
            <a:ext cx="283388" cy="317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134" name="936299162_1323x1986.jpg"/>
          <p:cNvSpPr>
            <a:spLocks noGrp="1"/>
          </p:cNvSpPr>
          <p:nvPr>
            <p:ph type="pic" idx="21"/>
          </p:nvPr>
        </p:nvSpPr>
        <p:spPr>
          <a:xfrm>
            <a:off x="622300" y="-1701800"/>
            <a:ext cx="6121400" cy="9189040"/>
          </a:xfrm>
          <a:prstGeom prst="rect">
            <a:avLst/>
          </a:prstGeom>
        </p:spPr>
        <p:txBody>
          <a:bodyPr lIns="91439" tIns="45719" rIns="91439" bIns="45719">
            <a:noAutofit/>
          </a:bodyPr>
          <a:lstStyle/>
          <a:p>
            <a:endParaRPr/>
          </a:p>
        </p:txBody>
      </p:sp>
      <p:sp>
        <p:nvSpPr>
          <p:cNvPr id="135" name="Image"/>
          <p:cNvSpPr>
            <a:spLocks noGrp="1"/>
          </p:cNvSpPr>
          <p:nvPr>
            <p:ph type="pic" idx="22"/>
          </p:nvPr>
        </p:nvSpPr>
        <p:spPr>
          <a:xfrm>
            <a:off x="635000" y="2596041"/>
            <a:ext cx="5867401" cy="8803318"/>
          </a:xfrm>
          <a:prstGeom prst="rect">
            <a:avLst/>
          </a:prstGeom>
        </p:spPr>
        <p:txBody>
          <a:bodyPr lIns="91439" tIns="45719" rIns="91439" bIns="45719">
            <a:noAutofit/>
          </a:bodyPr>
          <a:lstStyle/>
          <a:p>
            <a:endParaRPr/>
          </a:p>
        </p:txBody>
      </p:sp>
      <p:sp>
        <p:nvSpPr>
          <p:cNvPr id="136" name="153339838_1340x2010.jpg"/>
          <p:cNvSpPr>
            <a:spLocks noGrp="1"/>
          </p:cNvSpPr>
          <p:nvPr>
            <p:ph type="pic" idx="23"/>
          </p:nvPr>
        </p:nvSpPr>
        <p:spPr>
          <a:xfrm>
            <a:off x="5473700" y="-723900"/>
            <a:ext cx="7772400" cy="11658600"/>
          </a:xfrm>
          <a:prstGeom prst="rect">
            <a:avLst/>
          </a:prstGeom>
        </p:spPr>
        <p:txBody>
          <a:bodyPr lIns="91439" tIns="45719" rIns="91439" bIns="45719">
            <a:noAutofit/>
          </a:bodyPr>
          <a:lstStyle/>
          <a:p>
            <a:endParaRPr/>
          </a:p>
        </p:txBody>
      </p:sp>
      <p:sp>
        <p:nvSpPr>
          <p:cNvPr id="137" name="Slide Number"/>
          <p:cNvSpPr txBox="1">
            <a:spLocks noGrp="1"/>
          </p:cNvSpPr>
          <p:nvPr>
            <p:ph type="sldNum" sz="quarter" idx="2"/>
          </p:nvPr>
        </p:nvSpPr>
        <p:spPr>
          <a:xfrm>
            <a:off x="6350000" y="9296400"/>
            <a:ext cx="283388" cy="317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44" name="Image"/>
          <p:cNvSpPr>
            <a:spLocks noGrp="1"/>
          </p:cNvSpPr>
          <p:nvPr>
            <p:ph type="pic" idx="21"/>
          </p:nvPr>
        </p:nvSpPr>
        <p:spPr>
          <a:xfrm>
            <a:off x="279400" y="469900"/>
            <a:ext cx="13258800" cy="8839200"/>
          </a:xfrm>
          <a:prstGeom prst="rect">
            <a:avLst/>
          </a:prstGeom>
        </p:spPr>
        <p:txBody>
          <a:bodyPr lIns="91439" tIns="45719" rIns="91439" bIns="45719">
            <a:noAutofit/>
          </a:bodyPr>
          <a:lstStyle/>
          <a:p>
            <a:endParaRPr/>
          </a:p>
        </p:txBody>
      </p:sp>
      <p:sp>
        <p:nvSpPr>
          <p:cNvPr id="145" name="Slide Number"/>
          <p:cNvSpPr txBox="1">
            <a:spLocks noGrp="1"/>
          </p:cNvSpPr>
          <p:nvPr>
            <p:ph type="sldNum" sz="quarter" idx="2"/>
          </p:nvPr>
        </p:nvSpPr>
        <p:spPr>
          <a:xfrm>
            <a:off x="6350000" y="9296400"/>
            <a:ext cx="283388" cy="317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52" name="Slide Number"/>
          <p:cNvSpPr txBox="1">
            <a:spLocks noGrp="1"/>
          </p:cNvSpPr>
          <p:nvPr>
            <p:ph type="sldNum" sz="quarter" idx="2"/>
          </p:nvPr>
        </p:nvSpPr>
        <p:spPr>
          <a:xfrm>
            <a:off x="6350000" y="9296400"/>
            <a:ext cx="283388" cy="317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1" name="Image"/>
          <p:cNvSpPr>
            <a:spLocks noGrp="1"/>
          </p:cNvSpPr>
          <p:nvPr>
            <p:ph type="pic" idx="21"/>
          </p:nvPr>
        </p:nvSpPr>
        <p:spPr>
          <a:xfrm>
            <a:off x="260350" y="609600"/>
            <a:ext cx="12791309" cy="8525926"/>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016000" y="1841094"/>
            <a:ext cx="10972800" cy="3871112"/>
          </a:xfrm>
          <a:prstGeom prst="rect">
            <a:avLst/>
          </a:prstGeom>
        </p:spPr>
        <p:txBody>
          <a:bodyPr/>
          <a:lstStyle>
            <a:lvl1pPr>
              <a:defRPr>
                <a:solidFill>
                  <a:srgbClr val="FFFFFF"/>
                </a:solidFill>
              </a:defRPr>
            </a:lvl1pPr>
          </a:lstStyle>
          <a:p>
            <a:r>
              <a:t>Presentation Title</a:t>
            </a:r>
          </a:p>
        </p:txBody>
      </p:sp>
      <p:sp>
        <p:nvSpPr>
          <p:cNvPr id="23" name="Author and Date"/>
          <p:cNvSpPr txBox="1">
            <a:spLocks noGrp="1"/>
          </p:cNvSpPr>
          <p:nvPr>
            <p:ph type="body" sz="quarter" idx="22" hasCustomPrompt="1"/>
          </p:nvPr>
        </p:nvSpPr>
        <p:spPr>
          <a:xfrm>
            <a:off x="1016000" y="8205851"/>
            <a:ext cx="10972800" cy="580899"/>
          </a:xfrm>
          <a:prstGeom prst="rect">
            <a:avLst/>
          </a:prstGeom>
        </p:spPr>
        <p:txBody>
          <a:bodyPr anchor="ctr"/>
          <a:lstStyle>
            <a:lvl1pPr>
              <a:defRPr>
                <a:solidFill>
                  <a:srgbClr val="FFFFFF"/>
                </a:solidFill>
              </a:defRPr>
            </a:lvl1pPr>
          </a:lstStyle>
          <a:p>
            <a:r>
              <a:t>Author and Date</a:t>
            </a:r>
          </a:p>
        </p:txBody>
      </p:sp>
      <p:sp>
        <p:nvSpPr>
          <p:cNvPr id="24" name="Slide Number"/>
          <p:cNvSpPr txBox="1">
            <a:spLocks noGrp="1"/>
          </p:cNvSpPr>
          <p:nvPr>
            <p:ph type="sldNum" sz="quarter" idx="2"/>
          </p:nvPr>
        </p:nvSpPr>
        <p:spPr>
          <a:xfrm>
            <a:off x="6350000" y="9296400"/>
            <a:ext cx="283388" cy="317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Photo Alt">
    <p:spTree>
      <p:nvGrpSpPr>
        <p:cNvPr id="1" name=""/>
        <p:cNvGrpSpPr/>
        <p:nvPr/>
      </p:nvGrpSpPr>
      <p:grpSpPr>
        <a:xfrm>
          <a:off x="0" y="0"/>
          <a:ext cx="0" cy="0"/>
          <a:chOff x="0" y="0"/>
          <a:chExt cx="0" cy="0"/>
        </a:xfrm>
      </p:grpSpPr>
      <p:sp>
        <p:nvSpPr>
          <p:cNvPr id="31" name="Rectangle"/>
          <p:cNvSpPr/>
          <p:nvPr/>
        </p:nvSpPr>
        <p:spPr>
          <a:xfrm>
            <a:off x="634999" y="635000"/>
            <a:ext cx="5872744" cy="8686800"/>
          </a:xfrm>
          <a:prstGeom prst="rect">
            <a:avLst/>
          </a:prstGeom>
          <a:solidFill>
            <a:srgbClr val="D3B9BD"/>
          </a:solidFill>
          <a:ln w="12700">
            <a:miter lim="400000"/>
          </a:ln>
        </p:spPr>
        <p:txBody>
          <a:bodyPr lIns="0" tIns="0" rIns="0" bIns="0" anchor="ctr"/>
          <a:lstStyle/>
          <a:p>
            <a:pPr defTabSz="415431">
              <a:lnSpc>
                <a:spcPct val="100000"/>
              </a:lnSpc>
              <a:spcBef>
                <a:spcPts val="0"/>
              </a:spcBef>
              <a:defRPr spc="-39">
                <a:solidFill>
                  <a:srgbClr val="FFFFFF"/>
                </a:solidFill>
                <a:latin typeface="Canela Deck Bold"/>
                <a:ea typeface="Canela Deck Bold"/>
                <a:cs typeface="Canela Deck Bold"/>
                <a:sym typeface="Canela Deck Bold"/>
              </a:defRPr>
            </a:pPr>
            <a:endParaRPr/>
          </a:p>
        </p:txBody>
      </p:sp>
      <p:sp>
        <p:nvSpPr>
          <p:cNvPr id="32" name="Slide Title"/>
          <p:cNvSpPr txBox="1">
            <a:spLocks noGrp="1"/>
          </p:cNvSpPr>
          <p:nvPr>
            <p:ph type="title" hasCustomPrompt="1"/>
          </p:nvPr>
        </p:nvSpPr>
        <p:spPr>
          <a:xfrm>
            <a:off x="1016000" y="2793298"/>
            <a:ext cx="5105400" cy="3746229"/>
          </a:xfrm>
          <a:prstGeom prst="rect">
            <a:avLst/>
          </a:prstGeom>
        </p:spPr>
        <p:txBody>
          <a:bodyPr anchor="ctr"/>
          <a:lstStyle>
            <a:lvl1pPr>
              <a:defRPr sz="8400"/>
            </a:lvl1pPr>
          </a:lstStyle>
          <a:p>
            <a:r>
              <a:t>Slide Title</a:t>
            </a:r>
          </a:p>
        </p:txBody>
      </p:sp>
      <p:sp>
        <p:nvSpPr>
          <p:cNvPr id="33" name="153339838_1340x2010.jpg"/>
          <p:cNvSpPr>
            <a:spLocks noGrp="1"/>
          </p:cNvSpPr>
          <p:nvPr>
            <p:ph type="pic" idx="21"/>
          </p:nvPr>
        </p:nvSpPr>
        <p:spPr>
          <a:xfrm>
            <a:off x="6426200" y="419100"/>
            <a:ext cx="5956300" cy="8934450"/>
          </a:xfrm>
          <a:prstGeom prst="rect">
            <a:avLst/>
          </a:prstGeom>
        </p:spPr>
        <p:txBody>
          <a:bodyPr lIns="91439" tIns="45719" rIns="91439" bIns="45719">
            <a:noAutofit/>
          </a:bodyPr>
          <a:lstStyle/>
          <a:p>
            <a:endParaRPr/>
          </a:p>
        </p:txBody>
      </p:sp>
      <p:sp>
        <p:nvSpPr>
          <p:cNvPr id="34" name="Author and Date"/>
          <p:cNvSpPr txBox="1">
            <a:spLocks noGrp="1"/>
          </p:cNvSpPr>
          <p:nvPr>
            <p:ph type="body" sz="quarter" idx="22" hasCustomPrompt="1"/>
          </p:nvPr>
        </p:nvSpPr>
        <p:spPr>
          <a:xfrm>
            <a:off x="1016000" y="7631223"/>
            <a:ext cx="5105400" cy="580899"/>
          </a:xfrm>
          <a:prstGeom prst="rect">
            <a:avLst/>
          </a:prstGeom>
        </p:spPr>
        <p:txBody>
          <a:bodyPr anchor="ctr"/>
          <a:lstStyle/>
          <a:p>
            <a:r>
              <a:t>Author and Date</a:t>
            </a:r>
          </a:p>
        </p:txBody>
      </p:sp>
      <p:sp>
        <p:nvSpPr>
          <p:cNvPr id="35" name="Slide Number"/>
          <p:cNvSpPr txBox="1">
            <a:spLocks noGrp="1"/>
          </p:cNvSpPr>
          <p:nvPr>
            <p:ph type="sldNum" sz="quarter" idx="2"/>
          </p:nvPr>
        </p:nvSpPr>
        <p:spPr>
          <a:xfrm>
            <a:off x="6350000" y="9296400"/>
            <a:ext cx="283388" cy="317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42" name="Rectangle"/>
          <p:cNvSpPr/>
          <p:nvPr/>
        </p:nvSpPr>
        <p:spPr>
          <a:xfrm>
            <a:off x="629841" y="634298"/>
            <a:ext cx="11732419" cy="8485004"/>
          </a:xfrm>
          <a:prstGeom prst="rect">
            <a:avLst/>
          </a:prstGeom>
          <a:solidFill>
            <a:schemeClr val="accent5">
              <a:hueOff val="-246905"/>
              <a:satOff val="-77181"/>
              <a:lumOff val="20457"/>
            </a:schemeClr>
          </a:solidFill>
          <a:ln w="12700">
            <a:miter lim="400000"/>
          </a:ln>
        </p:spPr>
        <p:txBody>
          <a:bodyPr lIns="0" tIns="0" rIns="0" bIns="0" anchor="ctr"/>
          <a:lstStyle/>
          <a:p>
            <a:pPr defTabSz="415431">
              <a:lnSpc>
                <a:spcPct val="100000"/>
              </a:lnSpc>
              <a:spcBef>
                <a:spcPts val="0"/>
              </a:spcBef>
              <a:defRPr spc="-39">
                <a:solidFill>
                  <a:srgbClr val="FFFFFF"/>
                </a:solidFill>
                <a:latin typeface="Canela Deck Bold"/>
                <a:ea typeface="Canela Deck Bold"/>
                <a:cs typeface="Canela Deck Bold"/>
                <a:sym typeface="Canela Deck Bold"/>
              </a:defRPr>
            </a:pPr>
            <a:endParaRPr/>
          </a:p>
        </p:txBody>
      </p:sp>
      <p:sp>
        <p:nvSpPr>
          <p:cNvPr id="43" name="Slide Subtitle"/>
          <p:cNvSpPr txBox="1">
            <a:spLocks noGrp="1"/>
          </p:cNvSpPr>
          <p:nvPr>
            <p:ph type="body" sz="quarter" idx="21" hasCustomPrompt="1"/>
          </p:nvPr>
        </p:nvSpPr>
        <p:spPr>
          <a:xfrm>
            <a:off x="1016000" y="1912916"/>
            <a:ext cx="10972800" cy="580899"/>
          </a:xfrm>
          <a:prstGeom prst="rect">
            <a:avLst/>
          </a:prstGeom>
        </p:spPr>
        <p:txBody>
          <a:bodyPr anchor="ctr"/>
          <a:lstStyle/>
          <a:p>
            <a:r>
              <a:t>Slide Subtitle</a:t>
            </a:r>
          </a:p>
        </p:txBody>
      </p:sp>
      <p:sp>
        <p:nvSpPr>
          <p:cNvPr id="44" name="Slide Title"/>
          <p:cNvSpPr txBox="1">
            <a:spLocks noGrp="1"/>
          </p:cNvSpPr>
          <p:nvPr>
            <p:ph type="title" hasCustomPrompt="1"/>
          </p:nvPr>
        </p:nvSpPr>
        <p:spPr>
          <a:xfrm>
            <a:off x="1016000" y="634298"/>
            <a:ext cx="10972800" cy="1369650"/>
          </a:xfrm>
          <a:prstGeom prst="rect">
            <a:avLst/>
          </a:prstGeom>
        </p:spPr>
        <p:txBody>
          <a:bodyPr/>
          <a:lstStyle>
            <a:lvl1pPr>
              <a:defRPr sz="5800"/>
            </a:lvl1pPr>
          </a:lstStyle>
          <a:p>
            <a:r>
              <a:t>Slide Title</a:t>
            </a:r>
          </a:p>
        </p:txBody>
      </p:sp>
      <p:sp>
        <p:nvSpPr>
          <p:cNvPr id="45" name="Body Level One…"/>
          <p:cNvSpPr txBox="1">
            <a:spLocks noGrp="1"/>
          </p:cNvSpPr>
          <p:nvPr>
            <p:ph type="body" idx="1" hasCustomPrompt="1"/>
          </p:nvPr>
        </p:nvSpPr>
        <p:spPr>
          <a:xfrm>
            <a:off x="1016000" y="2970276"/>
            <a:ext cx="10972800" cy="5764149"/>
          </a:xfrm>
          <a:prstGeom prst="rect">
            <a:avLst/>
          </a:prstGeom>
        </p:spPr>
        <p:txBody>
          <a:bodyPr/>
          <a:lstStyle>
            <a:lvl1pPr marL="279400" indent="-279400" algn="l" defTabSz="1733930">
              <a:spcBef>
                <a:spcPts val="2800"/>
              </a:spcBef>
              <a:buSzPct val="100000"/>
              <a:buChar char="•"/>
              <a:defRPr sz="2500" b="0">
                <a:latin typeface="Proxima Nova Medium"/>
                <a:ea typeface="Proxima Nova Medium"/>
                <a:cs typeface="Proxima Nova Medium"/>
                <a:sym typeface="Proxima Nova Medium"/>
              </a:defRPr>
            </a:lvl1pPr>
            <a:lvl2pPr marL="558800" indent="-279400" algn="l" defTabSz="1733930">
              <a:spcBef>
                <a:spcPts val="2800"/>
              </a:spcBef>
              <a:buSzPct val="100000"/>
              <a:buChar char="•"/>
              <a:defRPr sz="2500" b="0">
                <a:latin typeface="Proxima Nova Medium"/>
                <a:ea typeface="Proxima Nova Medium"/>
                <a:cs typeface="Proxima Nova Medium"/>
                <a:sym typeface="Proxima Nova Medium"/>
              </a:defRPr>
            </a:lvl2pPr>
            <a:lvl3pPr marL="838200" indent="-279400" algn="l" defTabSz="1733930">
              <a:spcBef>
                <a:spcPts val="2800"/>
              </a:spcBef>
              <a:buSzPct val="100000"/>
              <a:buChar char="•"/>
              <a:defRPr sz="2500" b="0">
                <a:latin typeface="Proxima Nova Medium"/>
                <a:ea typeface="Proxima Nova Medium"/>
                <a:cs typeface="Proxima Nova Medium"/>
                <a:sym typeface="Proxima Nova Medium"/>
              </a:defRPr>
            </a:lvl3pPr>
            <a:lvl4pPr marL="1117600" indent="-279400" algn="l" defTabSz="1733930">
              <a:spcBef>
                <a:spcPts val="2800"/>
              </a:spcBef>
              <a:buSzPct val="100000"/>
              <a:buChar char="•"/>
              <a:defRPr sz="2500" b="0">
                <a:latin typeface="Proxima Nova Medium"/>
                <a:ea typeface="Proxima Nova Medium"/>
                <a:cs typeface="Proxima Nova Medium"/>
                <a:sym typeface="Proxima Nova Medium"/>
              </a:defRPr>
            </a:lvl4pPr>
            <a:lvl5pPr marL="1397000" indent="-279400" algn="l" defTabSz="1733930">
              <a:spcBef>
                <a:spcPts val="2800"/>
              </a:spcBef>
              <a:buSzPct val="100000"/>
              <a:buChar char="•"/>
              <a:defRPr sz="2500" b="0">
                <a:latin typeface="Proxima Nova Medium"/>
                <a:ea typeface="Proxima Nova Medium"/>
                <a:cs typeface="Proxima Nova Medium"/>
                <a:sym typeface="Proxima Nova Medium"/>
              </a:defRPr>
            </a:lvl5pPr>
          </a:lstStyle>
          <a:p>
            <a:r>
              <a:t>Slide bullet text</a:t>
            </a:r>
          </a:p>
          <a:p>
            <a:pPr lvl="1"/>
            <a:endParaRPr/>
          </a:p>
          <a:p>
            <a:pPr lvl="2"/>
            <a:endParaRPr/>
          </a:p>
          <a:p>
            <a:pPr lvl="3"/>
            <a:endParaRPr/>
          </a:p>
          <a:p>
            <a:pPr lvl="4"/>
            <a:endParaRPr/>
          </a:p>
        </p:txBody>
      </p:sp>
      <p:sp>
        <p:nvSpPr>
          <p:cNvPr id="46" name="Slide Number"/>
          <p:cNvSpPr txBox="1">
            <a:spLocks noGrp="1"/>
          </p:cNvSpPr>
          <p:nvPr>
            <p:ph type="sldNum" sz="quarter" idx="2"/>
          </p:nvPr>
        </p:nvSpPr>
        <p:spPr>
          <a:xfrm>
            <a:off x="6350000" y="9296400"/>
            <a:ext cx="283388" cy="317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53" name="Rectangle"/>
          <p:cNvSpPr/>
          <p:nvPr/>
        </p:nvSpPr>
        <p:spPr>
          <a:xfrm>
            <a:off x="6500576" y="1306765"/>
            <a:ext cx="5872213" cy="7140070"/>
          </a:xfrm>
          <a:prstGeom prst="rect">
            <a:avLst/>
          </a:prstGeom>
          <a:solidFill>
            <a:srgbClr val="D3B9BD"/>
          </a:solidFill>
          <a:ln w="12700">
            <a:miter lim="400000"/>
          </a:ln>
        </p:spPr>
        <p:txBody>
          <a:bodyPr lIns="0" tIns="0" rIns="0" bIns="0" anchor="ctr"/>
          <a:lstStyle/>
          <a:p>
            <a:pPr defTabSz="415431">
              <a:lnSpc>
                <a:spcPct val="100000"/>
              </a:lnSpc>
              <a:spcBef>
                <a:spcPts val="0"/>
              </a:spcBef>
              <a:defRPr spc="-39">
                <a:solidFill>
                  <a:srgbClr val="FFFFFF"/>
                </a:solidFill>
                <a:latin typeface="Canela Deck Bold"/>
                <a:ea typeface="Canela Deck Bold"/>
                <a:cs typeface="Canela Deck Bold"/>
                <a:sym typeface="Canela Deck Bold"/>
              </a:defRPr>
            </a:pPr>
            <a:endParaRPr/>
          </a:p>
        </p:txBody>
      </p:sp>
      <p:sp>
        <p:nvSpPr>
          <p:cNvPr id="54" name="Rectangle"/>
          <p:cNvSpPr/>
          <p:nvPr/>
        </p:nvSpPr>
        <p:spPr>
          <a:xfrm>
            <a:off x="629841" y="634298"/>
            <a:ext cx="5869757" cy="8485004"/>
          </a:xfrm>
          <a:prstGeom prst="rect">
            <a:avLst/>
          </a:prstGeom>
          <a:solidFill>
            <a:schemeClr val="accent5">
              <a:hueOff val="-246905"/>
              <a:satOff val="-77181"/>
              <a:lumOff val="20457"/>
            </a:schemeClr>
          </a:solidFill>
          <a:ln w="12700">
            <a:miter lim="400000"/>
          </a:ln>
        </p:spPr>
        <p:txBody>
          <a:bodyPr lIns="0" tIns="0" rIns="0" bIns="0" anchor="ctr"/>
          <a:lstStyle/>
          <a:p>
            <a:pPr defTabSz="415431">
              <a:lnSpc>
                <a:spcPct val="100000"/>
              </a:lnSpc>
              <a:spcBef>
                <a:spcPts val="0"/>
              </a:spcBef>
              <a:defRPr spc="-39">
                <a:solidFill>
                  <a:srgbClr val="FFFFFF"/>
                </a:solidFill>
                <a:latin typeface="Canela Deck Bold"/>
                <a:ea typeface="Canela Deck Bold"/>
                <a:cs typeface="Canela Deck Bold"/>
                <a:sym typeface="Canela Deck Bold"/>
              </a:defRPr>
            </a:pPr>
            <a:endParaRPr/>
          </a:p>
        </p:txBody>
      </p:sp>
      <p:sp>
        <p:nvSpPr>
          <p:cNvPr id="55" name="Body Level One…"/>
          <p:cNvSpPr txBox="1">
            <a:spLocks noGrp="1"/>
          </p:cNvSpPr>
          <p:nvPr>
            <p:ph type="body" idx="1" hasCustomPrompt="1"/>
          </p:nvPr>
        </p:nvSpPr>
        <p:spPr>
          <a:xfrm>
            <a:off x="1016000" y="2398514"/>
            <a:ext cx="10972800" cy="5588001"/>
          </a:xfrm>
          <a:prstGeom prst="rect">
            <a:avLst/>
          </a:prstGeom>
        </p:spPr>
        <p:txBody>
          <a:bodyPr numCol="2" spcCol="1236555" anchor="ctr"/>
          <a:lstStyle>
            <a:lvl1pPr marL="279400" indent="-279400" algn="l" defTabSz="1733930">
              <a:spcBef>
                <a:spcPts val="2800"/>
              </a:spcBef>
              <a:buSzPct val="100000"/>
              <a:buChar char="•"/>
              <a:defRPr sz="2500" b="0">
                <a:latin typeface="Proxima Nova Medium"/>
                <a:ea typeface="Proxima Nova Medium"/>
                <a:cs typeface="Proxima Nova Medium"/>
                <a:sym typeface="Proxima Nova Medium"/>
              </a:defRPr>
            </a:lvl1pPr>
            <a:lvl2pPr marL="558800" indent="-279400" algn="l" defTabSz="1733930">
              <a:spcBef>
                <a:spcPts val="2800"/>
              </a:spcBef>
              <a:buSzPct val="100000"/>
              <a:buChar char="•"/>
              <a:defRPr sz="2500" b="0">
                <a:latin typeface="Proxima Nova Medium"/>
                <a:ea typeface="Proxima Nova Medium"/>
                <a:cs typeface="Proxima Nova Medium"/>
                <a:sym typeface="Proxima Nova Medium"/>
              </a:defRPr>
            </a:lvl2pPr>
            <a:lvl3pPr marL="838200" indent="-279400" algn="l" defTabSz="1733930">
              <a:spcBef>
                <a:spcPts val="2800"/>
              </a:spcBef>
              <a:buSzPct val="100000"/>
              <a:buChar char="•"/>
              <a:defRPr sz="2500" b="0">
                <a:latin typeface="Proxima Nova Medium"/>
                <a:ea typeface="Proxima Nova Medium"/>
                <a:cs typeface="Proxima Nova Medium"/>
                <a:sym typeface="Proxima Nova Medium"/>
              </a:defRPr>
            </a:lvl3pPr>
            <a:lvl4pPr marL="1117600" indent="-279400" algn="l" defTabSz="1733930">
              <a:spcBef>
                <a:spcPts val="2800"/>
              </a:spcBef>
              <a:buSzPct val="100000"/>
              <a:buChar char="•"/>
              <a:defRPr sz="2500" b="0">
                <a:latin typeface="Proxima Nova Medium"/>
                <a:ea typeface="Proxima Nova Medium"/>
                <a:cs typeface="Proxima Nova Medium"/>
                <a:sym typeface="Proxima Nova Medium"/>
              </a:defRPr>
            </a:lvl4pPr>
            <a:lvl5pPr marL="1397000" indent="-279400" algn="l" defTabSz="1733930">
              <a:spcBef>
                <a:spcPts val="2800"/>
              </a:spcBef>
              <a:buSzPct val="100000"/>
              <a:buChar char="•"/>
              <a:defRPr sz="2500" b="0">
                <a:latin typeface="Proxima Nova Medium"/>
                <a:ea typeface="Proxima Nova Medium"/>
                <a:cs typeface="Proxima Nova Medium"/>
                <a:sym typeface="Proxima Nova Medium"/>
              </a:defRPr>
            </a:lvl5pPr>
          </a:lstStyle>
          <a:p>
            <a:r>
              <a:t>Slide bullet text</a:t>
            </a:r>
          </a:p>
          <a:p>
            <a:pPr lvl="1"/>
            <a:endParaRPr/>
          </a:p>
          <a:p>
            <a:pPr lvl="2"/>
            <a:endParaRPr/>
          </a:p>
          <a:p>
            <a:pPr lvl="3"/>
            <a:endParaRPr/>
          </a:p>
          <a:p>
            <a:pPr lvl="4"/>
            <a:endParaRPr/>
          </a:p>
        </p:txBody>
      </p:sp>
      <p:sp>
        <p:nvSpPr>
          <p:cNvPr id="56" name="Slide Number"/>
          <p:cNvSpPr txBox="1">
            <a:spLocks noGrp="1"/>
          </p:cNvSpPr>
          <p:nvPr>
            <p:ph type="sldNum" sz="quarter" idx="2"/>
          </p:nvPr>
        </p:nvSpPr>
        <p:spPr>
          <a:xfrm>
            <a:off x="6350000" y="9296400"/>
            <a:ext cx="283388" cy="317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3" name="Rectangle"/>
          <p:cNvSpPr/>
          <p:nvPr/>
        </p:nvSpPr>
        <p:spPr>
          <a:xfrm>
            <a:off x="634921" y="634298"/>
            <a:ext cx="5865773" cy="8485004"/>
          </a:xfrm>
          <a:prstGeom prst="rect">
            <a:avLst/>
          </a:prstGeom>
          <a:solidFill>
            <a:schemeClr val="accent5">
              <a:hueOff val="-246905"/>
              <a:satOff val="-77181"/>
              <a:lumOff val="20457"/>
            </a:schemeClr>
          </a:solidFill>
          <a:ln w="12700">
            <a:miter lim="400000"/>
          </a:ln>
        </p:spPr>
        <p:txBody>
          <a:bodyPr lIns="0" tIns="0" rIns="0" bIns="0" anchor="ctr"/>
          <a:lstStyle/>
          <a:p>
            <a:pPr defTabSz="415431">
              <a:lnSpc>
                <a:spcPct val="100000"/>
              </a:lnSpc>
              <a:spcBef>
                <a:spcPts val="0"/>
              </a:spcBef>
              <a:defRPr spc="-39">
                <a:solidFill>
                  <a:srgbClr val="FFFFFF"/>
                </a:solidFill>
                <a:latin typeface="Canela Deck Bold"/>
                <a:ea typeface="Canela Deck Bold"/>
                <a:cs typeface="Canela Deck Bold"/>
                <a:sym typeface="Canela Deck Bold"/>
              </a:defRPr>
            </a:pPr>
            <a:endParaRPr/>
          </a:p>
        </p:txBody>
      </p:sp>
      <p:sp>
        <p:nvSpPr>
          <p:cNvPr id="64" name="Body Level One…"/>
          <p:cNvSpPr txBox="1">
            <a:spLocks noGrp="1"/>
          </p:cNvSpPr>
          <p:nvPr>
            <p:ph type="body" sz="quarter" idx="1" hasCustomPrompt="1"/>
          </p:nvPr>
        </p:nvSpPr>
        <p:spPr>
          <a:xfrm>
            <a:off x="1013440" y="3618686"/>
            <a:ext cx="5105401" cy="4826001"/>
          </a:xfrm>
          <a:prstGeom prst="rect">
            <a:avLst/>
          </a:prstGeom>
        </p:spPr>
        <p:txBody>
          <a:bodyPr/>
          <a:lstStyle>
            <a:lvl1pPr marL="279400" indent="-279400" algn="l" defTabSz="1733930">
              <a:spcBef>
                <a:spcPts val="2800"/>
              </a:spcBef>
              <a:buSzPct val="100000"/>
              <a:buChar char="•"/>
              <a:defRPr sz="2500" b="0">
                <a:latin typeface="Proxima Nova Medium"/>
                <a:ea typeface="Proxima Nova Medium"/>
                <a:cs typeface="Proxima Nova Medium"/>
                <a:sym typeface="Proxima Nova Medium"/>
              </a:defRPr>
            </a:lvl1pPr>
            <a:lvl2pPr marL="558800" indent="-279400" algn="l" defTabSz="1733930">
              <a:spcBef>
                <a:spcPts val="2800"/>
              </a:spcBef>
              <a:buSzPct val="100000"/>
              <a:buChar char="•"/>
              <a:defRPr sz="2500" b="0">
                <a:latin typeface="Proxima Nova Medium"/>
                <a:ea typeface="Proxima Nova Medium"/>
                <a:cs typeface="Proxima Nova Medium"/>
                <a:sym typeface="Proxima Nova Medium"/>
              </a:defRPr>
            </a:lvl2pPr>
            <a:lvl3pPr marL="838200" indent="-279400" algn="l" defTabSz="1733930">
              <a:spcBef>
                <a:spcPts val="2800"/>
              </a:spcBef>
              <a:buSzPct val="100000"/>
              <a:buChar char="•"/>
              <a:defRPr sz="2500" b="0">
                <a:latin typeface="Proxima Nova Medium"/>
                <a:ea typeface="Proxima Nova Medium"/>
                <a:cs typeface="Proxima Nova Medium"/>
                <a:sym typeface="Proxima Nova Medium"/>
              </a:defRPr>
            </a:lvl3pPr>
            <a:lvl4pPr marL="1117600" indent="-279400" algn="l" defTabSz="1733930">
              <a:spcBef>
                <a:spcPts val="2800"/>
              </a:spcBef>
              <a:buSzPct val="100000"/>
              <a:buChar char="•"/>
              <a:defRPr sz="2500" b="0">
                <a:latin typeface="Proxima Nova Medium"/>
                <a:ea typeface="Proxima Nova Medium"/>
                <a:cs typeface="Proxima Nova Medium"/>
                <a:sym typeface="Proxima Nova Medium"/>
              </a:defRPr>
            </a:lvl4pPr>
            <a:lvl5pPr marL="1397000" indent="-279400" algn="l" defTabSz="1733930">
              <a:spcBef>
                <a:spcPts val="2800"/>
              </a:spcBef>
              <a:buSzPct val="100000"/>
              <a:buChar char="•"/>
              <a:defRPr sz="2500" b="0">
                <a:latin typeface="Proxima Nova Medium"/>
                <a:ea typeface="Proxima Nova Medium"/>
                <a:cs typeface="Proxima Nova Medium"/>
                <a:sym typeface="Proxima Nova Medium"/>
              </a:defRPr>
            </a:lvl5pPr>
          </a:lstStyle>
          <a:p>
            <a:r>
              <a:t>Slide bullet text</a:t>
            </a:r>
          </a:p>
          <a:p>
            <a:pPr lvl="1"/>
            <a:endParaRPr/>
          </a:p>
          <a:p>
            <a:pPr lvl="2"/>
            <a:endParaRPr/>
          </a:p>
          <a:p>
            <a:pPr lvl="3"/>
            <a:endParaRPr/>
          </a:p>
          <a:p>
            <a:pPr lvl="4"/>
            <a:endParaRPr/>
          </a:p>
        </p:txBody>
      </p:sp>
      <p:sp>
        <p:nvSpPr>
          <p:cNvPr id="65" name="Slide Subtitle"/>
          <p:cNvSpPr txBox="1">
            <a:spLocks noGrp="1"/>
          </p:cNvSpPr>
          <p:nvPr>
            <p:ph type="body" sz="quarter" idx="21" hasCustomPrompt="1"/>
          </p:nvPr>
        </p:nvSpPr>
        <p:spPr>
          <a:xfrm>
            <a:off x="1013440" y="2733336"/>
            <a:ext cx="5105401" cy="580899"/>
          </a:xfrm>
          <a:prstGeom prst="rect">
            <a:avLst/>
          </a:prstGeom>
        </p:spPr>
        <p:txBody>
          <a:bodyPr anchor="ctr"/>
          <a:lstStyle/>
          <a:p>
            <a:r>
              <a:t>Slide Subtitle</a:t>
            </a:r>
          </a:p>
        </p:txBody>
      </p:sp>
      <p:sp>
        <p:nvSpPr>
          <p:cNvPr id="66" name="Slide Title"/>
          <p:cNvSpPr txBox="1">
            <a:spLocks noGrp="1"/>
          </p:cNvSpPr>
          <p:nvPr>
            <p:ph type="title" hasCustomPrompt="1"/>
          </p:nvPr>
        </p:nvSpPr>
        <p:spPr>
          <a:xfrm>
            <a:off x="1014989" y="634298"/>
            <a:ext cx="5105637" cy="2285062"/>
          </a:xfrm>
          <a:prstGeom prst="rect">
            <a:avLst/>
          </a:prstGeom>
        </p:spPr>
        <p:txBody>
          <a:bodyPr/>
          <a:lstStyle>
            <a:lvl1pPr>
              <a:defRPr sz="5800"/>
            </a:lvl1pPr>
          </a:lstStyle>
          <a:p>
            <a:r>
              <a:t>Slide Title</a:t>
            </a:r>
          </a:p>
        </p:txBody>
      </p:sp>
      <p:sp>
        <p:nvSpPr>
          <p:cNvPr id="67" name="Image"/>
          <p:cNvSpPr>
            <a:spLocks noGrp="1"/>
          </p:cNvSpPr>
          <p:nvPr>
            <p:ph type="pic" idx="22"/>
          </p:nvPr>
        </p:nvSpPr>
        <p:spPr>
          <a:xfrm>
            <a:off x="5845404" y="873401"/>
            <a:ext cx="7146696" cy="8736814"/>
          </a:xfrm>
          <a:prstGeom prst="rect">
            <a:avLst/>
          </a:prstGeom>
        </p:spPr>
        <p:txBody>
          <a:bodyPr lIns="91439" tIns="45719" rIns="91439" bIns="45719">
            <a:noAutofit/>
          </a:bodyPr>
          <a:lstStyle/>
          <a:p>
            <a:endParaRPr/>
          </a:p>
        </p:txBody>
      </p:sp>
      <p:sp>
        <p:nvSpPr>
          <p:cNvPr id="68" name="Slide Number"/>
          <p:cNvSpPr txBox="1">
            <a:spLocks noGrp="1"/>
          </p:cNvSpPr>
          <p:nvPr>
            <p:ph type="sldNum" sz="quarter" idx="2"/>
          </p:nvPr>
        </p:nvSpPr>
        <p:spPr>
          <a:xfrm>
            <a:off x="6350000" y="9296400"/>
            <a:ext cx="283388" cy="317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Section">
    <p:spTree>
      <p:nvGrpSpPr>
        <p:cNvPr id="1" name=""/>
        <p:cNvGrpSpPr/>
        <p:nvPr/>
      </p:nvGrpSpPr>
      <p:grpSpPr>
        <a:xfrm>
          <a:off x="0" y="0"/>
          <a:ext cx="0" cy="0"/>
          <a:chOff x="0" y="0"/>
          <a:chExt cx="0" cy="0"/>
        </a:xfrm>
      </p:grpSpPr>
      <p:sp>
        <p:nvSpPr>
          <p:cNvPr id="75" name="Rectangle"/>
          <p:cNvSpPr/>
          <p:nvPr/>
        </p:nvSpPr>
        <p:spPr>
          <a:xfrm>
            <a:off x="629841" y="634298"/>
            <a:ext cx="11732419" cy="8485004"/>
          </a:xfrm>
          <a:prstGeom prst="rect">
            <a:avLst/>
          </a:prstGeom>
          <a:solidFill>
            <a:srgbClr val="7CA0B2"/>
          </a:solidFill>
          <a:ln w="12700">
            <a:miter lim="400000"/>
          </a:ln>
        </p:spPr>
        <p:txBody>
          <a:bodyPr lIns="0" tIns="0" rIns="0" bIns="0" anchor="ctr"/>
          <a:lstStyle/>
          <a:p>
            <a:pPr defTabSz="415431">
              <a:lnSpc>
                <a:spcPct val="100000"/>
              </a:lnSpc>
              <a:spcBef>
                <a:spcPts val="0"/>
              </a:spcBef>
              <a:defRPr spc="-39">
                <a:solidFill>
                  <a:srgbClr val="FFFFFF"/>
                </a:solidFill>
                <a:latin typeface="Canela Deck Bold"/>
                <a:ea typeface="Canela Deck Bold"/>
                <a:cs typeface="Canela Deck Bold"/>
                <a:sym typeface="Canela Deck Bold"/>
              </a:defRPr>
            </a:pPr>
            <a:endParaRPr/>
          </a:p>
        </p:txBody>
      </p:sp>
      <p:sp>
        <p:nvSpPr>
          <p:cNvPr id="76" name="Section Title"/>
          <p:cNvSpPr txBox="1">
            <a:spLocks noGrp="1"/>
          </p:cNvSpPr>
          <p:nvPr>
            <p:ph type="title" hasCustomPrompt="1"/>
          </p:nvPr>
        </p:nvSpPr>
        <p:spPr>
          <a:xfrm>
            <a:off x="1016000" y="3218508"/>
            <a:ext cx="10972800" cy="3328176"/>
          </a:xfrm>
          <a:prstGeom prst="rect">
            <a:avLst/>
          </a:prstGeom>
        </p:spPr>
        <p:txBody>
          <a:bodyPr anchor="ctr"/>
          <a:lstStyle>
            <a:lvl1pPr>
              <a:lnSpc>
                <a:spcPct val="90000"/>
              </a:lnSpc>
              <a:defRPr sz="8400">
                <a:solidFill>
                  <a:srgbClr val="FFFFFF"/>
                </a:solidFill>
                <a:latin typeface="Canela Regular"/>
                <a:ea typeface="Canela Regular"/>
                <a:cs typeface="Canela Regular"/>
                <a:sym typeface="Canela Regular"/>
              </a:defRPr>
            </a:lvl1pPr>
          </a:lstStyle>
          <a:p>
            <a:r>
              <a:t>Section Title</a:t>
            </a:r>
          </a:p>
        </p:txBody>
      </p:sp>
      <p:sp>
        <p:nvSpPr>
          <p:cNvPr id="77" name="Slide Number"/>
          <p:cNvSpPr txBox="1">
            <a:spLocks noGrp="1"/>
          </p:cNvSpPr>
          <p:nvPr>
            <p:ph type="sldNum" sz="quarter" idx="2"/>
          </p:nvPr>
        </p:nvSpPr>
        <p:spPr>
          <a:xfrm>
            <a:off x="6350000" y="9296400"/>
            <a:ext cx="283388" cy="317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84" name="Rectangle"/>
          <p:cNvSpPr/>
          <p:nvPr/>
        </p:nvSpPr>
        <p:spPr>
          <a:xfrm>
            <a:off x="629841" y="634298"/>
            <a:ext cx="11732419" cy="8485004"/>
          </a:xfrm>
          <a:prstGeom prst="rect">
            <a:avLst/>
          </a:prstGeom>
          <a:solidFill>
            <a:schemeClr val="accent5">
              <a:hueOff val="-246905"/>
              <a:satOff val="-77181"/>
              <a:lumOff val="20457"/>
            </a:schemeClr>
          </a:solidFill>
          <a:ln w="12700">
            <a:miter lim="400000"/>
          </a:ln>
        </p:spPr>
        <p:txBody>
          <a:bodyPr lIns="0" tIns="0" rIns="0" bIns="0" anchor="ctr"/>
          <a:lstStyle/>
          <a:p>
            <a:pPr defTabSz="415431">
              <a:lnSpc>
                <a:spcPct val="100000"/>
              </a:lnSpc>
              <a:spcBef>
                <a:spcPts val="0"/>
              </a:spcBef>
              <a:defRPr spc="-39">
                <a:solidFill>
                  <a:srgbClr val="FFFFFF"/>
                </a:solidFill>
                <a:latin typeface="Canela Deck Bold"/>
                <a:ea typeface="Canela Deck Bold"/>
                <a:cs typeface="Canela Deck Bold"/>
                <a:sym typeface="Canela Deck Bold"/>
              </a:defRPr>
            </a:pPr>
            <a:endParaRPr/>
          </a:p>
        </p:txBody>
      </p:sp>
      <p:sp>
        <p:nvSpPr>
          <p:cNvPr id="85" name="Slide Subtitle"/>
          <p:cNvSpPr txBox="1">
            <a:spLocks noGrp="1"/>
          </p:cNvSpPr>
          <p:nvPr>
            <p:ph type="body" sz="quarter" idx="21" hasCustomPrompt="1"/>
          </p:nvPr>
        </p:nvSpPr>
        <p:spPr>
          <a:xfrm>
            <a:off x="1016000" y="1912916"/>
            <a:ext cx="10972800" cy="580899"/>
          </a:xfrm>
          <a:prstGeom prst="rect">
            <a:avLst/>
          </a:prstGeom>
        </p:spPr>
        <p:txBody>
          <a:bodyPr anchor="ctr"/>
          <a:lstStyle/>
          <a:p>
            <a:r>
              <a:t>Slide Subtitle</a:t>
            </a:r>
          </a:p>
        </p:txBody>
      </p:sp>
      <p:sp>
        <p:nvSpPr>
          <p:cNvPr id="86" name="Slide Title"/>
          <p:cNvSpPr txBox="1">
            <a:spLocks noGrp="1"/>
          </p:cNvSpPr>
          <p:nvPr>
            <p:ph type="title" hasCustomPrompt="1"/>
          </p:nvPr>
        </p:nvSpPr>
        <p:spPr>
          <a:xfrm>
            <a:off x="1016000" y="634298"/>
            <a:ext cx="10972800" cy="1369650"/>
          </a:xfrm>
          <a:prstGeom prst="rect">
            <a:avLst/>
          </a:prstGeom>
        </p:spPr>
        <p:txBody>
          <a:bodyPr/>
          <a:lstStyle>
            <a:lvl1pPr>
              <a:defRPr sz="5800"/>
            </a:lvl1pPr>
          </a:lstStyle>
          <a:p>
            <a:r>
              <a:t>Slide Title</a:t>
            </a:r>
          </a:p>
        </p:txBody>
      </p:sp>
      <p:sp>
        <p:nvSpPr>
          <p:cNvPr id="87" name="Slide Number"/>
          <p:cNvSpPr txBox="1">
            <a:spLocks noGrp="1"/>
          </p:cNvSpPr>
          <p:nvPr>
            <p:ph type="sldNum" sz="quarter" idx="2"/>
          </p:nvPr>
        </p:nvSpPr>
        <p:spPr>
          <a:xfrm>
            <a:off x="6350000" y="9296400"/>
            <a:ext cx="283388" cy="317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94" name="Rectangle"/>
          <p:cNvSpPr/>
          <p:nvPr/>
        </p:nvSpPr>
        <p:spPr>
          <a:xfrm>
            <a:off x="6501948" y="634298"/>
            <a:ext cx="5868673" cy="8485004"/>
          </a:xfrm>
          <a:prstGeom prst="rect">
            <a:avLst/>
          </a:prstGeom>
          <a:solidFill>
            <a:schemeClr val="accent1">
              <a:hueOff val="129105"/>
            </a:schemeClr>
          </a:solidFill>
          <a:ln w="12700">
            <a:miter lim="400000"/>
          </a:ln>
        </p:spPr>
        <p:txBody>
          <a:bodyPr lIns="0" tIns="0" rIns="0" bIns="0" anchor="ctr"/>
          <a:lstStyle/>
          <a:p>
            <a:pPr defTabSz="415431">
              <a:lnSpc>
                <a:spcPct val="100000"/>
              </a:lnSpc>
              <a:spcBef>
                <a:spcPts val="0"/>
              </a:spcBef>
              <a:defRPr spc="-39">
                <a:solidFill>
                  <a:srgbClr val="FFFFFF"/>
                </a:solidFill>
                <a:latin typeface="Canela Deck Bold"/>
                <a:ea typeface="Canela Deck Bold"/>
                <a:cs typeface="Canela Deck Bold"/>
                <a:sym typeface="Canela Deck Bold"/>
              </a:defRPr>
            </a:pPr>
            <a:endParaRPr/>
          </a:p>
        </p:txBody>
      </p:sp>
      <p:sp>
        <p:nvSpPr>
          <p:cNvPr id="95" name="Rectangle"/>
          <p:cNvSpPr/>
          <p:nvPr/>
        </p:nvSpPr>
        <p:spPr>
          <a:xfrm>
            <a:off x="634179" y="1306765"/>
            <a:ext cx="5869796" cy="7140070"/>
          </a:xfrm>
          <a:prstGeom prst="rect">
            <a:avLst/>
          </a:prstGeom>
          <a:solidFill>
            <a:schemeClr val="accent3">
              <a:satOff val="-3883"/>
              <a:lumOff val="14670"/>
            </a:schemeClr>
          </a:solidFill>
          <a:ln w="12700">
            <a:miter lim="400000"/>
          </a:ln>
        </p:spPr>
        <p:txBody>
          <a:bodyPr lIns="0" tIns="0" rIns="0" bIns="0" anchor="ctr"/>
          <a:lstStyle/>
          <a:p>
            <a:pPr defTabSz="415431">
              <a:lnSpc>
                <a:spcPct val="100000"/>
              </a:lnSpc>
              <a:spcBef>
                <a:spcPts val="0"/>
              </a:spcBef>
              <a:defRPr spc="-39">
                <a:solidFill>
                  <a:srgbClr val="FFFFFF"/>
                </a:solidFill>
                <a:latin typeface="Canela Deck Bold"/>
                <a:ea typeface="Canela Deck Bold"/>
                <a:cs typeface="Canela Deck Bold"/>
                <a:sym typeface="Canela Deck Bold"/>
              </a:defRPr>
            </a:pPr>
            <a:endParaRPr/>
          </a:p>
        </p:txBody>
      </p:sp>
      <p:sp>
        <p:nvSpPr>
          <p:cNvPr id="96" name="Agenda Title"/>
          <p:cNvSpPr txBox="1">
            <a:spLocks noGrp="1"/>
          </p:cNvSpPr>
          <p:nvPr>
            <p:ph type="title" hasCustomPrompt="1"/>
          </p:nvPr>
        </p:nvSpPr>
        <p:spPr>
          <a:xfrm>
            <a:off x="955765" y="4082738"/>
            <a:ext cx="5239324" cy="1318850"/>
          </a:xfrm>
          <a:prstGeom prst="rect">
            <a:avLst/>
          </a:prstGeom>
        </p:spPr>
        <p:txBody>
          <a:bodyPr anchor="ctr"/>
          <a:lstStyle>
            <a:lvl1pPr>
              <a:defRPr sz="5800"/>
            </a:lvl1pPr>
          </a:lstStyle>
          <a:p>
            <a:r>
              <a:t>Agenda Title</a:t>
            </a:r>
          </a:p>
        </p:txBody>
      </p:sp>
      <p:sp>
        <p:nvSpPr>
          <p:cNvPr id="97" name="Body Level One…"/>
          <p:cNvSpPr txBox="1">
            <a:spLocks noGrp="1"/>
          </p:cNvSpPr>
          <p:nvPr>
            <p:ph type="body" sz="quarter" idx="1" hasCustomPrompt="1"/>
          </p:nvPr>
        </p:nvSpPr>
        <p:spPr>
          <a:xfrm>
            <a:off x="6834361" y="3054942"/>
            <a:ext cx="5214674" cy="3985172"/>
          </a:xfrm>
          <a:prstGeom prst="rect">
            <a:avLst/>
          </a:prstGeom>
        </p:spPr>
        <p:txBody>
          <a:bodyPr anchor="ctr"/>
          <a:lstStyle>
            <a:lvl1pPr algn="l">
              <a:lnSpc>
                <a:spcPct val="100000"/>
              </a:lnSpc>
              <a:spcBef>
                <a:spcPts val="2300"/>
              </a:spcBef>
              <a:defRPr sz="2700" spc="-26"/>
            </a:lvl1pPr>
            <a:lvl2pPr algn="l">
              <a:lnSpc>
                <a:spcPct val="100000"/>
              </a:lnSpc>
              <a:spcBef>
                <a:spcPts val="2300"/>
              </a:spcBef>
              <a:defRPr sz="2700" spc="-26"/>
            </a:lvl2pPr>
            <a:lvl3pPr algn="l">
              <a:lnSpc>
                <a:spcPct val="100000"/>
              </a:lnSpc>
              <a:spcBef>
                <a:spcPts val="2300"/>
              </a:spcBef>
              <a:defRPr sz="2700" spc="-26"/>
            </a:lvl3pPr>
            <a:lvl4pPr algn="l">
              <a:lnSpc>
                <a:spcPct val="100000"/>
              </a:lnSpc>
              <a:spcBef>
                <a:spcPts val="2300"/>
              </a:spcBef>
              <a:defRPr sz="2700" spc="-26"/>
            </a:lvl4pPr>
            <a:lvl5pPr algn="l">
              <a:lnSpc>
                <a:spcPct val="100000"/>
              </a:lnSpc>
              <a:spcBef>
                <a:spcPts val="2300"/>
              </a:spcBef>
              <a:defRPr sz="2700" spc="-26"/>
            </a:lvl5pPr>
          </a:lstStyle>
          <a:p>
            <a:r>
              <a:t>Agenda Topics</a:t>
            </a:r>
          </a:p>
          <a:p>
            <a:pPr lvl="1"/>
            <a:endParaRPr/>
          </a:p>
          <a:p>
            <a:pPr lvl="2"/>
            <a:endParaRPr/>
          </a:p>
          <a:p>
            <a:pPr lvl="3"/>
            <a:endParaRPr/>
          </a:p>
          <a:p>
            <a:pPr lvl="4"/>
            <a:endParaRPr/>
          </a:p>
        </p:txBody>
      </p:sp>
      <p:sp>
        <p:nvSpPr>
          <p:cNvPr id="98" name="Slide Number"/>
          <p:cNvSpPr txBox="1">
            <a:spLocks noGrp="1"/>
          </p:cNvSpPr>
          <p:nvPr>
            <p:ph type="sldNum" sz="quarter" idx="2"/>
          </p:nvPr>
        </p:nvSpPr>
        <p:spPr>
          <a:xfrm>
            <a:off x="6350000" y="9296400"/>
            <a:ext cx="283388" cy="3175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7F2"/>
        </a:solidFill>
        <a:effectLst/>
      </p:bgPr>
    </p:bg>
    <p:spTree>
      <p:nvGrpSpPr>
        <p:cNvPr id="1" name=""/>
        <p:cNvGrpSpPr/>
        <p:nvPr/>
      </p:nvGrpSpPr>
      <p:grpSpPr>
        <a:xfrm>
          <a:off x="0" y="0"/>
          <a:ext cx="0" cy="0"/>
          <a:chOff x="0" y="0"/>
          <a:chExt cx="0" cy="0"/>
        </a:xfrm>
      </p:grpSpPr>
      <p:sp>
        <p:nvSpPr>
          <p:cNvPr id="2" name="Rectangle"/>
          <p:cNvSpPr/>
          <p:nvPr/>
        </p:nvSpPr>
        <p:spPr>
          <a:xfrm>
            <a:off x="636191" y="634298"/>
            <a:ext cx="11732418" cy="8485004"/>
          </a:xfrm>
          <a:prstGeom prst="rect">
            <a:avLst/>
          </a:prstGeom>
          <a:solidFill>
            <a:srgbClr val="D3B9BD"/>
          </a:solidFill>
          <a:ln w="12700">
            <a:miter lim="400000"/>
          </a:ln>
        </p:spPr>
        <p:txBody>
          <a:bodyPr lIns="0" tIns="0" rIns="0" bIns="0" anchor="ctr"/>
          <a:lstStyle/>
          <a:p>
            <a:pPr defTabSz="415431">
              <a:lnSpc>
                <a:spcPct val="100000"/>
              </a:lnSpc>
              <a:spcBef>
                <a:spcPts val="0"/>
              </a:spcBef>
              <a:defRPr spc="-39">
                <a:solidFill>
                  <a:srgbClr val="FFFFFF"/>
                </a:solidFill>
                <a:latin typeface="Canela Deck Bold"/>
                <a:ea typeface="Canela Deck Bold"/>
                <a:cs typeface="Canela Deck Bold"/>
                <a:sym typeface="Canela Deck Bold"/>
              </a:defRPr>
            </a:pPr>
            <a:endParaRPr/>
          </a:p>
        </p:txBody>
      </p:sp>
      <p:sp>
        <p:nvSpPr>
          <p:cNvPr id="3" name="Presentation Title"/>
          <p:cNvSpPr txBox="1">
            <a:spLocks noGrp="1"/>
          </p:cNvSpPr>
          <p:nvPr>
            <p:ph type="title" hasCustomPrompt="1"/>
          </p:nvPr>
        </p:nvSpPr>
        <p:spPr>
          <a:xfrm>
            <a:off x="1016000" y="1821064"/>
            <a:ext cx="10972800" cy="38711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p>
            <a:r>
              <a:t>Presentation Title</a:t>
            </a:r>
          </a:p>
        </p:txBody>
      </p:sp>
      <p:sp>
        <p:nvSpPr>
          <p:cNvPr id="4" name="Body Level One…"/>
          <p:cNvSpPr txBox="1">
            <a:spLocks noGrp="1"/>
          </p:cNvSpPr>
          <p:nvPr>
            <p:ph type="body" idx="1" hasCustomPrompt="1"/>
          </p:nvPr>
        </p:nvSpPr>
        <p:spPr>
          <a:xfrm>
            <a:off x="1016000" y="5974074"/>
            <a:ext cx="10972800" cy="10914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Subtitle</a:t>
            </a:r>
          </a:p>
          <a:p>
            <a:pPr lvl="1"/>
            <a:endParaRPr/>
          </a:p>
          <a:p>
            <a:pPr lvl="2"/>
            <a:endParaRPr/>
          </a:p>
          <a:p>
            <a:pPr lvl="3"/>
            <a:endParaRPr/>
          </a:p>
          <a:p>
            <a:pPr lvl="4"/>
            <a:endParaRPr/>
          </a:p>
        </p:txBody>
      </p:sp>
      <p:sp>
        <p:nvSpPr>
          <p:cNvPr id="5" name="Slide Number"/>
          <p:cNvSpPr txBox="1">
            <a:spLocks noGrp="1"/>
          </p:cNvSpPr>
          <p:nvPr>
            <p:ph type="sldNum" sz="quarter" idx="2"/>
          </p:nvPr>
        </p:nvSpPr>
        <p:spPr>
          <a:xfrm>
            <a:off x="6348006" y="9296400"/>
            <a:ext cx="283388" cy="317501"/>
          </a:xfrm>
          <a:prstGeom prst="rect">
            <a:avLst/>
          </a:prstGeom>
          <a:ln w="12700">
            <a:miter lim="400000"/>
          </a:ln>
        </p:spPr>
        <p:txBody>
          <a:bodyPr wrap="none" lIns="50800" tIns="50800" rIns="50800" bIns="50800" anchor="b">
            <a:spAutoFit/>
          </a:bodyPr>
          <a:lstStyle>
            <a:lvl1pPr defTabSz="587022">
              <a:lnSpc>
                <a:spcPct val="100000"/>
              </a:lnSpc>
              <a:spcBef>
                <a:spcPts val="0"/>
              </a:spcBef>
              <a:defRPr sz="1400">
                <a:solidFill>
                  <a:srgbClr val="5E5E5E"/>
                </a:solidFill>
                <a:latin typeface="Proxima Nova"/>
                <a:ea typeface="Proxima Nova"/>
                <a:cs typeface="Proxima Nova"/>
                <a:sym typeface="Proxima Nova"/>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1pPr>
      <a:lvl2pPr marL="0" marR="0" indent="4572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2pPr>
      <a:lvl3pPr marL="0" marR="0" indent="9144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3pPr>
      <a:lvl4pPr marL="0" marR="0" indent="13716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4pPr>
      <a:lvl5pPr marL="0" marR="0" indent="18288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5pPr>
      <a:lvl6pPr marL="0" marR="0" indent="22860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6pPr>
      <a:lvl7pPr marL="0" marR="0" indent="27432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7pPr>
      <a:lvl8pPr marL="0" marR="0" indent="32004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8pPr>
      <a:lvl9pPr marL="0" marR="0" indent="36576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9pPr>
    </p:titleStyle>
    <p:bodyStyle>
      <a:lvl1pPr marL="0" marR="0" indent="0" algn="ctr" defTabSz="587022" rtl="0" latinLnBrk="0">
        <a:lnSpc>
          <a:spcPct val="90000"/>
        </a:lnSpc>
        <a:spcBef>
          <a:spcPts val="0"/>
        </a:spcBef>
        <a:spcAft>
          <a:spcPts val="0"/>
        </a:spcAft>
        <a:buClrTx/>
        <a:buSzTx/>
        <a:buFontTx/>
        <a:buNone/>
        <a:tabLst/>
        <a:defRPr sz="2600" b="1" i="0" u="none" strike="noStrike" cap="none" spc="0" baseline="0">
          <a:solidFill>
            <a:srgbClr val="000000"/>
          </a:solidFill>
          <a:uFillTx/>
          <a:latin typeface="Proxima Nova"/>
          <a:ea typeface="Proxima Nova"/>
          <a:cs typeface="Proxima Nova"/>
          <a:sym typeface="Proxima Nova"/>
        </a:defRPr>
      </a:lvl1pPr>
      <a:lvl2pPr marL="0" marR="0" indent="457200" algn="ctr" defTabSz="587022" rtl="0" latinLnBrk="0">
        <a:lnSpc>
          <a:spcPct val="90000"/>
        </a:lnSpc>
        <a:spcBef>
          <a:spcPts val="0"/>
        </a:spcBef>
        <a:spcAft>
          <a:spcPts val="0"/>
        </a:spcAft>
        <a:buClrTx/>
        <a:buSzTx/>
        <a:buFontTx/>
        <a:buNone/>
        <a:tabLst/>
        <a:defRPr sz="2600" b="1" i="0" u="none" strike="noStrike" cap="none" spc="0" baseline="0">
          <a:solidFill>
            <a:srgbClr val="000000"/>
          </a:solidFill>
          <a:uFillTx/>
          <a:latin typeface="Proxima Nova"/>
          <a:ea typeface="Proxima Nova"/>
          <a:cs typeface="Proxima Nova"/>
          <a:sym typeface="Proxima Nova"/>
        </a:defRPr>
      </a:lvl2pPr>
      <a:lvl3pPr marL="0" marR="0" indent="914400" algn="ctr" defTabSz="587022" rtl="0" latinLnBrk="0">
        <a:lnSpc>
          <a:spcPct val="90000"/>
        </a:lnSpc>
        <a:spcBef>
          <a:spcPts val="0"/>
        </a:spcBef>
        <a:spcAft>
          <a:spcPts val="0"/>
        </a:spcAft>
        <a:buClrTx/>
        <a:buSzTx/>
        <a:buFontTx/>
        <a:buNone/>
        <a:tabLst/>
        <a:defRPr sz="2600" b="1" i="0" u="none" strike="noStrike" cap="none" spc="0" baseline="0">
          <a:solidFill>
            <a:srgbClr val="000000"/>
          </a:solidFill>
          <a:uFillTx/>
          <a:latin typeface="Proxima Nova"/>
          <a:ea typeface="Proxima Nova"/>
          <a:cs typeface="Proxima Nova"/>
          <a:sym typeface="Proxima Nova"/>
        </a:defRPr>
      </a:lvl3pPr>
      <a:lvl4pPr marL="0" marR="0" indent="1371600" algn="ctr" defTabSz="587022" rtl="0" latinLnBrk="0">
        <a:lnSpc>
          <a:spcPct val="90000"/>
        </a:lnSpc>
        <a:spcBef>
          <a:spcPts val="0"/>
        </a:spcBef>
        <a:spcAft>
          <a:spcPts val="0"/>
        </a:spcAft>
        <a:buClrTx/>
        <a:buSzTx/>
        <a:buFontTx/>
        <a:buNone/>
        <a:tabLst/>
        <a:defRPr sz="2600" b="1" i="0" u="none" strike="noStrike" cap="none" spc="0" baseline="0">
          <a:solidFill>
            <a:srgbClr val="000000"/>
          </a:solidFill>
          <a:uFillTx/>
          <a:latin typeface="Proxima Nova"/>
          <a:ea typeface="Proxima Nova"/>
          <a:cs typeface="Proxima Nova"/>
          <a:sym typeface="Proxima Nova"/>
        </a:defRPr>
      </a:lvl4pPr>
      <a:lvl5pPr marL="0" marR="0" indent="1828800" algn="ctr" defTabSz="587022" rtl="0" latinLnBrk="0">
        <a:lnSpc>
          <a:spcPct val="90000"/>
        </a:lnSpc>
        <a:spcBef>
          <a:spcPts val="0"/>
        </a:spcBef>
        <a:spcAft>
          <a:spcPts val="0"/>
        </a:spcAft>
        <a:buClrTx/>
        <a:buSzTx/>
        <a:buFontTx/>
        <a:buNone/>
        <a:tabLst/>
        <a:defRPr sz="2600" b="1" i="0" u="none" strike="noStrike" cap="none" spc="0" baseline="0">
          <a:solidFill>
            <a:srgbClr val="000000"/>
          </a:solidFill>
          <a:uFillTx/>
          <a:latin typeface="Proxima Nova"/>
          <a:ea typeface="Proxima Nova"/>
          <a:cs typeface="Proxima Nova"/>
          <a:sym typeface="Proxima Nova"/>
        </a:defRPr>
      </a:lvl5pPr>
      <a:lvl6pPr marL="0" marR="0" indent="2286000" algn="ctr" defTabSz="587022" rtl="0" latinLnBrk="0">
        <a:lnSpc>
          <a:spcPct val="90000"/>
        </a:lnSpc>
        <a:spcBef>
          <a:spcPts val="0"/>
        </a:spcBef>
        <a:spcAft>
          <a:spcPts val="0"/>
        </a:spcAft>
        <a:buClrTx/>
        <a:buSzTx/>
        <a:buFontTx/>
        <a:buNone/>
        <a:tabLst/>
        <a:defRPr sz="2600" b="1" i="0" u="none" strike="noStrike" cap="none" spc="0" baseline="0">
          <a:solidFill>
            <a:srgbClr val="000000"/>
          </a:solidFill>
          <a:uFillTx/>
          <a:latin typeface="Proxima Nova"/>
          <a:ea typeface="Proxima Nova"/>
          <a:cs typeface="Proxima Nova"/>
          <a:sym typeface="Proxima Nova"/>
        </a:defRPr>
      </a:lvl6pPr>
      <a:lvl7pPr marL="0" marR="0" indent="2743200" algn="ctr" defTabSz="587022" rtl="0" latinLnBrk="0">
        <a:lnSpc>
          <a:spcPct val="90000"/>
        </a:lnSpc>
        <a:spcBef>
          <a:spcPts val="0"/>
        </a:spcBef>
        <a:spcAft>
          <a:spcPts val="0"/>
        </a:spcAft>
        <a:buClrTx/>
        <a:buSzTx/>
        <a:buFontTx/>
        <a:buNone/>
        <a:tabLst/>
        <a:defRPr sz="2600" b="1" i="0" u="none" strike="noStrike" cap="none" spc="0" baseline="0">
          <a:solidFill>
            <a:srgbClr val="000000"/>
          </a:solidFill>
          <a:uFillTx/>
          <a:latin typeface="Proxima Nova"/>
          <a:ea typeface="Proxima Nova"/>
          <a:cs typeface="Proxima Nova"/>
          <a:sym typeface="Proxima Nova"/>
        </a:defRPr>
      </a:lvl7pPr>
      <a:lvl8pPr marL="0" marR="0" indent="3200400" algn="ctr" defTabSz="587022" rtl="0" latinLnBrk="0">
        <a:lnSpc>
          <a:spcPct val="90000"/>
        </a:lnSpc>
        <a:spcBef>
          <a:spcPts val="0"/>
        </a:spcBef>
        <a:spcAft>
          <a:spcPts val="0"/>
        </a:spcAft>
        <a:buClrTx/>
        <a:buSzTx/>
        <a:buFontTx/>
        <a:buNone/>
        <a:tabLst/>
        <a:defRPr sz="2600" b="1" i="0" u="none" strike="noStrike" cap="none" spc="0" baseline="0">
          <a:solidFill>
            <a:srgbClr val="000000"/>
          </a:solidFill>
          <a:uFillTx/>
          <a:latin typeface="Proxima Nova"/>
          <a:ea typeface="Proxima Nova"/>
          <a:cs typeface="Proxima Nova"/>
          <a:sym typeface="Proxima Nova"/>
        </a:defRPr>
      </a:lvl8pPr>
      <a:lvl9pPr marL="0" marR="0" indent="3657600" algn="ctr" defTabSz="587022" rtl="0" latinLnBrk="0">
        <a:lnSpc>
          <a:spcPct val="90000"/>
        </a:lnSpc>
        <a:spcBef>
          <a:spcPts val="0"/>
        </a:spcBef>
        <a:spcAft>
          <a:spcPts val="0"/>
        </a:spcAft>
        <a:buClrTx/>
        <a:buSzTx/>
        <a:buFontTx/>
        <a:buNone/>
        <a:tabLst/>
        <a:defRPr sz="2600" b="1" i="0" u="none" strike="noStrike" cap="none" spc="0" baseline="0">
          <a:solidFill>
            <a:srgbClr val="000000"/>
          </a:solidFill>
          <a:uFillTx/>
          <a:latin typeface="Proxima Nova"/>
          <a:ea typeface="Proxima Nova"/>
          <a:cs typeface="Proxima Nova"/>
          <a:sym typeface="Proxima Nova"/>
        </a:defRPr>
      </a:lvl9pPr>
    </p:bodyStyle>
    <p:otherStyle>
      <a:lvl1pPr marL="0" marR="0" indent="0" algn="ctr" defTabSz="587022"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Proxima Nova"/>
        </a:defRPr>
      </a:lvl1pPr>
      <a:lvl2pPr marL="0" marR="0" indent="457200" algn="ctr" defTabSz="587022"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Proxima Nova"/>
        </a:defRPr>
      </a:lvl2pPr>
      <a:lvl3pPr marL="0" marR="0" indent="914400" algn="ctr" defTabSz="587022"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Proxima Nova"/>
        </a:defRPr>
      </a:lvl3pPr>
      <a:lvl4pPr marL="0" marR="0" indent="1371600" algn="ctr" defTabSz="587022"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Proxima Nova"/>
        </a:defRPr>
      </a:lvl4pPr>
      <a:lvl5pPr marL="0" marR="0" indent="1828800" algn="ctr" defTabSz="587022"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Proxima Nova"/>
        </a:defRPr>
      </a:lvl5pPr>
      <a:lvl6pPr marL="0" marR="0" indent="2286000" algn="ctr" defTabSz="587022"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Proxima Nova"/>
        </a:defRPr>
      </a:lvl6pPr>
      <a:lvl7pPr marL="0" marR="0" indent="2743200" algn="ctr" defTabSz="587022"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Proxima Nova"/>
        </a:defRPr>
      </a:lvl7pPr>
      <a:lvl8pPr marL="0" marR="0" indent="3200400" algn="ctr" defTabSz="587022"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Proxima Nova"/>
        </a:defRPr>
      </a:lvl8pPr>
      <a:lvl9pPr marL="0" marR="0" indent="3657600" algn="ctr" defTabSz="587022"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Proxima Nov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hyperlink" Target="mailto:catalina.cantu01@utrgv.edu"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angle"/>
          <p:cNvSpPr/>
          <p:nvPr/>
        </p:nvSpPr>
        <p:spPr>
          <a:xfrm>
            <a:off x="2890368" y="7153351"/>
            <a:ext cx="7224064" cy="1375326"/>
          </a:xfrm>
          <a:prstGeom prst="rect">
            <a:avLst/>
          </a:prstGeom>
          <a:solidFill>
            <a:schemeClr val="accent2">
              <a:hueOff val="397434"/>
              <a:satOff val="-5190"/>
              <a:lumOff val="13575"/>
            </a:schemeClr>
          </a:solidFill>
          <a:ln w="12700">
            <a:miter lim="400000"/>
          </a:ln>
        </p:spPr>
        <p:txBody>
          <a:bodyPr lIns="50800" tIns="50800" rIns="50800" bIns="50800" anchor="ctr"/>
          <a:lstStyle/>
          <a:p>
            <a:pPr defTabSz="415431">
              <a:lnSpc>
                <a:spcPct val="100000"/>
              </a:lnSpc>
              <a:spcBef>
                <a:spcPts val="0"/>
              </a:spcBef>
              <a:defRPr spc="-39">
                <a:latin typeface="Canela Deck Bold"/>
                <a:ea typeface="Canela Deck Bold"/>
                <a:cs typeface="Canela Deck Bold"/>
                <a:sym typeface="Canela Deck Bold"/>
              </a:defRPr>
            </a:pPr>
            <a:endParaRPr/>
          </a:p>
        </p:txBody>
      </p:sp>
      <p:sp>
        <p:nvSpPr>
          <p:cNvPr id="162" name="ERP &amp; MRP"/>
          <p:cNvSpPr txBox="1">
            <a:spLocks noGrp="1"/>
          </p:cNvSpPr>
          <p:nvPr>
            <p:ph type="body" idx="21"/>
          </p:nvPr>
        </p:nvSpPr>
        <p:spPr>
          <a:xfrm>
            <a:off x="2959403" y="7179646"/>
            <a:ext cx="7085994" cy="132273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defTabSz="877823">
              <a:defRPr sz="7872">
                <a:latin typeface="Verdana"/>
                <a:ea typeface="Verdana"/>
                <a:cs typeface="Verdana"/>
                <a:sym typeface="Verdana"/>
              </a:defRPr>
            </a:lvl1pPr>
          </a:lstStyle>
          <a:p>
            <a:r>
              <a:t>ERP &amp; MRP</a:t>
            </a:r>
          </a:p>
        </p:txBody>
      </p:sp>
      <p:sp>
        <p:nvSpPr>
          <p:cNvPr id="163" name="Business Management…"/>
          <p:cNvSpPr txBox="1">
            <a:spLocks noGrp="1"/>
          </p:cNvSpPr>
          <p:nvPr>
            <p:ph type="ctrTitle"/>
          </p:nvPr>
        </p:nvSpPr>
        <p:spPr>
          <a:xfrm>
            <a:off x="1015999" y="2223512"/>
            <a:ext cx="10972801" cy="3968407"/>
          </a:xfrm>
          <a:prstGeom prst="rect">
            <a:avLst/>
          </a:prstGeom>
        </p:spPr>
        <p:txBody>
          <a:bodyPr/>
          <a:lstStyle/>
          <a:p>
            <a:pPr defTabSz="777240">
              <a:lnSpc>
                <a:spcPct val="90000"/>
              </a:lnSpc>
              <a:defRPr sz="8415"/>
            </a:pPr>
            <a:r>
              <a:t>Business Management </a:t>
            </a:r>
          </a:p>
          <a:p>
            <a:pPr defTabSz="777240">
              <a:lnSpc>
                <a:spcPct val="90000"/>
              </a:lnSpc>
              <a:defRPr sz="8415"/>
            </a:pPr>
            <a:r>
              <a:t>Systems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OPEN…"/>
          <p:cNvSpPr txBox="1">
            <a:spLocks noGrp="1"/>
          </p:cNvSpPr>
          <p:nvPr>
            <p:ph type="title"/>
          </p:nvPr>
        </p:nvSpPr>
        <p:spPr>
          <a:xfrm>
            <a:off x="1989334" y="2863538"/>
            <a:ext cx="2612935" cy="3499919"/>
          </a:xfrm>
          <a:prstGeom prst="rect">
            <a:avLst/>
          </a:prstGeom>
        </p:spPr>
        <p:txBody>
          <a:bodyPr>
            <a:normAutofit/>
          </a:bodyPr>
          <a:lstStyle/>
          <a:p>
            <a:pPr algn="l" defTabSz="914400">
              <a:lnSpc>
                <a:spcPct val="90000"/>
              </a:lnSpc>
              <a:defRPr sz="3800"/>
            </a:pPr>
            <a:r>
              <a:rPr sz="4600" dirty="0"/>
              <a:t>OPEN </a:t>
            </a:r>
          </a:p>
          <a:p>
            <a:pPr algn="l" defTabSz="914400">
              <a:lnSpc>
                <a:spcPct val="90000"/>
              </a:lnSpc>
              <a:defRPr sz="3800"/>
            </a:pPr>
            <a:r>
              <a:rPr sz="4600" dirty="0"/>
              <a:t>SOURCE</a:t>
            </a:r>
          </a:p>
          <a:p>
            <a:pPr algn="l" defTabSz="914400">
              <a:lnSpc>
                <a:spcPct val="90000"/>
              </a:lnSpc>
              <a:defRPr sz="3800"/>
            </a:pPr>
            <a:r>
              <a:rPr sz="4600" dirty="0"/>
              <a:t>ERP</a:t>
            </a:r>
          </a:p>
        </p:txBody>
      </p:sp>
      <p:sp>
        <p:nvSpPr>
          <p:cNvPr id="221" name="OpenPro…"/>
          <p:cNvSpPr txBox="1">
            <a:spLocks noGrp="1"/>
          </p:cNvSpPr>
          <p:nvPr>
            <p:ph type="body" sz="quarter" idx="1"/>
          </p:nvPr>
        </p:nvSpPr>
        <p:spPr>
          <a:xfrm>
            <a:off x="7793202" y="1668357"/>
            <a:ext cx="3302531" cy="6715791"/>
          </a:xfrm>
          <a:prstGeom prst="rect">
            <a:avLst/>
          </a:prstGeom>
        </p:spPr>
        <p:txBody>
          <a:bodyPr/>
          <a:lstStyle/>
          <a:p>
            <a:pPr marL="183062" indent="-183062" defTabSz="832104">
              <a:spcBef>
                <a:spcPts val="0"/>
              </a:spcBef>
              <a:buSzPct val="31000"/>
              <a:buBlip>
                <a:blip r:embed="rId2"/>
              </a:buBlip>
              <a:defRPr sz="3094" b="0" spc="0">
                <a:latin typeface="Verdana"/>
                <a:ea typeface="Verdana"/>
                <a:cs typeface="Verdana"/>
                <a:sym typeface="Verdana"/>
              </a:defRPr>
            </a:pPr>
            <a:r>
              <a:t>OpenPro</a:t>
            </a:r>
          </a:p>
          <a:p>
            <a:pPr marL="183062" indent="-183062" defTabSz="832104">
              <a:spcBef>
                <a:spcPts val="0"/>
              </a:spcBef>
              <a:buSzPct val="31000"/>
              <a:buBlip>
                <a:blip r:embed="rId2"/>
              </a:buBlip>
              <a:defRPr sz="3094" b="0" spc="0">
                <a:latin typeface="Verdana"/>
                <a:ea typeface="Verdana"/>
                <a:cs typeface="Verdana"/>
                <a:sym typeface="Verdana"/>
              </a:defRPr>
            </a:pPr>
            <a:r>
              <a:t>WebERP</a:t>
            </a:r>
          </a:p>
          <a:p>
            <a:pPr marL="183062" indent="-183062" defTabSz="832104">
              <a:spcBef>
                <a:spcPts val="0"/>
              </a:spcBef>
              <a:buSzPct val="31000"/>
              <a:buBlip>
                <a:blip r:embed="rId2"/>
              </a:buBlip>
              <a:defRPr sz="3094" b="0" spc="0">
                <a:latin typeface="Verdana"/>
                <a:ea typeface="Verdana"/>
                <a:cs typeface="Verdana"/>
                <a:sym typeface="Verdana"/>
              </a:defRPr>
            </a:pPr>
            <a:r>
              <a:t>Opentaps</a:t>
            </a:r>
          </a:p>
          <a:p>
            <a:pPr marL="183062" indent="-183062" defTabSz="832104">
              <a:spcBef>
                <a:spcPts val="0"/>
              </a:spcBef>
              <a:buSzPct val="31000"/>
              <a:buBlip>
                <a:blip r:embed="rId2"/>
              </a:buBlip>
              <a:defRPr sz="3094" b="0" spc="0">
                <a:latin typeface="Verdana"/>
                <a:ea typeface="Verdana"/>
                <a:cs typeface="Verdana"/>
                <a:sym typeface="Verdana"/>
              </a:defRPr>
            </a:pPr>
            <a:r>
              <a:t>Apache OFBiz</a:t>
            </a:r>
          </a:p>
          <a:p>
            <a:pPr marL="183062" indent="-183062" defTabSz="832104">
              <a:spcBef>
                <a:spcPts val="0"/>
              </a:spcBef>
              <a:buSzPct val="31000"/>
              <a:buBlip>
                <a:blip r:embed="rId2"/>
              </a:buBlip>
              <a:defRPr sz="3094" b="0" spc="0">
                <a:latin typeface="Verdana"/>
                <a:ea typeface="Verdana"/>
                <a:cs typeface="Verdana"/>
                <a:sym typeface="Verdana"/>
              </a:defRPr>
            </a:pPr>
            <a:r>
              <a:t>BlueSeer</a:t>
            </a:r>
          </a:p>
          <a:p>
            <a:pPr marL="183062" indent="-183062" defTabSz="832104">
              <a:spcBef>
                <a:spcPts val="0"/>
              </a:spcBef>
              <a:buSzPct val="31000"/>
              <a:buBlip>
                <a:blip r:embed="rId2"/>
              </a:buBlip>
              <a:defRPr sz="3094" b="0" spc="0">
                <a:latin typeface="Verdana"/>
                <a:ea typeface="Verdana"/>
                <a:cs typeface="Verdana"/>
                <a:sym typeface="Verdana"/>
              </a:defRPr>
            </a:pPr>
            <a:r>
              <a:t>Dolibarr</a:t>
            </a:r>
          </a:p>
          <a:p>
            <a:pPr marL="183062" indent="-183062" defTabSz="832104">
              <a:spcBef>
                <a:spcPts val="0"/>
              </a:spcBef>
              <a:buSzPct val="31000"/>
              <a:buBlip>
                <a:blip r:embed="rId2"/>
              </a:buBlip>
              <a:defRPr sz="3094" b="0" spc="0">
                <a:latin typeface="Verdana"/>
                <a:ea typeface="Verdana"/>
                <a:cs typeface="Verdana"/>
                <a:sym typeface="Verdana"/>
              </a:defRPr>
            </a:pPr>
            <a:r>
              <a:t>ERPNext</a:t>
            </a:r>
          </a:p>
          <a:p>
            <a:pPr marL="183062" indent="-183062" defTabSz="832104">
              <a:spcBef>
                <a:spcPts val="0"/>
              </a:spcBef>
              <a:buSzPct val="31000"/>
              <a:buBlip>
                <a:blip r:embed="rId2"/>
              </a:buBlip>
              <a:defRPr sz="3094" b="0" spc="0">
                <a:latin typeface="Verdana"/>
                <a:ea typeface="Verdana"/>
                <a:cs typeface="Verdana"/>
                <a:sym typeface="Verdana"/>
              </a:defRPr>
            </a:pPr>
            <a:r>
              <a:t>Easy ERP</a:t>
            </a:r>
          </a:p>
          <a:p>
            <a:pPr marL="183062" indent="-183062" defTabSz="832104">
              <a:spcBef>
                <a:spcPts val="0"/>
              </a:spcBef>
              <a:buSzPct val="31000"/>
              <a:buBlip>
                <a:blip r:embed="rId2"/>
              </a:buBlip>
              <a:defRPr sz="3094" b="0" spc="0">
                <a:latin typeface="Verdana"/>
                <a:ea typeface="Verdana"/>
                <a:cs typeface="Verdana"/>
                <a:sym typeface="Verdana"/>
              </a:defRPr>
            </a:pPr>
            <a:r>
              <a:t>inoERP</a:t>
            </a:r>
          </a:p>
          <a:p>
            <a:pPr marL="183062" indent="-183062" defTabSz="832104">
              <a:spcBef>
                <a:spcPts val="0"/>
              </a:spcBef>
              <a:buSzPct val="31000"/>
              <a:buBlip>
                <a:blip r:embed="rId2"/>
              </a:buBlip>
              <a:defRPr sz="3094" b="0" spc="0">
                <a:latin typeface="Verdana"/>
                <a:ea typeface="Verdana"/>
                <a:cs typeface="Verdana"/>
                <a:sym typeface="Verdana"/>
              </a:defRPr>
            </a:pPr>
            <a:r>
              <a:t>iDempiere</a:t>
            </a:r>
          </a:p>
          <a:p>
            <a:pPr marL="183062" indent="-183062" defTabSz="832104">
              <a:spcBef>
                <a:spcPts val="0"/>
              </a:spcBef>
              <a:buSzPct val="31000"/>
              <a:buBlip>
                <a:blip r:embed="rId2"/>
              </a:buBlip>
              <a:defRPr sz="3094" b="0" spc="0">
                <a:latin typeface="Verdana"/>
                <a:ea typeface="Verdana"/>
                <a:cs typeface="Verdana"/>
                <a:sym typeface="Verdana"/>
              </a:defRPr>
            </a:pPr>
            <a:r>
              <a:t>LedgerSMB</a:t>
            </a:r>
          </a:p>
          <a:p>
            <a:pPr marL="183062" indent="-183062" defTabSz="832104">
              <a:spcBef>
                <a:spcPts val="0"/>
              </a:spcBef>
              <a:buSzPct val="31000"/>
              <a:buBlip>
                <a:blip r:embed="rId2"/>
              </a:buBlip>
              <a:defRPr sz="3094" b="0" spc="0">
                <a:latin typeface="Verdana"/>
                <a:ea typeface="Verdana"/>
                <a:cs typeface="Verdana"/>
                <a:sym typeface="Verdana"/>
              </a:defRPr>
            </a:pPr>
            <a:r>
              <a:t>Metasfresh</a:t>
            </a:r>
          </a:p>
          <a:p>
            <a:pPr marL="183062" indent="-183062" defTabSz="832104">
              <a:spcBef>
                <a:spcPts val="0"/>
              </a:spcBef>
              <a:buSzPct val="31000"/>
              <a:buBlip>
                <a:blip r:embed="rId2"/>
              </a:buBlip>
              <a:defRPr sz="3094" b="0" spc="0">
                <a:latin typeface="Verdana"/>
                <a:ea typeface="Verdana"/>
                <a:cs typeface="Verdana"/>
                <a:sym typeface="Verdana"/>
              </a:defRPr>
            </a:pPr>
            <a:r>
              <a:t>MixERP</a:t>
            </a:r>
          </a:p>
          <a:p>
            <a:pPr marL="183062" indent="-183062" defTabSz="832104">
              <a:spcBef>
                <a:spcPts val="0"/>
              </a:spcBef>
              <a:buSzPct val="31000"/>
              <a:buBlip>
                <a:blip r:embed="rId2"/>
              </a:buBlip>
              <a:defRPr sz="3094" b="0" spc="0">
                <a:latin typeface="Verdana"/>
                <a:ea typeface="Verdana"/>
                <a:cs typeface="Verdana"/>
                <a:sym typeface="Verdana"/>
              </a:defRPr>
            </a:pPr>
            <a:r>
              <a:t>Odoo</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Rectangle"/>
          <p:cNvSpPr/>
          <p:nvPr/>
        </p:nvSpPr>
        <p:spPr>
          <a:xfrm>
            <a:off x="1328989" y="2252657"/>
            <a:ext cx="10235632" cy="6187153"/>
          </a:xfrm>
          <a:prstGeom prst="rect">
            <a:avLst/>
          </a:prstGeom>
          <a:solidFill>
            <a:schemeClr val="accent3">
              <a:satOff val="-3883"/>
              <a:lumOff val="14670"/>
            </a:schemeClr>
          </a:solidFill>
          <a:ln w="12700">
            <a:miter lim="400000"/>
          </a:ln>
        </p:spPr>
        <p:txBody>
          <a:bodyPr lIns="50800" tIns="50800" rIns="50800" bIns="50800" anchor="ctr"/>
          <a:lstStyle/>
          <a:p>
            <a:pPr defTabSz="415431">
              <a:lnSpc>
                <a:spcPct val="100000"/>
              </a:lnSpc>
              <a:spcBef>
                <a:spcPts val="0"/>
              </a:spcBef>
              <a:defRPr spc="-39">
                <a:latin typeface="Canela Deck Bold"/>
                <a:ea typeface="Canela Deck Bold"/>
                <a:cs typeface="Canela Deck Bold"/>
                <a:sym typeface="Canela Deck Bold"/>
              </a:defRPr>
            </a:pPr>
            <a:endParaRPr/>
          </a:p>
        </p:txBody>
      </p:sp>
      <p:sp>
        <p:nvSpPr>
          <p:cNvPr id="224" name="ERP VENDORS"/>
          <p:cNvSpPr txBox="1">
            <a:spLocks noGrp="1"/>
          </p:cNvSpPr>
          <p:nvPr>
            <p:ph type="title"/>
          </p:nvPr>
        </p:nvSpPr>
        <p:spPr>
          <a:prstGeom prst="rect">
            <a:avLst/>
          </a:prstGeom>
        </p:spPr>
        <p:txBody>
          <a:bodyPr/>
          <a:lstStyle>
            <a:lvl1pPr defTabSz="375694">
              <a:defRPr sz="6528"/>
            </a:lvl1pPr>
          </a:lstStyle>
          <a:p>
            <a:r>
              <a:t>ERP VENDORS</a:t>
            </a:r>
          </a:p>
        </p:txBody>
      </p:sp>
      <p:graphicFrame>
        <p:nvGraphicFramePr>
          <p:cNvPr id="225" name="Table 4"/>
          <p:cNvGraphicFramePr/>
          <p:nvPr/>
        </p:nvGraphicFramePr>
        <p:xfrm>
          <a:off x="1805199" y="2954286"/>
          <a:ext cx="8945213" cy="4679196"/>
        </p:xfrm>
        <a:graphic>
          <a:graphicData uri="http://schemas.openxmlformats.org/drawingml/2006/table">
            <a:tbl>
              <a:tblPr firstRow="1">
                <a:tableStyleId>{4C3C2611-4C71-4FC5-86AE-919BDF0F9419}</a:tableStyleId>
              </a:tblPr>
              <a:tblGrid>
                <a:gridCol w="2985839">
                  <a:extLst>
                    <a:ext uri="{9D8B030D-6E8A-4147-A177-3AD203B41FA5}">
                      <a16:colId xmlns:a16="http://schemas.microsoft.com/office/drawing/2014/main" val="20000"/>
                    </a:ext>
                  </a:extLst>
                </a:gridCol>
                <a:gridCol w="2979687">
                  <a:extLst>
                    <a:ext uri="{9D8B030D-6E8A-4147-A177-3AD203B41FA5}">
                      <a16:colId xmlns:a16="http://schemas.microsoft.com/office/drawing/2014/main" val="20001"/>
                    </a:ext>
                  </a:extLst>
                </a:gridCol>
                <a:gridCol w="2979687">
                  <a:extLst>
                    <a:ext uri="{9D8B030D-6E8A-4147-A177-3AD203B41FA5}">
                      <a16:colId xmlns:a16="http://schemas.microsoft.com/office/drawing/2014/main" val="20002"/>
                    </a:ext>
                  </a:extLst>
                </a:gridCol>
              </a:tblGrid>
              <a:tr h="797470">
                <a:tc>
                  <a:txBody>
                    <a:bodyPr/>
                    <a:lstStyle/>
                    <a:p>
                      <a:pPr defTabSz="914400">
                        <a:defRPr sz="1800" b="0"/>
                      </a:pPr>
                      <a:r>
                        <a:rPr sz="2200" b="1"/>
                        <a:t>Enterprise</a:t>
                      </a:r>
                    </a:p>
                  </a:txBody>
                  <a:tcPr marL="45720" marR="45720" anchor="ctr" horzOverflow="overflow">
                    <a:lnL w="12700">
                      <a:miter lim="400000"/>
                    </a:lnL>
                  </a:tcPr>
                </a:tc>
                <a:tc>
                  <a:txBody>
                    <a:bodyPr/>
                    <a:lstStyle/>
                    <a:p>
                      <a:pPr defTabSz="914400">
                        <a:defRPr sz="1800" b="0"/>
                      </a:pPr>
                      <a:r>
                        <a:rPr sz="2200" b="1"/>
                        <a:t>Medium Sized Business</a:t>
                      </a:r>
                    </a:p>
                  </a:txBody>
                  <a:tcPr marL="45720" marR="45720" anchor="ctr" horzOverflow="overflow"/>
                </a:tc>
                <a:tc>
                  <a:txBody>
                    <a:bodyPr/>
                    <a:lstStyle/>
                    <a:p>
                      <a:pPr defTabSz="914400">
                        <a:defRPr sz="1800" b="0"/>
                      </a:pPr>
                      <a:r>
                        <a:rPr sz="2200" b="1"/>
                        <a:t>Small Business</a:t>
                      </a:r>
                    </a:p>
                  </a:txBody>
                  <a:tcPr marL="45720" marR="45720" anchor="ctr" horzOverflow="overflow">
                    <a:lnR w="12700">
                      <a:miter lim="400000"/>
                    </a:lnR>
                  </a:tcPr>
                </a:tc>
                <a:extLst>
                  <a:ext uri="{0D108BD9-81ED-4DB2-BD59-A6C34878D82A}">
                    <a16:rowId xmlns:a16="http://schemas.microsoft.com/office/drawing/2014/main" val="10000"/>
                  </a:ext>
                </a:extLst>
              </a:tr>
              <a:tr h="797470">
                <a:tc>
                  <a:txBody>
                    <a:bodyPr/>
                    <a:lstStyle/>
                    <a:p>
                      <a:pPr defTabSz="914400">
                        <a:defRPr sz="1800"/>
                      </a:pPr>
                      <a:r>
                        <a:rPr sz="2200"/>
                        <a:t>SAP</a:t>
                      </a:r>
                    </a:p>
                  </a:txBody>
                  <a:tcPr marL="45720" marR="45720" anchor="ctr" horzOverflow="overflow">
                    <a:lnL w="12700">
                      <a:miter lim="400000"/>
                    </a:lnL>
                  </a:tcPr>
                </a:tc>
                <a:tc>
                  <a:txBody>
                    <a:bodyPr/>
                    <a:lstStyle/>
                    <a:p>
                      <a:pPr defTabSz="914400">
                        <a:defRPr sz="1800"/>
                      </a:pPr>
                      <a:r>
                        <a:rPr sz="2200"/>
                        <a:t>Netsuite</a:t>
                      </a:r>
                    </a:p>
                  </a:txBody>
                  <a:tcPr marL="45720" marR="45720" anchor="ctr" horzOverflow="overflow"/>
                </a:tc>
                <a:tc>
                  <a:txBody>
                    <a:bodyPr/>
                    <a:lstStyle/>
                    <a:p>
                      <a:pPr defTabSz="914400">
                        <a:defRPr sz="1800"/>
                      </a:pPr>
                      <a:r>
                        <a:rPr sz="2200"/>
                        <a:t>Deltek</a:t>
                      </a:r>
                    </a:p>
                  </a:txBody>
                  <a:tcPr marL="45720" marR="45720" anchor="ctr" horzOverflow="overflow">
                    <a:lnR w="12700">
                      <a:miter lim="400000"/>
                    </a:lnR>
                  </a:tcPr>
                </a:tc>
                <a:extLst>
                  <a:ext uri="{0D108BD9-81ED-4DB2-BD59-A6C34878D82A}">
                    <a16:rowId xmlns:a16="http://schemas.microsoft.com/office/drawing/2014/main" val="10001"/>
                  </a:ext>
                </a:extLst>
              </a:tr>
              <a:tr h="771064">
                <a:tc>
                  <a:txBody>
                    <a:bodyPr/>
                    <a:lstStyle/>
                    <a:p>
                      <a:pPr defTabSz="914400">
                        <a:defRPr sz="1800"/>
                      </a:pPr>
                      <a:r>
                        <a:rPr sz="2200"/>
                        <a:t>Oracle</a:t>
                      </a:r>
                    </a:p>
                  </a:txBody>
                  <a:tcPr marL="45720" marR="45720" anchor="ctr" horzOverflow="overflow">
                    <a:lnL w="12700">
                      <a:miter lim="400000"/>
                    </a:lnL>
                  </a:tcPr>
                </a:tc>
                <a:tc>
                  <a:txBody>
                    <a:bodyPr/>
                    <a:lstStyle/>
                    <a:p>
                      <a:pPr defTabSz="914400">
                        <a:defRPr sz="1800"/>
                      </a:pPr>
                      <a:r>
                        <a:rPr sz="2200"/>
                        <a:t>Sage</a:t>
                      </a:r>
                    </a:p>
                  </a:txBody>
                  <a:tcPr marL="45720" marR="45720" anchor="ctr" horzOverflow="overflow"/>
                </a:tc>
                <a:tc>
                  <a:txBody>
                    <a:bodyPr/>
                    <a:lstStyle/>
                    <a:p>
                      <a:pPr defTabSz="914400">
                        <a:defRPr sz="1800"/>
                      </a:pPr>
                      <a:r>
                        <a:rPr sz="2200"/>
                        <a:t>Work(ETC)</a:t>
                      </a:r>
                    </a:p>
                  </a:txBody>
                  <a:tcPr marL="45720" marR="45720" anchor="ctr" horzOverflow="overflow">
                    <a:lnR w="12700">
                      <a:miter lim="400000"/>
                    </a:lnR>
                  </a:tcPr>
                </a:tc>
                <a:extLst>
                  <a:ext uri="{0D108BD9-81ED-4DB2-BD59-A6C34878D82A}">
                    <a16:rowId xmlns:a16="http://schemas.microsoft.com/office/drawing/2014/main" val="10002"/>
                  </a:ext>
                </a:extLst>
              </a:tr>
              <a:tr h="771064">
                <a:tc>
                  <a:txBody>
                    <a:bodyPr/>
                    <a:lstStyle/>
                    <a:p>
                      <a:pPr defTabSz="914400">
                        <a:defRPr sz="1800"/>
                      </a:pPr>
                      <a:r>
                        <a:rPr sz="2200"/>
                        <a:t>Microsoft Dynamics</a:t>
                      </a:r>
                    </a:p>
                  </a:txBody>
                  <a:tcPr marL="45720" marR="45720" anchor="ctr" horzOverflow="overflow">
                    <a:lnL w="12700">
                      <a:miter lim="400000"/>
                    </a:lnL>
                  </a:tcPr>
                </a:tc>
                <a:tc>
                  <a:txBody>
                    <a:bodyPr/>
                    <a:lstStyle/>
                    <a:p>
                      <a:pPr defTabSz="914400">
                        <a:defRPr sz="1800"/>
                      </a:pPr>
                      <a:r>
                        <a:rPr sz="2200"/>
                        <a:t>Infor</a:t>
                      </a:r>
                    </a:p>
                  </a:txBody>
                  <a:tcPr marL="45720" marR="45720" anchor="ctr" horzOverflow="overflow"/>
                </a:tc>
                <a:tc>
                  <a:txBody>
                    <a:bodyPr/>
                    <a:lstStyle/>
                    <a:p>
                      <a:pPr defTabSz="914400">
                        <a:defRPr sz="1800"/>
                      </a:pPr>
                      <a:r>
                        <a:rPr sz="2200"/>
                        <a:t>Syspro</a:t>
                      </a:r>
                    </a:p>
                  </a:txBody>
                  <a:tcPr marL="45720" marR="45720" anchor="ctr" horzOverflow="overflow">
                    <a:lnR w="12700">
                      <a:miter lim="400000"/>
                    </a:lnR>
                  </a:tcPr>
                </a:tc>
                <a:extLst>
                  <a:ext uri="{0D108BD9-81ED-4DB2-BD59-A6C34878D82A}">
                    <a16:rowId xmlns:a16="http://schemas.microsoft.com/office/drawing/2014/main" val="10003"/>
                  </a:ext>
                </a:extLst>
              </a:tr>
              <a:tr h="771064">
                <a:tc>
                  <a:txBody>
                    <a:bodyPr/>
                    <a:lstStyle/>
                    <a:p>
                      <a:pPr defTabSz="914400">
                        <a:defRPr sz="1800"/>
                      </a:pPr>
                      <a:r>
                        <a:rPr sz="2200"/>
                        <a:t>Unit 4</a:t>
                      </a:r>
                    </a:p>
                  </a:txBody>
                  <a:tcPr marL="45720" marR="45720" anchor="ctr" horzOverflow="overflow">
                    <a:lnL w="12700">
                      <a:miter lim="400000"/>
                    </a:lnL>
                  </a:tcPr>
                </a:tc>
                <a:tc>
                  <a:txBody>
                    <a:bodyPr/>
                    <a:lstStyle/>
                    <a:p>
                      <a:pPr defTabSz="914400">
                        <a:defRPr sz="1800"/>
                      </a:pPr>
                      <a:r>
                        <a:rPr sz="2200"/>
                        <a:t>Macola</a:t>
                      </a:r>
                    </a:p>
                  </a:txBody>
                  <a:tcPr marL="45720" marR="45720" anchor="ctr" horzOverflow="overflow"/>
                </a:tc>
                <a:tc>
                  <a:txBody>
                    <a:bodyPr/>
                    <a:lstStyle/>
                    <a:p>
                      <a:pPr defTabSz="914400">
                        <a:defRPr sz="1800"/>
                      </a:pPr>
                      <a:r>
                        <a:rPr sz="2200"/>
                        <a:t>Intacct</a:t>
                      </a:r>
                    </a:p>
                  </a:txBody>
                  <a:tcPr marL="45720" marR="45720" anchor="ctr" horzOverflow="overflow">
                    <a:lnR w="12700">
                      <a:miter lim="400000"/>
                    </a:lnR>
                  </a:tcPr>
                </a:tc>
                <a:extLst>
                  <a:ext uri="{0D108BD9-81ED-4DB2-BD59-A6C34878D82A}">
                    <a16:rowId xmlns:a16="http://schemas.microsoft.com/office/drawing/2014/main" val="10004"/>
                  </a:ext>
                </a:extLst>
              </a:tr>
              <a:tr h="771064">
                <a:tc>
                  <a:txBody>
                    <a:bodyPr/>
                    <a:lstStyle/>
                    <a:p>
                      <a:pPr defTabSz="914400">
                        <a:defRPr sz="1800"/>
                      </a:pPr>
                      <a:r>
                        <a:rPr sz="2200"/>
                        <a:t>Cetec ERP</a:t>
                      </a:r>
                    </a:p>
                  </a:txBody>
                  <a:tcPr marL="45720" marR="45720" anchor="ctr" horzOverflow="overflow">
                    <a:lnL w="12700">
                      <a:miter lim="400000"/>
                    </a:lnL>
                    <a:lnB w="12700">
                      <a:miter lim="400000"/>
                    </a:lnB>
                  </a:tcPr>
                </a:tc>
                <a:tc>
                  <a:txBody>
                    <a:bodyPr/>
                    <a:lstStyle/>
                    <a:p>
                      <a:pPr defTabSz="914400">
                        <a:defRPr sz="2200"/>
                      </a:pPr>
                      <a:endParaRPr/>
                    </a:p>
                  </a:txBody>
                  <a:tcPr marL="45720" marR="45720" anchor="ctr" horzOverflow="overflow">
                    <a:lnB w="12700">
                      <a:miter lim="400000"/>
                    </a:lnB>
                  </a:tcPr>
                </a:tc>
                <a:tc>
                  <a:txBody>
                    <a:bodyPr/>
                    <a:lstStyle/>
                    <a:p>
                      <a:pPr defTabSz="914400">
                        <a:defRPr sz="2200"/>
                      </a:pPr>
                      <a:endParaRPr/>
                    </a:p>
                  </a:txBody>
                  <a:tcPr marL="45720" marR="45720" anchor="ctr" horzOverflow="overflow">
                    <a:lnR w="12700">
                      <a:miter lim="400000"/>
                    </a:lnR>
                    <a:lnB w="12700">
                      <a:miter lim="400000"/>
                    </a:lnB>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Businesses can make better and faster decisions since it gives embedded analytics, conversational interface and digital assistance."/>
          <p:cNvSpPr txBox="1">
            <a:spLocks noGrp="1"/>
          </p:cNvSpPr>
          <p:nvPr>
            <p:ph type="body" idx="21"/>
          </p:nvPr>
        </p:nvSpPr>
        <p:spPr>
          <a:xfrm>
            <a:off x="1016001" y="2281216"/>
            <a:ext cx="10972800" cy="99583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Autofit/>
          </a:bodyPr>
          <a:lstStyle>
            <a:lvl1pPr algn="l" defTabSz="914400">
              <a:lnSpc>
                <a:spcPct val="100000"/>
              </a:lnSpc>
              <a:defRPr sz="2000" b="0">
                <a:latin typeface="Verdana"/>
                <a:ea typeface="Verdana"/>
                <a:cs typeface="Verdana"/>
                <a:sym typeface="Verdana"/>
              </a:defRPr>
            </a:lvl1pPr>
          </a:lstStyle>
          <a:p>
            <a:r>
              <a:rPr sz="2800" dirty="0"/>
              <a:t>Businesses can make better and faster decisions since it gives embedded analytics, conversational interface and digital assistance.</a:t>
            </a:r>
          </a:p>
        </p:txBody>
      </p:sp>
      <p:sp>
        <p:nvSpPr>
          <p:cNvPr id="228" name="1. SAP"/>
          <p:cNvSpPr txBox="1">
            <a:spLocks noGrp="1"/>
          </p:cNvSpPr>
          <p:nvPr>
            <p:ph type="title"/>
          </p:nvPr>
        </p:nvSpPr>
        <p:spPr>
          <a:xfrm>
            <a:off x="1016000" y="634832"/>
            <a:ext cx="10972801" cy="1369650"/>
          </a:xfrm>
          <a:prstGeom prst="rect">
            <a:avLst/>
          </a:prstGeom>
        </p:spPr>
        <p:txBody>
          <a:bodyPr/>
          <a:lstStyle>
            <a:lvl1pPr algn="l" defTabSz="375694">
              <a:defRPr sz="6528"/>
            </a:lvl1pPr>
          </a:lstStyle>
          <a:p>
            <a:r>
              <a:t>1. SAP</a:t>
            </a:r>
          </a:p>
        </p:txBody>
      </p:sp>
      <p:pic>
        <p:nvPicPr>
          <p:cNvPr id="229" name="Picture 7" descr="Picture 7"/>
          <p:cNvPicPr>
            <a:picLocks noChangeAspect="1"/>
          </p:cNvPicPr>
          <p:nvPr/>
        </p:nvPicPr>
        <p:blipFill>
          <a:blip r:embed="rId2"/>
          <a:stretch>
            <a:fillRect/>
          </a:stretch>
        </p:blipFill>
        <p:spPr>
          <a:xfrm>
            <a:off x="1016000" y="4034234"/>
            <a:ext cx="10972801" cy="3900922"/>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AP has products for all business processes across all industries to find solutions in order to run business better, faster and simpler."/>
          <p:cNvSpPr txBox="1">
            <a:spLocks noGrp="1"/>
          </p:cNvSpPr>
          <p:nvPr>
            <p:ph type="body" idx="21"/>
          </p:nvPr>
        </p:nvSpPr>
        <p:spPr>
          <a:xfrm>
            <a:off x="571500" y="8273148"/>
            <a:ext cx="12039600" cy="91090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Autofit/>
          </a:bodyPr>
          <a:lstStyle>
            <a:lvl1pPr algn="l" defTabSz="914400">
              <a:lnSpc>
                <a:spcPct val="100000"/>
              </a:lnSpc>
              <a:defRPr sz="2200" b="0">
                <a:latin typeface="Verdana"/>
                <a:ea typeface="Verdana"/>
                <a:cs typeface="Verdana"/>
                <a:sym typeface="Verdana"/>
              </a:defRPr>
            </a:lvl1pPr>
          </a:lstStyle>
          <a:p>
            <a:r>
              <a:rPr sz="2800" dirty="0"/>
              <a:t>SAP has products for all business processes across all industries to find solutions in order to run business better, faster and simpler.</a:t>
            </a:r>
          </a:p>
        </p:txBody>
      </p:sp>
      <p:sp>
        <p:nvSpPr>
          <p:cNvPr id="232" name="SAP’s wide amount of products"/>
          <p:cNvSpPr txBox="1">
            <a:spLocks noGrp="1"/>
          </p:cNvSpPr>
          <p:nvPr>
            <p:ph type="title"/>
          </p:nvPr>
        </p:nvSpPr>
        <p:spPr>
          <a:xfrm>
            <a:off x="1015999" y="646508"/>
            <a:ext cx="10972801" cy="910904"/>
          </a:xfrm>
          <a:prstGeom prst="rect">
            <a:avLst/>
          </a:prstGeom>
        </p:spPr>
        <p:txBody>
          <a:bodyPr/>
          <a:lstStyle>
            <a:lvl1pPr algn="l" defTabSz="886968">
              <a:lnSpc>
                <a:spcPct val="100000"/>
              </a:lnSpc>
              <a:defRPr sz="4268">
                <a:latin typeface="Canela Regular"/>
                <a:ea typeface="Canela Regular"/>
                <a:cs typeface="Canela Regular"/>
                <a:sym typeface="Canela Regular"/>
              </a:defRPr>
            </a:lvl1pPr>
          </a:lstStyle>
          <a:p>
            <a:r>
              <a:t>SAP’s wide amount of products</a:t>
            </a:r>
          </a:p>
        </p:txBody>
      </p:sp>
      <p:pic>
        <p:nvPicPr>
          <p:cNvPr id="233" name="Picture 6" descr="Picture 6"/>
          <p:cNvPicPr>
            <a:picLocks noChangeAspect="1"/>
          </p:cNvPicPr>
          <p:nvPr/>
        </p:nvPicPr>
        <p:blipFill>
          <a:blip r:embed="rId2"/>
          <a:srcRect l="3805" t="10587" r="69438" b="28004"/>
          <a:stretch>
            <a:fillRect/>
          </a:stretch>
        </p:blipFill>
        <p:spPr>
          <a:xfrm>
            <a:off x="968573" y="1730771"/>
            <a:ext cx="11067839" cy="6292213"/>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Business network helps to digitalize cross company business processes, it gives solutions for helping intelligent enterprises work together to create flexible value chains."/>
          <p:cNvSpPr txBox="1">
            <a:spLocks noGrp="1"/>
          </p:cNvSpPr>
          <p:nvPr>
            <p:ph type="body" idx="21"/>
          </p:nvPr>
        </p:nvSpPr>
        <p:spPr>
          <a:xfrm>
            <a:off x="1016000" y="7191346"/>
            <a:ext cx="10972800" cy="15802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algn="l" defTabSz="914400">
              <a:lnSpc>
                <a:spcPct val="100000"/>
              </a:lnSpc>
              <a:defRPr sz="2200" b="0">
                <a:latin typeface="Verdana"/>
                <a:ea typeface="Verdana"/>
                <a:cs typeface="Verdana"/>
                <a:sym typeface="Verdana"/>
              </a:defRPr>
            </a:lvl1pPr>
          </a:lstStyle>
          <a:p>
            <a:r>
              <a:rPr sz="2800" dirty="0"/>
              <a:t>Business network helps to digitalize cross company business processes, it gives solutions for helping intelligent enterprises work together to create flexible value chains.</a:t>
            </a:r>
          </a:p>
        </p:txBody>
      </p:sp>
      <p:sp>
        <p:nvSpPr>
          <p:cNvPr id="236" name="SAP and Intelligence Enterprise Strategy"/>
          <p:cNvSpPr txBox="1">
            <a:spLocks noGrp="1"/>
          </p:cNvSpPr>
          <p:nvPr>
            <p:ph type="title"/>
          </p:nvPr>
        </p:nvSpPr>
        <p:spPr>
          <a:xfrm>
            <a:off x="1016000" y="791766"/>
            <a:ext cx="10972801" cy="1055782"/>
          </a:xfrm>
          <a:prstGeom prst="rect">
            <a:avLst/>
          </a:prstGeom>
        </p:spPr>
        <p:txBody>
          <a:bodyPr/>
          <a:lstStyle>
            <a:lvl1pPr algn="l" defTabSz="914400">
              <a:lnSpc>
                <a:spcPct val="100000"/>
              </a:lnSpc>
              <a:defRPr sz="3800">
                <a:latin typeface="Canela Regular"/>
                <a:ea typeface="Canela Regular"/>
                <a:cs typeface="Canela Regular"/>
                <a:sym typeface="Canela Regular"/>
              </a:defRPr>
            </a:lvl1pPr>
          </a:lstStyle>
          <a:p>
            <a:r>
              <a:rPr dirty="0"/>
              <a:t> </a:t>
            </a:r>
            <a:r>
              <a:rPr sz="4000" dirty="0"/>
              <a:t>SAP and Intelligence Enterprise Strategy</a:t>
            </a:r>
          </a:p>
        </p:txBody>
      </p:sp>
      <p:pic>
        <p:nvPicPr>
          <p:cNvPr id="237" name="Picture 2" descr="Picture 2"/>
          <p:cNvPicPr>
            <a:picLocks noChangeAspect="1"/>
          </p:cNvPicPr>
          <p:nvPr/>
        </p:nvPicPr>
        <p:blipFill>
          <a:blip r:embed="rId2"/>
          <a:srcRect l="2958" r="3956"/>
          <a:stretch>
            <a:fillRect/>
          </a:stretch>
        </p:blipFill>
        <p:spPr>
          <a:xfrm>
            <a:off x="933251" y="2108827"/>
            <a:ext cx="11138258" cy="4821239"/>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Rectangle"/>
          <p:cNvSpPr/>
          <p:nvPr/>
        </p:nvSpPr>
        <p:spPr>
          <a:xfrm>
            <a:off x="1480635" y="3330298"/>
            <a:ext cx="10043529" cy="5363315"/>
          </a:xfrm>
          <a:prstGeom prst="rect">
            <a:avLst/>
          </a:prstGeom>
          <a:solidFill>
            <a:srgbClr val="FFFFFF"/>
          </a:solidFill>
          <a:ln w="12700">
            <a:miter lim="400000"/>
          </a:ln>
        </p:spPr>
        <p:txBody>
          <a:bodyPr lIns="50800" tIns="50800" rIns="50800" bIns="50800" anchor="ctr"/>
          <a:lstStyle/>
          <a:p>
            <a:pPr defTabSz="415431">
              <a:lnSpc>
                <a:spcPct val="100000"/>
              </a:lnSpc>
              <a:spcBef>
                <a:spcPts val="0"/>
              </a:spcBef>
              <a:defRPr spc="-39">
                <a:solidFill>
                  <a:srgbClr val="FFFFFF"/>
                </a:solidFill>
                <a:latin typeface="Canela Deck Bold"/>
                <a:ea typeface="Canela Deck Bold"/>
                <a:cs typeface="Canela Deck Bold"/>
                <a:sym typeface="Canela Deck Bold"/>
              </a:defRPr>
            </a:pPr>
            <a:endParaRPr/>
          </a:p>
        </p:txBody>
      </p:sp>
      <p:sp>
        <p:nvSpPr>
          <p:cNvPr id="240" name="Automates the processes and augment experiences to revolutionize your back and front office processes completely. It offers comprehensive business tools to support the finance, HR, payroll, field service, project management and procurement."/>
          <p:cNvSpPr txBox="1">
            <a:spLocks noGrp="1"/>
          </p:cNvSpPr>
          <p:nvPr>
            <p:ph type="body" idx="21"/>
          </p:nvPr>
        </p:nvSpPr>
        <p:spPr>
          <a:xfrm>
            <a:off x="1113105" y="1191487"/>
            <a:ext cx="11150600" cy="193776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Autofit/>
          </a:bodyPr>
          <a:lstStyle/>
          <a:p>
            <a:pPr algn="l" defTabSz="914400">
              <a:lnSpc>
                <a:spcPct val="100000"/>
              </a:lnSpc>
              <a:defRPr sz="2100" b="0">
                <a:solidFill>
                  <a:srgbClr val="424242"/>
                </a:solidFill>
                <a:latin typeface="Verdana"/>
                <a:ea typeface="Verdana"/>
                <a:cs typeface="Verdana"/>
                <a:sym typeface="Verdana"/>
              </a:defRPr>
            </a:pPr>
            <a:r>
              <a:rPr sz="2200" dirty="0"/>
              <a:t>A</a:t>
            </a:r>
            <a:r>
              <a:rPr sz="2200" dirty="0">
                <a:ea typeface="Roboto"/>
                <a:cs typeface="Roboto"/>
                <a:sym typeface="Roboto"/>
              </a:rPr>
              <a:t>utomates the processes and augment experiences to revolutionize your back and front office processes completely. It offers comprehensive business tools to support the finance, HR, payroll, field service, project management and procurement. </a:t>
            </a:r>
          </a:p>
        </p:txBody>
      </p:sp>
      <p:sp>
        <p:nvSpPr>
          <p:cNvPr id="241" name="2. UNIT 4"/>
          <p:cNvSpPr txBox="1">
            <a:spLocks noGrp="1"/>
          </p:cNvSpPr>
          <p:nvPr>
            <p:ph type="title"/>
          </p:nvPr>
        </p:nvSpPr>
        <p:spPr>
          <a:xfrm>
            <a:off x="1113105" y="432032"/>
            <a:ext cx="3962974" cy="1096283"/>
          </a:xfrm>
          <a:prstGeom prst="rect">
            <a:avLst/>
          </a:prstGeom>
        </p:spPr>
        <p:txBody>
          <a:bodyPr/>
          <a:lstStyle>
            <a:lvl1pPr algn="l" defTabSz="375694">
              <a:defRPr sz="6528"/>
            </a:lvl1pPr>
          </a:lstStyle>
          <a:p>
            <a:r>
              <a:rPr dirty="0"/>
              <a:t>2. UNIT 4</a:t>
            </a:r>
          </a:p>
        </p:txBody>
      </p:sp>
      <p:pic>
        <p:nvPicPr>
          <p:cNvPr id="242" name="Picture 11" descr="Picture 11"/>
          <p:cNvPicPr>
            <a:picLocks noChangeAspect="1"/>
          </p:cNvPicPr>
          <p:nvPr/>
        </p:nvPicPr>
        <p:blipFill>
          <a:blip r:embed="rId2"/>
          <a:stretch>
            <a:fillRect/>
          </a:stretch>
        </p:blipFill>
        <p:spPr>
          <a:xfrm>
            <a:off x="2158321" y="3535085"/>
            <a:ext cx="1200151" cy="1114426"/>
          </a:xfrm>
          <a:prstGeom prst="rect">
            <a:avLst/>
          </a:prstGeom>
          <a:ln w="12700">
            <a:miter lim="400000"/>
          </a:ln>
        </p:spPr>
      </p:pic>
      <p:pic>
        <p:nvPicPr>
          <p:cNvPr id="243" name="Picture 13" descr="Picture 13"/>
          <p:cNvPicPr>
            <a:picLocks noChangeAspect="1"/>
          </p:cNvPicPr>
          <p:nvPr/>
        </p:nvPicPr>
        <p:blipFill>
          <a:blip r:embed="rId3"/>
          <a:stretch>
            <a:fillRect/>
          </a:stretch>
        </p:blipFill>
        <p:spPr>
          <a:xfrm>
            <a:off x="2215691" y="5277670"/>
            <a:ext cx="1228726" cy="1152526"/>
          </a:xfrm>
          <a:prstGeom prst="rect">
            <a:avLst/>
          </a:prstGeom>
          <a:ln w="12700">
            <a:miter lim="400000"/>
          </a:ln>
        </p:spPr>
      </p:pic>
      <p:pic>
        <p:nvPicPr>
          <p:cNvPr id="244" name="Picture 15" descr="Picture 15"/>
          <p:cNvPicPr>
            <a:picLocks noChangeAspect="1"/>
          </p:cNvPicPr>
          <p:nvPr/>
        </p:nvPicPr>
        <p:blipFill>
          <a:blip r:embed="rId4"/>
          <a:srcRect l="6668" r="6668"/>
          <a:stretch>
            <a:fillRect/>
          </a:stretch>
        </p:blipFill>
        <p:spPr>
          <a:xfrm>
            <a:off x="1891656" y="7058355"/>
            <a:ext cx="1733479" cy="1209676"/>
          </a:xfrm>
          <a:prstGeom prst="rect">
            <a:avLst/>
          </a:prstGeom>
          <a:ln w="12700">
            <a:miter lim="400000"/>
          </a:ln>
        </p:spPr>
      </p:pic>
      <p:pic>
        <p:nvPicPr>
          <p:cNvPr id="245" name="Picture 17" descr="Picture 17"/>
          <p:cNvPicPr>
            <a:picLocks noChangeAspect="1"/>
          </p:cNvPicPr>
          <p:nvPr/>
        </p:nvPicPr>
        <p:blipFill>
          <a:blip r:embed="rId5"/>
          <a:stretch>
            <a:fillRect/>
          </a:stretch>
        </p:blipFill>
        <p:spPr>
          <a:xfrm>
            <a:off x="5076079" y="3888708"/>
            <a:ext cx="2371726" cy="1190626"/>
          </a:xfrm>
          <a:prstGeom prst="rect">
            <a:avLst/>
          </a:prstGeom>
          <a:ln w="12700">
            <a:miter lim="400000"/>
          </a:ln>
        </p:spPr>
      </p:pic>
      <p:pic>
        <p:nvPicPr>
          <p:cNvPr id="246" name="Picture 19" descr="Picture 19"/>
          <p:cNvPicPr>
            <a:picLocks noChangeAspect="1"/>
          </p:cNvPicPr>
          <p:nvPr/>
        </p:nvPicPr>
        <p:blipFill>
          <a:blip r:embed="rId6"/>
          <a:stretch>
            <a:fillRect/>
          </a:stretch>
        </p:blipFill>
        <p:spPr>
          <a:xfrm>
            <a:off x="4978974" y="5775339"/>
            <a:ext cx="2076451" cy="1266826"/>
          </a:xfrm>
          <a:prstGeom prst="rect">
            <a:avLst/>
          </a:prstGeom>
          <a:ln w="12700">
            <a:miter lim="400000"/>
          </a:ln>
        </p:spPr>
      </p:pic>
      <p:pic>
        <p:nvPicPr>
          <p:cNvPr id="247" name="Picture 21" descr="Picture 21"/>
          <p:cNvPicPr>
            <a:picLocks noChangeAspect="1"/>
          </p:cNvPicPr>
          <p:nvPr/>
        </p:nvPicPr>
        <p:blipFill>
          <a:blip r:embed="rId7"/>
          <a:srcRect l="11992"/>
          <a:stretch>
            <a:fillRect/>
          </a:stretch>
        </p:blipFill>
        <p:spPr>
          <a:xfrm>
            <a:off x="8226968" y="3439835"/>
            <a:ext cx="2145977" cy="1209676"/>
          </a:xfrm>
          <a:prstGeom prst="rect">
            <a:avLst/>
          </a:prstGeom>
          <a:ln w="12700">
            <a:miter lim="400000"/>
          </a:ln>
        </p:spPr>
      </p:pic>
      <p:pic>
        <p:nvPicPr>
          <p:cNvPr id="248" name="Picture 23" descr="Picture 23"/>
          <p:cNvPicPr>
            <a:picLocks noChangeAspect="1"/>
          </p:cNvPicPr>
          <p:nvPr/>
        </p:nvPicPr>
        <p:blipFill>
          <a:blip r:embed="rId8"/>
          <a:srcRect l="6169" r="6169"/>
          <a:stretch>
            <a:fillRect/>
          </a:stretch>
        </p:blipFill>
        <p:spPr>
          <a:xfrm>
            <a:off x="8456560" y="5194313"/>
            <a:ext cx="1686624" cy="1276351"/>
          </a:xfrm>
          <a:prstGeom prst="rect">
            <a:avLst/>
          </a:prstGeom>
          <a:ln w="12700">
            <a:miter lim="400000"/>
          </a:ln>
        </p:spPr>
      </p:pic>
      <p:pic>
        <p:nvPicPr>
          <p:cNvPr id="249" name="Picture 25" descr="Picture 25"/>
          <p:cNvPicPr>
            <a:picLocks noChangeAspect="1"/>
          </p:cNvPicPr>
          <p:nvPr/>
        </p:nvPicPr>
        <p:blipFill>
          <a:blip r:embed="rId9"/>
          <a:srcRect/>
          <a:stretch>
            <a:fillRect/>
          </a:stretch>
        </p:blipFill>
        <p:spPr>
          <a:xfrm>
            <a:off x="8742588" y="7015466"/>
            <a:ext cx="1114426" cy="1257301"/>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An end-to-end Software  designed to be used easily, it automates and integrates core business areas like planning &amp; procurement, financials, reporting, project planning, compliance &amp; governance, product lifecycle, risk management, and more."/>
          <p:cNvSpPr txBox="1">
            <a:spLocks noGrp="1"/>
          </p:cNvSpPr>
          <p:nvPr>
            <p:ph type="body" idx="21"/>
          </p:nvPr>
        </p:nvSpPr>
        <p:spPr>
          <a:xfrm>
            <a:off x="800100" y="1447800"/>
            <a:ext cx="11430000" cy="156139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algn="l" defTabSz="877823">
              <a:lnSpc>
                <a:spcPct val="100000"/>
              </a:lnSpc>
              <a:defRPr sz="2016" b="0">
                <a:solidFill>
                  <a:srgbClr val="424242"/>
                </a:solidFill>
                <a:latin typeface="Verdana"/>
                <a:ea typeface="Verdana"/>
                <a:cs typeface="Verdana"/>
                <a:sym typeface="Verdana"/>
              </a:defRPr>
            </a:lvl1pPr>
          </a:lstStyle>
          <a:p>
            <a:r>
              <a:rPr sz="2200" dirty="0"/>
              <a:t>An end-to-end Software  designed to be used easily, it automates and integrates core business areas like planning &amp; procurement, financials, reporting, project planning, compliance &amp; governance, product lifecycle, risk management, and more.</a:t>
            </a:r>
          </a:p>
        </p:txBody>
      </p:sp>
      <p:sp>
        <p:nvSpPr>
          <p:cNvPr id="252" name="3. ORACLE"/>
          <p:cNvSpPr txBox="1">
            <a:spLocks noGrp="1"/>
          </p:cNvSpPr>
          <p:nvPr>
            <p:ph type="title"/>
          </p:nvPr>
        </p:nvSpPr>
        <p:spPr>
          <a:xfrm>
            <a:off x="1016000" y="558800"/>
            <a:ext cx="3708400" cy="987948"/>
          </a:xfrm>
          <a:prstGeom prst="rect">
            <a:avLst/>
          </a:prstGeom>
        </p:spPr>
        <p:txBody>
          <a:bodyPr/>
          <a:lstStyle>
            <a:lvl1pPr algn="l" defTabSz="375694">
              <a:defRPr sz="6528"/>
            </a:lvl1pPr>
          </a:lstStyle>
          <a:p>
            <a:r>
              <a:rPr dirty="0"/>
              <a:t>3. ORACLE</a:t>
            </a:r>
          </a:p>
        </p:txBody>
      </p:sp>
      <p:pic>
        <p:nvPicPr>
          <p:cNvPr id="253" name="Picture 14" descr="Picture 14"/>
          <p:cNvPicPr>
            <a:picLocks noChangeAspect="1"/>
          </p:cNvPicPr>
          <p:nvPr/>
        </p:nvPicPr>
        <p:blipFill>
          <a:blip r:embed="rId2"/>
          <a:stretch>
            <a:fillRect/>
          </a:stretch>
        </p:blipFill>
        <p:spPr>
          <a:xfrm>
            <a:off x="2126163" y="3109027"/>
            <a:ext cx="8237820" cy="5839220"/>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5" name="Picture 12" descr="Picture 12"/>
          <p:cNvPicPr>
            <a:picLocks noChangeAspect="1"/>
          </p:cNvPicPr>
          <p:nvPr/>
        </p:nvPicPr>
        <p:blipFill>
          <a:blip r:embed="rId2"/>
          <a:srcRect r="1392"/>
          <a:stretch>
            <a:fillRect/>
          </a:stretch>
        </p:blipFill>
        <p:spPr>
          <a:xfrm>
            <a:off x="1833562" y="1814915"/>
            <a:ext cx="9337481" cy="6997811"/>
          </a:xfrm>
          <a:prstGeom prst="rect">
            <a:avLst/>
          </a:prstGeom>
          <a:ln w="12700">
            <a:miter lim="400000"/>
          </a:ln>
        </p:spPr>
      </p:pic>
      <p:sp>
        <p:nvSpPr>
          <p:cNvPr id="256" name="TextBox 15"/>
          <p:cNvSpPr txBox="1"/>
          <p:nvPr/>
        </p:nvSpPr>
        <p:spPr>
          <a:xfrm>
            <a:off x="1670380" y="668363"/>
            <a:ext cx="9663844" cy="8925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914400">
              <a:lnSpc>
                <a:spcPct val="100000"/>
              </a:lnSpc>
              <a:spcBef>
                <a:spcPts val="0"/>
              </a:spcBef>
              <a:defRPr>
                <a:latin typeface="Verdana"/>
                <a:ea typeface="Verdana"/>
                <a:cs typeface="Verdana"/>
                <a:sym typeface="Verdana"/>
              </a:defRPr>
            </a:lvl1pPr>
          </a:lstStyle>
          <a:p>
            <a:r>
              <a:rPr sz="2600" dirty="0"/>
              <a:t>Only one tap provides quick access to project financials, performance and team member information.</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Organizations need accurate and instant information to make decisions, this software provides with the right information. Expanding the product line you can determine the magnitude of revenue for each product."/>
          <p:cNvSpPr txBox="1">
            <a:spLocks noGrp="1"/>
          </p:cNvSpPr>
          <p:nvPr>
            <p:ph type="body" idx="21"/>
          </p:nvPr>
        </p:nvSpPr>
        <p:spPr>
          <a:xfrm>
            <a:off x="694180" y="1277916"/>
            <a:ext cx="11459720" cy="99538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Autofit/>
          </a:bodyPr>
          <a:lstStyle>
            <a:lvl1pPr algn="l" defTabSz="914400">
              <a:lnSpc>
                <a:spcPct val="100000"/>
              </a:lnSpc>
              <a:defRPr sz="2000" b="0">
                <a:latin typeface="Verdana"/>
                <a:ea typeface="Verdana"/>
                <a:cs typeface="Verdana"/>
                <a:sym typeface="Verdana"/>
              </a:defRPr>
            </a:lvl1pPr>
          </a:lstStyle>
          <a:p>
            <a:r>
              <a:rPr sz="2200" dirty="0"/>
              <a:t>Organizations need accurate and instant information to make decisions, this software provides with the right information. Expanding the product line you can determine the magnitude of revenue for each product.</a:t>
            </a:r>
          </a:p>
        </p:txBody>
      </p:sp>
      <p:sp>
        <p:nvSpPr>
          <p:cNvPr id="259" name="3. ORACLE:"/>
          <p:cNvSpPr txBox="1">
            <a:spLocks noGrp="1"/>
          </p:cNvSpPr>
          <p:nvPr>
            <p:ph type="title"/>
          </p:nvPr>
        </p:nvSpPr>
        <p:spPr>
          <a:xfrm>
            <a:off x="1016000" y="508000"/>
            <a:ext cx="8712200" cy="733948"/>
          </a:xfrm>
          <a:prstGeom prst="rect">
            <a:avLst/>
          </a:prstGeom>
        </p:spPr>
        <p:txBody>
          <a:bodyPr>
            <a:normAutofit/>
          </a:bodyPr>
          <a:lstStyle>
            <a:lvl1pPr algn="l" defTabSz="375694">
              <a:defRPr sz="6528"/>
            </a:lvl1pPr>
          </a:lstStyle>
          <a:p>
            <a:r>
              <a:rPr sz="4000" dirty="0"/>
              <a:t>3. ORACLE</a:t>
            </a:r>
            <a:r>
              <a:rPr lang="en-US" sz="4000" dirty="0"/>
              <a:t> inquire and analyzing balances </a:t>
            </a:r>
            <a:endParaRPr sz="4000" dirty="0"/>
          </a:p>
        </p:txBody>
      </p:sp>
      <p:pic>
        <p:nvPicPr>
          <p:cNvPr id="261" name="Picture 4" descr="Picture 4"/>
          <p:cNvPicPr>
            <a:picLocks noChangeAspect="1"/>
          </p:cNvPicPr>
          <p:nvPr/>
        </p:nvPicPr>
        <p:blipFill>
          <a:blip r:embed="rId2"/>
          <a:srcRect l="225" r="1389"/>
          <a:stretch>
            <a:fillRect/>
          </a:stretch>
        </p:blipFill>
        <p:spPr>
          <a:xfrm>
            <a:off x="1616989" y="2438400"/>
            <a:ext cx="9770822" cy="6947629"/>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All reports are centralized and are easy to access from the financial reporting center."/>
          <p:cNvSpPr txBox="1">
            <a:spLocks noGrp="1"/>
          </p:cNvSpPr>
          <p:nvPr>
            <p:ph type="body" idx="21"/>
          </p:nvPr>
        </p:nvSpPr>
        <p:spPr>
          <a:xfrm>
            <a:off x="1016000" y="1241948"/>
            <a:ext cx="10972800" cy="94391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algn="l" defTabSz="914400">
              <a:lnSpc>
                <a:spcPct val="100000"/>
              </a:lnSpc>
              <a:defRPr sz="2000" b="0">
                <a:latin typeface="Verdana"/>
                <a:ea typeface="Verdana"/>
                <a:cs typeface="Verdana"/>
                <a:sym typeface="Verdana"/>
              </a:defRPr>
            </a:lvl1pPr>
          </a:lstStyle>
          <a:p>
            <a:r>
              <a:rPr sz="2600" dirty="0"/>
              <a:t>All reports are centralized and are easy to access from the financial reporting center.</a:t>
            </a:r>
          </a:p>
        </p:txBody>
      </p:sp>
      <p:pic>
        <p:nvPicPr>
          <p:cNvPr id="266" name="Picture 3" descr="Picture 3"/>
          <p:cNvPicPr>
            <a:picLocks noChangeAspect="1"/>
          </p:cNvPicPr>
          <p:nvPr/>
        </p:nvPicPr>
        <p:blipFill>
          <a:blip r:embed="rId2"/>
          <a:srcRect l="268" r="3869" b="3279"/>
          <a:stretch>
            <a:fillRect/>
          </a:stretch>
        </p:blipFill>
        <p:spPr>
          <a:xfrm>
            <a:off x="1626644" y="2185865"/>
            <a:ext cx="10203102" cy="7186735"/>
          </a:xfrm>
          <a:prstGeom prst="rect">
            <a:avLst/>
          </a:prstGeom>
          <a:ln w="12700">
            <a:miter lim="400000"/>
          </a:ln>
        </p:spPr>
      </p:pic>
      <p:sp>
        <p:nvSpPr>
          <p:cNvPr id="6" name="3. ORACLE:">
            <a:extLst>
              <a:ext uri="{FF2B5EF4-FFF2-40B4-BE49-F238E27FC236}">
                <a16:creationId xmlns:a16="http://schemas.microsoft.com/office/drawing/2014/main" id="{C1B0B48D-639B-4E0A-8E7B-3A6F3F67AA14}"/>
              </a:ext>
            </a:extLst>
          </p:cNvPr>
          <p:cNvSpPr txBox="1">
            <a:spLocks/>
          </p:cNvSpPr>
          <p:nvPr/>
        </p:nvSpPr>
        <p:spPr>
          <a:xfrm>
            <a:off x="1016000" y="508000"/>
            <a:ext cx="8712200" cy="7339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marL="0" marR="0" indent="0" algn="l" defTabSz="375694" rtl="0" latinLnBrk="0">
              <a:lnSpc>
                <a:spcPct val="70000"/>
              </a:lnSpc>
              <a:spcBef>
                <a:spcPts val="0"/>
              </a:spcBef>
              <a:spcAft>
                <a:spcPts val="0"/>
              </a:spcAft>
              <a:buClrTx/>
              <a:buSzTx/>
              <a:buFontTx/>
              <a:buNone/>
              <a:tabLst/>
              <a:defRPr sz="6528" b="0" i="0" u="none" strike="noStrike" cap="none" spc="0" baseline="0">
                <a:solidFill>
                  <a:srgbClr val="000000"/>
                </a:solidFill>
                <a:uFillTx/>
                <a:latin typeface="+mn-lt"/>
                <a:ea typeface="+mn-ea"/>
                <a:cs typeface="+mn-cs"/>
                <a:sym typeface="Canela Bold"/>
              </a:defRPr>
            </a:lvl1pPr>
            <a:lvl2pPr marL="0" marR="0" indent="4572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2pPr>
            <a:lvl3pPr marL="0" marR="0" indent="9144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3pPr>
            <a:lvl4pPr marL="0" marR="0" indent="13716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4pPr>
            <a:lvl5pPr marL="0" marR="0" indent="18288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5pPr>
            <a:lvl6pPr marL="0" marR="0" indent="22860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6pPr>
            <a:lvl7pPr marL="0" marR="0" indent="27432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7pPr>
            <a:lvl8pPr marL="0" marR="0" indent="32004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8pPr>
            <a:lvl9pPr marL="0" marR="0" indent="36576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9pPr>
          </a:lstStyle>
          <a:p>
            <a:pPr hangingPunct="1"/>
            <a:r>
              <a:rPr lang="en-US" sz="4000" dirty="0"/>
              <a:t>3. ORACLE financial reporting center</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BUSINESS MANAGEMENT SYSTEMS SOFTWARE"/>
          <p:cNvSpPr txBox="1">
            <a:spLocks noGrp="1"/>
          </p:cNvSpPr>
          <p:nvPr>
            <p:ph type="title"/>
          </p:nvPr>
        </p:nvSpPr>
        <p:spPr>
          <a:xfrm>
            <a:off x="955765" y="3295338"/>
            <a:ext cx="5239324" cy="3499919"/>
          </a:xfrm>
          <a:prstGeom prst="rect">
            <a:avLst/>
          </a:prstGeom>
        </p:spPr>
        <p:txBody>
          <a:bodyPr>
            <a:normAutofit/>
          </a:bodyPr>
          <a:lstStyle>
            <a:lvl1pPr algn="l" defTabSz="914400">
              <a:lnSpc>
                <a:spcPct val="90000"/>
              </a:lnSpc>
              <a:defRPr sz="3800"/>
            </a:lvl1pPr>
          </a:lstStyle>
          <a:p>
            <a:r>
              <a:rPr sz="4000" dirty="0">
                <a:latin typeface="Aharoni" panose="02010803020104030203" pitchFamily="2" charset="-79"/>
                <a:cs typeface="Aharoni" panose="02010803020104030203" pitchFamily="2" charset="-79"/>
              </a:rPr>
              <a:t>BUSINESS MANAGEMENT SYSTEMS SOFTWARE</a:t>
            </a:r>
          </a:p>
        </p:txBody>
      </p:sp>
      <p:sp>
        <p:nvSpPr>
          <p:cNvPr id="166" name="Helps the streamline process…"/>
          <p:cNvSpPr txBox="1">
            <a:spLocks noGrp="1"/>
          </p:cNvSpPr>
          <p:nvPr>
            <p:ph type="body" sz="quarter" idx="1"/>
          </p:nvPr>
        </p:nvSpPr>
        <p:spPr>
          <a:xfrm>
            <a:off x="6837131" y="3052712"/>
            <a:ext cx="5214673" cy="3985172"/>
          </a:xfrm>
          <a:prstGeom prst="rect">
            <a:avLst/>
          </a:prstGeom>
        </p:spPr>
        <p:txBody>
          <a:bodyPr>
            <a:noAutofit/>
          </a:bodyPr>
          <a:lstStyle/>
          <a:p>
            <a:pPr marL="236037" indent="-236037" defTabSz="877823">
              <a:spcBef>
                <a:spcPts val="0"/>
              </a:spcBef>
              <a:buSzPct val="31000"/>
              <a:buBlip>
                <a:blip r:embed="rId2"/>
              </a:buBlip>
              <a:defRPr sz="2112" b="0" spc="0">
                <a:latin typeface="Verdana"/>
                <a:ea typeface="Verdana"/>
                <a:cs typeface="Verdana"/>
                <a:sym typeface="Verdana"/>
              </a:defRPr>
            </a:pPr>
            <a:r>
              <a:rPr lang="en-US" sz="2400" dirty="0"/>
              <a:t> </a:t>
            </a:r>
            <a:r>
              <a:rPr sz="2400" dirty="0"/>
              <a:t>Helps the streamline process</a:t>
            </a:r>
          </a:p>
          <a:p>
            <a:pPr marL="236037" indent="-236037" defTabSz="877823">
              <a:spcBef>
                <a:spcPts val="0"/>
              </a:spcBef>
              <a:buSzPct val="31000"/>
              <a:buBlip>
                <a:blip r:embed="rId2"/>
              </a:buBlip>
              <a:defRPr sz="2112" b="0" spc="0">
                <a:latin typeface="Verdana"/>
                <a:ea typeface="Verdana"/>
                <a:cs typeface="Verdana"/>
                <a:sym typeface="Verdana"/>
              </a:defRPr>
            </a:pPr>
            <a:endParaRPr sz="2400" dirty="0"/>
          </a:p>
          <a:p>
            <a:pPr marL="236037" indent="-236037" defTabSz="877823">
              <a:spcBef>
                <a:spcPts val="0"/>
              </a:spcBef>
              <a:buSzPct val="31000"/>
              <a:buBlip>
                <a:blip r:embed="rId2"/>
              </a:buBlip>
              <a:defRPr sz="2112" b="0" spc="0">
                <a:latin typeface="Verdana"/>
                <a:ea typeface="Verdana"/>
                <a:cs typeface="Verdana"/>
                <a:sym typeface="Verdana"/>
              </a:defRPr>
            </a:pPr>
            <a:r>
              <a:rPr sz="2400" dirty="0"/>
              <a:t> Cuts costs</a:t>
            </a:r>
          </a:p>
          <a:p>
            <a:pPr marL="236037" indent="-236037" defTabSz="877823">
              <a:spcBef>
                <a:spcPts val="0"/>
              </a:spcBef>
              <a:buSzPct val="31000"/>
              <a:buBlip>
                <a:blip r:embed="rId2"/>
              </a:buBlip>
              <a:defRPr sz="2112" b="0" spc="0">
                <a:latin typeface="Verdana"/>
                <a:ea typeface="Verdana"/>
                <a:cs typeface="Verdana"/>
                <a:sym typeface="Verdana"/>
              </a:defRPr>
            </a:pPr>
            <a:endParaRPr sz="2400" dirty="0"/>
          </a:p>
          <a:p>
            <a:pPr marL="236037" indent="-236037" defTabSz="877823">
              <a:spcBef>
                <a:spcPts val="0"/>
              </a:spcBef>
              <a:buSzPct val="31000"/>
              <a:buBlip>
                <a:blip r:embed="rId2"/>
              </a:buBlip>
              <a:defRPr sz="2112" b="0" spc="0">
                <a:latin typeface="Verdana"/>
                <a:ea typeface="Verdana"/>
                <a:cs typeface="Verdana"/>
                <a:sym typeface="Verdana"/>
              </a:defRPr>
            </a:pPr>
            <a:r>
              <a:rPr sz="2400" dirty="0"/>
              <a:t> Saves time</a:t>
            </a:r>
            <a:br>
              <a:rPr sz="2400" dirty="0"/>
            </a:br>
            <a:r>
              <a:rPr sz="2400" dirty="0"/>
              <a:t>  </a:t>
            </a:r>
          </a:p>
          <a:p>
            <a:pPr marL="236037" indent="-236037" defTabSz="877823">
              <a:spcBef>
                <a:spcPts val="0"/>
              </a:spcBef>
              <a:buSzPct val="31000"/>
              <a:buBlip>
                <a:blip r:embed="rId2"/>
              </a:buBlip>
              <a:defRPr sz="2112" b="0" spc="0">
                <a:latin typeface="Verdana"/>
                <a:ea typeface="Verdana"/>
                <a:cs typeface="Verdana"/>
                <a:sym typeface="Verdana"/>
              </a:defRPr>
            </a:pPr>
            <a:r>
              <a:rPr lang="en-US" sz="2400" dirty="0"/>
              <a:t>I</a:t>
            </a:r>
            <a:r>
              <a:rPr sz="2400" dirty="0"/>
              <a:t>mproves profit margins</a:t>
            </a:r>
            <a:br>
              <a:rPr sz="2400" dirty="0"/>
            </a:br>
            <a:r>
              <a:rPr sz="2400" dirty="0"/>
              <a:t>  </a:t>
            </a:r>
          </a:p>
          <a:p>
            <a:pPr marL="236037" indent="-236037" defTabSz="877823">
              <a:spcBef>
                <a:spcPts val="0"/>
              </a:spcBef>
              <a:buSzPct val="31000"/>
              <a:buBlip>
                <a:blip r:embed="rId2"/>
              </a:buBlip>
              <a:defRPr sz="2112" b="0" spc="0">
                <a:latin typeface="Verdana"/>
                <a:ea typeface="Verdana"/>
                <a:cs typeface="Verdana"/>
                <a:sym typeface="Verdana"/>
              </a:defRPr>
            </a:pPr>
            <a:r>
              <a:rPr sz="2400" dirty="0"/>
              <a:t>Improves the ability to serve clients</a:t>
            </a:r>
          </a:p>
          <a:p>
            <a:pPr marL="236037" indent="-236037" defTabSz="877823">
              <a:spcBef>
                <a:spcPts val="0"/>
              </a:spcBef>
              <a:buSzPct val="31000"/>
              <a:buBlip>
                <a:blip r:embed="rId2"/>
              </a:buBlip>
              <a:defRPr sz="2112" b="0" spc="0">
                <a:latin typeface="Verdana"/>
                <a:ea typeface="Verdana"/>
                <a:cs typeface="Verdana"/>
                <a:sym typeface="Verdana"/>
              </a:defRPr>
            </a:pPr>
            <a:endParaRPr sz="2400" dirty="0"/>
          </a:p>
          <a:p>
            <a:pPr marL="236037" indent="-236037" defTabSz="877823">
              <a:spcBef>
                <a:spcPts val="0"/>
              </a:spcBef>
              <a:buSzPct val="31000"/>
              <a:buBlip>
                <a:blip r:embed="rId2"/>
              </a:buBlip>
              <a:defRPr sz="2112" b="0" spc="0">
                <a:latin typeface="Verdana"/>
                <a:ea typeface="Verdana"/>
                <a:cs typeface="Verdana"/>
                <a:sym typeface="Verdana"/>
              </a:defRPr>
            </a:pPr>
            <a:r>
              <a:rPr sz="2400" dirty="0"/>
              <a:t>Two main systems: MRP and ERP</a:t>
            </a:r>
            <a:br>
              <a:rPr sz="2400" dirty="0"/>
            </a:br>
            <a:endParaRPr sz="2400"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Dashboards can be configured in order to provide managers analysis to be able to take the right decisions."/>
          <p:cNvSpPr txBox="1">
            <a:spLocks noGrp="1"/>
          </p:cNvSpPr>
          <p:nvPr>
            <p:ph type="body" idx="21"/>
          </p:nvPr>
        </p:nvSpPr>
        <p:spPr>
          <a:xfrm>
            <a:off x="723900" y="1241948"/>
            <a:ext cx="11595100" cy="109628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algn="l" defTabSz="914400">
              <a:lnSpc>
                <a:spcPct val="100000"/>
              </a:lnSpc>
              <a:defRPr sz="2000" b="0">
                <a:latin typeface="Verdana"/>
                <a:ea typeface="Verdana"/>
                <a:cs typeface="Verdana"/>
                <a:sym typeface="Verdana"/>
              </a:defRPr>
            </a:lvl1pPr>
          </a:lstStyle>
          <a:p>
            <a:r>
              <a:rPr sz="2400" dirty="0"/>
              <a:t>Dashboards can be configured in order to provide managers analysis to be able to take the right decisions.</a:t>
            </a:r>
          </a:p>
        </p:txBody>
      </p:sp>
      <p:pic>
        <p:nvPicPr>
          <p:cNvPr id="271" name="Picture 4" descr="Picture 4"/>
          <p:cNvPicPr>
            <a:picLocks noChangeAspect="1"/>
          </p:cNvPicPr>
          <p:nvPr/>
        </p:nvPicPr>
        <p:blipFill>
          <a:blip r:embed="rId2"/>
          <a:srcRect t="4583" r="3830"/>
          <a:stretch>
            <a:fillRect/>
          </a:stretch>
        </p:blipFill>
        <p:spPr>
          <a:xfrm>
            <a:off x="1886854" y="2133600"/>
            <a:ext cx="9403558" cy="6908759"/>
          </a:xfrm>
          <a:prstGeom prst="rect">
            <a:avLst/>
          </a:prstGeom>
          <a:ln w="12700">
            <a:miter lim="400000"/>
          </a:ln>
        </p:spPr>
      </p:pic>
      <p:sp>
        <p:nvSpPr>
          <p:cNvPr id="6" name="3. ORACLE:">
            <a:extLst>
              <a:ext uri="{FF2B5EF4-FFF2-40B4-BE49-F238E27FC236}">
                <a16:creationId xmlns:a16="http://schemas.microsoft.com/office/drawing/2014/main" id="{2DFE961A-BDA5-4B7E-BE09-F963C00A41B2}"/>
              </a:ext>
            </a:extLst>
          </p:cNvPr>
          <p:cNvSpPr txBox="1">
            <a:spLocks/>
          </p:cNvSpPr>
          <p:nvPr/>
        </p:nvSpPr>
        <p:spPr>
          <a:xfrm>
            <a:off x="1016000" y="508000"/>
            <a:ext cx="8712200" cy="7339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marL="0" marR="0" indent="0" algn="l" defTabSz="375694" rtl="0" latinLnBrk="0">
              <a:lnSpc>
                <a:spcPct val="70000"/>
              </a:lnSpc>
              <a:spcBef>
                <a:spcPts val="0"/>
              </a:spcBef>
              <a:spcAft>
                <a:spcPts val="0"/>
              </a:spcAft>
              <a:buClrTx/>
              <a:buSzTx/>
              <a:buFontTx/>
              <a:buNone/>
              <a:tabLst/>
              <a:defRPr sz="6528" b="0" i="0" u="none" strike="noStrike" cap="none" spc="0" baseline="0">
                <a:solidFill>
                  <a:srgbClr val="000000"/>
                </a:solidFill>
                <a:uFillTx/>
                <a:latin typeface="+mn-lt"/>
                <a:ea typeface="+mn-ea"/>
                <a:cs typeface="+mn-cs"/>
                <a:sym typeface="Canela Bold"/>
              </a:defRPr>
            </a:lvl1pPr>
            <a:lvl2pPr marL="0" marR="0" indent="4572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2pPr>
            <a:lvl3pPr marL="0" marR="0" indent="9144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3pPr>
            <a:lvl4pPr marL="0" marR="0" indent="13716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4pPr>
            <a:lvl5pPr marL="0" marR="0" indent="18288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5pPr>
            <a:lvl6pPr marL="0" marR="0" indent="22860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6pPr>
            <a:lvl7pPr marL="0" marR="0" indent="27432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7pPr>
            <a:lvl8pPr marL="0" marR="0" indent="32004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8pPr>
            <a:lvl9pPr marL="0" marR="0" indent="36576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9pPr>
          </a:lstStyle>
          <a:p>
            <a:pPr hangingPunct="1"/>
            <a:r>
              <a:rPr lang="en-US" sz="4000" dirty="0"/>
              <a:t>3. ORACLE financing reporting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5" name="Picture 3" descr="Picture 3"/>
          <p:cNvPicPr>
            <a:picLocks noChangeAspect="1"/>
          </p:cNvPicPr>
          <p:nvPr/>
        </p:nvPicPr>
        <p:blipFill>
          <a:blip r:embed="rId2"/>
          <a:srcRect b="1596"/>
          <a:stretch>
            <a:fillRect/>
          </a:stretch>
        </p:blipFill>
        <p:spPr>
          <a:xfrm>
            <a:off x="943750" y="1600200"/>
            <a:ext cx="11032350" cy="7587528"/>
          </a:xfrm>
          <a:prstGeom prst="rect">
            <a:avLst/>
          </a:prstGeom>
          <a:ln w="12700">
            <a:miter lim="400000"/>
          </a:ln>
        </p:spPr>
      </p:pic>
      <p:sp>
        <p:nvSpPr>
          <p:cNvPr id="5" name="3. ORACLE:">
            <a:extLst>
              <a:ext uri="{FF2B5EF4-FFF2-40B4-BE49-F238E27FC236}">
                <a16:creationId xmlns:a16="http://schemas.microsoft.com/office/drawing/2014/main" id="{BD015CCA-D8FB-4FD9-B1AA-CAB77A569E89}"/>
              </a:ext>
            </a:extLst>
          </p:cNvPr>
          <p:cNvSpPr txBox="1">
            <a:spLocks/>
          </p:cNvSpPr>
          <p:nvPr/>
        </p:nvSpPr>
        <p:spPr>
          <a:xfrm>
            <a:off x="723875" y="736085"/>
            <a:ext cx="11557000" cy="7339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fontScale="92500"/>
          </a:bodyPr>
          <a:lstStyle>
            <a:lvl1pPr marL="0" marR="0" indent="0" algn="l" defTabSz="375694" rtl="0" latinLnBrk="0">
              <a:lnSpc>
                <a:spcPct val="70000"/>
              </a:lnSpc>
              <a:spcBef>
                <a:spcPts val="0"/>
              </a:spcBef>
              <a:spcAft>
                <a:spcPts val="0"/>
              </a:spcAft>
              <a:buClrTx/>
              <a:buSzTx/>
              <a:buFontTx/>
              <a:buNone/>
              <a:tabLst/>
              <a:defRPr sz="6528" b="0" i="0" u="none" strike="noStrike" cap="none" spc="0" baseline="0">
                <a:solidFill>
                  <a:srgbClr val="000000"/>
                </a:solidFill>
                <a:uFillTx/>
                <a:latin typeface="+mn-lt"/>
                <a:ea typeface="+mn-ea"/>
                <a:cs typeface="+mn-cs"/>
                <a:sym typeface="Canela Bold"/>
              </a:defRPr>
            </a:lvl1pPr>
            <a:lvl2pPr marL="0" marR="0" indent="4572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2pPr>
            <a:lvl3pPr marL="0" marR="0" indent="9144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3pPr>
            <a:lvl4pPr marL="0" marR="0" indent="13716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4pPr>
            <a:lvl5pPr marL="0" marR="0" indent="18288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5pPr>
            <a:lvl6pPr marL="0" marR="0" indent="22860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6pPr>
            <a:lvl7pPr marL="0" marR="0" indent="27432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7pPr>
            <a:lvl8pPr marL="0" marR="0" indent="32004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8pPr>
            <a:lvl9pPr marL="0" marR="0" indent="36576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9pPr>
          </a:lstStyle>
          <a:p>
            <a:pPr hangingPunct="1"/>
            <a:r>
              <a:rPr lang="en-US" sz="4000" dirty="0"/>
              <a:t>3. ORACLE Project Manager Team’s Individual performance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9" name="Picture 4" descr="Picture 4"/>
          <p:cNvPicPr>
            <a:picLocks noChangeAspect="1"/>
          </p:cNvPicPr>
          <p:nvPr/>
        </p:nvPicPr>
        <p:blipFill>
          <a:blip r:embed="rId2"/>
          <a:srcRect t="1532" r="2386" b="4628"/>
          <a:stretch>
            <a:fillRect/>
          </a:stretch>
        </p:blipFill>
        <p:spPr>
          <a:xfrm>
            <a:off x="840382" y="1346200"/>
            <a:ext cx="11321488" cy="7588851"/>
          </a:xfrm>
          <a:prstGeom prst="rect">
            <a:avLst/>
          </a:prstGeom>
          <a:ln w="12700">
            <a:miter lim="400000"/>
          </a:ln>
        </p:spPr>
      </p:pic>
      <p:sp>
        <p:nvSpPr>
          <p:cNvPr id="5" name="3. ORACLE:">
            <a:extLst>
              <a:ext uri="{FF2B5EF4-FFF2-40B4-BE49-F238E27FC236}">
                <a16:creationId xmlns:a16="http://schemas.microsoft.com/office/drawing/2014/main" id="{E5D408DA-4E85-4575-8C9F-82EA1B6B3B8C}"/>
              </a:ext>
            </a:extLst>
          </p:cNvPr>
          <p:cNvSpPr txBox="1">
            <a:spLocks/>
          </p:cNvSpPr>
          <p:nvPr/>
        </p:nvSpPr>
        <p:spPr>
          <a:xfrm>
            <a:off x="1016000" y="508000"/>
            <a:ext cx="8712200" cy="7339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marL="0" marR="0" indent="0" algn="l" defTabSz="375694" rtl="0" latinLnBrk="0">
              <a:lnSpc>
                <a:spcPct val="70000"/>
              </a:lnSpc>
              <a:spcBef>
                <a:spcPts val="0"/>
              </a:spcBef>
              <a:spcAft>
                <a:spcPts val="0"/>
              </a:spcAft>
              <a:buClrTx/>
              <a:buSzTx/>
              <a:buFontTx/>
              <a:buNone/>
              <a:tabLst/>
              <a:defRPr sz="6528" b="0" i="0" u="none" strike="noStrike" cap="none" spc="0" baseline="0">
                <a:solidFill>
                  <a:srgbClr val="000000"/>
                </a:solidFill>
                <a:uFillTx/>
                <a:latin typeface="+mn-lt"/>
                <a:ea typeface="+mn-ea"/>
                <a:cs typeface="+mn-cs"/>
                <a:sym typeface="Canela Bold"/>
              </a:defRPr>
            </a:lvl1pPr>
            <a:lvl2pPr marL="0" marR="0" indent="4572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2pPr>
            <a:lvl3pPr marL="0" marR="0" indent="9144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3pPr>
            <a:lvl4pPr marL="0" marR="0" indent="13716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4pPr>
            <a:lvl5pPr marL="0" marR="0" indent="18288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5pPr>
            <a:lvl6pPr marL="0" marR="0" indent="22860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6pPr>
            <a:lvl7pPr marL="0" marR="0" indent="27432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7pPr>
            <a:lvl8pPr marL="0" marR="0" indent="32004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8pPr>
            <a:lvl9pPr marL="0" marR="0" indent="36576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9pPr>
          </a:lstStyle>
          <a:p>
            <a:pPr hangingPunct="1"/>
            <a:r>
              <a:rPr lang="en-US" sz="4000" dirty="0"/>
              <a:t>3. ORACLE  Project Manager Overview</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1" name="Picture 6" descr="Picture 6"/>
          <p:cNvPicPr>
            <a:picLocks noChangeAspect="1"/>
          </p:cNvPicPr>
          <p:nvPr/>
        </p:nvPicPr>
        <p:blipFill>
          <a:blip r:embed="rId2"/>
          <a:stretch>
            <a:fillRect/>
          </a:stretch>
        </p:blipFill>
        <p:spPr>
          <a:xfrm>
            <a:off x="1366808" y="1358900"/>
            <a:ext cx="10660582" cy="7683500"/>
          </a:xfrm>
          <a:prstGeom prst="rect">
            <a:avLst/>
          </a:prstGeom>
          <a:ln w="12700">
            <a:miter lim="400000"/>
          </a:ln>
        </p:spPr>
      </p:pic>
      <p:sp>
        <p:nvSpPr>
          <p:cNvPr id="5" name="3. ORACLE:">
            <a:extLst>
              <a:ext uri="{FF2B5EF4-FFF2-40B4-BE49-F238E27FC236}">
                <a16:creationId xmlns:a16="http://schemas.microsoft.com/office/drawing/2014/main" id="{4234D3F3-EC98-4093-81BF-9104CE9E546A}"/>
              </a:ext>
            </a:extLst>
          </p:cNvPr>
          <p:cNvSpPr txBox="1">
            <a:spLocks/>
          </p:cNvSpPr>
          <p:nvPr/>
        </p:nvSpPr>
        <p:spPr>
          <a:xfrm>
            <a:off x="1407304" y="889000"/>
            <a:ext cx="8712200" cy="733948"/>
          </a:xfrm>
          <a:prstGeom prst="rect">
            <a:avLst/>
          </a:prstGeom>
        </p:spPr>
        <p:txBody>
          <a:bodyPr>
            <a:normAutofit/>
          </a:bodyPr>
          <a:lstStyle>
            <a:lvl1pPr marL="0" marR="0" indent="0" algn="l" defTabSz="375694" rtl="0" latinLnBrk="0">
              <a:lnSpc>
                <a:spcPct val="70000"/>
              </a:lnSpc>
              <a:spcBef>
                <a:spcPts val="0"/>
              </a:spcBef>
              <a:spcAft>
                <a:spcPts val="0"/>
              </a:spcAft>
              <a:buClrTx/>
              <a:buSzTx/>
              <a:buFontTx/>
              <a:buNone/>
              <a:tabLst/>
              <a:defRPr sz="6528" b="0" i="0" u="none" strike="noStrike" cap="none" spc="0" baseline="0">
                <a:solidFill>
                  <a:srgbClr val="000000"/>
                </a:solidFill>
                <a:uFillTx/>
                <a:latin typeface="+mn-lt"/>
                <a:ea typeface="+mn-ea"/>
                <a:cs typeface="+mn-cs"/>
                <a:sym typeface="Canela Bold"/>
              </a:defRPr>
            </a:lvl1pPr>
            <a:lvl2pPr marL="0" marR="0" indent="4572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2pPr>
            <a:lvl3pPr marL="0" marR="0" indent="9144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3pPr>
            <a:lvl4pPr marL="0" marR="0" indent="13716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4pPr>
            <a:lvl5pPr marL="0" marR="0" indent="18288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5pPr>
            <a:lvl6pPr marL="0" marR="0" indent="22860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6pPr>
            <a:lvl7pPr marL="0" marR="0" indent="27432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7pPr>
            <a:lvl8pPr marL="0" marR="0" indent="32004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8pPr>
            <a:lvl9pPr marL="0" marR="0" indent="36576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9pPr>
          </a:lstStyle>
          <a:p>
            <a:pPr hangingPunct="1"/>
            <a:r>
              <a:rPr lang="en-US" sz="4000" dirty="0"/>
              <a:t>3. ORACLE Project Manager Overview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Procurement cloud offers a consumer buying experience for all business goods and services to simplify requisitions reducing rogue purchasing."/>
          <p:cNvSpPr txBox="1">
            <a:spLocks noGrp="1"/>
          </p:cNvSpPr>
          <p:nvPr>
            <p:ph type="body" idx="21"/>
          </p:nvPr>
        </p:nvSpPr>
        <p:spPr>
          <a:xfrm>
            <a:off x="825500" y="1078770"/>
            <a:ext cx="10972800" cy="109628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Autofit/>
          </a:bodyPr>
          <a:lstStyle>
            <a:lvl1pPr algn="l" defTabSz="914400">
              <a:lnSpc>
                <a:spcPct val="100000"/>
              </a:lnSpc>
              <a:defRPr sz="2000" b="0">
                <a:latin typeface="Verdana"/>
                <a:ea typeface="Verdana"/>
                <a:cs typeface="Verdana"/>
                <a:sym typeface="Verdana"/>
              </a:defRPr>
            </a:lvl1pPr>
          </a:lstStyle>
          <a:p>
            <a:r>
              <a:rPr sz="2800" dirty="0"/>
              <a:t>Procurement cloud offers a consumer buying experience for all business goods and services to simplify requisitions reducing rogue purchasing.</a:t>
            </a:r>
          </a:p>
        </p:txBody>
      </p:sp>
      <p:pic>
        <p:nvPicPr>
          <p:cNvPr id="287" name="Picture 3" descr="Picture 3"/>
          <p:cNvPicPr>
            <a:picLocks noChangeAspect="1"/>
          </p:cNvPicPr>
          <p:nvPr/>
        </p:nvPicPr>
        <p:blipFill>
          <a:blip r:embed="rId2"/>
          <a:srcRect t="2530"/>
          <a:stretch>
            <a:fillRect/>
          </a:stretch>
        </p:blipFill>
        <p:spPr>
          <a:xfrm>
            <a:off x="1336271" y="2327422"/>
            <a:ext cx="10322330" cy="7184878"/>
          </a:xfrm>
          <a:prstGeom prst="rect">
            <a:avLst/>
          </a:prstGeom>
          <a:ln w="12700">
            <a:miter lim="400000"/>
          </a:ln>
        </p:spPr>
      </p:pic>
      <p:sp>
        <p:nvSpPr>
          <p:cNvPr id="7" name="3. ORACLE:">
            <a:extLst>
              <a:ext uri="{FF2B5EF4-FFF2-40B4-BE49-F238E27FC236}">
                <a16:creationId xmlns:a16="http://schemas.microsoft.com/office/drawing/2014/main" id="{A0C410A7-65BE-41FF-9D17-5F8E476D7811}"/>
              </a:ext>
            </a:extLst>
          </p:cNvPr>
          <p:cNvSpPr txBox="1">
            <a:spLocks/>
          </p:cNvSpPr>
          <p:nvPr/>
        </p:nvSpPr>
        <p:spPr>
          <a:xfrm>
            <a:off x="1016000" y="508000"/>
            <a:ext cx="8712200" cy="7339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fontScale="92500" lnSpcReduction="20000"/>
          </a:bodyPr>
          <a:lstStyle>
            <a:lvl1pPr marL="0" marR="0" indent="0" algn="l" defTabSz="375694" rtl="0" latinLnBrk="0">
              <a:lnSpc>
                <a:spcPct val="70000"/>
              </a:lnSpc>
              <a:spcBef>
                <a:spcPts val="0"/>
              </a:spcBef>
              <a:spcAft>
                <a:spcPts val="0"/>
              </a:spcAft>
              <a:buClrTx/>
              <a:buSzTx/>
              <a:buFontTx/>
              <a:buNone/>
              <a:tabLst/>
              <a:defRPr sz="6528" b="0" i="0" u="none" strike="noStrike" cap="none" spc="0" baseline="0">
                <a:solidFill>
                  <a:srgbClr val="000000"/>
                </a:solidFill>
                <a:uFillTx/>
                <a:latin typeface="+mn-lt"/>
                <a:ea typeface="+mn-ea"/>
                <a:cs typeface="+mn-cs"/>
                <a:sym typeface="Canela Bold"/>
              </a:defRPr>
            </a:lvl1pPr>
            <a:lvl2pPr marL="0" marR="0" indent="4572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2pPr>
            <a:lvl3pPr marL="0" marR="0" indent="9144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3pPr>
            <a:lvl4pPr marL="0" marR="0" indent="13716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4pPr>
            <a:lvl5pPr marL="0" marR="0" indent="18288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5pPr>
            <a:lvl6pPr marL="0" marR="0" indent="22860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6pPr>
            <a:lvl7pPr marL="0" marR="0" indent="27432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7pPr>
            <a:lvl8pPr marL="0" marR="0" indent="32004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8pPr>
            <a:lvl9pPr marL="0" marR="0" indent="36576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9pPr>
          </a:lstStyle>
          <a:p>
            <a:pPr hangingPunct="1"/>
            <a:r>
              <a:rPr lang="en-US" sz="4000" dirty="0"/>
              <a:t>3. ORACLE </a:t>
            </a:r>
          </a:p>
          <a:p>
            <a:pPr hangingPunct="1"/>
            <a:r>
              <a:rPr lang="en-US" sz="4000" dirty="0"/>
              <a:t>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Rectangle"/>
          <p:cNvSpPr/>
          <p:nvPr/>
        </p:nvSpPr>
        <p:spPr>
          <a:xfrm>
            <a:off x="958986" y="3769670"/>
            <a:ext cx="7366373" cy="4706706"/>
          </a:xfrm>
          <a:prstGeom prst="rect">
            <a:avLst/>
          </a:prstGeom>
          <a:solidFill>
            <a:schemeClr val="accent3">
              <a:satOff val="-3883"/>
              <a:lumOff val="14670"/>
            </a:schemeClr>
          </a:solidFill>
          <a:ln w="12700">
            <a:miter lim="400000"/>
          </a:ln>
        </p:spPr>
        <p:txBody>
          <a:bodyPr lIns="50800" tIns="50800" rIns="50800" bIns="50800" anchor="ctr"/>
          <a:lstStyle/>
          <a:p>
            <a:pPr defTabSz="415431">
              <a:lnSpc>
                <a:spcPct val="100000"/>
              </a:lnSpc>
              <a:spcBef>
                <a:spcPts val="0"/>
              </a:spcBef>
              <a:defRPr spc="-39">
                <a:latin typeface="Canela Deck Bold"/>
                <a:ea typeface="Canela Deck Bold"/>
                <a:cs typeface="Canela Deck Bold"/>
                <a:sym typeface="Canela Deck Bold"/>
              </a:defRPr>
            </a:pPr>
            <a:endParaRPr/>
          </a:p>
        </p:txBody>
      </p:sp>
      <p:sp>
        <p:nvSpPr>
          <p:cNvPr id="290" name="Applications that gives business users an understanding of the business to help them digitally transform and achieve success. By adding intelligence, businesses have the chance to evolve from reactive business decisions to proactive insights."/>
          <p:cNvSpPr txBox="1">
            <a:spLocks noGrp="1"/>
          </p:cNvSpPr>
          <p:nvPr>
            <p:ph type="body" idx="21"/>
          </p:nvPr>
        </p:nvSpPr>
        <p:spPr>
          <a:xfrm>
            <a:off x="1015999" y="2065003"/>
            <a:ext cx="10972801" cy="136965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lvl1pPr algn="l" defTabSz="914400">
              <a:lnSpc>
                <a:spcPct val="100000"/>
              </a:lnSpc>
              <a:defRPr sz="2100" b="0">
                <a:latin typeface="Verdana"/>
                <a:ea typeface="Verdana"/>
                <a:cs typeface="Verdana"/>
                <a:sym typeface="Verdana"/>
              </a:defRPr>
            </a:lvl1pPr>
          </a:lstStyle>
          <a:p>
            <a:r>
              <a:rPr dirty="0"/>
              <a:t>Applications that gives business users an understanding of the business to help them digitally transform and achieve success. By adding intelligence, businesses have the chance to evolve from reactive business decisions to proactive insights.</a:t>
            </a:r>
          </a:p>
        </p:txBody>
      </p:sp>
      <p:sp>
        <p:nvSpPr>
          <p:cNvPr id="291" name="4. MICROSOFT Dynamics:"/>
          <p:cNvSpPr txBox="1">
            <a:spLocks noGrp="1"/>
          </p:cNvSpPr>
          <p:nvPr>
            <p:ph type="title"/>
          </p:nvPr>
        </p:nvSpPr>
        <p:spPr>
          <a:prstGeom prst="rect">
            <a:avLst/>
          </a:prstGeom>
        </p:spPr>
        <p:txBody>
          <a:bodyPr/>
          <a:lstStyle>
            <a:lvl1pPr algn="l" defTabSz="375694">
              <a:defRPr sz="6528"/>
            </a:lvl1pPr>
          </a:lstStyle>
          <a:p>
            <a:r>
              <a:t>4. MICROSOFT Dynamics:</a:t>
            </a:r>
          </a:p>
        </p:txBody>
      </p:sp>
      <p:sp>
        <p:nvSpPr>
          <p:cNvPr id="292" name="TextBox 7"/>
          <p:cNvSpPr txBox="1"/>
          <p:nvPr/>
        </p:nvSpPr>
        <p:spPr>
          <a:xfrm>
            <a:off x="1248593" y="4599529"/>
            <a:ext cx="7366373" cy="3046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numCol="2"/>
          <a:lstStyle/>
          <a:p>
            <a:pPr marL="268223" indent="-268223" algn="l" defTabSz="914400">
              <a:lnSpc>
                <a:spcPct val="100000"/>
              </a:lnSpc>
              <a:spcBef>
                <a:spcPts val="0"/>
              </a:spcBef>
              <a:buSzPct val="100000"/>
              <a:buChar char="•"/>
              <a:defRPr sz="2400">
                <a:latin typeface="Verdana"/>
                <a:ea typeface="Verdana"/>
                <a:cs typeface="Verdana"/>
                <a:sym typeface="Verdana"/>
              </a:defRPr>
            </a:pPr>
            <a:r>
              <a:t>Sales</a:t>
            </a:r>
          </a:p>
          <a:p>
            <a:pPr marL="268223" indent="-268223" algn="l" defTabSz="914400">
              <a:lnSpc>
                <a:spcPct val="100000"/>
              </a:lnSpc>
              <a:spcBef>
                <a:spcPts val="0"/>
              </a:spcBef>
              <a:buSzPct val="100000"/>
              <a:buChar char="•"/>
              <a:defRPr sz="2400">
                <a:latin typeface="Verdana"/>
                <a:ea typeface="Verdana"/>
                <a:cs typeface="Verdana"/>
                <a:sym typeface="Verdana"/>
              </a:defRPr>
            </a:pPr>
            <a:endParaRPr/>
          </a:p>
          <a:p>
            <a:pPr marL="268223" indent="-268223" algn="l" defTabSz="914400">
              <a:lnSpc>
                <a:spcPct val="100000"/>
              </a:lnSpc>
              <a:spcBef>
                <a:spcPts val="0"/>
              </a:spcBef>
              <a:buSzPct val="100000"/>
              <a:buChar char="•"/>
              <a:defRPr sz="2400">
                <a:latin typeface="Verdana"/>
                <a:ea typeface="Verdana"/>
                <a:cs typeface="Verdana"/>
                <a:sym typeface="Verdana"/>
              </a:defRPr>
            </a:pPr>
            <a:r>
              <a:t>Customer Service</a:t>
            </a:r>
          </a:p>
          <a:p>
            <a:pPr marL="268223" indent="-268223" algn="l" defTabSz="914400">
              <a:lnSpc>
                <a:spcPct val="100000"/>
              </a:lnSpc>
              <a:spcBef>
                <a:spcPts val="0"/>
              </a:spcBef>
              <a:buSzPct val="100000"/>
              <a:buChar char="•"/>
              <a:defRPr sz="2400">
                <a:latin typeface="Verdana"/>
                <a:ea typeface="Verdana"/>
                <a:cs typeface="Verdana"/>
                <a:sym typeface="Verdana"/>
              </a:defRPr>
            </a:pPr>
            <a:endParaRPr/>
          </a:p>
          <a:p>
            <a:pPr marL="268223" indent="-268223" algn="l" defTabSz="914400">
              <a:lnSpc>
                <a:spcPct val="100000"/>
              </a:lnSpc>
              <a:spcBef>
                <a:spcPts val="0"/>
              </a:spcBef>
              <a:buSzPct val="100000"/>
              <a:buChar char="•"/>
              <a:defRPr sz="2400">
                <a:latin typeface="Verdana"/>
                <a:ea typeface="Verdana"/>
                <a:cs typeface="Verdana"/>
                <a:sym typeface="Verdana"/>
              </a:defRPr>
            </a:pPr>
            <a:r>
              <a:t>Field Service</a:t>
            </a:r>
          </a:p>
          <a:p>
            <a:pPr marL="268223" indent="-268223" algn="l" defTabSz="914400">
              <a:lnSpc>
                <a:spcPct val="100000"/>
              </a:lnSpc>
              <a:spcBef>
                <a:spcPts val="0"/>
              </a:spcBef>
              <a:buSzPct val="100000"/>
              <a:buChar char="•"/>
              <a:defRPr sz="2400">
                <a:latin typeface="Verdana"/>
                <a:ea typeface="Verdana"/>
                <a:cs typeface="Verdana"/>
                <a:sym typeface="Verdana"/>
              </a:defRPr>
            </a:pPr>
            <a:endParaRPr/>
          </a:p>
          <a:p>
            <a:pPr marL="268223" indent="-268223" algn="l" defTabSz="914400">
              <a:lnSpc>
                <a:spcPct val="100000"/>
              </a:lnSpc>
              <a:spcBef>
                <a:spcPts val="0"/>
              </a:spcBef>
              <a:buSzPct val="100000"/>
              <a:buChar char="•"/>
              <a:defRPr sz="2400">
                <a:latin typeface="Verdana"/>
                <a:ea typeface="Verdana"/>
                <a:cs typeface="Verdana"/>
                <a:sym typeface="Verdana"/>
              </a:defRPr>
            </a:pPr>
            <a:r>
              <a:t>Project Service Automation</a:t>
            </a:r>
          </a:p>
          <a:p>
            <a:pPr marL="268223" indent="-268223" algn="l" defTabSz="914400">
              <a:lnSpc>
                <a:spcPct val="100000"/>
              </a:lnSpc>
              <a:spcBef>
                <a:spcPts val="0"/>
              </a:spcBef>
              <a:buSzPct val="100000"/>
              <a:buChar char="•"/>
              <a:defRPr sz="2400">
                <a:latin typeface="Verdana"/>
                <a:ea typeface="Verdana"/>
                <a:cs typeface="Verdana"/>
                <a:sym typeface="Verdana"/>
              </a:defRPr>
            </a:pPr>
            <a:r>
              <a:t>Finance and Operations</a:t>
            </a:r>
          </a:p>
          <a:p>
            <a:pPr marL="268223" indent="-268223" algn="l" defTabSz="914400">
              <a:lnSpc>
                <a:spcPct val="100000"/>
              </a:lnSpc>
              <a:spcBef>
                <a:spcPts val="0"/>
              </a:spcBef>
              <a:buSzPct val="100000"/>
              <a:buChar char="•"/>
              <a:defRPr sz="2400">
                <a:latin typeface="Verdana"/>
                <a:ea typeface="Verdana"/>
                <a:cs typeface="Verdana"/>
                <a:sym typeface="Verdana"/>
              </a:defRPr>
            </a:pPr>
            <a:endParaRPr/>
          </a:p>
          <a:p>
            <a:pPr marL="268223" indent="-268223" algn="l" defTabSz="914400">
              <a:lnSpc>
                <a:spcPct val="100000"/>
              </a:lnSpc>
              <a:spcBef>
                <a:spcPts val="0"/>
              </a:spcBef>
              <a:buSzPct val="100000"/>
              <a:buChar char="•"/>
              <a:defRPr sz="2400">
                <a:latin typeface="Verdana"/>
                <a:ea typeface="Verdana"/>
                <a:cs typeface="Verdana"/>
                <a:sym typeface="Verdana"/>
              </a:defRPr>
            </a:pPr>
            <a:r>
              <a:t>Business Central</a:t>
            </a:r>
          </a:p>
          <a:p>
            <a:pPr marL="268223" indent="-268223" algn="l" defTabSz="914400">
              <a:lnSpc>
                <a:spcPct val="100000"/>
              </a:lnSpc>
              <a:spcBef>
                <a:spcPts val="0"/>
              </a:spcBef>
              <a:buSzPct val="100000"/>
              <a:buChar char="•"/>
              <a:defRPr sz="2400">
                <a:latin typeface="Verdana"/>
                <a:ea typeface="Verdana"/>
                <a:cs typeface="Verdana"/>
                <a:sym typeface="Verdana"/>
              </a:defRPr>
            </a:pPr>
            <a:endParaRPr/>
          </a:p>
          <a:p>
            <a:pPr marL="268223" indent="-268223" algn="l" defTabSz="914400">
              <a:lnSpc>
                <a:spcPct val="100000"/>
              </a:lnSpc>
              <a:spcBef>
                <a:spcPts val="0"/>
              </a:spcBef>
              <a:buSzPct val="100000"/>
              <a:buChar char="•"/>
              <a:defRPr sz="2400">
                <a:latin typeface="Verdana"/>
                <a:ea typeface="Verdana"/>
                <a:cs typeface="Verdana"/>
                <a:sym typeface="Verdana"/>
              </a:defRPr>
            </a:pPr>
            <a:r>
              <a:t>Human Resources</a:t>
            </a:r>
          </a:p>
          <a:p>
            <a:pPr marL="268223" indent="-268223" algn="l" defTabSz="914400">
              <a:lnSpc>
                <a:spcPct val="100000"/>
              </a:lnSpc>
              <a:spcBef>
                <a:spcPts val="0"/>
              </a:spcBef>
              <a:buSzPct val="100000"/>
              <a:buChar char="•"/>
              <a:defRPr sz="2400">
                <a:latin typeface="Verdana"/>
                <a:ea typeface="Verdana"/>
                <a:cs typeface="Verdana"/>
                <a:sym typeface="Verdana"/>
              </a:defRPr>
            </a:pPr>
            <a:endParaRPr/>
          </a:p>
          <a:p>
            <a:pPr marL="268223" indent="-268223" algn="l" defTabSz="914400">
              <a:lnSpc>
                <a:spcPct val="100000"/>
              </a:lnSpc>
              <a:spcBef>
                <a:spcPts val="0"/>
              </a:spcBef>
              <a:buSzPct val="100000"/>
              <a:buChar char="•"/>
              <a:defRPr sz="2400">
                <a:latin typeface="Verdana"/>
                <a:ea typeface="Verdana"/>
                <a:cs typeface="Verdana"/>
                <a:sym typeface="Verdana"/>
              </a:defRPr>
            </a:pPr>
            <a:r>
              <a:t>Retail</a:t>
            </a:r>
          </a:p>
        </p:txBody>
      </p:sp>
      <p:pic>
        <p:nvPicPr>
          <p:cNvPr id="293" name="Picture 9" descr="Picture 9"/>
          <p:cNvPicPr>
            <a:picLocks noChangeAspect="1"/>
          </p:cNvPicPr>
          <p:nvPr/>
        </p:nvPicPr>
        <p:blipFill>
          <a:blip r:embed="rId2"/>
          <a:srcRect l="13765" r="13765"/>
          <a:stretch>
            <a:fillRect/>
          </a:stretch>
        </p:blipFill>
        <p:spPr>
          <a:xfrm>
            <a:off x="8712937" y="3754922"/>
            <a:ext cx="3298302" cy="3292840"/>
          </a:xfrm>
          <a:prstGeom prst="rect">
            <a:avLst/>
          </a:prstGeom>
          <a:ln w="12700">
            <a:miter lim="400000"/>
          </a:ln>
        </p:spPr>
      </p:pic>
      <p:pic>
        <p:nvPicPr>
          <p:cNvPr id="294" name="Picture 11" descr="Picture 11"/>
          <p:cNvPicPr>
            <a:picLocks noChangeAspect="1"/>
          </p:cNvPicPr>
          <p:nvPr/>
        </p:nvPicPr>
        <p:blipFill>
          <a:blip r:embed="rId3"/>
          <a:stretch>
            <a:fillRect/>
          </a:stretch>
        </p:blipFill>
        <p:spPr>
          <a:xfrm>
            <a:off x="9133726" y="7168331"/>
            <a:ext cx="2456850" cy="1849752"/>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ETEC ERP cloud-based ERP platform for manufacturers and distributors.…"/>
          <p:cNvSpPr txBox="1">
            <a:spLocks noGrp="1"/>
          </p:cNvSpPr>
          <p:nvPr>
            <p:ph type="body" idx="21"/>
          </p:nvPr>
        </p:nvSpPr>
        <p:spPr>
          <a:xfrm>
            <a:off x="901700" y="1676400"/>
            <a:ext cx="11442700" cy="185985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algn="l" defTabSz="914400">
              <a:lnSpc>
                <a:spcPct val="100000"/>
              </a:lnSpc>
              <a:defRPr sz="2100" b="0">
                <a:latin typeface="Verdana"/>
                <a:ea typeface="Verdana"/>
                <a:cs typeface="Verdana"/>
                <a:sym typeface="Verdana"/>
              </a:defRPr>
            </a:pPr>
            <a:r>
              <a:rPr sz="2400" dirty="0"/>
              <a:t>CETEC ERP </a:t>
            </a:r>
            <a:r>
              <a:rPr sz="2400" dirty="0">
                <a:solidFill>
                  <a:srgbClr val="424242"/>
                </a:solidFill>
              </a:rPr>
              <a:t>cloud-based ERP platform for manufacturers and distributors. </a:t>
            </a:r>
          </a:p>
          <a:p>
            <a:pPr algn="l" defTabSz="914400">
              <a:lnSpc>
                <a:spcPct val="100000"/>
              </a:lnSpc>
              <a:defRPr sz="2100" b="0">
                <a:latin typeface="Verdana"/>
                <a:ea typeface="Verdana"/>
                <a:cs typeface="Verdana"/>
                <a:sym typeface="Verdana"/>
              </a:defRPr>
            </a:pPr>
            <a:r>
              <a:rPr sz="2400" dirty="0">
                <a:solidFill>
                  <a:srgbClr val="424242"/>
                </a:solidFill>
              </a:rPr>
              <a:t>This web-based ERP tool digitally transforms your business with a simple and affordable SaaS platform. </a:t>
            </a:r>
          </a:p>
        </p:txBody>
      </p:sp>
      <p:sp>
        <p:nvSpPr>
          <p:cNvPr id="297" name="5. CETEC ERP"/>
          <p:cNvSpPr txBox="1">
            <a:spLocks noGrp="1"/>
          </p:cNvSpPr>
          <p:nvPr>
            <p:ph type="title"/>
          </p:nvPr>
        </p:nvSpPr>
        <p:spPr>
          <a:prstGeom prst="rect">
            <a:avLst/>
          </a:prstGeom>
        </p:spPr>
        <p:txBody>
          <a:bodyPr/>
          <a:lstStyle>
            <a:lvl1pPr algn="l" defTabSz="375694">
              <a:defRPr sz="6528"/>
            </a:lvl1pPr>
          </a:lstStyle>
          <a:p>
            <a:r>
              <a:rPr dirty="0"/>
              <a:t>5. CETEC ERP</a:t>
            </a:r>
          </a:p>
        </p:txBody>
      </p:sp>
      <p:pic>
        <p:nvPicPr>
          <p:cNvPr id="298" name="Picture 2" descr="Picture 2"/>
          <p:cNvPicPr>
            <a:picLocks noChangeAspect="1"/>
          </p:cNvPicPr>
          <p:nvPr/>
        </p:nvPicPr>
        <p:blipFill>
          <a:blip r:embed="rId2"/>
          <a:srcRect t="10001"/>
          <a:stretch>
            <a:fillRect/>
          </a:stretch>
        </p:blipFill>
        <p:spPr>
          <a:xfrm>
            <a:off x="1387474" y="3681439"/>
            <a:ext cx="10230007" cy="5001697"/>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ectangle"/>
          <p:cNvSpPr/>
          <p:nvPr/>
        </p:nvSpPr>
        <p:spPr>
          <a:xfrm>
            <a:off x="1176969" y="4281408"/>
            <a:ext cx="10512419" cy="1749470"/>
          </a:xfrm>
          <a:prstGeom prst="rect">
            <a:avLst/>
          </a:prstGeom>
          <a:solidFill>
            <a:schemeClr val="accent3">
              <a:satOff val="-3883"/>
              <a:lumOff val="14670"/>
            </a:schemeClr>
          </a:solidFill>
          <a:ln w="12700">
            <a:miter lim="400000"/>
          </a:ln>
        </p:spPr>
        <p:txBody>
          <a:bodyPr lIns="50800" tIns="50800" rIns="50800" bIns="50800" anchor="ctr"/>
          <a:lstStyle/>
          <a:p>
            <a:pPr defTabSz="415431">
              <a:lnSpc>
                <a:spcPct val="100000"/>
              </a:lnSpc>
              <a:spcBef>
                <a:spcPts val="0"/>
              </a:spcBef>
              <a:defRPr spc="-39">
                <a:latin typeface="Canela Deck Bold"/>
                <a:ea typeface="Canela Deck Bold"/>
                <a:cs typeface="Canela Deck Bold"/>
                <a:sym typeface="Canela Deck Bold"/>
              </a:defRPr>
            </a:pPr>
            <a:endParaRPr/>
          </a:p>
        </p:txBody>
      </p:sp>
      <p:sp>
        <p:nvSpPr>
          <p:cNvPr id="301" name="All in one platform that offers all that is needed in a business, from inventory, shop floor control, quality management, financials, etc. It is made with practical tools for handling difficult requirements and therefore track dynamic production."/>
          <p:cNvSpPr txBox="1">
            <a:spLocks noGrp="1"/>
          </p:cNvSpPr>
          <p:nvPr>
            <p:ph type="body" idx="21"/>
          </p:nvPr>
        </p:nvSpPr>
        <p:spPr>
          <a:xfrm>
            <a:off x="1016000" y="2668370"/>
            <a:ext cx="10972801" cy="13696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defTabSz="914400">
              <a:lnSpc>
                <a:spcPct val="100000"/>
              </a:lnSpc>
              <a:defRPr sz="2100" b="0">
                <a:latin typeface="Verdana"/>
                <a:ea typeface="Verdana"/>
                <a:cs typeface="Verdana"/>
                <a:sym typeface="Verdana"/>
              </a:defRPr>
            </a:pPr>
            <a:r>
              <a:t>All in one platform that offers all that is needed in a business, from inventory, shop floor control, quality management, financials, etc. It is made with practical tools for handling difficult requirements and therefore track dynamic production.</a:t>
            </a:r>
            <a:r>
              <a:rPr>
                <a:solidFill>
                  <a:srgbClr val="424242"/>
                </a:solidFill>
              </a:rPr>
              <a:t> </a:t>
            </a:r>
          </a:p>
        </p:txBody>
      </p:sp>
      <p:sp>
        <p:nvSpPr>
          <p:cNvPr id="302" name="ALL IN ONE"/>
          <p:cNvSpPr txBox="1">
            <a:spLocks noGrp="1"/>
          </p:cNvSpPr>
          <p:nvPr>
            <p:ph type="title"/>
          </p:nvPr>
        </p:nvSpPr>
        <p:spPr>
          <a:xfrm>
            <a:off x="1016000" y="1237665"/>
            <a:ext cx="10972801" cy="1369650"/>
          </a:xfrm>
          <a:prstGeom prst="rect">
            <a:avLst/>
          </a:prstGeom>
        </p:spPr>
        <p:txBody>
          <a:bodyPr/>
          <a:lstStyle>
            <a:lvl1pPr defTabSz="375694">
              <a:defRPr sz="6528"/>
            </a:lvl1pPr>
          </a:lstStyle>
          <a:p>
            <a:r>
              <a:t>ALL IN ONE </a:t>
            </a:r>
          </a:p>
        </p:txBody>
      </p:sp>
      <p:sp>
        <p:nvSpPr>
          <p:cNvPr id="303" name="ERP  + MRP  + CRM + QMS"/>
          <p:cNvSpPr txBox="1"/>
          <p:nvPr/>
        </p:nvSpPr>
        <p:spPr>
          <a:xfrm>
            <a:off x="1016000" y="4329300"/>
            <a:ext cx="10972801" cy="13696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defTabSz="375694">
              <a:lnSpc>
                <a:spcPct val="70000"/>
              </a:lnSpc>
              <a:spcBef>
                <a:spcPts val="0"/>
              </a:spcBef>
              <a:defRPr sz="6528">
                <a:latin typeface="+mn-lt"/>
                <a:ea typeface="+mn-ea"/>
                <a:cs typeface="+mn-cs"/>
                <a:sym typeface="Canela Bold"/>
              </a:defRPr>
            </a:lvl1pPr>
          </a:lstStyle>
          <a:p>
            <a:r>
              <a:t>ERP  + MRP  + CRM + QMS</a:t>
            </a:r>
          </a:p>
        </p:txBody>
      </p:sp>
      <p:sp>
        <p:nvSpPr>
          <p:cNvPr id="304" name="TextBox 9"/>
          <p:cNvSpPr txBox="1"/>
          <p:nvPr/>
        </p:nvSpPr>
        <p:spPr>
          <a:xfrm>
            <a:off x="3231816" y="6582994"/>
            <a:ext cx="7230869" cy="1932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marL="285750" indent="-285750" algn="l" defTabSz="914400">
              <a:lnSpc>
                <a:spcPct val="100000"/>
              </a:lnSpc>
              <a:spcBef>
                <a:spcPts val="0"/>
              </a:spcBef>
              <a:buSzPct val="100000"/>
              <a:buFont typeface="Arial"/>
              <a:buChar char="•"/>
              <a:defRPr sz="2500">
                <a:latin typeface="Calibri"/>
                <a:ea typeface="Calibri"/>
                <a:cs typeface="Calibri"/>
                <a:sym typeface="Calibri"/>
              </a:defRPr>
            </a:pPr>
            <a:r>
              <a:t>Stays continually updated</a:t>
            </a:r>
          </a:p>
          <a:p>
            <a:pPr marL="285750" indent="-285750" algn="l" defTabSz="914400">
              <a:lnSpc>
                <a:spcPct val="100000"/>
              </a:lnSpc>
              <a:spcBef>
                <a:spcPts val="0"/>
              </a:spcBef>
              <a:buSzPct val="100000"/>
              <a:buFont typeface="Arial"/>
              <a:buChar char="•"/>
              <a:defRPr sz="2500">
                <a:latin typeface="Calibri"/>
                <a:ea typeface="Calibri"/>
                <a:cs typeface="Calibri"/>
                <a:sym typeface="Calibri"/>
              </a:defRPr>
            </a:pPr>
            <a:r>
              <a:t>Constant maintenance </a:t>
            </a:r>
          </a:p>
          <a:p>
            <a:pPr marL="285750" indent="-285750" algn="l" defTabSz="914400">
              <a:lnSpc>
                <a:spcPct val="100000"/>
              </a:lnSpc>
              <a:spcBef>
                <a:spcPts val="0"/>
              </a:spcBef>
              <a:buSzPct val="100000"/>
              <a:buFont typeface="Arial"/>
              <a:buChar char="•"/>
              <a:defRPr sz="2500">
                <a:latin typeface="Calibri"/>
                <a:ea typeface="Calibri"/>
                <a:cs typeface="Calibri"/>
                <a:sym typeface="Calibri"/>
              </a:defRPr>
            </a:pPr>
            <a:r>
              <a:t>Handled by tabs in browser</a:t>
            </a:r>
          </a:p>
          <a:p>
            <a:pPr marL="285750" indent="-285750" algn="l" defTabSz="914400">
              <a:lnSpc>
                <a:spcPct val="100000"/>
              </a:lnSpc>
              <a:spcBef>
                <a:spcPts val="0"/>
              </a:spcBef>
              <a:buSzPct val="100000"/>
              <a:buFont typeface="Arial"/>
              <a:buChar char="•"/>
              <a:defRPr sz="2500">
                <a:latin typeface="Calibri"/>
                <a:ea typeface="Calibri"/>
                <a:cs typeface="Calibri"/>
                <a:sym typeface="Calibri"/>
              </a:defRPr>
            </a:pPr>
            <a:r>
              <a:t>Can work remotely</a:t>
            </a:r>
          </a:p>
          <a:p>
            <a:pPr marL="285750" indent="-285750" algn="l" defTabSz="914400">
              <a:lnSpc>
                <a:spcPct val="100000"/>
              </a:lnSpc>
              <a:spcBef>
                <a:spcPts val="0"/>
              </a:spcBef>
              <a:buSzPct val="100000"/>
              <a:buFont typeface="Arial"/>
              <a:buChar char="•"/>
              <a:defRPr sz="2500">
                <a:latin typeface="Calibri"/>
                <a:ea typeface="Calibri"/>
                <a:cs typeface="Calibri"/>
                <a:sym typeface="Calibri"/>
              </a:defRPr>
            </a:pPr>
            <a:r>
              <a:t>Information can be pulled out on mobile tablets</a:t>
            </a:r>
          </a:p>
        </p:txBody>
      </p:sp>
      <p:sp>
        <p:nvSpPr>
          <p:cNvPr id="305" name="5. CETEC ERP"/>
          <p:cNvSpPr txBox="1"/>
          <p:nvPr/>
        </p:nvSpPr>
        <p:spPr>
          <a:xfrm>
            <a:off x="594342" y="-585755"/>
            <a:ext cx="10972801" cy="13696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algn="l" defTabSz="587022">
              <a:lnSpc>
                <a:spcPct val="70000"/>
              </a:lnSpc>
              <a:spcBef>
                <a:spcPts val="0"/>
              </a:spcBef>
              <a:defRPr sz="3500">
                <a:latin typeface="+mn-lt"/>
                <a:ea typeface="+mn-ea"/>
                <a:cs typeface="+mn-cs"/>
                <a:sym typeface="Canela Bold"/>
              </a:defRPr>
            </a:lvl1pPr>
          </a:lstStyle>
          <a:p>
            <a:r>
              <a:t>5. CETEC ERP</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 name="Picture 4" descr="Picture 4"/>
          <p:cNvPicPr>
            <a:picLocks noChangeAspect="1"/>
          </p:cNvPicPr>
          <p:nvPr/>
        </p:nvPicPr>
        <p:blipFill>
          <a:blip r:embed="rId2"/>
          <a:stretch>
            <a:fillRect/>
          </a:stretch>
        </p:blipFill>
        <p:spPr>
          <a:xfrm>
            <a:off x="-115251" y="1117600"/>
            <a:ext cx="13235302" cy="8650516"/>
          </a:xfrm>
          <a:prstGeom prst="rect">
            <a:avLst/>
          </a:prstGeom>
          <a:ln w="12700">
            <a:miter lim="400000"/>
          </a:ln>
        </p:spPr>
      </p:pic>
      <p:sp>
        <p:nvSpPr>
          <p:cNvPr id="308" name="FLOWCHART"/>
          <p:cNvSpPr txBox="1">
            <a:spLocks noGrp="1"/>
          </p:cNvSpPr>
          <p:nvPr>
            <p:ph type="title" idx="4294967295"/>
          </p:nvPr>
        </p:nvSpPr>
        <p:spPr>
          <a:xfrm>
            <a:off x="5920540" y="264532"/>
            <a:ext cx="8384775" cy="1005468"/>
          </a:xfrm>
          <a:prstGeom prst="rect">
            <a:avLst/>
          </a:prstGeom>
        </p:spPr>
        <p:txBody>
          <a:bodyPr/>
          <a:lstStyle>
            <a:lvl1pPr defTabSz="457877">
              <a:defRPr sz="4758"/>
            </a:lvl1pPr>
          </a:lstStyle>
          <a:p>
            <a:r>
              <a:rPr dirty="0"/>
              <a:t>FLOWCHART</a:t>
            </a:r>
          </a:p>
        </p:txBody>
      </p:sp>
      <p:sp>
        <p:nvSpPr>
          <p:cNvPr id="309" name="5. CETEC ERP"/>
          <p:cNvSpPr txBox="1"/>
          <p:nvPr/>
        </p:nvSpPr>
        <p:spPr>
          <a:xfrm>
            <a:off x="638727" y="-652333"/>
            <a:ext cx="3500000" cy="13696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algn="l" defTabSz="587022">
              <a:lnSpc>
                <a:spcPct val="70000"/>
              </a:lnSpc>
              <a:spcBef>
                <a:spcPts val="0"/>
              </a:spcBef>
              <a:defRPr sz="3500">
                <a:latin typeface="+mn-lt"/>
                <a:ea typeface="+mn-ea"/>
                <a:cs typeface="+mn-cs"/>
                <a:sym typeface="Canela Bold"/>
              </a:defRPr>
            </a:lvl1pPr>
          </a:lstStyle>
          <a:p>
            <a:r>
              <a:t>5. CETEC ERP</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FLOWCHART"/>
          <p:cNvSpPr txBox="1">
            <a:spLocks noGrp="1"/>
          </p:cNvSpPr>
          <p:nvPr>
            <p:ph type="title" idx="4294967295"/>
          </p:nvPr>
        </p:nvSpPr>
        <p:spPr>
          <a:xfrm>
            <a:off x="1942098" y="745795"/>
            <a:ext cx="8384775" cy="1005468"/>
          </a:xfrm>
          <a:prstGeom prst="rect">
            <a:avLst/>
          </a:prstGeom>
        </p:spPr>
        <p:txBody>
          <a:bodyPr/>
          <a:lstStyle>
            <a:lvl1pPr defTabSz="457877">
              <a:defRPr sz="4758"/>
            </a:lvl1pPr>
          </a:lstStyle>
          <a:p>
            <a:r>
              <a:rPr lang="en-US" dirty="0"/>
              <a:t>Steps for ERP </a:t>
            </a:r>
            <a:r>
              <a:rPr lang="en-US" dirty="0" err="1"/>
              <a:t>implemention</a:t>
            </a:r>
            <a:endParaRPr dirty="0"/>
          </a:p>
        </p:txBody>
      </p:sp>
      <p:sp>
        <p:nvSpPr>
          <p:cNvPr id="309" name="5. CETEC ERP"/>
          <p:cNvSpPr txBox="1"/>
          <p:nvPr/>
        </p:nvSpPr>
        <p:spPr>
          <a:xfrm>
            <a:off x="2180010" y="2181725"/>
            <a:ext cx="9065506" cy="61922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algn="l" defTabSz="587022">
              <a:lnSpc>
                <a:spcPct val="70000"/>
              </a:lnSpc>
              <a:spcBef>
                <a:spcPts val="0"/>
              </a:spcBef>
              <a:defRPr sz="3500">
                <a:latin typeface="+mn-lt"/>
                <a:ea typeface="+mn-ea"/>
                <a:cs typeface="+mn-cs"/>
                <a:sym typeface="Canela Bold"/>
              </a:defRPr>
            </a:lvl1pPr>
          </a:lstStyle>
          <a:p>
            <a:pPr marL="514350" indent="-514350">
              <a:buAutoNum type="arabicPeriod"/>
            </a:pPr>
            <a:r>
              <a:rPr lang="en-US" dirty="0"/>
              <a:t>Bring together and ERP implementation team</a:t>
            </a:r>
          </a:p>
          <a:p>
            <a:pPr marL="514350" indent="-514350">
              <a:buAutoNum type="arabicPeriod"/>
            </a:pPr>
            <a:endParaRPr lang="en-US" dirty="0"/>
          </a:p>
          <a:p>
            <a:pPr marL="514350" indent="-514350">
              <a:buAutoNum type="arabicPeriod"/>
            </a:pPr>
            <a:r>
              <a:rPr lang="en-US" dirty="0"/>
              <a:t>Create an ERP budget</a:t>
            </a:r>
          </a:p>
          <a:p>
            <a:pPr marL="514350" indent="-514350">
              <a:buAutoNum type="arabicPeriod"/>
            </a:pPr>
            <a:endParaRPr lang="en-US" dirty="0"/>
          </a:p>
          <a:p>
            <a:pPr marL="514350" indent="-514350">
              <a:buAutoNum type="arabicPeriod"/>
            </a:pPr>
            <a:r>
              <a:rPr lang="en-US" dirty="0"/>
              <a:t>Choose implementation consultant</a:t>
            </a:r>
          </a:p>
          <a:p>
            <a:pPr marL="514350" indent="-514350">
              <a:buAutoNum type="arabicPeriod"/>
            </a:pPr>
            <a:endParaRPr lang="en-US" dirty="0"/>
          </a:p>
          <a:p>
            <a:pPr marL="514350" indent="-514350">
              <a:buAutoNum type="arabicPeriod"/>
            </a:pPr>
            <a:r>
              <a:rPr lang="en-US" dirty="0"/>
              <a:t>Cleanse and migrate your ERP data</a:t>
            </a:r>
          </a:p>
          <a:p>
            <a:pPr marL="514350" indent="-514350">
              <a:buAutoNum type="arabicPeriod"/>
            </a:pPr>
            <a:endParaRPr lang="en-US" dirty="0"/>
          </a:p>
          <a:p>
            <a:pPr marL="514350" indent="-514350">
              <a:buAutoNum type="arabicPeriod"/>
            </a:pPr>
            <a:r>
              <a:rPr lang="en-US" dirty="0"/>
              <a:t>Train your key ERP user groups</a:t>
            </a:r>
          </a:p>
          <a:p>
            <a:pPr marL="514350" indent="-514350">
              <a:buAutoNum type="arabicPeriod"/>
            </a:pPr>
            <a:endParaRPr lang="en-US" dirty="0"/>
          </a:p>
          <a:p>
            <a:pPr marL="514350" indent="-514350">
              <a:buAutoNum type="arabicPeriod"/>
            </a:pPr>
            <a:r>
              <a:rPr lang="en-US" dirty="0"/>
              <a:t>Adapt your business to your new ERP</a:t>
            </a:r>
          </a:p>
          <a:p>
            <a:pPr marL="514350" indent="-514350">
              <a:buAutoNum type="arabicPeriod"/>
            </a:pPr>
            <a:endParaRPr lang="en-US" dirty="0"/>
          </a:p>
          <a:p>
            <a:pPr marL="514350" indent="-514350">
              <a:buAutoNum type="arabicPeriod"/>
            </a:pPr>
            <a:r>
              <a:rPr lang="en-US" dirty="0"/>
              <a:t>Evaluate the success of your ERP implementation</a:t>
            </a:r>
          </a:p>
          <a:p>
            <a:pPr marL="514350" indent="-514350">
              <a:buAutoNum type="arabicPeriod"/>
            </a:pPr>
            <a:endParaRPr lang="en-US" dirty="0"/>
          </a:p>
          <a:p>
            <a:pPr marL="514350" indent="-514350">
              <a:buAutoNum type="arabicPeriod"/>
            </a:pPr>
            <a:r>
              <a:rPr lang="en-US" dirty="0"/>
              <a:t>Planning sheet</a:t>
            </a:r>
          </a:p>
          <a:p>
            <a:pPr marL="514350" indent="-514350">
              <a:buAutoNum type="arabicPeriod"/>
            </a:pPr>
            <a:endParaRPr dirty="0"/>
          </a:p>
        </p:txBody>
      </p:sp>
    </p:spTree>
    <p:extLst>
      <p:ext uri="{BB962C8B-B14F-4D97-AF65-F5344CB8AC3E}">
        <p14:creationId xmlns:p14="http://schemas.microsoft.com/office/powerpoint/2010/main" val="612579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MRP"/>
          <p:cNvSpPr txBox="1">
            <a:spLocks noGrp="1"/>
          </p:cNvSpPr>
          <p:nvPr>
            <p:ph type="body" idx="21"/>
          </p:nvPr>
        </p:nvSpPr>
        <p:spPr>
          <a:xfrm>
            <a:off x="1016000" y="1912916"/>
            <a:ext cx="10972800" cy="88360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defTabSz="914400">
              <a:defRPr sz="4300">
                <a:latin typeface="Verdana"/>
                <a:ea typeface="Verdana"/>
                <a:cs typeface="Verdana"/>
                <a:sym typeface="Verdana"/>
              </a:defRPr>
            </a:lvl1pPr>
          </a:lstStyle>
          <a:p>
            <a:r>
              <a:t>MRP</a:t>
            </a:r>
          </a:p>
        </p:txBody>
      </p:sp>
      <p:sp>
        <p:nvSpPr>
          <p:cNvPr id="169" name="MATERIAL REQUIREMENT PLANNING"/>
          <p:cNvSpPr txBox="1">
            <a:spLocks noGrp="1"/>
          </p:cNvSpPr>
          <p:nvPr>
            <p:ph type="title"/>
          </p:nvPr>
        </p:nvSpPr>
        <p:spPr>
          <a:prstGeom prst="rect">
            <a:avLst/>
          </a:prstGeom>
        </p:spPr>
        <p:txBody>
          <a:bodyPr/>
          <a:lstStyle>
            <a:lvl1pPr defTabSz="914400">
              <a:lnSpc>
                <a:spcPct val="90000"/>
              </a:lnSpc>
              <a:defRPr sz="4200"/>
            </a:lvl1pPr>
          </a:lstStyle>
          <a:p>
            <a:r>
              <a:rPr dirty="0">
                <a:latin typeface="Aharoni" panose="02010803020104030203" pitchFamily="2" charset="-79"/>
                <a:cs typeface="Aharoni" panose="02010803020104030203" pitchFamily="2" charset="-79"/>
              </a:rPr>
              <a:t>MATERIAL REQUIREMENT PLANNING</a:t>
            </a:r>
          </a:p>
        </p:txBody>
      </p:sp>
      <p:sp>
        <p:nvSpPr>
          <p:cNvPr id="170" name="This is a system to calculate the materials that are needed in manufacturing a product.…"/>
          <p:cNvSpPr txBox="1">
            <a:spLocks noGrp="1"/>
          </p:cNvSpPr>
          <p:nvPr>
            <p:ph type="body" idx="1"/>
          </p:nvPr>
        </p:nvSpPr>
        <p:spPr>
          <a:xfrm>
            <a:off x="1016000" y="3351276"/>
            <a:ext cx="11141856" cy="5117491"/>
          </a:xfrm>
          <a:prstGeom prst="rect">
            <a:avLst/>
          </a:prstGeom>
        </p:spPr>
        <p:txBody>
          <a:bodyPr/>
          <a:lstStyle/>
          <a:p>
            <a:pPr marL="0" indent="0" defTabSz="914400">
              <a:lnSpc>
                <a:spcPct val="100000"/>
              </a:lnSpc>
              <a:spcBef>
                <a:spcPts val="0"/>
              </a:spcBef>
              <a:buSzTx/>
              <a:buNone/>
              <a:defRPr sz="2900">
                <a:latin typeface="Calibri"/>
                <a:ea typeface="Calibri"/>
                <a:cs typeface="Calibri"/>
                <a:sym typeface="Calibri"/>
              </a:defRPr>
            </a:pPr>
            <a:r>
              <a:rPr dirty="0">
                <a:latin typeface="Verdana" panose="020B0604030504040204" pitchFamily="34" charset="0"/>
                <a:ea typeface="Verdana" panose="020B0604030504040204" pitchFamily="34" charset="0"/>
              </a:rPr>
              <a:t>This is a system to calculate the materials that are needed in manufacturing a product.</a:t>
            </a:r>
          </a:p>
          <a:p>
            <a:pPr marL="0" indent="0" defTabSz="914400">
              <a:lnSpc>
                <a:spcPct val="100000"/>
              </a:lnSpc>
              <a:spcBef>
                <a:spcPts val="0"/>
              </a:spcBef>
              <a:buSzTx/>
              <a:buNone/>
              <a:defRPr sz="2900">
                <a:latin typeface="Calibri"/>
                <a:ea typeface="Calibri"/>
                <a:cs typeface="Calibri"/>
                <a:sym typeface="Calibri"/>
              </a:defRPr>
            </a:pPr>
            <a:endParaRPr dirty="0">
              <a:latin typeface="Verdana" panose="020B0604030504040204" pitchFamily="34" charset="0"/>
              <a:ea typeface="Verdana" panose="020B0604030504040204" pitchFamily="34" charset="0"/>
            </a:endParaRPr>
          </a:p>
          <a:p>
            <a:pPr marL="0" indent="0" defTabSz="914400">
              <a:lnSpc>
                <a:spcPct val="100000"/>
              </a:lnSpc>
              <a:spcBef>
                <a:spcPts val="0"/>
              </a:spcBef>
              <a:buSzTx/>
              <a:buNone/>
              <a:defRPr sz="2900">
                <a:latin typeface="Calibri"/>
                <a:ea typeface="Calibri"/>
                <a:cs typeface="Calibri"/>
                <a:sym typeface="Calibri"/>
              </a:defRPr>
            </a:pPr>
            <a:r>
              <a:rPr lang="en-US" dirty="0">
                <a:latin typeface="Verdana" panose="020B0604030504040204" pitchFamily="34" charset="0"/>
                <a:ea typeface="Verdana" panose="020B0604030504040204" pitchFamily="34" charset="0"/>
              </a:rPr>
              <a:t>                    </a:t>
            </a:r>
            <a:r>
              <a:rPr dirty="0">
                <a:latin typeface="Verdana" panose="020B0604030504040204" pitchFamily="34" charset="0"/>
                <a:ea typeface="Verdana" panose="020B0604030504040204" pitchFamily="34" charset="0"/>
              </a:rPr>
              <a:t>It works</a:t>
            </a:r>
            <a:r>
              <a:rPr lang="en-US" dirty="0">
                <a:latin typeface="Verdana" panose="020B0604030504040204" pitchFamily="34" charset="0"/>
                <a:ea typeface="Verdana" panose="020B0604030504040204" pitchFamily="34" charset="0"/>
              </a:rPr>
              <a:t> for: </a:t>
            </a:r>
            <a:endParaRPr dirty="0">
              <a:latin typeface="Verdana" panose="020B0604030504040204" pitchFamily="34" charset="0"/>
              <a:ea typeface="Verdana" panose="020B0604030504040204" pitchFamily="34" charset="0"/>
            </a:endParaRPr>
          </a:p>
          <a:p>
            <a:pPr marL="0" indent="0" defTabSz="914400">
              <a:lnSpc>
                <a:spcPct val="100000"/>
              </a:lnSpc>
              <a:spcBef>
                <a:spcPts val="0"/>
              </a:spcBef>
              <a:buSzTx/>
              <a:buNone/>
              <a:defRPr sz="2900">
                <a:latin typeface="Calibri"/>
                <a:ea typeface="Calibri"/>
                <a:cs typeface="Calibri"/>
                <a:sym typeface="Calibri"/>
              </a:defRPr>
            </a:pPr>
            <a:r>
              <a:rPr lang="en-US" dirty="0">
                <a:latin typeface="Verdana" panose="020B0604030504040204" pitchFamily="34" charset="0"/>
                <a:ea typeface="Verdana" panose="020B0604030504040204" pitchFamily="34" charset="0"/>
              </a:rPr>
              <a:t>		</a:t>
            </a:r>
            <a:r>
              <a:rPr dirty="0">
                <a:latin typeface="Verdana" panose="020B0604030504040204" pitchFamily="34" charset="0"/>
                <a:ea typeface="Verdana" panose="020B0604030504040204" pitchFamily="34" charset="0"/>
              </a:rPr>
              <a:t>   - Bill of materials (BOM)</a:t>
            </a:r>
          </a:p>
          <a:p>
            <a:pPr marL="0" indent="0" defTabSz="914400">
              <a:lnSpc>
                <a:spcPct val="100000"/>
              </a:lnSpc>
              <a:spcBef>
                <a:spcPts val="0"/>
              </a:spcBef>
              <a:buSzTx/>
              <a:buNone/>
              <a:defRPr sz="2900">
                <a:latin typeface="Calibri"/>
                <a:ea typeface="Calibri"/>
                <a:cs typeface="Calibri"/>
                <a:sym typeface="Calibri"/>
              </a:defRPr>
            </a:pPr>
            <a:r>
              <a:rPr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		  </a:t>
            </a:r>
            <a:r>
              <a:rPr dirty="0">
                <a:latin typeface="Verdana" panose="020B0604030504040204" pitchFamily="34" charset="0"/>
                <a:ea typeface="Verdana" panose="020B0604030504040204" pitchFamily="34" charset="0"/>
              </a:rPr>
              <a:t> - Inventory data</a:t>
            </a:r>
          </a:p>
          <a:p>
            <a:pPr marL="0" indent="0" defTabSz="914400">
              <a:lnSpc>
                <a:spcPct val="100000"/>
              </a:lnSpc>
              <a:spcBef>
                <a:spcPts val="0"/>
              </a:spcBef>
              <a:buSzTx/>
              <a:buNone/>
              <a:defRPr sz="2900">
                <a:latin typeface="Calibri"/>
                <a:ea typeface="Calibri"/>
                <a:cs typeface="Calibri"/>
                <a:sym typeface="Calibri"/>
              </a:defRPr>
            </a:pPr>
            <a:r>
              <a:rPr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		   </a:t>
            </a:r>
            <a:r>
              <a:rPr dirty="0">
                <a:latin typeface="Verdana" panose="020B0604030504040204" pitchFamily="34" charset="0"/>
                <a:ea typeface="Verdana" panose="020B0604030504040204" pitchFamily="34" charset="0"/>
              </a:rPr>
              <a:t>- Master production schedule</a:t>
            </a:r>
          </a:p>
          <a:p>
            <a:pPr marL="0" indent="0" defTabSz="914400">
              <a:lnSpc>
                <a:spcPct val="100000"/>
              </a:lnSpc>
              <a:spcBef>
                <a:spcPts val="0"/>
              </a:spcBef>
              <a:buSzTx/>
              <a:buNone/>
              <a:defRPr sz="2900">
                <a:latin typeface="Calibri"/>
                <a:ea typeface="Calibri"/>
                <a:cs typeface="Calibri"/>
                <a:sym typeface="Calibri"/>
              </a:defRPr>
            </a:pPr>
            <a:endParaRPr dirty="0">
              <a:latin typeface="Verdana" panose="020B0604030504040204" pitchFamily="34" charset="0"/>
              <a:ea typeface="Verdana" panose="020B0604030504040204" pitchFamily="34" charset="0"/>
            </a:endParaRPr>
          </a:p>
          <a:p>
            <a:pPr marL="0" indent="0" defTabSz="914400">
              <a:lnSpc>
                <a:spcPct val="100000"/>
              </a:lnSpc>
              <a:spcBef>
                <a:spcPts val="0"/>
              </a:spcBef>
              <a:buSzTx/>
              <a:buNone/>
              <a:defRPr sz="2900">
                <a:latin typeface="Calibri"/>
                <a:ea typeface="Calibri"/>
                <a:cs typeface="Calibri"/>
                <a:sym typeface="Calibri"/>
              </a:defRPr>
            </a:pPr>
            <a:r>
              <a:rPr dirty="0">
                <a:latin typeface="Verdana" panose="020B0604030504040204" pitchFamily="34" charset="0"/>
                <a:ea typeface="Verdana" panose="020B0604030504040204" pitchFamily="34" charset="0"/>
              </a:rPr>
              <a:t>This is the main information required to program the manufacturing process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QUIZ"/>
          <p:cNvSpPr txBox="1">
            <a:spLocks noGrp="1"/>
          </p:cNvSpPr>
          <p:nvPr>
            <p:ph type="title"/>
          </p:nvPr>
        </p:nvSpPr>
        <p:spPr>
          <a:xfrm>
            <a:off x="6824806" y="620710"/>
            <a:ext cx="5239324" cy="1318850"/>
          </a:xfrm>
          <a:prstGeom prst="rect">
            <a:avLst/>
          </a:prstGeom>
        </p:spPr>
        <p:txBody>
          <a:bodyPr/>
          <a:lstStyle/>
          <a:p>
            <a:r>
              <a:rPr lang="en-US" dirty="0"/>
              <a:t>homework</a:t>
            </a:r>
            <a:endParaRPr dirty="0"/>
          </a:p>
        </p:txBody>
      </p:sp>
      <p:sp>
        <p:nvSpPr>
          <p:cNvPr id="312" name="SEND TO:…"/>
          <p:cNvSpPr txBox="1">
            <a:spLocks noGrp="1"/>
          </p:cNvSpPr>
          <p:nvPr>
            <p:ph type="body" sz="quarter" idx="1"/>
          </p:nvPr>
        </p:nvSpPr>
        <p:spPr>
          <a:xfrm>
            <a:off x="961740" y="2748190"/>
            <a:ext cx="5214674" cy="3985171"/>
          </a:xfrm>
          <a:prstGeom prst="rect">
            <a:avLst/>
          </a:prstGeom>
        </p:spPr>
        <p:txBody>
          <a:bodyPr/>
          <a:lstStyle/>
          <a:p>
            <a:r>
              <a:rPr dirty="0"/>
              <a:t>SEND TO:</a:t>
            </a:r>
          </a:p>
          <a:p>
            <a:r>
              <a:rPr u="sng" dirty="0">
                <a:hlinkClick r:id="rId2"/>
              </a:rPr>
              <a:t>catalina.cantu01@utrgv.edu</a:t>
            </a:r>
          </a:p>
        </p:txBody>
      </p:sp>
      <p:sp>
        <p:nvSpPr>
          <p:cNvPr id="2" name="TextBox 1">
            <a:extLst>
              <a:ext uri="{FF2B5EF4-FFF2-40B4-BE49-F238E27FC236}">
                <a16:creationId xmlns:a16="http://schemas.microsoft.com/office/drawing/2014/main" id="{44385BC3-F066-45E2-8ED8-4DBD3CFC59DA}"/>
              </a:ext>
            </a:extLst>
          </p:cNvPr>
          <p:cNvSpPr txBox="1"/>
          <p:nvPr/>
        </p:nvSpPr>
        <p:spPr>
          <a:xfrm>
            <a:off x="6951370" y="1280135"/>
            <a:ext cx="5214673" cy="89583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252871" rtl="0" fontAlgn="auto" latinLnBrk="0" hangingPunct="0">
              <a:lnSpc>
                <a:spcPct val="90000"/>
              </a:lnSpc>
              <a:spcBef>
                <a:spcPts val="3200"/>
              </a:spcBef>
              <a:spcAft>
                <a:spcPts val="0"/>
              </a:spcAft>
              <a:buClrTx/>
              <a:buSzTx/>
              <a:buFontTx/>
              <a:buAutoNum type="arabicPeriod"/>
              <a:tabLst/>
            </a:pPr>
            <a:r>
              <a:rPr kumimoji="0" lang="en-US" sz="2400" b="0" i="0" u="none" strike="noStrike" cap="none" spc="0" normalizeH="0" baseline="0" dirty="0">
                <a:ln>
                  <a:noFill/>
                </a:ln>
                <a:solidFill>
                  <a:srgbClr val="000000"/>
                </a:solidFill>
                <a:effectLst/>
                <a:uFillTx/>
                <a:latin typeface="Verdana" panose="020B0604030504040204" pitchFamily="34" charset="0"/>
                <a:ea typeface="Verdana" panose="020B0604030504040204" pitchFamily="34" charset="0"/>
                <a:sym typeface="Proxima Nova Medium"/>
              </a:rPr>
              <a:t>Which of the 2-business management system is better? Why?</a:t>
            </a:r>
          </a:p>
          <a:p>
            <a:pPr marL="457200" marR="0" indent="-457200" algn="l" defTabSz="252871" rtl="0" fontAlgn="auto" latinLnBrk="0" hangingPunct="0">
              <a:lnSpc>
                <a:spcPct val="90000"/>
              </a:lnSpc>
              <a:spcBef>
                <a:spcPts val="3200"/>
              </a:spcBef>
              <a:spcAft>
                <a:spcPts val="0"/>
              </a:spcAft>
              <a:buClrTx/>
              <a:buSzTx/>
              <a:buFontTx/>
              <a:buAutoNum type="arabicPeriod"/>
              <a:tabLst/>
            </a:pPr>
            <a:r>
              <a:rPr lang="en-US" sz="2400" dirty="0">
                <a:latin typeface="Verdana" panose="020B0604030504040204" pitchFamily="34" charset="0"/>
                <a:ea typeface="Verdana" panose="020B0604030504040204" pitchFamily="34" charset="0"/>
              </a:rPr>
              <a:t>Can an MRP help a construction company? In what  ways?</a:t>
            </a:r>
          </a:p>
          <a:p>
            <a:pPr marL="457200" marR="0" indent="-457200" algn="l" defTabSz="252871" rtl="0" fontAlgn="auto" latinLnBrk="0" hangingPunct="0">
              <a:lnSpc>
                <a:spcPct val="90000"/>
              </a:lnSpc>
              <a:spcBef>
                <a:spcPts val="3200"/>
              </a:spcBef>
              <a:spcAft>
                <a:spcPts val="0"/>
              </a:spcAft>
              <a:buClrTx/>
              <a:buSzTx/>
              <a:buFontTx/>
              <a:buAutoNum type="arabicPeriod"/>
              <a:tabLst/>
            </a:pPr>
            <a:r>
              <a:rPr kumimoji="0" lang="en-US" sz="2400" b="0" i="0" u="none" strike="noStrike" cap="none" spc="0" normalizeH="0" baseline="0" dirty="0">
                <a:ln>
                  <a:noFill/>
                </a:ln>
                <a:solidFill>
                  <a:srgbClr val="000000"/>
                </a:solidFill>
                <a:effectLst/>
                <a:uFillTx/>
                <a:latin typeface="Verdana" panose="020B0604030504040204" pitchFamily="34" charset="0"/>
                <a:ea typeface="Verdana" panose="020B0604030504040204" pitchFamily="34" charset="0"/>
                <a:sym typeface="Proxima Nova Medium"/>
              </a:rPr>
              <a:t>Can an MPR help </a:t>
            </a:r>
            <a:r>
              <a:rPr lang="en-US" sz="2400" dirty="0">
                <a:latin typeface="Verdana" panose="020B0604030504040204" pitchFamily="34" charset="0"/>
                <a:ea typeface="Verdana" panose="020B0604030504040204" pitchFamily="34" charset="0"/>
              </a:rPr>
              <a:t>a toy factory? In what ways?</a:t>
            </a:r>
            <a:endParaRPr kumimoji="0" lang="en-US" sz="2400" b="0" i="0" u="none" strike="noStrike" cap="none" spc="0" normalizeH="0" baseline="0" dirty="0">
              <a:ln>
                <a:noFill/>
              </a:ln>
              <a:solidFill>
                <a:srgbClr val="000000"/>
              </a:solidFill>
              <a:effectLst/>
              <a:uFillTx/>
              <a:latin typeface="Verdana" panose="020B0604030504040204" pitchFamily="34" charset="0"/>
              <a:ea typeface="Verdana" panose="020B0604030504040204" pitchFamily="34" charset="0"/>
              <a:sym typeface="Proxima Nova Medium"/>
            </a:endParaRPr>
          </a:p>
          <a:p>
            <a:pPr marL="457200" marR="0" indent="-457200" algn="l" defTabSz="252871" rtl="0" fontAlgn="auto" latinLnBrk="0" hangingPunct="0">
              <a:lnSpc>
                <a:spcPct val="90000"/>
              </a:lnSpc>
              <a:spcBef>
                <a:spcPts val="3200"/>
              </a:spcBef>
              <a:spcAft>
                <a:spcPts val="0"/>
              </a:spcAft>
              <a:buClrTx/>
              <a:buSzTx/>
              <a:buFontTx/>
              <a:buAutoNum type="arabicPeriod"/>
              <a:tabLst/>
            </a:pPr>
            <a:r>
              <a:rPr lang="en-US" sz="2400" dirty="0">
                <a:latin typeface="Verdana" panose="020B0604030504040204" pitchFamily="34" charset="0"/>
                <a:ea typeface="Verdana" panose="020B0604030504040204" pitchFamily="34" charset="0"/>
              </a:rPr>
              <a:t>What ERP elements would be necessary to have in an accounting firm?</a:t>
            </a:r>
          </a:p>
          <a:p>
            <a:pPr marL="457200" marR="0" indent="-457200" algn="l" defTabSz="252871" rtl="0" fontAlgn="auto" latinLnBrk="0" hangingPunct="0">
              <a:lnSpc>
                <a:spcPct val="90000"/>
              </a:lnSpc>
              <a:spcBef>
                <a:spcPts val="3200"/>
              </a:spcBef>
              <a:spcAft>
                <a:spcPts val="0"/>
              </a:spcAft>
              <a:buClrTx/>
              <a:buSzTx/>
              <a:buFontTx/>
              <a:buAutoNum type="arabicPeriod"/>
              <a:tabLst/>
            </a:pPr>
            <a:r>
              <a:rPr lang="en-US" sz="2400" dirty="0">
                <a:latin typeface="Verdana" panose="020B0604030504040204" pitchFamily="34" charset="0"/>
                <a:ea typeface="Verdana" panose="020B0604030504040204" pitchFamily="34" charset="0"/>
              </a:rPr>
              <a:t>Have you used any ERP system at work? If so, how did it help you be more efficient in your job?</a:t>
            </a:r>
          </a:p>
          <a:p>
            <a:pPr marL="457200" marR="0" indent="-457200" algn="l" defTabSz="252871" rtl="0" fontAlgn="auto" latinLnBrk="0" hangingPunct="0">
              <a:lnSpc>
                <a:spcPct val="90000"/>
              </a:lnSpc>
              <a:spcBef>
                <a:spcPts val="3200"/>
              </a:spcBef>
              <a:spcAft>
                <a:spcPts val="0"/>
              </a:spcAft>
              <a:buClrTx/>
              <a:buSzTx/>
              <a:buFontTx/>
              <a:buAutoNum type="arabicPeriod"/>
              <a:tabLst/>
            </a:pPr>
            <a:endParaRPr kumimoji="0" lang="en-US" sz="2400" b="0" i="0" u="none" strike="noStrike" cap="none" spc="0" normalizeH="0" baseline="0" dirty="0">
              <a:ln>
                <a:noFill/>
              </a:ln>
              <a:solidFill>
                <a:srgbClr val="000000"/>
              </a:solidFill>
              <a:effectLst/>
              <a:uFillTx/>
              <a:latin typeface="Verdana" panose="020B0604030504040204" pitchFamily="34" charset="0"/>
              <a:ea typeface="Verdana" panose="020B0604030504040204" pitchFamily="34" charset="0"/>
              <a:sym typeface="Proxima Nova Medium"/>
            </a:endParaRPr>
          </a:p>
          <a:p>
            <a:pPr marL="457200" marR="0" indent="-457200" algn="l" defTabSz="252871" rtl="0" fontAlgn="auto" latinLnBrk="0" hangingPunct="0">
              <a:lnSpc>
                <a:spcPct val="90000"/>
              </a:lnSpc>
              <a:spcBef>
                <a:spcPts val="3200"/>
              </a:spcBef>
              <a:spcAft>
                <a:spcPts val="0"/>
              </a:spcAft>
              <a:buClrTx/>
              <a:buSzTx/>
              <a:buFontTx/>
              <a:buAutoNum type="arabicPeriod"/>
              <a:tabLst/>
            </a:pPr>
            <a:endParaRPr kumimoji="0" lang="en-US" sz="2400" b="0" i="0" u="none" strike="noStrike" cap="none" spc="0" normalizeH="0" baseline="0" dirty="0">
              <a:ln>
                <a:noFill/>
              </a:ln>
              <a:solidFill>
                <a:srgbClr val="000000"/>
              </a:solidFill>
              <a:effectLst/>
              <a:uFillTx/>
              <a:latin typeface="Verdana" panose="020B0604030504040204" pitchFamily="34" charset="0"/>
              <a:ea typeface="Verdana" panose="020B0604030504040204" pitchFamily="34" charset="0"/>
              <a:sym typeface="Proxima Nova Medium"/>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ectangle"/>
          <p:cNvSpPr/>
          <p:nvPr/>
        </p:nvSpPr>
        <p:spPr>
          <a:xfrm>
            <a:off x="847985" y="2326657"/>
            <a:ext cx="11206994" cy="6662944"/>
          </a:xfrm>
          <a:prstGeom prst="rect">
            <a:avLst/>
          </a:prstGeom>
          <a:solidFill>
            <a:schemeClr val="accent3">
              <a:satOff val="-3883"/>
              <a:lumOff val="14670"/>
            </a:schemeClr>
          </a:solidFill>
          <a:ln w="12700">
            <a:miter lim="400000"/>
          </a:ln>
        </p:spPr>
        <p:txBody>
          <a:bodyPr lIns="50800" tIns="50800" rIns="50800" bIns="50800" anchor="ctr"/>
          <a:lstStyle/>
          <a:p>
            <a:pPr defTabSz="415431">
              <a:lnSpc>
                <a:spcPct val="100000"/>
              </a:lnSpc>
              <a:spcBef>
                <a:spcPts val="0"/>
              </a:spcBef>
              <a:defRPr spc="-39">
                <a:latin typeface="Canela Deck Bold"/>
                <a:ea typeface="Canela Deck Bold"/>
                <a:cs typeface="Canela Deck Bold"/>
                <a:sym typeface="Canela Deck Bold"/>
              </a:defRPr>
            </a:pPr>
            <a:endParaRPr/>
          </a:p>
        </p:txBody>
      </p:sp>
      <p:sp>
        <p:nvSpPr>
          <p:cNvPr id="173" name="MATERIAL REQUIREMENT PLANNING"/>
          <p:cNvSpPr txBox="1">
            <a:spLocks noGrp="1"/>
          </p:cNvSpPr>
          <p:nvPr>
            <p:ph type="title"/>
          </p:nvPr>
        </p:nvSpPr>
        <p:spPr>
          <a:xfrm>
            <a:off x="1016000" y="329498"/>
            <a:ext cx="10972800" cy="1369650"/>
          </a:xfrm>
          <a:prstGeom prst="rect">
            <a:avLst/>
          </a:prstGeom>
        </p:spPr>
        <p:txBody>
          <a:bodyPr/>
          <a:lstStyle>
            <a:lvl1pPr defTabSz="914400">
              <a:lnSpc>
                <a:spcPct val="90000"/>
              </a:lnSpc>
              <a:defRPr sz="4200"/>
            </a:lvl1pPr>
          </a:lstStyle>
          <a:p>
            <a:r>
              <a:t>MATERIAL REQUIREMENT PLANNING</a:t>
            </a:r>
          </a:p>
        </p:txBody>
      </p:sp>
      <p:sp>
        <p:nvSpPr>
          <p:cNvPr id="174" name="MRP"/>
          <p:cNvSpPr txBox="1"/>
          <p:nvPr/>
        </p:nvSpPr>
        <p:spPr>
          <a:xfrm>
            <a:off x="1016000" y="1473716"/>
            <a:ext cx="10972800" cy="883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defTabSz="914400">
              <a:spcBef>
                <a:spcPts val="0"/>
              </a:spcBef>
              <a:defRPr sz="4300" b="1">
                <a:latin typeface="Verdana"/>
                <a:ea typeface="Verdana"/>
                <a:cs typeface="Verdana"/>
                <a:sym typeface="Verdana"/>
              </a:defRPr>
            </a:lvl1pPr>
          </a:lstStyle>
          <a:p>
            <a:r>
              <a:t>MRP</a:t>
            </a:r>
          </a:p>
        </p:txBody>
      </p:sp>
      <p:graphicFrame>
        <p:nvGraphicFramePr>
          <p:cNvPr id="175" name="Table 7"/>
          <p:cNvGraphicFramePr/>
          <p:nvPr/>
        </p:nvGraphicFramePr>
        <p:xfrm>
          <a:off x="1016000" y="2244533"/>
          <a:ext cx="10972800" cy="6662940"/>
        </p:xfrm>
        <a:graphic>
          <a:graphicData uri="http://schemas.openxmlformats.org/drawingml/2006/table">
            <a:tbl>
              <a:tblPr firstRow="1">
                <a:tableStyleId>{4C3C2611-4C71-4FC5-86AE-919BDF0F9419}</a:tableStyleId>
              </a:tblPr>
              <a:tblGrid>
                <a:gridCol w="54864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1110490">
                <a:tc>
                  <a:txBody>
                    <a:bodyPr/>
                    <a:lstStyle/>
                    <a:p>
                      <a:pPr defTabSz="914400">
                        <a:defRPr sz="1800" b="0"/>
                      </a:pPr>
                      <a:r>
                        <a:rPr sz="2200" b="1"/>
                        <a:t>BENEFITS OF MRP</a:t>
                      </a:r>
                    </a:p>
                  </a:txBody>
                  <a:tcPr marL="45720" marR="45720" anchor="ctr" horzOverflow="overflow">
                    <a:lnL w="12700">
                      <a:miter lim="400000"/>
                    </a:lnL>
                  </a:tcPr>
                </a:tc>
                <a:tc>
                  <a:txBody>
                    <a:bodyPr/>
                    <a:lstStyle/>
                    <a:p>
                      <a:pPr defTabSz="914400">
                        <a:defRPr sz="1800" b="0"/>
                      </a:pPr>
                      <a:r>
                        <a:rPr sz="2200" b="1"/>
                        <a:t>DISADVANTAGES OF MRP</a:t>
                      </a:r>
                    </a:p>
                  </a:txBody>
                  <a:tcPr marL="45720" marR="45720" anchor="ctr" horzOverflow="overflow">
                    <a:lnR w="12700">
                      <a:miter lim="400000"/>
                    </a:lnR>
                  </a:tcPr>
                </a:tc>
                <a:extLst>
                  <a:ext uri="{0D108BD9-81ED-4DB2-BD59-A6C34878D82A}">
                    <a16:rowId xmlns:a16="http://schemas.microsoft.com/office/drawing/2014/main" val="10000"/>
                  </a:ext>
                </a:extLst>
              </a:tr>
              <a:tr h="1110490">
                <a:tc>
                  <a:txBody>
                    <a:bodyPr/>
                    <a:lstStyle/>
                    <a:p>
                      <a:pPr defTabSz="914400">
                        <a:defRPr sz="1800"/>
                      </a:pPr>
                      <a:r>
                        <a:rPr sz="2200"/>
                        <a:t>Reduces the customer times</a:t>
                      </a:r>
                    </a:p>
                  </a:txBody>
                  <a:tcPr marL="45720" marR="45720" anchor="ctr" horzOverflow="overflow">
                    <a:lnL w="12700">
                      <a:miter lim="400000"/>
                    </a:lnL>
                  </a:tcPr>
                </a:tc>
                <a:tc>
                  <a:txBody>
                    <a:bodyPr/>
                    <a:lstStyle/>
                    <a:p>
                      <a:pPr defTabSz="914400">
                        <a:defRPr sz="1800"/>
                      </a:pPr>
                      <a:r>
                        <a:rPr sz="2200"/>
                        <a:t>Inventory increased costs ensuring that production is done on time</a:t>
                      </a:r>
                    </a:p>
                  </a:txBody>
                  <a:tcPr marL="45720" marR="45720" anchor="ctr" horzOverflow="overflow">
                    <a:lnR w="12700">
                      <a:miter lim="400000"/>
                    </a:lnR>
                  </a:tcPr>
                </a:tc>
                <a:extLst>
                  <a:ext uri="{0D108BD9-81ED-4DB2-BD59-A6C34878D82A}">
                    <a16:rowId xmlns:a16="http://schemas.microsoft.com/office/drawing/2014/main" val="10001"/>
                  </a:ext>
                </a:extLst>
              </a:tr>
              <a:tr h="1110490">
                <a:tc>
                  <a:txBody>
                    <a:bodyPr/>
                    <a:lstStyle/>
                    <a:p>
                      <a:pPr defTabSz="914400">
                        <a:defRPr sz="1800"/>
                      </a:pPr>
                      <a:r>
                        <a:rPr sz="2200"/>
                        <a:t>Improves customer satisfaction</a:t>
                      </a:r>
                    </a:p>
                  </a:txBody>
                  <a:tcPr marL="45720" marR="45720" anchor="ctr" horzOverflow="overflow">
                    <a:lnL w="12700">
                      <a:miter lim="400000"/>
                    </a:lnL>
                  </a:tcPr>
                </a:tc>
                <a:tc>
                  <a:txBody>
                    <a:bodyPr/>
                    <a:lstStyle/>
                    <a:p>
                      <a:pPr defTabSz="914400">
                        <a:defRPr sz="1800"/>
                      </a:pPr>
                      <a:r>
                        <a:rPr sz="2200"/>
                        <a:t>Lack of flexibility, it is a rigid and simplistic system</a:t>
                      </a:r>
                    </a:p>
                  </a:txBody>
                  <a:tcPr marL="45720" marR="45720" anchor="ctr" horzOverflow="overflow">
                    <a:lnR w="12700">
                      <a:miter lim="400000"/>
                    </a:lnR>
                  </a:tcPr>
                </a:tc>
                <a:extLst>
                  <a:ext uri="{0D108BD9-81ED-4DB2-BD59-A6C34878D82A}">
                    <a16:rowId xmlns:a16="http://schemas.microsoft.com/office/drawing/2014/main" val="10002"/>
                  </a:ext>
                </a:extLst>
              </a:tr>
              <a:tr h="1110490">
                <a:tc>
                  <a:txBody>
                    <a:bodyPr/>
                    <a:lstStyle/>
                    <a:p>
                      <a:pPr defTabSz="914400">
                        <a:defRPr sz="1800"/>
                      </a:pPr>
                      <a:r>
                        <a:rPr sz="2200"/>
                        <a:t>Reduces inventory costs</a:t>
                      </a:r>
                    </a:p>
                  </a:txBody>
                  <a:tcPr marL="45720" marR="45720" anchor="ctr" horzOverflow="overflow">
                    <a:lnL w="12700">
                      <a:miter lim="400000"/>
                    </a:lnL>
                  </a:tcPr>
                </a:tc>
                <a:tc>
                  <a:txBody>
                    <a:bodyPr/>
                    <a:lstStyle/>
                    <a:p>
                      <a:pPr defTabSz="914400">
                        <a:defRPr sz="1800"/>
                      </a:pPr>
                      <a:r>
                        <a:rPr sz="2200"/>
                        <a:t>Data integrity  is needed so if the information is mistaken information could be magnified later in the process</a:t>
                      </a:r>
                    </a:p>
                  </a:txBody>
                  <a:tcPr marL="45720" marR="45720" anchor="ctr" horzOverflow="overflow">
                    <a:lnR w="12700">
                      <a:miter lim="400000"/>
                    </a:lnR>
                  </a:tcPr>
                </a:tc>
                <a:extLst>
                  <a:ext uri="{0D108BD9-81ED-4DB2-BD59-A6C34878D82A}">
                    <a16:rowId xmlns:a16="http://schemas.microsoft.com/office/drawing/2014/main" val="10003"/>
                  </a:ext>
                </a:extLst>
              </a:tr>
              <a:tr h="1110490">
                <a:tc>
                  <a:txBody>
                    <a:bodyPr/>
                    <a:lstStyle/>
                    <a:p>
                      <a:pPr defTabSz="914400">
                        <a:defRPr sz="1800"/>
                      </a:pPr>
                      <a:r>
                        <a:rPr sz="2200"/>
                        <a:t>Improves manufacturing efficiency using the planning and scheduling </a:t>
                      </a:r>
                    </a:p>
                  </a:txBody>
                  <a:tcPr marL="45720" marR="45720" anchor="ctr" horzOverflow="overflow">
                    <a:lnL w="12700">
                      <a:miter lim="400000"/>
                    </a:lnL>
                  </a:tcPr>
                </a:tc>
                <a:tc>
                  <a:txBody>
                    <a:bodyPr/>
                    <a:lstStyle/>
                    <a:p>
                      <a:pPr defTabSz="914400">
                        <a:defRPr sz="1800"/>
                      </a:pPr>
                      <a:r>
                        <a:rPr sz="2200"/>
                        <a:t>Data management is also dependent in information input correctly</a:t>
                      </a:r>
                    </a:p>
                  </a:txBody>
                  <a:tcPr marL="45720" marR="45720" anchor="ctr" horzOverflow="overflow">
                    <a:lnR w="12700">
                      <a:miter lim="400000"/>
                    </a:lnR>
                  </a:tcPr>
                </a:tc>
                <a:extLst>
                  <a:ext uri="{0D108BD9-81ED-4DB2-BD59-A6C34878D82A}">
                    <a16:rowId xmlns:a16="http://schemas.microsoft.com/office/drawing/2014/main" val="10004"/>
                  </a:ext>
                </a:extLst>
              </a:tr>
              <a:tr h="1110490">
                <a:tc>
                  <a:txBody>
                    <a:bodyPr/>
                    <a:lstStyle/>
                    <a:p>
                      <a:pPr defTabSz="914400">
                        <a:defRPr sz="1800"/>
                      </a:pPr>
                      <a:r>
                        <a:rPr sz="2200"/>
                        <a:t>Optimizes the use of labor and equipment</a:t>
                      </a:r>
                    </a:p>
                  </a:txBody>
                  <a:tcPr marL="45720" marR="45720" anchor="ctr" horzOverflow="overflow">
                    <a:lnL w="12700">
                      <a:miter lim="400000"/>
                    </a:lnL>
                    <a:lnB w="12700">
                      <a:miter lim="400000"/>
                    </a:lnB>
                  </a:tcPr>
                </a:tc>
                <a:tc>
                  <a:txBody>
                    <a:bodyPr/>
                    <a:lstStyle/>
                    <a:p>
                      <a:pPr defTabSz="914400">
                        <a:defRPr sz="1800"/>
                      </a:pPr>
                      <a:r>
                        <a:rPr sz="2200"/>
                        <a:t>Missing the integration of the other departments such as financials, designing, cost management and more.</a:t>
                      </a:r>
                    </a:p>
                  </a:txBody>
                  <a:tcPr marL="45720" marR="45720" anchor="ctr" horzOverflow="overflow">
                    <a:lnR w="12700">
                      <a:miter lim="400000"/>
                    </a:lnR>
                    <a:lnB w="12700">
                      <a:miter lim="400000"/>
                    </a:lnB>
                  </a:tcPr>
                </a:tc>
                <a:extLst>
                  <a:ext uri="{0D108BD9-81ED-4DB2-BD59-A6C34878D82A}">
                    <a16:rowId xmlns:a16="http://schemas.microsoft.com/office/drawing/2014/main" val="10005"/>
                  </a:ext>
                </a:extLst>
              </a:tr>
            </a:tbl>
          </a:graphicData>
        </a:graphic>
      </p:graphicFrame>
      <p:pic>
        <p:nvPicPr>
          <p:cNvPr id="176" name="Ink 8" descr="Ink 8"/>
          <p:cNvPicPr>
            <a:picLocks noChangeAspect="1"/>
          </p:cNvPicPr>
          <p:nvPr/>
        </p:nvPicPr>
        <p:blipFill>
          <a:blip r:embed="rId2"/>
          <a:stretch>
            <a:fillRect/>
          </a:stretch>
        </p:blipFill>
        <p:spPr>
          <a:xfrm>
            <a:off x="12029682" y="6120045"/>
            <a:ext cx="18001" cy="18001"/>
          </a:xfrm>
          <a:prstGeom prst="rect">
            <a:avLst/>
          </a:prstGeom>
          <a:ln w="12700">
            <a:miter lim="400000"/>
          </a:ln>
        </p:spPr>
      </p:pic>
      <p:pic>
        <p:nvPicPr>
          <p:cNvPr id="177" name="Ink 9" descr="Ink 9"/>
          <p:cNvPicPr>
            <a:picLocks noChangeAspect="1"/>
          </p:cNvPicPr>
          <p:nvPr/>
        </p:nvPicPr>
        <p:blipFill>
          <a:blip r:embed="rId2"/>
          <a:stretch>
            <a:fillRect/>
          </a:stretch>
        </p:blipFill>
        <p:spPr>
          <a:xfrm>
            <a:off x="9806321" y="3536325"/>
            <a:ext cx="18001" cy="18001"/>
          </a:xfrm>
          <a:prstGeom prst="rect">
            <a:avLst/>
          </a:prstGeom>
          <a:ln w="12700">
            <a:miter lim="400000"/>
          </a:ln>
        </p:spPr>
      </p:pic>
      <p:pic>
        <p:nvPicPr>
          <p:cNvPr id="178" name="Ink 10" descr="Ink 10"/>
          <p:cNvPicPr>
            <a:picLocks noChangeAspect="1"/>
          </p:cNvPicPr>
          <p:nvPr/>
        </p:nvPicPr>
        <p:blipFill>
          <a:blip r:embed="rId2"/>
          <a:stretch>
            <a:fillRect/>
          </a:stretch>
        </p:blipFill>
        <p:spPr>
          <a:xfrm>
            <a:off x="9747642" y="3502485"/>
            <a:ext cx="18001" cy="18001"/>
          </a:xfrm>
          <a:prstGeom prst="rect">
            <a:avLst/>
          </a:prstGeom>
          <a:ln w="12700">
            <a:miter lim="400000"/>
          </a:ln>
        </p:spPr>
      </p:pic>
      <p:pic>
        <p:nvPicPr>
          <p:cNvPr id="179" name="Ink 11" descr="Ink 11"/>
          <p:cNvPicPr>
            <a:picLocks noChangeAspect="1"/>
          </p:cNvPicPr>
          <p:nvPr/>
        </p:nvPicPr>
        <p:blipFill>
          <a:blip r:embed="rId2"/>
          <a:stretch>
            <a:fillRect/>
          </a:stretch>
        </p:blipFill>
        <p:spPr>
          <a:xfrm>
            <a:off x="4873961" y="3267765"/>
            <a:ext cx="18001" cy="18001"/>
          </a:xfrm>
          <a:prstGeom prst="rect">
            <a:avLst/>
          </a:prstGeom>
          <a:ln w="12700">
            <a:miter lim="400000"/>
          </a:ln>
        </p:spPr>
      </p:pic>
      <p:pic>
        <p:nvPicPr>
          <p:cNvPr id="180" name="Ink 12" descr="Ink 12"/>
          <p:cNvPicPr>
            <a:picLocks noChangeAspect="1"/>
          </p:cNvPicPr>
          <p:nvPr/>
        </p:nvPicPr>
        <p:blipFill>
          <a:blip r:embed="rId2"/>
          <a:stretch>
            <a:fillRect/>
          </a:stretch>
        </p:blipFill>
        <p:spPr>
          <a:xfrm>
            <a:off x="4873961" y="3343005"/>
            <a:ext cx="18001" cy="18001"/>
          </a:xfrm>
          <a:prstGeom prst="rect">
            <a:avLst/>
          </a:prstGeom>
          <a:ln w="12700">
            <a:miter lim="400000"/>
          </a:ln>
        </p:spPr>
      </p:pic>
      <p:pic>
        <p:nvPicPr>
          <p:cNvPr id="181" name="Ink 13" descr="Ink 13"/>
          <p:cNvPicPr>
            <a:picLocks noChangeAspect="1"/>
          </p:cNvPicPr>
          <p:nvPr/>
        </p:nvPicPr>
        <p:blipFill>
          <a:blip r:embed="rId2"/>
          <a:stretch>
            <a:fillRect/>
          </a:stretch>
        </p:blipFill>
        <p:spPr>
          <a:xfrm>
            <a:off x="5049641" y="3343005"/>
            <a:ext cx="18001" cy="18001"/>
          </a:xfrm>
          <a:prstGeom prst="rect">
            <a:avLst/>
          </a:prstGeom>
          <a:ln w="12700">
            <a:miter lim="400000"/>
          </a:ln>
        </p:spPr>
      </p:pic>
      <p:pic>
        <p:nvPicPr>
          <p:cNvPr id="182" name="Ink 14" descr="Ink 14"/>
          <p:cNvPicPr>
            <a:picLocks noChangeAspect="1"/>
          </p:cNvPicPr>
          <p:nvPr/>
        </p:nvPicPr>
        <p:blipFill>
          <a:blip r:embed="rId2"/>
          <a:stretch>
            <a:fillRect/>
          </a:stretch>
        </p:blipFill>
        <p:spPr>
          <a:xfrm>
            <a:off x="5116962" y="3544605"/>
            <a:ext cx="18001" cy="18001"/>
          </a:xfrm>
          <a:prstGeom prst="rect">
            <a:avLst/>
          </a:prstGeom>
          <a:ln w="12700">
            <a:miter lim="400000"/>
          </a:ln>
        </p:spPr>
      </p:pic>
      <p:pic>
        <p:nvPicPr>
          <p:cNvPr id="183" name="Ink 15" descr="Ink 15"/>
          <p:cNvPicPr>
            <a:picLocks noChangeAspect="1"/>
          </p:cNvPicPr>
          <p:nvPr/>
        </p:nvPicPr>
        <p:blipFill>
          <a:blip r:embed="rId3"/>
          <a:stretch>
            <a:fillRect/>
          </a:stretch>
        </p:blipFill>
        <p:spPr>
          <a:xfrm>
            <a:off x="6308201" y="3678885"/>
            <a:ext cx="21241" cy="18001"/>
          </a:xfrm>
          <a:prstGeom prst="rect">
            <a:avLst/>
          </a:prstGeom>
          <a:ln w="12700">
            <a:miter lim="400000"/>
          </a:ln>
        </p:spPr>
      </p:pic>
      <p:grpSp>
        <p:nvGrpSpPr>
          <p:cNvPr id="186" name="Group 20"/>
          <p:cNvGrpSpPr/>
          <p:nvPr/>
        </p:nvGrpSpPr>
        <p:grpSpPr>
          <a:xfrm>
            <a:off x="6727602" y="3569805"/>
            <a:ext cx="18001" cy="18001"/>
            <a:chOff x="0" y="0"/>
            <a:chExt cx="18000" cy="18000"/>
          </a:xfrm>
        </p:grpSpPr>
        <p:pic>
          <p:nvPicPr>
            <p:cNvPr id="184" name="Ink 16" descr="Ink 16"/>
            <p:cNvPicPr>
              <a:picLocks noChangeAspect="1"/>
            </p:cNvPicPr>
            <p:nvPr/>
          </p:nvPicPr>
          <p:blipFill>
            <a:blip r:embed="rId2"/>
            <a:stretch>
              <a:fillRect/>
            </a:stretch>
          </p:blipFill>
          <p:spPr>
            <a:xfrm>
              <a:off x="0" y="0"/>
              <a:ext cx="18001" cy="18001"/>
            </a:xfrm>
            <a:prstGeom prst="rect">
              <a:avLst/>
            </a:prstGeom>
            <a:ln w="12700" cap="flat">
              <a:noFill/>
              <a:miter lim="400000"/>
            </a:ln>
            <a:effectLst/>
          </p:spPr>
        </p:pic>
        <p:pic>
          <p:nvPicPr>
            <p:cNvPr id="185" name="Ink 17" descr="Ink 17"/>
            <p:cNvPicPr>
              <a:picLocks noChangeAspect="1"/>
            </p:cNvPicPr>
            <p:nvPr/>
          </p:nvPicPr>
          <p:blipFill>
            <a:blip r:embed="rId2"/>
            <a:stretch>
              <a:fillRect/>
            </a:stretch>
          </p:blipFill>
          <p:spPr>
            <a:xfrm>
              <a:off x="0" y="0"/>
              <a:ext cx="18001" cy="18001"/>
            </a:xfrm>
            <a:prstGeom prst="rect">
              <a:avLst/>
            </a:prstGeom>
            <a:ln w="12700" cap="flat">
              <a:noFill/>
              <a:miter lim="400000"/>
            </a:ln>
            <a:effectLst/>
          </p:spPr>
        </p:pic>
      </p:grpSp>
      <p:pic>
        <p:nvPicPr>
          <p:cNvPr id="187" name="Ink 18" descr="Ink 18"/>
          <p:cNvPicPr>
            <a:picLocks noChangeAspect="1"/>
          </p:cNvPicPr>
          <p:nvPr/>
        </p:nvPicPr>
        <p:blipFill>
          <a:blip r:embed="rId2"/>
          <a:stretch>
            <a:fillRect/>
          </a:stretch>
        </p:blipFill>
        <p:spPr>
          <a:xfrm>
            <a:off x="6711041" y="3619845"/>
            <a:ext cx="18001" cy="18001"/>
          </a:xfrm>
          <a:prstGeom prst="rect">
            <a:avLst/>
          </a:prstGeom>
          <a:ln w="12700">
            <a:miter lim="400000"/>
          </a:ln>
        </p:spPr>
      </p:pic>
      <p:pic>
        <p:nvPicPr>
          <p:cNvPr id="188" name="Ink 19" descr="Ink 19"/>
          <p:cNvPicPr>
            <a:picLocks noChangeAspect="1"/>
          </p:cNvPicPr>
          <p:nvPr/>
        </p:nvPicPr>
        <p:blipFill>
          <a:blip r:embed="rId2"/>
          <a:stretch>
            <a:fillRect/>
          </a:stretch>
        </p:blipFill>
        <p:spPr>
          <a:xfrm>
            <a:off x="6442481" y="3628485"/>
            <a:ext cx="18001" cy="18001"/>
          </a:xfrm>
          <a:prstGeom prst="rect">
            <a:avLst/>
          </a:prstGeom>
          <a:ln w="12700">
            <a:miter lim="400000"/>
          </a:ln>
        </p:spPr>
      </p:pic>
      <p:grpSp>
        <p:nvGrpSpPr>
          <p:cNvPr id="191" name="Group 23"/>
          <p:cNvGrpSpPr/>
          <p:nvPr/>
        </p:nvGrpSpPr>
        <p:grpSpPr>
          <a:xfrm>
            <a:off x="5041362" y="3997485"/>
            <a:ext cx="18001" cy="18001"/>
            <a:chOff x="0" y="0"/>
            <a:chExt cx="18000" cy="18000"/>
          </a:xfrm>
        </p:grpSpPr>
        <p:pic>
          <p:nvPicPr>
            <p:cNvPr id="189" name="Ink 21" descr="Ink 21"/>
            <p:cNvPicPr>
              <a:picLocks noChangeAspect="1"/>
            </p:cNvPicPr>
            <p:nvPr/>
          </p:nvPicPr>
          <p:blipFill>
            <a:blip r:embed="rId2"/>
            <a:stretch>
              <a:fillRect/>
            </a:stretch>
          </p:blipFill>
          <p:spPr>
            <a:xfrm>
              <a:off x="0" y="0"/>
              <a:ext cx="18001" cy="18001"/>
            </a:xfrm>
            <a:prstGeom prst="rect">
              <a:avLst/>
            </a:prstGeom>
            <a:ln w="12700" cap="flat">
              <a:noFill/>
              <a:miter lim="400000"/>
            </a:ln>
            <a:effectLst/>
          </p:spPr>
        </p:pic>
        <p:pic>
          <p:nvPicPr>
            <p:cNvPr id="190" name="Ink 22" descr="Ink 22"/>
            <p:cNvPicPr>
              <a:picLocks noChangeAspect="1"/>
            </p:cNvPicPr>
            <p:nvPr/>
          </p:nvPicPr>
          <p:blipFill>
            <a:blip r:embed="rId2"/>
            <a:stretch>
              <a:fillRect/>
            </a:stretch>
          </p:blipFill>
          <p:spPr>
            <a:xfrm>
              <a:off x="0" y="0"/>
              <a:ext cx="18001" cy="18001"/>
            </a:xfrm>
            <a:prstGeom prst="rect">
              <a:avLst/>
            </a:prstGeom>
            <a:ln w="12700" cap="flat">
              <a:noFill/>
              <a:miter lim="400000"/>
            </a:ln>
            <a:effectLst/>
          </p:spPr>
        </p:pic>
      </p:grpSp>
      <p:pic>
        <p:nvPicPr>
          <p:cNvPr id="192" name="Ink 24" descr="Ink 24"/>
          <p:cNvPicPr>
            <a:picLocks noChangeAspect="1"/>
          </p:cNvPicPr>
          <p:nvPr/>
        </p:nvPicPr>
        <p:blipFill>
          <a:blip r:embed="rId2"/>
          <a:stretch>
            <a:fillRect/>
          </a:stretch>
        </p:blipFill>
        <p:spPr>
          <a:xfrm>
            <a:off x="4303361" y="4467285"/>
            <a:ext cx="18001" cy="18001"/>
          </a:xfrm>
          <a:prstGeom prst="rect">
            <a:avLst/>
          </a:prstGeom>
          <a:ln w="12700">
            <a:miter lim="400000"/>
          </a:ln>
        </p:spPr>
      </p:pic>
      <p:pic>
        <p:nvPicPr>
          <p:cNvPr id="193" name="Ink 25" descr="Ink 25"/>
          <p:cNvPicPr>
            <a:picLocks noChangeAspect="1"/>
          </p:cNvPicPr>
          <p:nvPr/>
        </p:nvPicPr>
        <p:blipFill>
          <a:blip r:embed="rId2"/>
          <a:stretch>
            <a:fillRect/>
          </a:stretch>
        </p:blipFill>
        <p:spPr>
          <a:xfrm>
            <a:off x="5561562" y="3217365"/>
            <a:ext cx="18001" cy="18001"/>
          </a:xfrm>
          <a:prstGeom prst="rect">
            <a:avLst/>
          </a:prstGeom>
          <a:ln w="12700">
            <a:miter lim="400000"/>
          </a:ln>
        </p:spPr>
      </p:pic>
      <p:pic>
        <p:nvPicPr>
          <p:cNvPr id="194" name="Ink 26" descr="Ink 26"/>
          <p:cNvPicPr>
            <a:picLocks noChangeAspect="1"/>
          </p:cNvPicPr>
          <p:nvPr/>
        </p:nvPicPr>
        <p:blipFill>
          <a:blip r:embed="rId2"/>
          <a:stretch>
            <a:fillRect/>
          </a:stretch>
        </p:blipFill>
        <p:spPr>
          <a:xfrm>
            <a:off x="5595041" y="3309525"/>
            <a:ext cx="18001" cy="18001"/>
          </a:xfrm>
          <a:prstGeom prst="rect">
            <a:avLst/>
          </a:prstGeom>
          <a:ln w="12700">
            <a:miter lim="400000"/>
          </a:ln>
        </p:spPr>
      </p:pic>
      <p:pic>
        <p:nvPicPr>
          <p:cNvPr id="195" name="Ink 27" descr="Ink 27"/>
          <p:cNvPicPr>
            <a:picLocks noChangeAspect="1"/>
          </p:cNvPicPr>
          <p:nvPr/>
        </p:nvPicPr>
        <p:blipFill>
          <a:blip r:embed="rId2"/>
          <a:stretch>
            <a:fillRect/>
          </a:stretch>
        </p:blipFill>
        <p:spPr>
          <a:xfrm>
            <a:off x="5754522" y="4249485"/>
            <a:ext cx="18001" cy="18001"/>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Rectangle"/>
          <p:cNvSpPr/>
          <p:nvPr/>
        </p:nvSpPr>
        <p:spPr>
          <a:xfrm>
            <a:off x="1000271" y="1829271"/>
            <a:ext cx="10788197" cy="7019800"/>
          </a:xfrm>
          <a:prstGeom prst="rect">
            <a:avLst/>
          </a:prstGeom>
          <a:solidFill>
            <a:schemeClr val="accent3">
              <a:satOff val="-3883"/>
              <a:lumOff val="14670"/>
            </a:schemeClr>
          </a:solidFill>
          <a:ln w="12700">
            <a:miter lim="400000"/>
          </a:ln>
        </p:spPr>
        <p:txBody>
          <a:bodyPr lIns="50800" tIns="50800" rIns="50800" bIns="50800" anchor="ctr"/>
          <a:lstStyle/>
          <a:p>
            <a:pPr defTabSz="415431">
              <a:lnSpc>
                <a:spcPct val="100000"/>
              </a:lnSpc>
              <a:spcBef>
                <a:spcPts val="0"/>
              </a:spcBef>
              <a:defRPr spc="-39">
                <a:latin typeface="Canela Deck Bold"/>
                <a:ea typeface="Canela Deck Bold"/>
                <a:cs typeface="Canela Deck Bold"/>
                <a:sym typeface="Canela Deck Bold"/>
              </a:defRPr>
            </a:pPr>
            <a:endParaRPr/>
          </a:p>
        </p:txBody>
      </p:sp>
      <p:sp>
        <p:nvSpPr>
          <p:cNvPr id="201" name="MRP SOFTWARE"/>
          <p:cNvSpPr txBox="1">
            <a:spLocks noGrp="1"/>
          </p:cNvSpPr>
          <p:nvPr>
            <p:ph type="title"/>
          </p:nvPr>
        </p:nvSpPr>
        <p:spPr>
          <a:xfrm>
            <a:off x="1016000" y="767366"/>
            <a:ext cx="10972801" cy="1014657"/>
          </a:xfrm>
          <a:prstGeom prst="rect">
            <a:avLst/>
          </a:prstGeom>
        </p:spPr>
        <p:txBody>
          <a:bodyPr/>
          <a:lstStyle>
            <a:lvl1pPr defTabSz="914400">
              <a:lnSpc>
                <a:spcPct val="90000"/>
              </a:lnSpc>
              <a:defRPr sz="4400"/>
            </a:lvl1pPr>
          </a:lstStyle>
          <a:p>
            <a:r>
              <a:t>MRP SOFTWARE</a:t>
            </a:r>
          </a:p>
        </p:txBody>
      </p:sp>
      <p:graphicFrame>
        <p:nvGraphicFramePr>
          <p:cNvPr id="202" name="Table 4"/>
          <p:cNvGraphicFramePr/>
          <p:nvPr>
            <p:extLst>
              <p:ext uri="{D42A27DB-BD31-4B8C-83A1-F6EECF244321}">
                <p14:modId xmlns:p14="http://schemas.microsoft.com/office/powerpoint/2010/main" val="1554838733"/>
              </p:ext>
            </p:extLst>
          </p:nvPr>
        </p:nvGraphicFramePr>
        <p:xfrm>
          <a:off x="950809" y="1829272"/>
          <a:ext cx="10837659" cy="7151281"/>
        </p:xfrm>
        <a:graphic>
          <a:graphicData uri="http://schemas.openxmlformats.org/drawingml/2006/table">
            <a:tbl>
              <a:tblPr firstRow="1">
                <a:tableStyleId>{4C3C2611-4C71-4FC5-86AE-919BDF0F9419}</a:tableStyleId>
              </a:tblPr>
              <a:tblGrid>
                <a:gridCol w="1992721">
                  <a:extLst>
                    <a:ext uri="{9D8B030D-6E8A-4147-A177-3AD203B41FA5}">
                      <a16:colId xmlns:a16="http://schemas.microsoft.com/office/drawing/2014/main" val="20000"/>
                    </a:ext>
                  </a:extLst>
                </a:gridCol>
                <a:gridCol w="7644395">
                  <a:extLst>
                    <a:ext uri="{9D8B030D-6E8A-4147-A177-3AD203B41FA5}">
                      <a16:colId xmlns:a16="http://schemas.microsoft.com/office/drawing/2014/main" val="20001"/>
                    </a:ext>
                  </a:extLst>
                </a:gridCol>
                <a:gridCol w="1200543">
                  <a:extLst>
                    <a:ext uri="{9D8B030D-6E8A-4147-A177-3AD203B41FA5}">
                      <a16:colId xmlns:a16="http://schemas.microsoft.com/office/drawing/2014/main" val="20002"/>
                    </a:ext>
                  </a:extLst>
                </a:gridCol>
              </a:tblGrid>
              <a:tr h="647803">
                <a:tc>
                  <a:txBody>
                    <a:bodyPr/>
                    <a:lstStyle/>
                    <a:p>
                      <a:pPr defTabSz="914400">
                        <a:defRPr sz="1800" b="0"/>
                      </a:pPr>
                      <a:r>
                        <a:rPr sz="2200" b="1">
                          <a:latin typeface="Verdana"/>
                          <a:ea typeface="Verdana"/>
                          <a:cs typeface="Verdana"/>
                          <a:sym typeface="Verdana"/>
                        </a:rPr>
                        <a:t>NAME</a:t>
                      </a:r>
                    </a:p>
                  </a:txBody>
                  <a:tcPr marL="45720" marR="45720" anchor="ctr" horzOverflow="overflow">
                    <a:lnL w="12700">
                      <a:miter lim="400000"/>
                    </a:lnL>
                  </a:tcPr>
                </a:tc>
                <a:tc>
                  <a:txBody>
                    <a:bodyPr/>
                    <a:lstStyle/>
                    <a:p>
                      <a:pPr defTabSz="914400">
                        <a:defRPr sz="1800" b="0"/>
                      </a:pPr>
                      <a:r>
                        <a:rPr sz="2200" b="1" dirty="0">
                          <a:latin typeface="Verdana"/>
                          <a:ea typeface="Verdana"/>
                          <a:cs typeface="Verdana"/>
                          <a:sym typeface="Verdana"/>
                        </a:rPr>
                        <a:t>DESCRIPTION</a:t>
                      </a:r>
                    </a:p>
                  </a:txBody>
                  <a:tcPr marL="45720" marR="45720" anchor="ctr" horzOverflow="overflow"/>
                </a:tc>
                <a:tc>
                  <a:txBody>
                    <a:bodyPr/>
                    <a:lstStyle/>
                    <a:p>
                      <a:pPr defTabSz="914400">
                        <a:defRPr sz="1800" b="0"/>
                      </a:pPr>
                      <a:r>
                        <a:rPr sz="2200" b="1">
                          <a:latin typeface="Verdana"/>
                          <a:ea typeface="Verdana"/>
                          <a:cs typeface="Verdana"/>
                          <a:sym typeface="Verdana"/>
                        </a:rPr>
                        <a:t>RATE</a:t>
                      </a:r>
                    </a:p>
                  </a:txBody>
                  <a:tcPr marL="45720" marR="45720" anchor="ctr" horzOverflow="overflow">
                    <a:lnR w="12700">
                      <a:miter lim="400000"/>
                    </a:lnR>
                  </a:tcPr>
                </a:tc>
                <a:extLst>
                  <a:ext uri="{0D108BD9-81ED-4DB2-BD59-A6C34878D82A}">
                    <a16:rowId xmlns:a16="http://schemas.microsoft.com/office/drawing/2014/main" val="10000"/>
                  </a:ext>
                </a:extLst>
              </a:tr>
              <a:tr h="820137">
                <a:tc>
                  <a:txBody>
                    <a:bodyPr/>
                    <a:lstStyle/>
                    <a:p>
                      <a:pPr defTabSz="914400">
                        <a:defRPr sz="1800"/>
                      </a:pPr>
                      <a:r>
                        <a:rPr sz="1500" b="1" dirty="0" err="1">
                          <a:latin typeface="Proxima Nova"/>
                          <a:ea typeface="Verdana"/>
                          <a:cs typeface="Verdana"/>
                          <a:sym typeface="Verdana"/>
                        </a:rPr>
                        <a:t>Proshop</a:t>
                      </a:r>
                      <a:endParaRPr sz="1500" b="1" dirty="0">
                        <a:latin typeface="Proxima Nova"/>
                        <a:ea typeface="Verdana"/>
                        <a:cs typeface="Verdana"/>
                        <a:sym typeface="Verdana"/>
                      </a:endParaRPr>
                    </a:p>
                  </a:txBody>
                  <a:tcPr marL="9525" marR="9525" marT="9525" marB="9525" anchor="b" horzOverflow="overflow">
                    <a:lnL w="12700">
                      <a:miter lim="400000"/>
                    </a:lnL>
                    <a:solidFill>
                      <a:schemeClr val="bg2"/>
                    </a:solidFill>
                  </a:tcPr>
                </a:tc>
                <a:tc>
                  <a:txBody>
                    <a:bodyPr/>
                    <a:lstStyle/>
                    <a:p>
                      <a:pPr algn="just" defTabSz="914400">
                        <a:defRPr sz="1800"/>
                      </a:pPr>
                      <a:r>
                        <a:rPr sz="1500" dirty="0">
                          <a:latin typeface="Proxima Nova"/>
                        </a:rPr>
                        <a:t>Web-based shop management system intended for small to medium sized machine shops, regulated industries requiring ISO-9000, AS9100, API, 13485, or other certifications</a:t>
                      </a:r>
                    </a:p>
                  </a:txBody>
                  <a:tcPr marL="9525" marR="9525" marT="9525" marB="9525" anchor="b" horzOverflow="overflow">
                    <a:solidFill>
                      <a:schemeClr val="bg2"/>
                    </a:solidFill>
                  </a:tcPr>
                </a:tc>
                <a:tc>
                  <a:txBody>
                    <a:bodyPr/>
                    <a:lstStyle/>
                    <a:p>
                      <a:pPr defTabSz="914400">
                        <a:defRPr sz="1800"/>
                      </a:pPr>
                      <a:r>
                        <a:rPr sz="1500" dirty="0"/>
                        <a:t>5.0</a:t>
                      </a:r>
                    </a:p>
                  </a:txBody>
                  <a:tcPr marL="9525" marR="9525" marT="9525" marB="9525" anchor="b" horzOverflow="overflow">
                    <a:lnR w="12700">
                      <a:miter lim="400000"/>
                    </a:lnR>
                    <a:solidFill>
                      <a:schemeClr val="bg2"/>
                    </a:solidFill>
                  </a:tcPr>
                </a:tc>
                <a:extLst>
                  <a:ext uri="{0D108BD9-81ED-4DB2-BD59-A6C34878D82A}">
                    <a16:rowId xmlns:a16="http://schemas.microsoft.com/office/drawing/2014/main" val="10001"/>
                  </a:ext>
                </a:extLst>
              </a:tr>
              <a:tr h="858690">
                <a:tc>
                  <a:txBody>
                    <a:bodyPr/>
                    <a:lstStyle/>
                    <a:p>
                      <a:pPr defTabSz="914400">
                        <a:defRPr sz="1800"/>
                      </a:pPr>
                      <a:r>
                        <a:rPr sz="1500" b="1">
                          <a:latin typeface="Proxima Nova"/>
                          <a:ea typeface="Verdana"/>
                          <a:cs typeface="Verdana"/>
                          <a:sym typeface="Verdana"/>
                        </a:rPr>
                        <a:t>Realtrac</a:t>
                      </a:r>
                    </a:p>
                  </a:txBody>
                  <a:tcPr marL="9525" marR="9525" marT="9525" marB="9525" anchor="b" horzOverflow="overflow">
                    <a:lnL w="12700">
                      <a:miter lim="400000"/>
                    </a:lnL>
                  </a:tcPr>
                </a:tc>
                <a:tc>
                  <a:txBody>
                    <a:bodyPr/>
                    <a:lstStyle/>
                    <a:p>
                      <a:pPr algn="just" defTabSz="914400">
                        <a:defRPr sz="1800"/>
                      </a:pPr>
                      <a:r>
                        <a:rPr sz="1500" dirty="0">
                          <a:solidFill>
                            <a:srgbClr val="444A51"/>
                          </a:solidFill>
                          <a:latin typeface="Proxima Nova"/>
                          <a:ea typeface="Segoe UI"/>
                          <a:cs typeface="Segoe UI"/>
                          <a:sym typeface="Segoe UI"/>
                        </a:rPr>
                        <a:t>This system processes and tracks jobs in real-time from estimating through order entry, loading, scheduling, purchasing, routing, inventory, job costing, shipping, invoicing, quality and management reports. </a:t>
                      </a:r>
                    </a:p>
                  </a:txBody>
                  <a:tcPr marL="9525" marR="9525" marT="9525" marB="9525" anchor="b" horzOverflow="overflow"/>
                </a:tc>
                <a:tc>
                  <a:txBody>
                    <a:bodyPr/>
                    <a:lstStyle/>
                    <a:p>
                      <a:pPr defTabSz="914400">
                        <a:defRPr sz="1800"/>
                      </a:pPr>
                      <a:r>
                        <a:rPr sz="1500" dirty="0"/>
                        <a:t>4.1</a:t>
                      </a:r>
                    </a:p>
                  </a:txBody>
                  <a:tcPr marL="9525" marR="9525" marT="9525" marB="9525" anchor="b" horzOverflow="overflow">
                    <a:lnR w="12700">
                      <a:miter lim="400000"/>
                    </a:lnR>
                  </a:tcPr>
                </a:tc>
                <a:extLst>
                  <a:ext uri="{0D108BD9-81ED-4DB2-BD59-A6C34878D82A}">
                    <a16:rowId xmlns:a16="http://schemas.microsoft.com/office/drawing/2014/main" val="10002"/>
                  </a:ext>
                </a:extLst>
              </a:tr>
              <a:tr h="659177">
                <a:tc>
                  <a:txBody>
                    <a:bodyPr/>
                    <a:lstStyle/>
                    <a:p>
                      <a:pPr defTabSz="914400">
                        <a:defRPr sz="1800"/>
                      </a:pPr>
                      <a:r>
                        <a:rPr sz="1500" b="1">
                          <a:latin typeface="Proxima Nova"/>
                          <a:ea typeface="Verdana"/>
                          <a:cs typeface="Verdana"/>
                          <a:sym typeface="Verdana"/>
                        </a:rPr>
                        <a:t>Infor Visual</a:t>
                      </a:r>
                    </a:p>
                  </a:txBody>
                  <a:tcPr marL="9525" marR="9525" marT="9525" marB="9525" anchor="b" horzOverflow="overflow">
                    <a:lnL w="12700">
                      <a:miter lim="400000"/>
                    </a:lnL>
                  </a:tcPr>
                </a:tc>
                <a:tc>
                  <a:txBody>
                    <a:bodyPr/>
                    <a:lstStyle/>
                    <a:p>
                      <a:pPr algn="just" defTabSz="914400">
                        <a:defRPr sz="1800"/>
                      </a:pPr>
                      <a:r>
                        <a:rPr sz="1500" dirty="0">
                          <a:solidFill>
                            <a:srgbClr val="444A51"/>
                          </a:solidFill>
                          <a:latin typeface="Proxima Nova"/>
                          <a:ea typeface="Segoe UI"/>
                          <a:cs typeface="Segoe UI"/>
                          <a:sym typeface="Segoe UI"/>
                        </a:rPr>
                        <a:t>It supports costing, scheduling &amp; material planning tools, with a personalized user interface</a:t>
                      </a:r>
                    </a:p>
                  </a:txBody>
                  <a:tcPr marL="9525" marR="9525" marT="9525" marB="9525" anchor="b" horzOverflow="overflow"/>
                </a:tc>
                <a:tc>
                  <a:txBody>
                    <a:bodyPr/>
                    <a:lstStyle/>
                    <a:p>
                      <a:pPr defTabSz="914400">
                        <a:defRPr sz="1800"/>
                      </a:pPr>
                      <a:r>
                        <a:rPr sz="1500" dirty="0"/>
                        <a:t>4.4</a:t>
                      </a:r>
                    </a:p>
                  </a:txBody>
                  <a:tcPr marL="9525" marR="9525" marT="9525" marB="9525" anchor="b" horzOverflow="overflow">
                    <a:lnR w="12700">
                      <a:miter lim="400000"/>
                    </a:lnR>
                  </a:tcPr>
                </a:tc>
                <a:extLst>
                  <a:ext uri="{0D108BD9-81ED-4DB2-BD59-A6C34878D82A}">
                    <a16:rowId xmlns:a16="http://schemas.microsoft.com/office/drawing/2014/main" val="10003"/>
                  </a:ext>
                </a:extLst>
              </a:tr>
              <a:tr h="826270">
                <a:tc>
                  <a:txBody>
                    <a:bodyPr/>
                    <a:lstStyle/>
                    <a:p>
                      <a:pPr defTabSz="914400">
                        <a:defRPr sz="1800"/>
                      </a:pPr>
                      <a:r>
                        <a:rPr sz="1500" b="1" dirty="0" err="1">
                          <a:latin typeface="Proxima Nova"/>
                          <a:ea typeface="Verdana"/>
                          <a:cs typeface="Verdana"/>
                          <a:sym typeface="Verdana"/>
                        </a:rPr>
                        <a:t>BizAutomation</a:t>
                      </a:r>
                      <a:endParaRPr sz="1500" b="1" dirty="0">
                        <a:latin typeface="Proxima Nova"/>
                        <a:ea typeface="Verdana"/>
                        <a:cs typeface="Verdana"/>
                        <a:sym typeface="Verdana"/>
                      </a:endParaRPr>
                    </a:p>
                  </a:txBody>
                  <a:tcPr marL="9525" marR="9525" marT="9525" marB="9525" anchor="b" horzOverflow="overflow">
                    <a:lnL w="12700">
                      <a:miter lim="400000"/>
                    </a:lnL>
                    <a:solidFill>
                      <a:schemeClr val="bg2"/>
                    </a:solidFill>
                  </a:tcPr>
                </a:tc>
                <a:tc>
                  <a:txBody>
                    <a:bodyPr/>
                    <a:lstStyle/>
                    <a:p>
                      <a:pPr algn="just" defTabSz="914400">
                        <a:defRPr sz="1800"/>
                      </a:pPr>
                      <a:r>
                        <a:rPr sz="1500" dirty="0">
                          <a:solidFill>
                            <a:srgbClr val="444A51"/>
                          </a:solidFill>
                          <a:latin typeface="Proxima Nova"/>
                          <a:ea typeface="Segoe UI"/>
                          <a:cs typeface="Segoe UI"/>
                          <a:sym typeface="Segoe UI"/>
                        </a:rPr>
                        <a:t> Includes full GAAP Accounting, CRM, ERP, Order-Management, Inventory and Warehouse management, e-Commerce</a:t>
                      </a:r>
                    </a:p>
                  </a:txBody>
                  <a:tcPr marL="9525" marR="9525" marT="9525" marB="9525" anchor="b" horzOverflow="overflow">
                    <a:solidFill>
                      <a:schemeClr val="bg2"/>
                    </a:solidFill>
                  </a:tcPr>
                </a:tc>
                <a:tc>
                  <a:txBody>
                    <a:bodyPr/>
                    <a:lstStyle/>
                    <a:p>
                      <a:pPr defTabSz="914400">
                        <a:defRPr sz="1800"/>
                      </a:pPr>
                      <a:r>
                        <a:rPr sz="1500" dirty="0"/>
                        <a:t>4.9</a:t>
                      </a:r>
                    </a:p>
                  </a:txBody>
                  <a:tcPr marL="9525" marR="9525" marT="9525" marB="9525" anchor="b" horzOverflow="overflow">
                    <a:lnR w="12700">
                      <a:miter lim="400000"/>
                    </a:lnR>
                    <a:solidFill>
                      <a:schemeClr val="bg2"/>
                    </a:solidFill>
                  </a:tcPr>
                </a:tc>
                <a:extLst>
                  <a:ext uri="{0D108BD9-81ED-4DB2-BD59-A6C34878D82A}">
                    <a16:rowId xmlns:a16="http://schemas.microsoft.com/office/drawing/2014/main" val="10004"/>
                  </a:ext>
                </a:extLst>
              </a:tr>
              <a:tr h="606278">
                <a:tc>
                  <a:txBody>
                    <a:bodyPr/>
                    <a:lstStyle/>
                    <a:p>
                      <a:pPr defTabSz="914400">
                        <a:defRPr sz="1800"/>
                      </a:pPr>
                      <a:r>
                        <a:rPr sz="1500" b="1">
                          <a:latin typeface="Proxima Nova"/>
                          <a:ea typeface="Verdana"/>
                          <a:cs typeface="Verdana"/>
                          <a:sym typeface="Verdana"/>
                        </a:rPr>
                        <a:t>Prodio</a:t>
                      </a:r>
                    </a:p>
                  </a:txBody>
                  <a:tcPr marL="9525" marR="9525" marT="9525" marB="9525" anchor="b" horzOverflow="overflow">
                    <a:lnL w="12700">
                      <a:miter lim="400000"/>
                    </a:lnL>
                  </a:tcPr>
                </a:tc>
                <a:tc>
                  <a:txBody>
                    <a:bodyPr/>
                    <a:lstStyle/>
                    <a:p>
                      <a:pPr algn="just" defTabSz="914400">
                        <a:defRPr sz="1800"/>
                      </a:pPr>
                      <a:r>
                        <a:rPr sz="1500" dirty="0">
                          <a:solidFill>
                            <a:srgbClr val="444A51"/>
                          </a:solidFill>
                          <a:latin typeface="Proxima Nova"/>
                          <a:ea typeface="Segoe UI"/>
                          <a:cs typeface="Segoe UI"/>
                          <a:sym typeface="Segoe UI"/>
                        </a:rPr>
                        <a:t>Production management software designed to help all operational processes</a:t>
                      </a:r>
                    </a:p>
                  </a:txBody>
                  <a:tcPr marL="9525" marR="9525" marT="9525" marB="9525" anchor="b" horzOverflow="overflow"/>
                </a:tc>
                <a:tc>
                  <a:txBody>
                    <a:bodyPr/>
                    <a:lstStyle/>
                    <a:p>
                      <a:pPr defTabSz="914400">
                        <a:defRPr sz="1800"/>
                      </a:pPr>
                      <a:r>
                        <a:rPr sz="1500" dirty="0"/>
                        <a:t>4.0</a:t>
                      </a:r>
                    </a:p>
                  </a:txBody>
                  <a:tcPr marL="9525" marR="9525" marT="9525" marB="9525" anchor="b" horzOverflow="overflow">
                    <a:lnR w="12700">
                      <a:miter lim="400000"/>
                    </a:lnR>
                  </a:tcPr>
                </a:tc>
                <a:extLst>
                  <a:ext uri="{0D108BD9-81ED-4DB2-BD59-A6C34878D82A}">
                    <a16:rowId xmlns:a16="http://schemas.microsoft.com/office/drawing/2014/main" val="10005"/>
                  </a:ext>
                </a:extLst>
              </a:tr>
              <a:tr h="606278">
                <a:tc>
                  <a:txBody>
                    <a:bodyPr/>
                    <a:lstStyle/>
                    <a:p>
                      <a:pPr defTabSz="914400">
                        <a:defRPr sz="1800"/>
                      </a:pPr>
                      <a:r>
                        <a:rPr sz="1500" b="1">
                          <a:latin typeface="Proxima Nova"/>
                          <a:ea typeface="Verdana"/>
                          <a:cs typeface="Verdana"/>
                          <a:sym typeface="Verdana"/>
                        </a:rPr>
                        <a:t>M1</a:t>
                      </a:r>
                    </a:p>
                  </a:txBody>
                  <a:tcPr marL="9525" marR="9525" marT="9525" marB="9525" anchor="b" horzOverflow="overflow">
                    <a:lnL w="12700">
                      <a:miter lim="400000"/>
                    </a:lnL>
                  </a:tcPr>
                </a:tc>
                <a:tc>
                  <a:txBody>
                    <a:bodyPr/>
                    <a:lstStyle/>
                    <a:p>
                      <a:pPr algn="just" defTabSz="914400">
                        <a:defRPr sz="1800"/>
                      </a:pPr>
                      <a:r>
                        <a:rPr sz="1500" dirty="0">
                          <a:solidFill>
                            <a:srgbClr val="444A51"/>
                          </a:solidFill>
                          <a:latin typeface="Proxima Nova"/>
                          <a:ea typeface="Segoe UI"/>
                          <a:cs typeface="Segoe UI"/>
                          <a:sym typeface="Segoe UI"/>
                        </a:rPr>
                        <a:t>Software for job shops, make-to-order manufacturers and custom &amp; mixed mode manufacturers</a:t>
                      </a:r>
                    </a:p>
                  </a:txBody>
                  <a:tcPr marL="9525" marR="9525" marT="9525" marB="9525" anchor="b" horzOverflow="overflow"/>
                </a:tc>
                <a:tc>
                  <a:txBody>
                    <a:bodyPr/>
                    <a:lstStyle/>
                    <a:p>
                      <a:pPr defTabSz="914400">
                        <a:defRPr sz="1800"/>
                      </a:pPr>
                      <a:r>
                        <a:rPr sz="1500" dirty="0"/>
                        <a:t>3.7</a:t>
                      </a:r>
                    </a:p>
                  </a:txBody>
                  <a:tcPr marL="9525" marR="9525" marT="9525" marB="9525" anchor="b" horzOverflow="overflow">
                    <a:lnR w="12700">
                      <a:miter lim="400000"/>
                    </a:lnR>
                  </a:tcPr>
                </a:tc>
                <a:extLst>
                  <a:ext uri="{0D108BD9-81ED-4DB2-BD59-A6C34878D82A}">
                    <a16:rowId xmlns:a16="http://schemas.microsoft.com/office/drawing/2014/main" val="10006"/>
                  </a:ext>
                </a:extLst>
              </a:tr>
              <a:tr h="861662">
                <a:tc>
                  <a:txBody>
                    <a:bodyPr/>
                    <a:lstStyle/>
                    <a:p>
                      <a:pPr defTabSz="914400">
                        <a:defRPr sz="1800"/>
                      </a:pPr>
                      <a:r>
                        <a:rPr sz="1500" b="1" dirty="0">
                          <a:latin typeface="Proxima Nova"/>
                          <a:ea typeface="Verdana"/>
                          <a:cs typeface="Verdana"/>
                          <a:sym typeface="Verdana"/>
                        </a:rPr>
                        <a:t>Fulcrum</a:t>
                      </a:r>
                    </a:p>
                  </a:txBody>
                  <a:tcPr marL="9525" marR="9525" marT="9525" marB="9525" anchor="b" horzOverflow="overflow">
                    <a:lnL w="12700">
                      <a:miter lim="400000"/>
                    </a:lnL>
                    <a:solidFill>
                      <a:schemeClr val="bg2"/>
                    </a:solidFill>
                  </a:tcPr>
                </a:tc>
                <a:tc>
                  <a:txBody>
                    <a:bodyPr/>
                    <a:lstStyle/>
                    <a:p>
                      <a:pPr algn="just" defTabSz="914400">
                        <a:defRPr sz="1800"/>
                      </a:pPr>
                      <a:r>
                        <a:rPr sz="1500" dirty="0">
                          <a:solidFill>
                            <a:srgbClr val="444A51"/>
                          </a:solidFill>
                          <a:latin typeface="Proxima Nova"/>
                          <a:ea typeface="Segoe UI"/>
                          <a:cs typeface="Segoe UI"/>
                          <a:sym typeface="Segoe UI"/>
                        </a:rPr>
                        <a:t>This system has been designed to help manufacturing businesses with job scheduling, quotes, production tracking, inventory management, and quality control</a:t>
                      </a:r>
                    </a:p>
                  </a:txBody>
                  <a:tcPr marL="9525" marR="9525" marT="9525" marB="9525" anchor="b" horzOverflow="overflow">
                    <a:solidFill>
                      <a:schemeClr val="bg2"/>
                    </a:solidFill>
                  </a:tcPr>
                </a:tc>
                <a:tc>
                  <a:txBody>
                    <a:bodyPr/>
                    <a:lstStyle/>
                    <a:p>
                      <a:pPr defTabSz="914400">
                        <a:defRPr sz="1800"/>
                      </a:pPr>
                      <a:r>
                        <a:rPr sz="1500" dirty="0"/>
                        <a:t>5.0</a:t>
                      </a:r>
                    </a:p>
                  </a:txBody>
                  <a:tcPr marL="9525" marR="9525" marT="9525" marB="9525" anchor="b" horzOverflow="overflow">
                    <a:lnR w="12700">
                      <a:miter lim="400000"/>
                    </a:lnR>
                    <a:solidFill>
                      <a:schemeClr val="bg2"/>
                    </a:solidFill>
                  </a:tcPr>
                </a:tc>
                <a:extLst>
                  <a:ext uri="{0D108BD9-81ED-4DB2-BD59-A6C34878D82A}">
                    <a16:rowId xmlns:a16="http://schemas.microsoft.com/office/drawing/2014/main" val="10007"/>
                  </a:ext>
                </a:extLst>
              </a:tr>
              <a:tr h="606278">
                <a:tc>
                  <a:txBody>
                    <a:bodyPr/>
                    <a:lstStyle/>
                    <a:p>
                      <a:pPr defTabSz="914400">
                        <a:defRPr sz="1800"/>
                      </a:pPr>
                      <a:r>
                        <a:rPr sz="1500" b="1">
                          <a:latin typeface="Proxima Nova"/>
                          <a:ea typeface="Verdana"/>
                          <a:cs typeface="Verdana"/>
                          <a:sym typeface="Verdana"/>
                        </a:rPr>
                        <a:t>Wherefour</a:t>
                      </a:r>
                    </a:p>
                  </a:txBody>
                  <a:tcPr marL="9525" marR="9525" marT="9525" marB="9525" anchor="b" horzOverflow="overflow">
                    <a:lnL w="12700">
                      <a:miter lim="400000"/>
                    </a:lnL>
                  </a:tcPr>
                </a:tc>
                <a:tc>
                  <a:txBody>
                    <a:bodyPr/>
                    <a:lstStyle/>
                    <a:p>
                      <a:pPr algn="just" defTabSz="914400">
                        <a:defRPr sz="1800"/>
                      </a:pPr>
                      <a:r>
                        <a:rPr sz="1500" dirty="0">
                          <a:solidFill>
                            <a:srgbClr val="444A51"/>
                          </a:solidFill>
                          <a:latin typeface="Proxima Nova"/>
                          <a:ea typeface="Segoe UI"/>
                          <a:cs typeface="Segoe UI"/>
                          <a:sym typeface="Segoe UI"/>
                        </a:rPr>
                        <a:t>System to assist process manufacturers manage inventory, forecast future need, plan production, manage customer orders</a:t>
                      </a:r>
                    </a:p>
                  </a:txBody>
                  <a:tcPr marL="9525" marR="9525" marT="9525" marB="9525" anchor="b" horzOverflow="overflow"/>
                </a:tc>
                <a:tc>
                  <a:txBody>
                    <a:bodyPr/>
                    <a:lstStyle/>
                    <a:p>
                      <a:pPr defTabSz="914400">
                        <a:defRPr sz="1800"/>
                      </a:pPr>
                      <a:r>
                        <a:rPr sz="1500" dirty="0"/>
                        <a:t>4.9</a:t>
                      </a:r>
                    </a:p>
                  </a:txBody>
                  <a:tcPr marL="9525" marR="9525" marT="9525" marB="9525" anchor="b" horzOverflow="overflow">
                    <a:lnR w="12700">
                      <a:miter lim="400000"/>
                    </a:lnR>
                  </a:tcPr>
                </a:tc>
                <a:extLst>
                  <a:ext uri="{0D108BD9-81ED-4DB2-BD59-A6C34878D82A}">
                    <a16:rowId xmlns:a16="http://schemas.microsoft.com/office/drawing/2014/main" val="10008"/>
                  </a:ext>
                </a:extLst>
              </a:tr>
              <a:tr h="658708">
                <a:tc>
                  <a:txBody>
                    <a:bodyPr/>
                    <a:lstStyle/>
                    <a:p>
                      <a:pPr defTabSz="914400">
                        <a:defRPr sz="1800"/>
                      </a:pPr>
                      <a:r>
                        <a:rPr sz="1500" b="1">
                          <a:latin typeface="Proxima Nova"/>
                          <a:ea typeface="Verdana"/>
                          <a:cs typeface="Verdana"/>
                          <a:sym typeface="Verdana"/>
                        </a:rPr>
                        <a:t>Smart IP&amp;O</a:t>
                      </a:r>
                    </a:p>
                  </a:txBody>
                  <a:tcPr marL="9525" marR="9525" marT="9525" marB="9525" anchor="b" horzOverflow="overflow">
                    <a:lnL w="12700">
                      <a:miter lim="400000"/>
                    </a:lnL>
                    <a:lnB w="12700">
                      <a:miter lim="400000"/>
                    </a:lnB>
                  </a:tcPr>
                </a:tc>
                <a:tc>
                  <a:txBody>
                    <a:bodyPr/>
                    <a:lstStyle/>
                    <a:p>
                      <a:pPr algn="just" defTabSz="914400">
                        <a:defRPr sz="1800"/>
                      </a:pPr>
                      <a:r>
                        <a:rPr sz="1500" dirty="0">
                          <a:solidFill>
                            <a:srgbClr val="444A51"/>
                          </a:solidFill>
                          <a:latin typeface="Proxima Nova"/>
                          <a:ea typeface="Segoe UI"/>
                          <a:cs typeface="Segoe UI"/>
                          <a:sym typeface="Segoe UI"/>
                        </a:rPr>
                        <a:t>Web-based, integrated suite with modules designed to help businesses to track business metrics and forecast accurately to optimize service levels. </a:t>
                      </a:r>
                    </a:p>
                  </a:txBody>
                  <a:tcPr marL="9525" marR="9525" marT="9525" marB="9525" anchor="b" horzOverflow="overflow">
                    <a:lnB w="12700">
                      <a:miter lim="400000"/>
                    </a:lnB>
                  </a:tcPr>
                </a:tc>
                <a:tc>
                  <a:txBody>
                    <a:bodyPr/>
                    <a:lstStyle/>
                    <a:p>
                      <a:pPr defTabSz="914400">
                        <a:defRPr sz="1800"/>
                      </a:pPr>
                      <a:r>
                        <a:rPr sz="1500" dirty="0"/>
                        <a:t>N/A</a:t>
                      </a:r>
                    </a:p>
                  </a:txBody>
                  <a:tcPr marL="9525" marR="9525" marT="9525" marB="9525" anchor="b" horzOverflow="overflow">
                    <a:lnR w="12700">
                      <a:miter lim="400000"/>
                    </a:lnR>
                    <a:lnB w="12700">
                      <a:miter lim="400000"/>
                    </a:lnB>
                  </a:tcPr>
                </a:tc>
                <a:extLst>
                  <a:ext uri="{0D108BD9-81ED-4DB2-BD59-A6C34878D82A}">
                    <a16:rowId xmlns:a16="http://schemas.microsoft.com/office/drawing/2014/main" val="10009"/>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p:cNvSpPr/>
          <p:nvPr/>
        </p:nvSpPr>
        <p:spPr>
          <a:xfrm>
            <a:off x="876416" y="835244"/>
            <a:ext cx="11251968" cy="8023591"/>
          </a:xfrm>
          <a:prstGeom prst="rect">
            <a:avLst/>
          </a:prstGeom>
          <a:solidFill>
            <a:schemeClr val="accent3">
              <a:satOff val="-3883"/>
              <a:lumOff val="14670"/>
            </a:schemeClr>
          </a:solidFill>
          <a:ln w="12700">
            <a:miter lim="400000"/>
          </a:ln>
        </p:spPr>
        <p:txBody>
          <a:bodyPr lIns="50800" tIns="50800" rIns="50800" bIns="50800" anchor="ctr"/>
          <a:lstStyle/>
          <a:p>
            <a:pPr defTabSz="415431">
              <a:lnSpc>
                <a:spcPct val="100000"/>
              </a:lnSpc>
              <a:spcBef>
                <a:spcPts val="0"/>
              </a:spcBef>
              <a:defRPr spc="-39">
                <a:latin typeface="Canela Deck Bold"/>
                <a:ea typeface="Canela Deck Bold"/>
                <a:cs typeface="Canela Deck Bold"/>
                <a:sym typeface="Canela Deck Bold"/>
              </a:defRPr>
            </a:pPr>
            <a:endParaRPr/>
          </a:p>
        </p:txBody>
      </p:sp>
      <p:graphicFrame>
        <p:nvGraphicFramePr>
          <p:cNvPr id="198" name="Table 6"/>
          <p:cNvGraphicFramePr/>
          <p:nvPr>
            <p:extLst>
              <p:ext uri="{D42A27DB-BD31-4B8C-83A1-F6EECF244321}">
                <p14:modId xmlns:p14="http://schemas.microsoft.com/office/powerpoint/2010/main" val="4035418970"/>
              </p:ext>
            </p:extLst>
          </p:nvPr>
        </p:nvGraphicFramePr>
        <p:xfrm>
          <a:off x="1079164" y="865004"/>
          <a:ext cx="10846469" cy="8024148"/>
        </p:xfrm>
        <a:graphic>
          <a:graphicData uri="http://schemas.openxmlformats.org/drawingml/2006/table">
            <a:tbl>
              <a:tblPr firstRow="1">
                <a:tableStyleId>{4C3C2611-4C71-4FC5-86AE-919BDF0F9419}</a:tableStyleId>
              </a:tblPr>
              <a:tblGrid>
                <a:gridCol w="3067728">
                  <a:extLst>
                    <a:ext uri="{9D8B030D-6E8A-4147-A177-3AD203B41FA5}">
                      <a16:colId xmlns:a16="http://schemas.microsoft.com/office/drawing/2014/main" val="20000"/>
                    </a:ext>
                  </a:extLst>
                </a:gridCol>
                <a:gridCol w="6965785">
                  <a:extLst>
                    <a:ext uri="{9D8B030D-6E8A-4147-A177-3AD203B41FA5}">
                      <a16:colId xmlns:a16="http://schemas.microsoft.com/office/drawing/2014/main" val="20001"/>
                    </a:ext>
                  </a:extLst>
                </a:gridCol>
                <a:gridCol w="812956">
                  <a:extLst>
                    <a:ext uri="{9D8B030D-6E8A-4147-A177-3AD203B41FA5}">
                      <a16:colId xmlns:a16="http://schemas.microsoft.com/office/drawing/2014/main" val="20002"/>
                    </a:ext>
                  </a:extLst>
                </a:gridCol>
              </a:tblGrid>
              <a:tr h="529699">
                <a:tc>
                  <a:txBody>
                    <a:bodyPr/>
                    <a:lstStyle/>
                    <a:p>
                      <a:pPr defTabSz="914400">
                        <a:defRPr sz="1800" b="0"/>
                      </a:pPr>
                      <a:r>
                        <a:rPr sz="2200" b="1">
                          <a:latin typeface="Verdana"/>
                          <a:ea typeface="Verdana"/>
                          <a:cs typeface="Verdana"/>
                          <a:sym typeface="Verdana"/>
                        </a:rPr>
                        <a:t>NAME</a:t>
                      </a:r>
                    </a:p>
                  </a:txBody>
                  <a:tcPr marL="45720" marR="45720" anchor="ctr" horzOverflow="overflow">
                    <a:lnL w="12700">
                      <a:miter lim="400000"/>
                    </a:lnL>
                  </a:tcPr>
                </a:tc>
                <a:tc>
                  <a:txBody>
                    <a:bodyPr/>
                    <a:lstStyle/>
                    <a:p>
                      <a:pPr defTabSz="914400">
                        <a:defRPr sz="1800" b="0"/>
                      </a:pPr>
                      <a:r>
                        <a:rPr sz="2200" b="1">
                          <a:latin typeface="Verdana"/>
                          <a:ea typeface="Verdana"/>
                          <a:cs typeface="Verdana"/>
                          <a:sym typeface="Verdana"/>
                        </a:rPr>
                        <a:t>DESCRIPTION</a:t>
                      </a:r>
                    </a:p>
                  </a:txBody>
                  <a:tcPr marL="45720" marR="45720" anchor="ctr" horzOverflow="overflow"/>
                </a:tc>
                <a:tc>
                  <a:txBody>
                    <a:bodyPr/>
                    <a:lstStyle/>
                    <a:p>
                      <a:pPr defTabSz="914400">
                        <a:defRPr sz="1800" b="0"/>
                      </a:pPr>
                      <a:r>
                        <a:rPr sz="1600" b="1">
                          <a:latin typeface="Verdana"/>
                          <a:ea typeface="Verdana"/>
                          <a:cs typeface="Verdana"/>
                          <a:sym typeface="Verdana"/>
                        </a:rPr>
                        <a:t>RATE</a:t>
                      </a:r>
                    </a:p>
                  </a:txBody>
                  <a:tcPr marL="45720" marR="45720" anchor="ctr" horzOverflow="overflow">
                    <a:lnR w="12700">
                      <a:miter lim="400000"/>
                    </a:lnR>
                  </a:tcPr>
                </a:tc>
                <a:extLst>
                  <a:ext uri="{0D108BD9-81ED-4DB2-BD59-A6C34878D82A}">
                    <a16:rowId xmlns:a16="http://schemas.microsoft.com/office/drawing/2014/main" val="10000"/>
                  </a:ext>
                </a:extLst>
              </a:tr>
              <a:tr h="500837">
                <a:tc>
                  <a:txBody>
                    <a:bodyPr/>
                    <a:lstStyle/>
                    <a:p>
                      <a:pPr defTabSz="914400">
                        <a:defRPr sz="1800"/>
                      </a:pPr>
                      <a:r>
                        <a:rPr sz="1500" b="1" dirty="0" err="1">
                          <a:latin typeface="Proxima Nova"/>
                          <a:ea typeface="Verdana"/>
                          <a:cs typeface="Verdana"/>
                          <a:sym typeface="Verdana"/>
                        </a:rPr>
                        <a:t>Prodsmart</a:t>
                      </a:r>
                      <a:endParaRPr sz="1500" b="1" dirty="0">
                        <a:latin typeface="Proxima Nova"/>
                        <a:ea typeface="Verdana"/>
                        <a:cs typeface="Verdana"/>
                        <a:sym typeface="Verdana"/>
                      </a:endParaRPr>
                    </a:p>
                  </a:txBody>
                  <a:tcPr marL="9525" marR="9525" marT="9525" marB="9525" anchor="b" horzOverflow="overflow">
                    <a:lnL w="12700">
                      <a:miter lim="400000"/>
                    </a:lnL>
                  </a:tcPr>
                </a:tc>
                <a:tc>
                  <a:txBody>
                    <a:bodyPr/>
                    <a:lstStyle/>
                    <a:p>
                      <a:pPr algn="just" defTabSz="914400">
                        <a:defRPr sz="1800"/>
                      </a:pPr>
                      <a:r>
                        <a:rPr sz="1500" dirty="0">
                          <a:solidFill>
                            <a:srgbClr val="444A51"/>
                          </a:solidFill>
                          <a:latin typeface="Proxima Nova"/>
                          <a:ea typeface="Segoe UI"/>
                          <a:cs typeface="Segoe UI"/>
                          <a:sym typeface="Segoe UI"/>
                        </a:rPr>
                        <a:t>It is a complete one-stop-solution for production environments that helps SMBs leverage the power of data.</a:t>
                      </a:r>
                    </a:p>
                  </a:txBody>
                  <a:tcPr marL="9525" marR="9525" marT="9525" marB="9525" anchor="b" horzOverflow="overflow"/>
                </a:tc>
                <a:tc>
                  <a:txBody>
                    <a:bodyPr/>
                    <a:lstStyle/>
                    <a:p>
                      <a:pPr defTabSz="914400">
                        <a:defRPr sz="1800"/>
                      </a:pPr>
                      <a:r>
                        <a:rPr sz="1500">
                          <a:latin typeface="Proxima Nova"/>
                        </a:rPr>
                        <a:t>4.6</a:t>
                      </a:r>
                    </a:p>
                  </a:txBody>
                  <a:tcPr marL="9525" marR="9525" marT="9525" marB="9525" anchor="b" horzOverflow="overflow">
                    <a:lnR w="12700">
                      <a:miter lim="400000"/>
                    </a:lnR>
                  </a:tcPr>
                </a:tc>
                <a:extLst>
                  <a:ext uri="{0D108BD9-81ED-4DB2-BD59-A6C34878D82A}">
                    <a16:rowId xmlns:a16="http://schemas.microsoft.com/office/drawing/2014/main" val="10001"/>
                  </a:ext>
                </a:extLst>
              </a:tr>
              <a:tr h="704568">
                <a:tc>
                  <a:txBody>
                    <a:bodyPr/>
                    <a:lstStyle/>
                    <a:p>
                      <a:pPr defTabSz="914400">
                        <a:defRPr sz="1800"/>
                      </a:pPr>
                      <a:r>
                        <a:rPr sz="1500" b="1">
                          <a:latin typeface="Proxima Nova"/>
                          <a:ea typeface="Verdana"/>
                          <a:cs typeface="Verdana"/>
                          <a:sym typeface="Verdana"/>
                        </a:rPr>
                        <a:t>Atlas Planning</a:t>
                      </a:r>
                    </a:p>
                  </a:txBody>
                  <a:tcPr marL="9525" marR="9525" marT="9525" marB="9525" anchor="b" horzOverflow="overflow">
                    <a:lnL w="12700">
                      <a:miter lim="400000"/>
                    </a:lnL>
                  </a:tcPr>
                </a:tc>
                <a:tc>
                  <a:txBody>
                    <a:bodyPr/>
                    <a:lstStyle/>
                    <a:p>
                      <a:pPr algn="just" defTabSz="914400">
                        <a:defRPr sz="1800"/>
                      </a:pPr>
                      <a:r>
                        <a:rPr sz="1500" dirty="0">
                          <a:solidFill>
                            <a:srgbClr val="444A51"/>
                          </a:solidFill>
                          <a:latin typeface="Proxima Nova"/>
                          <a:ea typeface="Segoe UI"/>
                          <a:cs typeface="Segoe UI"/>
                          <a:sym typeface="Segoe UI"/>
                        </a:rPr>
                        <a:t>It is a user-friendly, AI-driven, cloud-based, end-to-end supply chain planning solution that helps businesses across all industry verticals. </a:t>
                      </a:r>
                    </a:p>
                  </a:txBody>
                  <a:tcPr marL="9525" marR="9525" marT="9525" marB="9525" anchor="b" horzOverflow="overflow"/>
                </a:tc>
                <a:tc>
                  <a:txBody>
                    <a:bodyPr/>
                    <a:lstStyle/>
                    <a:p>
                      <a:pPr defTabSz="914400">
                        <a:defRPr sz="1800"/>
                      </a:pPr>
                      <a:r>
                        <a:rPr sz="1500">
                          <a:latin typeface="Proxima Nova"/>
                        </a:rPr>
                        <a:t>4.6</a:t>
                      </a:r>
                    </a:p>
                  </a:txBody>
                  <a:tcPr marL="9525" marR="9525" marT="9525" marB="9525" anchor="b" horzOverflow="overflow">
                    <a:lnR w="12700">
                      <a:miter lim="400000"/>
                    </a:lnR>
                  </a:tcPr>
                </a:tc>
                <a:extLst>
                  <a:ext uri="{0D108BD9-81ED-4DB2-BD59-A6C34878D82A}">
                    <a16:rowId xmlns:a16="http://schemas.microsoft.com/office/drawing/2014/main" val="10002"/>
                  </a:ext>
                </a:extLst>
              </a:tr>
              <a:tr h="495744">
                <a:tc>
                  <a:txBody>
                    <a:bodyPr/>
                    <a:lstStyle/>
                    <a:p>
                      <a:pPr defTabSz="914400">
                        <a:defRPr sz="1800"/>
                      </a:pPr>
                      <a:r>
                        <a:rPr sz="1500" b="1">
                          <a:latin typeface="Proxima Nova"/>
                          <a:ea typeface="Verdana"/>
                          <a:cs typeface="Verdana"/>
                          <a:sym typeface="Verdana"/>
                        </a:rPr>
                        <a:t>Sage 100cloud</a:t>
                      </a:r>
                    </a:p>
                  </a:txBody>
                  <a:tcPr marL="9525" marR="9525" marT="9525" marB="9525" anchor="b" horzOverflow="overflow">
                    <a:lnL w="12700">
                      <a:miter lim="400000"/>
                    </a:lnL>
                  </a:tcPr>
                </a:tc>
                <a:tc>
                  <a:txBody>
                    <a:bodyPr/>
                    <a:lstStyle/>
                    <a:p>
                      <a:pPr algn="just" defTabSz="914400">
                        <a:defRPr sz="1800"/>
                      </a:pPr>
                      <a:r>
                        <a:rPr sz="1500" dirty="0">
                          <a:solidFill>
                            <a:srgbClr val="444A51"/>
                          </a:solidFill>
                          <a:latin typeface="Proxima Nova"/>
                          <a:ea typeface="Segoe UI"/>
                          <a:cs typeface="Segoe UI"/>
                          <a:sym typeface="Segoe UI"/>
                        </a:rPr>
                        <a:t>It is designed to help businesses manage processes related to manufacturing, production, and distribution.</a:t>
                      </a:r>
                    </a:p>
                  </a:txBody>
                  <a:tcPr marL="9525" marR="9525" marT="9525" marB="9525" anchor="b" horzOverflow="overflow"/>
                </a:tc>
                <a:tc>
                  <a:txBody>
                    <a:bodyPr/>
                    <a:lstStyle/>
                    <a:p>
                      <a:pPr defTabSz="914400">
                        <a:defRPr sz="1800"/>
                      </a:pPr>
                      <a:r>
                        <a:rPr sz="1500">
                          <a:latin typeface="Proxima Nova"/>
                        </a:rPr>
                        <a:t>4.0</a:t>
                      </a:r>
                    </a:p>
                  </a:txBody>
                  <a:tcPr marL="9525" marR="9525" marT="9525" marB="9525" anchor="b" horzOverflow="overflow">
                    <a:lnR w="12700">
                      <a:miter lim="400000"/>
                    </a:lnR>
                  </a:tcPr>
                </a:tc>
                <a:extLst>
                  <a:ext uri="{0D108BD9-81ED-4DB2-BD59-A6C34878D82A}">
                    <a16:rowId xmlns:a16="http://schemas.microsoft.com/office/drawing/2014/main" val="10003"/>
                  </a:ext>
                </a:extLst>
              </a:tr>
              <a:tr h="704568">
                <a:tc>
                  <a:txBody>
                    <a:bodyPr/>
                    <a:lstStyle/>
                    <a:p>
                      <a:pPr defTabSz="914400">
                        <a:defRPr sz="1800"/>
                      </a:pPr>
                      <a:r>
                        <a:rPr sz="1500" b="1">
                          <a:latin typeface="Proxima Nova"/>
                          <a:ea typeface="Verdana"/>
                          <a:cs typeface="Verdana"/>
                          <a:sym typeface="Verdana"/>
                        </a:rPr>
                        <a:t>MasterControl Manufacturing Excellence</a:t>
                      </a:r>
                    </a:p>
                  </a:txBody>
                  <a:tcPr marL="9525" marR="9525" marT="9525" marB="9525" anchor="b" horzOverflow="overflow">
                    <a:lnL w="12700">
                      <a:miter lim="400000"/>
                    </a:lnL>
                  </a:tcPr>
                </a:tc>
                <a:tc>
                  <a:txBody>
                    <a:bodyPr/>
                    <a:lstStyle/>
                    <a:p>
                      <a:pPr algn="just" defTabSz="914400">
                        <a:defRPr sz="1800"/>
                      </a:pPr>
                      <a:r>
                        <a:rPr sz="1500" dirty="0">
                          <a:solidFill>
                            <a:srgbClr val="444A51"/>
                          </a:solidFill>
                          <a:latin typeface="Proxima Nova"/>
                          <a:ea typeface="Segoe UI"/>
                          <a:cs typeface="Segoe UI"/>
                          <a:sym typeface="Segoe UI"/>
                        </a:rPr>
                        <a:t>SaaS platform designed to help businesses streamline inventory tracking, resource planning, and supply chain operations.</a:t>
                      </a:r>
                    </a:p>
                  </a:txBody>
                  <a:tcPr marL="9525" marR="9525" marT="9525" marB="9525" anchor="b" horzOverflow="overflow"/>
                </a:tc>
                <a:tc>
                  <a:txBody>
                    <a:bodyPr/>
                    <a:lstStyle/>
                    <a:p>
                      <a:pPr defTabSz="914400">
                        <a:defRPr sz="1800"/>
                      </a:pPr>
                      <a:r>
                        <a:rPr sz="1500">
                          <a:latin typeface="Proxima Nova"/>
                        </a:rPr>
                        <a:t>4.6</a:t>
                      </a:r>
                    </a:p>
                  </a:txBody>
                  <a:tcPr marL="9525" marR="9525" marT="9525" marB="9525" anchor="b" horzOverflow="overflow">
                    <a:lnR w="12700">
                      <a:miter lim="400000"/>
                    </a:lnR>
                  </a:tcPr>
                </a:tc>
                <a:extLst>
                  <a:ext uri="{0D108BD9-81ED-4DB2-BD59-A6C34878D82A}">
                    <a16:rowId xmlns:a16="http://schemas.microsoft.com/office/drawing/2014/main" val="10004"/>
                  </a:ext>
                </a:extLst>
              </a:tr>
              <a:tr h="495744">
                <a:tc>
                  <a:txBody>
                    <a:bodyPr/>
                    <a:lstStyle/>
                    <a:p>
                      <a:pPr defTabSz="914400">
                        <a:defRPr sz="1800"/>
                      </a:pPr>
                      <a:r>
                        <a:rPr sz="1500" b="1">
                          <a:latin typeface="Proxima Nova"/>
                          <a:ea typeface="Verdana"/>
                          <a:cs typeface="Verdana"/>
                          <a:sym typeface="Verdana"/>
                        </a:rPr>
                        <a:t>Oracle NetSuite</a:t>
                      </a:r>
                    </a:p>
                  </a:txBody>
                  <a:tcPr marL="9525" marR="9525" marT="9525" marB="9525" anchor="b" horzOverflow="overflow">
                    <a:lnL w="12700">
                      <a:miter lim="400000"/>
                    </a:lnL>
                  </a:tcPr>
                </a:tc>
                <a:tc>
                  <a:txBody>
                    <a:bodyPr/>
                    <a:lstStyle/>
                    <a:p>
                      <a:pPr algn="just" defTabSz="914400">
                        <a:defRPr sz="1800"/>
                      </a:pPr>
                      <a:r>
                        <a:rPr sz="1500" dirty="0">
                          <a:solidFill>
                            <a:srgbClr val="444A51"/>
                          </a:solidFill>
                          <a:latin typeface="Proxima Nova"/>
                          <a:ea typeface="Segoe UI"/>
                          <a:cs typeface="Segoe UI"/>
                          <a:sym typeface="Segoe UI"/>
                        </a:rPr>
                        <a:t> It runs all of your key back-office operations and financial business processes</a:t>
                      </a:r>
                    </a:p>
                  </a:txBody>
                  <a:tcPr marL="9525" marR="9525" marT="9525" marB="9525" anchor="b" horzOverflow="overflow"/>
                </a:tc>
                <a:tc>
                  <a:txBody>
                    <a:bodyPr/>
                    <a:lstStyle/>
                    <a:p>
                      <a:pPr defTabSz="914400">
                        <a:defRPr sz="1800"/>
                      </a:pPr>
                      <a:r>
                        <a:rPr sz="1500">
                          <a:latin typeface="Proxima Nova"/>
                        </a:rPr>
                        <a:t>4.1</a:t>
                      </a:r>
                    </a:p>
                  </a:txBody>
                  <a:tcPr marL="9525" marR="9525" marT="9525" marB="9525" anchor="b" horzOverflow="overflow">
                    <a:lnR w="12700">
                      <a:miter lim="400000"/>
                    </a:lnR>
                  </a:tcPr>
                </a:tc>
                <a:extLst>
                  <a:ext uri="{0D108BD9-81ED-4DB2-BD59-A6C34878D82A}">
                    <a16:rowId xmlns:a16="http://schemas.microsoft.com/office/drawing/2014/main" val="10005"/>
                  </a:ext>
                </a:extLst>
              </a:tr>
              <a:tr h="704568">
                <a:tc>
                  <a:txBody>
                    <a:bodyPr/>
                    <a:lstStyle/>
                    <a:p>
                      <a:pPr defTabSz="914400">
                        <a:defRPr sz="1800"/>
                      </a:pPr>
                      <a:r>
                        <a:rPr sz="1500" b="1">
                          <a:latin typeface="Proxima Nova"/>
                          <a:ea typeface="Verdana"/>
                          <a:cs typeface="Verdana"/>
                          <a:sym typeface="Verdana"/>
                        </a:rPr>
                        <a:t>xTuple</a:t>
                      </a:r>
                    </a:p>
                  </a:txBody>
                  <a:tcPr marL="9525" marR="9525" marT="9525" marB="9525" anchor="b" horzOverflow="overflow">
                    <a:lnL w="12700">
                      <a:miter lim="400000"/>
                    </a:lnL>
                  </a:tcPr>
                </a:tc>
                <a:tc>
                  <a:txBody>
                    <a:bodyPr/>
                    <a:lstStyle/>
                    <a:p>
                      <a:pPr algn="just" defTabSz="914400">
                        <a:defRPr sz="1800"/>
                      </a:pPr>
                      <a:r>
                        <a:rPr sz="1500" dirty="0">
                          <a:solidFill>
                            <a:srgbClr val="444A51"/>
                          </a:solidFill>
                          <a:latin typeface="Proxima Nova"/>
                          <a:ea typeface="Segoe UI"/>
                          <a:cs typeface="Segoe UI"/>
                          <a:sym typeface="Segoe UI"/>
                        </a:rPr>
                        <a:t>Manufacturing and inventory-centric companies use this management software and best practices to grow their business. </a:t>
                      </a:r>
                    </a:p>
                  </a:txBody>
                  <a:tcPr marL="9525" marR="9525" marT="9525" marB="9525" anchor="b" horzOverflow="overflow"/>
                </a:tc>
                <a:tc>
                  <a:txBody>
                    <a:bodyPr/>
                    <a:lstStyle/>
                    <a:p>
                      <a:pPr defTabSz="914400">
                        <a:defRPr sz="1800"/>
                      </a:pPr>
                      <a:r>
                        <a:rPr sz="1500">
                          <a:latin typeface="Proxima Nova"/>
                        </a:rPr>
                        <a:t>4.2</a:t>
                      </a:r>
                    </a:p>
                  </a:txBody>
                  <a:tcPr marL="9525" marR="9525" marT="9525" marB="9525" anchor="b" horzOverflow="overflow">
                    <a:lnR w="12700">
                      <a:miter lim="400000"/>
                    </a:lnR>
                  </a:tcPr>
                </a:tc>
                <a:extLst>
                  <a:ext uri="{0D108BD9-81ED-4DB2-BD59-A6C34878D82A}">
                    <a16:rowId xmlns:a16="http://schemas.microsoft.com/office/drawing/2014/main" val="10006"/>
                  </a:ext>
                </a:extLst>
              </a:tr>
              <a:tr h="495744">
                <a:tc>
                  <a:txBody>
                    <a:bodyPr/>
                    <a:lstStyle/>
                    <a:p>
                      <a:pPr defTabSz="914400">
                        <a:defRPr sz="1800"/>
                      </a:pPr>
                      <a:r>
                        <a:rPr sz="1500" b="1">
                          <a:latin typeface="Proxima Nova"/>
                          <a:ea typeface="Verdana"/>
                          <a:cs typeface="Verdana"/>
                          <a:sym typeface="Verdana"/>
                        </a:rPr>
                        <a:t>Fishbowl</a:t>
                      </a:r>
                    </a:p>
                  </a:txBody>
                  <a:tcPr marL="9525" marR="9525" marT="9525" marB="9525" anchor="b" horzOverflow="overflow">
                    <a:lnL w="12700">
                      <a:miter lim="400000"/>
                    </a:lnL>
                  </a:tcPr>
                </a:tc>
                <a:tc>
                  <a:txBody>
                    <a:bodyPr/>
                    <a:lstStyle/>
                    <a:p>
                      <a:pPr algn="just" defTabSz="914400">
                        <a:defRPr sz="1800"/>
                      </a:pPr>
                      <a:r>
                        <a:rPr sz="1500" dirty="0">
                          <a:solidFill>
                            <a:srgbClr val="444A51"/>
                          </a:solidFill>
                          <a:latin typeface="Proxima Nova"/>
                          <a:ea typeface="Segoe UI"/>
                          <a:cs typeface="Segoe UI"/>
                          <a:sym typeface="Segoe UI"/>
                        </a:rPr>
                        <a:t>Complete manufacturing and inventory management solution designed for medium and large businesses</a:t>
                      </a:r>
                    </a:p>
                  </a:txBody>
                  <a:tcPr marL="9525" marR="9525" marT="9525" marB="9525" anchor="b" horzOverflow="overflow"/>
                </a:tc>
                <a:tc>
                  <a:txBody>
                    <a:bodyPr/>
                    <a:lstStyle/>
                    <a:p>
                      <a:pPr defTabSz="914400">
                        <a:defRPr sz="1800"/>
                      </a:pPr>
                      <a:r>
                        <a:rPr sz="1500">
                          <a:latin typeface="Proxima Nova"/>
                        </a:rPr>
                        <a:t>4.2</a:t>
                      </a:r>
                    </a:p>
                  </a:txBody>
                  <a:tcPr marL="9525" marR="9525" marT="9525" marB="9525" anchor="b" horzOverflow="overflow">
                    <a:lnR w="12700">
                      <a:miter lim="400000"/>
                    </a:lnR>
                  </a:tcPr>
                </a:tc>
                <a:extLst>
                  <a:ext uri="{0D108BD9-81ED-4DB2-BD59-A6C34878D82A}">
                    <a16:rowId xmlns:a16="http://schemas.microsoft.com/office/drawing/2014/main" val="10007"/>
                  </a:ext>
                </a:extLst>
              </a:tr>
              <a:tr h="495744">
                <a:tc>
                  <a:txBody>
                    <a:bodyPr/>
                    <a:lstStyle/>
                    <a:p>
                      <a:pPr defTabSz="914400">
                        <a:defRPr sz="1800"/>
                      </a:pPr>
                      <a:r>
                        <a:rPr sz="1500" b="1" dirty="0">
                          <a:latin typeface="Proxima Nova"/>
                          <a:ea typeface="Verdana"/>
                          <a:cs typeface="Verdana"/>
                          <a:sym typeface="Verdana"/>
                        </a:rPr>
                        <a:t>QT9 ERP</a:t>
                      </a:r>
                    </a:p>
                  </a:txBody>
                  <a:tcPr marL="9525" marR="9525" marT="9525" marB="9525" anchor="b" horzOverflow="overflow">
                    <a:lnL w="12700">
                      <a:miter lim="400000"/>
                    </a:lnL>
                    <a:solidFill>
                      <a:schemeClr val="bg2"/>
                    </a:solidFill>
                  </a:tcPr>
                </a:tc>
                <a:tc>
                  <a:txBody>
                    <a:bodyPr/>
                    <a:lstStyle/>
                    <a:p>
                      <a:pPr algn="just" defTabSz="914400">
                        <a:defRPr sz="1800"/>
                      </a:pPr>
                      <a:r>
                        <a:rPr sz="1500" dirty="0">
                          <a:solidFill>
                            <a:srgbClr val="444A51"/>
                          </a:solidFill>
                          <a:latin typeface="Proxima Nova"/>
                          <a:ea typeface="Segoe UI"/>
                          <a:cs typeface="Segoe UI"/>
                          <a:sym typeface="Segoe UI"/>
                        </a:rPr>
                        <a:t>Manage accounting, purchases, sales, inventory, production, payments, and more. </a:t>
                      </a:r>
                    </a:p>
                  </a:txBody>
                  <a:tcPr marL="9525" marR="9525" marT="9525" marB="9525" anchor="b" horzOverflow="overflow">
                    <a:solidFill>
                      <a:schemeClr val="bg2"/>
                    </a:solidFill>
                  </a:tcPr>
                </a:tc>
                <a:tc>
                  <a:txBody>
                    <a:bodyPr/>
                    <a:lstStyle/>
                    <a:p>
                      <a:pPr defTabSz="914400">
                        <a:defRPr sz="1800"/>
                      </a:pPr>
                      <a:r>
                        <a:rPr sz="1500" dirty="0">
                          <a:latin typeface="Proxima Nova"/>
                        </a:rPr>
                        <a:t>4.9</a:t>
                      </a:r>
                    </a:p>
                  </a:txBody>
                  <a:tcPr marL="9525" marR="9525" marT="9525" marB="9525" anchor="b" horzOverflow="overflow">
                    <a:lnR w="12700">
                      <a:miter lim="400000"/>
                    </a:lnR>
                    <a:solidFill>
                      <a:schemeClr val="bg2"/>
                    </a:solidFill>
                  </a:tcPr>
                </a:tc>
                <a:extLst>
                  <a:ext uri="{0D108BD9-81ED-4DB2-BD59-A6C34878D82A}">
                    <a16:rowId xmlns:a16="http://schemas.microsoft.com/office/drawing/2014/main" val="10008"/>
                  </a:ext>
                </a:extLst>
              </a:tr>
              <a:tr h="495744">
                <a:tc>
                  <a:txBody>
                    <a:bodyPr/>
                    <a:lstStyle/>
                    <a:p>
                      <a:pPr defTabSz="914400">
                        <a:defRPr sz="1800"/>
                      </a:pPr>
                      <a:r>
                        <a:rPr sz="1500" b="1">
                          <a:latin typeface="Proxima Nova"/>
                          <a:ea typeface="Verdana"/>
                          <a:cs typeface="Verdana"/>
                          <a:sym typeface="Verdana"/>
                        </a:rPr>
                        <a:t>E2 Shop System</a:t>
                      </a:r>
                    </a:p>
                  </a:txBody>
                  <a:tcPr marL="9525" marR="9525" marT="9525" marB="9525" anchor="b" horzOverflow="overflow">
                    <a:lnL w="12700">
                      <a:miter lim="400000"/>
                    </a:lnL>
                  </a:tcPr>
                </a:tc>
                <a:tc>
                  <a:txBody>
                    <a:bodyPr/>
                    <a:lstStyle/>
                    <a:p>
                      <a:pPr algn="just" defTabSz="914400">
                        <a:defRPr sz="1800"/>
                      </a:pPr>
                      <a:r>
                        <a:rPr sz="1500" dirty="0">
                          <a:solidFill>
                            <a:srgbClr val="444A51"/>
                          </a:solidFill>
                          <a:latin typeface="Proxima Nova"/>
                          <a:ea typeface="Segoe UI"/>
                          <a:cs typeface="Segoe UI"/>
                          <a:sym typeface="Segoe UI"/>
                        </a:rPr>
                        <a:t>Provides total shop control. Manufacturing software to reduce costs, eliminate chaos, and ship products on time.</a:t>
                      </a:r>
                    </a:p>
                  </a:txBody>
                  <a:tcPr marL="9525" marR="9525" marT="9525" marB="9525" anchor="b" horzOverflow="overflow"/>
                </a:tc>
                <a:tc>
                  <a:txBody>
                    <a:bodyPr/>
                    <a:lstStyle/>
                    <a:p>
                      <a:pPr defTabSz="914400">
                        <a:defRPr sz="1800"/>
                      </a:pPr>
                      <a:r>
                        <a:rPr sz="1500">
                          <a:latin typeface="Proxima Nova"/>
                        </a:rPr>
                        <a:t>4.3</a:t>
                      </a:r>
                    </a:p>
                  </a:txBody>
                  <a:tcPr marL="9525" marR="9525" marT="9525" marB="9525" anchor="b" horzOverflow="overflow">
                    <a:lnR w="12700">
                      <a:miter lim="400000"/>
                    </a:lnR>
                  </a:tcPr>
                </a:tc>
                <a:extLst>
                  <a:ext uri="{0D108BD9-81ED-4DB2-BD59-A6C34878D82A}">
                    <a16:rowId xmlns:a16="http://schemas.microsoft.com/office/drawing/2014/main" val="10009"/>
                  </a:ext>
                </a:extLst>
              </a:tr>
              <a:tr h="495744">
                <a:tc>
                  <a:txBody>
                    <a:bodyPr/>
                    <a:lstStyle/>
                    <a:p>
                      <a:pPr defTabSz="914400">
                        <a:defRPr sz="1800"/>
                      </a:pPr>
                      <a:r>
                        <a:rPr sz="1500" b="1">
                          <a:latin typeface="Proxima Nova"/>
                          <a:ea typeface="Verdana"/>
                          <a:cs typeface="Verdana"/>
                          <a:sym typeface="Verdana"/>
                        </a:rPr>
                        <a:t>Katana MRP</a:t>
                      </a:r>
                    </a:p>
                  </a:txBody>
                  <a:tcPr marL="9525" marR="9525" marT="9525" marB="9525" anchor="b" horzOverflow="overflow">
                    <a:lnL w="12700">
                      <a:miter lim="400000"/>
                    </a:lnL>
                  </a:tcPr>
                </a:tc>
                <a:tc>
                  <a:txBody>
                    <a:bodyPr/>
                    <a:lstStyle/>
                    <a:p>
                      <a:pPr algn="just" defTabSz="914400">
                        <a:defRPr sz="1800"/>
                      </a:pPr>
                      <a:r>
                        <a:rPr sz="1500" dirty="0">
                          <a:solidFill>
                            <a:srgbClr val="444A51"/>
                          </a:solidFill>
                          <a:latin typeface="Proxima Nova"/>
                          <a:ea typeface="Segoe UI"/>
                          <a:cs typeface="Segoe UI"/>
                          <a:sym typeface="Segoe UI"/>
                        </a:rPr>
                        <a:t>Smart and visual inventory &amp; manufacturing management software tailored for scaling manufacturers </a:t>
                      </a:r>
                    </a:p>
                  </a:txBody>
                  <a:tcPr marL="9525" marR="9525" marT="9525" marB="9525" anchor="b" horzOverflow="overflow"/>
                </a:tc>
                <a:tc>
                  <a:txBody>
                    <a:bodyPr/>
                    <a:lstStyle/>
                    <a:p>
                      <a:pPr defTabSz="914400">
                        <a:defRPr sz="1800"/>
                      </a:pPr>
                      <a:r>
                        <a:rPr sz="1500">
                          <a:latin typeface="Proxima Nova"/>
                        </a:rPr>
                        <a:t>4.8</a:t>
                      </a:r>
                    </a:p>
                  </a:txBody>
                  <a:tcPr marL="9525" marR="9525" marT="9525" marB="9525" anchor="b" horzOverflow="overflow">
                    <a:lnR w="12700">
                      <a:miter lim="400000"/>
                    </a:lnR>
                  </a:tcPr>
                </a:tc>
                <a:extLst>
                  <a:ext uri="{0D108BD9-81ED-4DB2-BD59-A6C34878D82A}">
                    <a16:rowId xmlns:a16="http://schemas.microsoft.com/office/drawing/2014/main" val="10010"/>
                  </a:ext>
                </a:extLst>
              </a:tr>
              <a:tr h="704568">
                <a:tc>
                  <a:txBody>
                    <a:bodyPr/>
                    <a:lstStyle/>
                    <a:p>
                      <a:pPr defTabSz="914400">
                        <a:defRPr sz="1800"/>
                      </a:pPr>
                      <a:r>
                        <a:rPr sz="1500" b="1" dirty="0">
                          <a:latin typeface="Proxima Nova"/>
                          <a:ea typeface="Verdana"/>
                          <a:cs typeface="Verdana"/>
                          <a:sym typeface="Verdana"/>
                        </a:rPr>
                        <a:t>Genius ERP</a:t>
                      </a:r>
                    </a:p>
                  </a:txBody>
                  <a:tcPr marL="9525" marR="9525" marT="9525" marB="9525" anchor="b" horzOverflow="overflow">
                    <a:lnL w="12700">
                      <a:miter lim="400000"/>
                    </a:lnL>
                  </a:tcPr>
                </a:tc>
                <a:tc>
                  <a:txBody>
                    <a:bodyPr/>
                    <a:lstStyle/>
                    <a:p>
                      <a:pPr algn="just" defTabSz="914400">
                        <a:defRPr sz="1800"/>
                      </a:pPr>
                      <a:r>
                        <a:rPr sz="1500" dirty="0">
                          <a:solidFill>
                            <a:srgbClr val="444A51"/>
                          </a:solidFill>
                          <a:latin typeface="Proxima Nova"/>
                          <a:ea typeface="Segoe UI"/>
                          <a:cs typeface="Segoe UI"/>
                          <a:sym typeface="Segoe UI"/>
                        </a:rPr>
                        <a:t>All-in-one enterprise resource planning (ERP) solution for SME manufacturers with features for managing inventory, projects, customers, employees, vendors, accounts, and more</a:t>
                      </a:r>
                    </a:p>
                  </a:txBody>
                  <a:tcPr marL="9525" marR="9525" marT="9525" marB="9525" anchor="b" horzOverflow="overflow"/>
                </a:tc>
                <a:tc>
                  <a:txBody>
                    <a:bodyPr/>
                    <a:lstStyle/>
                    <a:p>
                      <a:pPr defTabSz="914400">
                        <a:defRPr sz="1800"/>
                      </a:pPr>
                      <a:r>
                        <a:rPr sz="1500">
                          <a:latin typeface="Proxima Nova"/>
                        </a:rPr>
                        <a:t>4.2</a:t>
                      </a:r>
                    </a:p>
                  </a:txBody>
                  <a:tcPr marL="9525" marR="9525" marT="9525" marB="9525" anchor="b" horzOverflow="overflow">
                    <a:lnR w="12700">
                      <a:miter lim="400000"/>
                    </a:lnR>
                  </a:tcPr>
                </a:tc>
                <a:extLst>
                  <a:ext uri="{0D108BD9-81ED-4DB2-BD59-A6C34878D82A}">
                    <a16:rowId xmlns:a16="http://schemas.microsoft.com/office/drawing/2014/main" val="10011"/>
                  </a:ext>
                </a:extLst>
              </a:tr>
              <a:tr h="495744">
                <a:tc>
                  <a:txBody>
                    <a:bodyPr/>
                    <a:lstStyle/>
                    <a:p>
                      <a:pPr defTabSz="914400">
                        <a:defRPr sz="1800"/>
                      </a:pPr>
                      <a:r>
                        <a:rPr sz="1500" b="1">
                          <a:latin typeface="Proxima Nova"/>
                          <a:ea typeface="Verdana"/>
                          <a:cs typeface="Verdana"/>
                          <a:sym typeface="Verdana"/>
                        </a:rPr>
                        <a:t>MIE Trak Pro</a:t>
                      </a:r>
                    </a:p>
                  </a:txBody>
                  <a:tcPr marL="9525" marR="9525" marT="9525" marB="9525" anchor="b" horzOverflow="overflow">
                    <a:lnL w="12700">
                      <a:miter lim="400000"/>
                    </a:lnL>
                  </a:tcPr>
                </a:tc>
                <a:tc>
                  <a:txBody>
                    <a:bodyPr/>
                    <a:lstStyle/>
                    <a:p>
                      <a:pPr algn="just" defTabSz="914400">
                        <a:defRPr sz="1800"/>
                      </a:pPr>
                      <a:r>
                        <a:rPr sz="1500" dirty="0">
                          <a:solidFill>
                            <a:srgbClr val="444A51"/>
                          </a:solidFill>
                          <a:latin typeface="Proxima Nova"/>
                          <a:ea typeface="Segoe UI"/>
                          <a:cs typeface="Segoe UI"/>
                          <a:sym typeface="Segoe UI"/>
                        </a:rPr>
                        <a:t>ERP software with which manufacturing businesses can control inventory, track jobs &amp; schedule purchasing</a:t>
                      </a:r>
                    </a:p>
                  </a:txBody>
                  <a:tcPr marL="9525" marR="9525" marT="9525" marB="9525" anchor="b" horzOverflow="overflow"/>
                </a:tc>
                <a:tc>
                  <a:txBody>
                    <a:bodyPr/>
                    <a:lstStyle/>
                    <a:p>
                      <a:pPr defTabSz="914400">
                        <a:defRPr sz="1800"/>
                      </a:pPr>
                      <a:r>
                        <a:rPr sz="1500">
                          <a:latin typeface="Proxima Nova"/>
                        </a:rPr>
                        <a:t>4.6</a:t>
                      </a:r>
                    </a:p>
                  </a:txBody>
                  <a:tcPr marL="9525" marR="9525" marT="9525" marB="9525" anchor="b" horzOverflow="overflow">
                    <a:lnR w="12700">
                      <a:miter lim="400000"/>
                    </a:lnR>
                  </a:tcPr>
                </a:tc>
                <a:extLst>
                  <a:ext uri="{0D108BD9-81ED-4DB2-BD59-A6C34878D82A}">
                    <a16:rowId xmlns:a16="http://schemas.microsoft.com/office/drawing/2014/main" val="10012"/>
                  </a:ext>
                </a:extLst>
              </a:tr>
              <a:tr h="704568">
                <a:tc>
                  <a:txBody>
                    <a:bodyPr/>
                    <a:lstStyle/>
                    <a:p>
                      <a:pPr defTabSz="914400">
                        <a:defRPr sz="1800"/>
                      </a:pPr>
                      <a:r>
                        <a:rPr sz="1500" b="1">
                          <a:latin typeface="Proxima Nova"/>
                          <a:ea typeface="Verdana"/>
                          <a:cs typeface="Verdana"/>
                          <a:sym typeface="Verdana"/>
                        </a:rPr>
                        <a:t>Odoo</a:t>
                      </a:r>
                    </a:p>
                  </a:txBody>
                  <a:tcPr marL="9525" marR="9525" marT="9525" marB="9525" anchor="b" horzOverflow="overflow">
                    <a:lnL w="12700">
                      <a:miter lim="400000"/>
                    </a:lnL>
                    <a:lnB w="12700">
                      <a:miter lim="400000"/>
                    </a:lnB>
                  </a:tcPr>
                </a:tc>
                <a:tc>
                  <a:txBody>
                    <a:bodyPr/>
                    <a:lstStyle/>
                    <a:p>
                      <a:pPr algn="just" defTabSz="914400">
                        <a:defRPr sz="1800"/>
                      </a:pPr>
                      <a:r>
                        <a:rPr sz="1500" dirty="0">
                          <a:solidFill>
                            <a:srgbClr val="444A51"/>
                          </a:solidFill>
                          <a:latin typeface="Proxima Nova"/>
                          <a:ea typeface="Segoe UI"/>
                          <a:cs typeface="Segoe UI"/>
                          <a:sym typeface="Segoe UI"/>
                        </a:rPr>
                        <a:t>Fully-integrated, customizable, and open-source suite of business applications. A majority of the business needs such as CRM, Sales, Project, Manufacturing, Inventory, and Accounting </a:t>
                      </a:r>
                    </a:p>
                  </a:txBody>
                  <a:tcPr marL="9525" marR="9525" marT="9525" marB="9525" anchor="b" horzOverflow="overflow">
                    <a:lnB w="12700">
                      <a:miter lim="400000"/>
                    </a:lnB>
                  </a:tcPr>
                </a:tc>
                <a:tc>
                  <a:txBody>
                    <a:bodyPr/>
                    <a:lstStyle/>
                    <a:p>
                      <a:pPr defTabSz="914400">
                        <a:defRPr sz="1800"/>
                      </a:pPr>
                      <a:r>
                        <a:rPr sz="1500" dirty="0">
                          <a:latin typeface="Proxima Nova"/>
                        </a:rPr>
                        <a:t>4.2</a:t>
                      </a:r>
                    </a:p>
                  </a:txBody>
                  <a:tcPr marL="9525" marR="9525" marT="9525" marB="9525" anchor="b" horzOverflow="overflow">
                    <a:lnR w="12700">
                      <a:miter lim="400000"/>
                    </a:lnR>
                    <a:lnB w="12700">
                      <a:miter lim="400000"/>
                    </a:lnB>
                  </a:tcPr>
                </a:tc>
                <a:extLst>
                  <a:ext uri="{0D108BD9-81ED-4DB2-BD59-A6C34878D82A}">
                    <a16:rowId xmlns:a16="http://schemas.microsoft.com/office/drawing/2014/main" val="10013"/>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Rectangle"/>
          <p:cNvSpPr/>
          <p:nvPr/>
        </p:nvSpPr>
        <p:spPr>
          <a:xfrm>
            <a:off x="2819213" y="3493942"/>
            <a:ext cx="7366374" cy="4243700"/>
          </a:xfrm>
          <a:prstGeom prst="rect">
            <a:avLst/>
          </a:prstGeom>
          <a:solidFill>
            <a:schemeClr val="accent3">
              <a:satOff val="-3883"/>
              <a:lumOff val="14670"/>
            </a:schemeClr>
          </a:solidFill>
          <a:ln w="12700">
            <a:miter lim="400000"/>
          </a:ln>
        </p:spPr>
        <p:txBody>
          <a:bodyPr lIns="50800" tIns="50800" rIns="50800" bIns="50800" anchor="ctr"/>
          <a:lstStyle/>
          <a:p>
            <a:pPr defTabSz="415431">
              <a:lnSpc>
                <a:spcPct val="100000"/>
              </a:lnSpc>
              <a:spcBef>
                <a:spcPts val="0"/>
              </a:spcBef>
              <a:defRPr spc="-39">
                <a:latin typeface="Canela Deck Bold"/>
                <a:ea typeface="Canela Deck Bold"/>
                <a:cs typeface="Canela Deck Bold"/>
                <a:sym typeface="Canela Deck Bold"/>
              </a:defRPr>
            </a:pPr>
            <a:endParaRPr/>
          </a:p>
        </p:txBody>
      </p:sp>
      <p:sp>
        <p:nvSpPr>
          <p:cNvPr id="211" name="The difference ER[comes with additional applications for:"/>
          <p:cNvSpPr txBox="1">
            <a:spLocks noGrp="1"/>
          </p:cNvSpPr>
          <p:nvPr>
            <p:ph type="body" idx="21"/>
          </p:nvPr>
        </p:nvSpPr>
        <p:spPr>
          <a:xfrm>
            <a:off x="2413000" y="2359335"/>
            <a:ext cx="8445500" cy="9045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Autofit/>
          </a:bodyPr>
          <a:lstStyle>
            <a:lvl1pPr algn="l" defTabSz="914400">
              <a:defRPr sz="2000" b="0">
                <a:latin typeface="Verdana"/>
                <a:ea typeface="Verdana"/>
                <a:cs typeface="Verdana"/>
                <a:sym typeface="Verdana"/>
              </a:defRPr>
            </a:lvl1pPr>
          </a:lstStyle>
          <a:p>
            <a:pPr>
              <a:defRPr b="1"/>
            </a:pPr>
            <a:r>
              <a:rPr sz="2600" b="0" dirty="0"/>
              <a:t>The difference ER</a:t>
            </a:r>
            <a:r>
              <a:rPr lang="en-US" sz="2600" b="0" dirty="0"/>
              <a:t>P </a:t>
            </a:r>
            <a:r>
              <a:rPr sz="2600" b="0" dirty="0"/>
              <a:t>comes with additional applications for:</a:t>
            </a:r>
          </a:p>
        </p:txBody>
      </p:sp>
      <p:sp>
        <p:nvSpPr>
          <p:cNvPr id="212" name="ERP VS. MPR"/>
          <p:cNvSpPr txBox="1">
            <a:spLocks noGrp="1"/>
          </p:cNvSpPr>
          <p:nvPr>
            <p:ph type="title"/>
          </p:nvPr>
        </p:nvSpPr>
        <p:spPr>
          <a:prstGeom prst="rect">
            <a:avLst/>
          </a:prstGeom>
        </p:spPr>
        <p:txBody>
          <a:bodyPr/>
          <a:lstStyle>
            <a:lvl1pPr defTabSz="914400">
              <a:lnSpc>
                <a:spcPct val="90000"/>
              </a:lnSpc>
              <a:defRPr sz="5200"/>
            </a:lvl1pPr>
          </a:lstStyle>
          <a:p>
            <a:r>
              <a:rPr lang="en-US" dirty="0"/>
              <a:t>ADVANTAGES OF </a:t>
            </a:r>
            <a:r>
              <a:rPr dirty="0"/>
              <a:t>ERP VS. MPR</a:t>
            </a:r>
          </a:p>
        </p:txBody>
      </p:sp>
      <p:sp>
        <p:nvSpPr>
          <p:cNvPr id="213" name="Making Estimations…"/>
          <p:cNvSpPr txBox="1">
            <a:spLocks noGrp="1"/>
          </p:cNvSpPr>
          <p:nvPr>
            <p:ph type="body" sz="quarter" idx="1"/>
          </p:nvPr>
        </p:nvSpPr>
        <p:spPr>
          <a:xfrm>
            <a:off x="3969294" y="3903593"/>
            <a:ext cx="5837485" cy="4064091"/>
          </a:xfrm>
          <a:prstGeom prst="rect">
            <a:avLst/>
          </a:prstGeom>
        </p:spPr>
        <p:txBody>
          <a:bodyPr/>
          <a:lstStyle/>
          <a:p>
            <a:pPr marL="201168" indent="-201168" defTabSz="914400">
              <a:lnSpc>
                <a:spcPct val="100000"/>
              </a:lnSpc>
              <a:spcBef>
                <a:spcPts val="0"/>
              </a:spcBef>
              <a:defRPr>
                <a:latin typeface="Verdana"/>
                <a:ea typeface="Verdana"/>
                <a:cs typeface="Verdana"/>
                <a:sym typeface="Verdana"/>
              </a:defRPr>
            </a:pPr>
            <a:r>
              <a:rPr dirty="0"/>
              <a:t> Making Estimations</a:t>
            </a:r>
          </a:p>
          <a:p>
            <a:pPr marL="201168" indent="-201168" defTabSz="914400">
              <a:lnSpc>
                <a:spcPct val="100000"/>
              </a:lnSpc>
              <a:spcBef>
                <a:spcPts val="0"/>
              </a:spcBef>
              <a:defRPr>
                <a:latin typeface="Verdana"/>
                <a:ea typeface="Verdana"/>
                <a:cs typeface="Verdana"/>
                <a:sym typeface="Verdana"/>
              </a:defRPr>
            </a:pPr>
            <a:r>
              <a:rPr dirty="0"/>
              <a:t> WIP- Work in Progress</a:t>
            </a:r>
          </a:p>
          <a:p>
            <a:pPr marL="201168" indent="-201168" defTabSz="914400">
              <a:lnSpc>
                <a:spcPct val="100000"/>
              </a:lnSpc>
              <a:spcBef>
                <a:spcPts val="0"/>
              </a:spcBef>
              <a:defRPr>
                <a:latin typeface="Verdana"/>
                <a:ea typeface="Verdana"/>
                <a:cs typeface="Verdana"/>
                <a:sym typeface="Verdana"/>
              </a:defRPr>
            </a:pPr>
            <a:r>
              <a:rPr dirty="0"/>
              <a:t> Multilevel BOM - Bill of Materials</a:t>
            </a:r>
          </a:p>
          <a:p>
            <a:pPr marL="201168" indent="-201168" defTabSz="914400">
              <a:lnSpc>
                <a:spcPct val="100000"/>
              </a:lnSpc>
              <a:spcBef>
                <a:spcPts val="0"/>
              </a:spcBef>
              <a:defRPr>
                <a:latin typeface="Verdana"/>
                <a:ea typeface="Verdana"/>
                <a:cs typeface="Verdana"/>
                <a:sym typeface="Verdana"/>
              </a:defRPr>
            </a:pPr>
            <a:r>
              <a:rPr dirty="0"/>
              <a:t> Configurator</a:t>
            </a:r>
          </a:p>
          <a:p>
            <a:pPr marL="201168" indent="-201168" defTabSz="914400">
              <a:lnSpc>
                <a:spcPct val="100000"/>
              </a:lnSpc>
              <a:spcBef>
                <a:spcPts val="0"/>
              </a:spcBef>
              <a:defRPr>
                <a:latin typeface="Verdana"/>
                <a:ea typeface="Verdana"/>
                <a:cs typeface="Verdana"/>
                <a:sym typeface="Verdana"/>
              </a:defRPr>
            </a:pPr>
            <a:r>
              <a:rPr dirty="0"/>
              <a:t> Employee timecard entry</a:t>
            </a:r>
          </a:p>
          <a:p>
            <a:pPr marL="201168" indent="-201168" defTabSz="914400">
              <a:lnSpc>
                <a:spcPct val="100000"/>
              </a:lnSpc>
              <a:spcBef>
                <a:spcPts val="0"/>
              </a:spcBef>
              <a:defRPr>
                <a:latin typeface="Verdana"/>
                <a:ea typeface="Verdana"/>
                <a:cs typeface="Verdana"/>
                <a:sym typeface="Verdana"/>
              </a:defRPr>
            </a:pPr>
            <a:r>
              <a:rPr dirty="0"/>
              <a:t> Disposition management</a:t>
            </a:r>
          </a:p>
          <a:p>
            <a:pPr marL="201168" indent="-201168" defTabSz="914400">
              <a:lnSpc>
                <a:spcPct val="100000"/>
              </a:lnSpc>
              <a:spcBef>
                <a:spcPts val="0"/>
              </a:spcBef>
              <a:defRPr>
                <a:latin typeface="Verdana"/>
                <a:ea typeface="Verdana"/>
                <a:cs typeface="Verdana"/>
                <a:sym typeface="Verdana"/>
              </a:defRPr>
            </a:pPr>
            <a:r>
              <a:rPr dirty="0"/>
              <a:t> Service/repair </a:t>
            </a:r>
          </a:p>
          <a:p>
            <a:pPr marL="201168" indent="-201168" defTabSz="914400">
              <a:lnSpc>
                <a:spcPct val="100000"/>
              </a:lnSpc>
              <a:spcBef>
                <a:spcPts val="0"/>
              </a:spcBef>
              <a:defRPr>
                <a:latin typeface="Verdana"/>
                <a:ea typeface="Verdana"/>
                <a:cs typeface="Verdana"/>
                <a:sym typeface="Verdana"/>
              </a:defRPr>
            </a:pPr>
            <a:r>
              <a:rPr dirty="0"/>
              <a:t> Field service capabilities </a:t>
            </a:r>
            <a:br>
              <a:rPr dirty="0"/>
            </a:b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Rectangle"/>
          <p:cNvSpPr/>
          <p:nvPr/>
        </p:nvSpPr>
        <p:spPr>
          <a:xfrm>
            <a:off x="2497594" y="3493942"/>
            <a:ext cx="7366373" cy="4706706"/>
          </a:xfrm>
          <a:prstGeom prst="rect">
            <a:avLst/>
          </a:prstGeom>
          <a:solidFill>
            <a:schemeClr val="accent3">
              <a:satOff val="-3883"/>
              <a:lumOff val="14670"/>
            </a:schemeClr>
          </a:solidFill>
          <a:ln w="12700">
            <a:miter lim="400000"/>
          </a:ln>
        </p:spPr>
        <p:txBody>
          <a:bodyPr lIns="50800" tIns="50800" rIns="50800" bIns="50800" anchor="ctr"/>
          <a:lstStyle/>
          <a:p>
            <a:pPr defTabSz="415431">
              <a:lnSpc>
                <a:spcPct val="100000"/>
              </a:lnSpc>
              <a:spcBef>
                <a:spcPts val="0"/>
              </a:spcBef>
              <a:defRPr spc="-39">
                <a:latin typeface="Canela Deck Bold"/>
                <a:ea typeface="Canela Deck Bold"/>
                <a:cs typeface="Canela Deck Bold"/>
                <a:sym typeface="Canela Deck Bold"/>
              </a:defRPr>
            </a:pPr>
            <a:endParaRPr/>
          </a:p>
        </p:txBody>
      </p:sp>
      <p:sp>
        <p:nvSpPr>
          <p:cNvPr id="216" name="modules that integrate departments within a company, such as:"/>
          <p:cNvSpPr txBox="1">
            <a:spLocks noGrp="1"/>
          </p:cNvSpPr>
          <p:nvPr>
            <p:ph type="body" idx="21"/>
          </p:nvPr>
        </p:nvSpPr>
        <p:spPr>
          <a:xfrm>
            <a:off x="2078416" y="2428101"/>
            <a:ext cx="8847968" cy="58089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Autofit/>
          </a:bodyPr>
          <a:lstStyle>
            <a:lvl1pPr algn="l" defTabSz="914400">
              <a:defRPr sz="2100" b="0">
                <a:latin typeface="Verdana"/>
                <a:ea typeface="Verdana"/>
                <a:cs typeface="Verdana"/>
                <a:sym typeface="Verdana"/>
              </a:defRPr>
            </a:lvl1pPr>
          </a:lstStyle>
          <a:p>
            <a:r>
              <a:rPr lang="en-US" sz="3200" dirty="0"/>
              <a:t>M</a:t>
            </a:r>
            <a:r>
              <a:rPr sz="3200" dirty="0"/>
              <a:t>odules that integrate departments within a company, such as:</a:t>
            </a:r>
          </a:p>
        </p:txBody>
      </p:sp>
      <p:sp>
        <p:nvSpPr>
          <p:cNvPr id="218" name="Accounting and Finance…"/>
          <p:cNvSpPr txBox="1">
            <a:spLocks noGrp="1"/>
          </p:cNvSpPr>
          <p:nvPr>
            <p:ph type="body" sz="quarter" idx="1"/>
          </p:nvPr>
        </p:nvSpPr>
        <p:spPr>
          <a:xfrm>
            <a:off x="3493104" y="3907428"/>
            <a:ext cx="5375353" cy="3879734"/>
          </a:xfrm>
          <a:prstGeom prst="rect">
            <a:avLst/>
          </a:prstGeom>
        </p:spPr>
        <p:txBody>
          <a:bodyPr/>
          <a:lstStyle/>
          <a:p>
            <a:pPr marL="201167" indent="-201167" defTabSz="914400">
              <a:lnSpc>
                <a:spcPct val="100000"/>
              </a:lnSpc>
              <a:spcBef>
                <a:spcPts val="0"/>
              </a:spcBef>
              <a:defRPr sz="2700">
                <a:latin typeface="Verdana"/>
                <a:ea typeface="Verdana"/>
                <a:cs typeface="Verdana"/>
                <a:sym typeface="Verdana"/>
              </a:defRPr>
            </a:pPr>
            <a:r>
              <a:rPr dirty="0"/>
              <a:t>Accounting and Finance </a:t>
            </a:r>
          </a:p>
          <a:p>
            <a:pPr marL="201167" indent="-201167" defTabSz="914400">
              <a:lnSpc>
                <a:spcPct val="100000"/>
              </a:lnSpc>
              <a:spcBef>
                <a:spcPts val="0"/>
              </a:spcBef>
              <a:defRPr sz="2700">
                <a:latin typeface="Verdana"/>
                <a:ea typeface="Verdana"/>
                <a:cs typeface="Verdana"/>
                <a:sym typeface="Verdana"/>
              </a:defRPr>
            </a:pPr>
            <a:r>
              <a:rPr dirty="0"/>
              <a:t>Sales and Marketing </a:t>
            </a:r>
          </a:p>
          <a:p>
            <a:pPr marL="201167" indent="-201167" defTabSz="914400">
              <a:lnSpc>
                <a:spcPct val="100000"/>
              </a:lnSpc>
              <a:spcBef>
                <a:spcPts val="0"/>
              </a:spcBef>
              <a:defRPr sz="2700">
                <a:latin typeface="Verdana"/>
                <a:ea typeface="Verdana"/>
                <a:cs typeface="Verdana"/>
                <a:sym typeface="Verdana"/>
              </a:defRPr>
            </a:pPr>
            <a:r>
              <a:rPr dirty="0"/>
              <a:t>Human capital</a:t>
            </a:r>
          </a:p>
          <a:p>
            <a:pPr marL="201167" indent="-201167" defTabSz="914400">
              <a:lnSpc>
                <a:spcPct val="100000"/>
              </a:lnSpc>
              <a:spcBef>
                <a:spcPts val="0"/>
              </a:spcBef>
              <a:defRPr sz="2700">
                <a:latin typeface="Verdana"/>
                <a:ea typeface="Verdana"/>
                <a:cs typeface="Verdana"/>
                <a:sym typeface="Verdana"/>
              </a:defRPr>
            </a:pPr>
            <a:r>
              <a:rPr dirty="0"/>
              <a:t>Customer relationship</a:t>
            </a:r>
          </a:p>
          <a:p>
            <a:pPr marL="201167" indent="-201167" defTabSz="914400">
              <a:lnSpc>
                <a:spcPct val="100000"/>
              </a:lnSpc>
              <a:spcBef>
                <a:spcPts val="0"/>
              </a:spcBef>
              <a:defRPr sz="2700">
                <a:latin typeface="Verdana"/>
                <a:ea typeface="Verdana"/>
                <a:cs typeface="Verdana"/>
                <a:sym typeface="Verdana"/>
              </a:defRPr>
            </a:pPr>
            <a:r>
              <a:rPr dirty="0"/>
              <a:t>Purchasing management</a:t>
            </a:r>
          </a:p>
          <a:p>
            <a:pPr marL="201167" indent="-201167" defTabSz="914400">
              <a:lnSpc>
                <a:spcPct val="100000"/>
              </a:lnSpc>
              <a:spcBef>
                <a:spcPts val="0"/>
              </a:spcBef>
              <a:defRPr sz="2700">
                <a:latin typeface="Verdana"/>
                <a:ea typeface="Verdana"/>
                <a:cs typeface="Verdana"/>
                <a:sym typeface="Verdana"/>
              </a:defRPr>
            </a:pPr>
            <a:r>
              <a:rPr dirty="0"/>
              <a:t>Inventory management</a:t>
            </a:r>
          </a:p>
          <a:p>
            <a:pPr marL="201167" indent="-201167" defTabSz="914400">
              <a:lnSpc>
                <a:spcPct val="100000"/>
              </a:lnSpc>
              <a:spcBef>
                <a:spcPts val="0"/>
              </a:spcBef>
              <a:defRPr sz="2700">
                <a:latin typeface="Verdana"/>
                <a:ea typeface="Verdana"/>
                <a:cs typeface="Verdana"/>
                <a:sym typeface="Verdana"/>
              </a:defRPr>
            </a:pPr>
            <a:r>
              <a:rPr dirty="0"/>
              <a:t>Distribution management</a:t>
            </a:r>
          </a:p>
          <a:p>
            <a:pPr marL="201167" indent="-201167" defTabSz="914400">
              <a:lnSpc>
                <a:spcPct val="100000"/>
              </a:lnSpc>
              <a:spcBef>
                <a:spcPts val="0"/>
              </a:spcBef>
              <a:defRPr sz="2700">
                <a:latin typeface="Verdana"/>
                <a:ea typeface="Verdana"/>
                <a:cs typeface="Verdana"/>
                <a:sym typeface="Verdana"/>
              </a:defRPr>
            </a:pPr>
            <a:r>
              <a:rPr dirty="0"/>
              <a:t>Quality management.</a:t>
            </a:r>
            <a:endParaRPr lang="en-US" dirty="0"/>
          </a:p>
          <a:p>
            <a:pPr marL="201167" indent="-201167" defTabSz="914400">
              <a:lnSpc>
                <a:spcPct val="100000"/>
              </a:lnSpc>
              <a:spcBef>
                <a:spcPts val="0"/>
              </a:spcBef>
              <a:defRPr sz="2700">
                <a:latin typeface="Verdana"/>
                <a:ea typeface="Verdana"/>
                <a:cs typeface="Verdana"/>
                <a:sym typeface="Verdana"/>
              </a:defRPr>
            </a:pPr>
            <a:r>
              <a:rPr lang="en-US" dirty="0"/>
              <a:t> Project management</a:t>
            </a:r>
            <a:endParaRPr dirty="0"/>
          </a:p>
        </p:txBody>
      </p:sp>
      <p:sp>
        <p:nvSpPr>
          <p:cNvPr id="6" name="ENTERPRISE RESOURSE PLANNING">
            <a:extLst>
              <a:ext uri="{FF2B5EF4-FFF2-40B4-BE49-F238E27FC236}">
                <a16:creationId xmlns:a16="http://schemas.microsoft.com/office/drawing/2014/main" id="{6F501857-6CF5-4800-8B85-BD181D407255}"/>
              </a:ext>
            </a:extLst>
          </p:cNvPr>
          <p:cNvSpPr txBox="1">
            <a:spLocks/>
          </p:cNvSpPr>
          <p:nvPr/>
        </p:nvSpPr>
        <p:spPr>
          <a:xfrm>
            <a:off x="1016000" y="1102387"/>
            <a:ext cx="10972800" cy="9031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marL="0" marR="0" indent="0" algn="ctr" defTabSz="886968" rtl="0" latinLnBrk="0">
              <a:lnSpc>
                <a:spcPct val="90000"/>
              </a:lnSpc>
              <a:spcBef>
                <a:spcPts val="0"/>
              </a:spcBef>
              <a:spcAft>
                <a:spcPts val="0"/>
              </a:spcAft>
              <a:buClrTx/>
              <a:buSzTx/>
              <a:buFontTx/>
              <a:buNone/>
              <a:tabLst/>
              <a:defRPr sz="4171" b="0" i="0" u="none" strike="noStrike" cap="none" spc="0" baseline="0">
                <a:solidFill>
                  <a:srgbClr val="000000"/>
                </a:solidFill>
                <a:uFillTx/>
                <a:latin typeface="+mn-lt"/>
                <a:ea typeface="+mn-ea"/>
                <a:cs typeface="+mn-cs"/>
                <a:sym typeface="Canela Bold"/>
              </a:defRPr>
            </a:lvl1pPr>
            <a:lvl2pPr marL="0" marR="0" indent="4572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2pPr>
            <a:lvl3pPr marL="0" marR="0" indent="9144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3pPr>
            <a:lvl4pPr marL="0" marR="0" indent="13716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4pPr>
            <a:lvl5pPr marL="0" marR="0" indent="18288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5pPr>
            <a:lvl6pPr marL="0" marR="0" indent="22860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6pPr>
            <a:lvl7pPr marL="0" marR="0" indent="27432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7pPr>
            <a:lvl8pPr marL="0" marR="0" indent="32004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8pPr>
            <a:lvl9pPr marL="0" marR="0" indent="3657600" algn="ctr" defTabSz="587022" rtl="0" latinLnBrk="0">
              <a:lnSpc>
                <a:spcPct val="70000"/>
              </a:lnSpc>
              <a:spcBef>
                <a:spcPts val="0"/>
              </a:spcBef>
              <a:spcAft>
                <a:spcPts val="0"/>
              </a:spcAft>
              <a:buClrTx/>
              <a:buSzTx/>
              <a:buFontTx/>
              <a:buNone/>
              <a:tabLst/>
              <a:defRPr sz="10200" b="0" i="0" u="none" strike="noStrike" cap="none" spc="0" baseline="0">
                <a:solidFill>
                  <a:srgbClr val="000000"/>
                </a:solidFill>
                <a:uFillTx/>
                <a:latin typeface="+mn-lt"/>
                <a:ea typeface="+mn-ea"/>
                <a:cs typeface="+mn-cs"/>
                <a:sym typeface="Canela Bold"/>
              </a:defRPr>
            </a:lvl9pPr>
          </a:lstStyle>
          <a:p>
            <a:pPr hangingPunct="1"/>
            <a:r>
              <a:rPr lang="en-US" dirty="0"/>
              <a:t>ENTERPRISE RESOURSE PLANNING - ERP</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ctangle"/>
          <p:cNvSpPr/>
          <p:nvPr/>
        </p:nvSpPr>
        <p:spPr>
          <a:xfrm>
            <a:off x="3396767" y="2968914"/>
            <a:ext cx="6181277" cy="2762184"/>
          </a:xfrm>
          <a:prstGeom prst="rect">
            <a:avLst/>
          </a:prstGeom>
          <a:solidFill>
            <a:schemeClr val="accent3">
              <a:satOff val="-3883"/>
              <a:lumOff val="14670"/>
            </a:schemeClr>
          </a:solidFill>
          <a:ln w="12700">
            <a:miter lim="400000"/>
          </a:ln>
        </p:spPr>
        <p:txBody>
          <a:bodyPr lIns="50800" tIns="50800" rIns="50800" bIns="50800" anchor="ctr"/>
          <a:lstStyle/>
          <a:p>
            <a:pPr defTabSz="415431">
              <a:lnSpc>
                <a:spcPct val="100000"/>
              </a:lnSpc>
              <a:spcBef>
                <a:spcPts val="0"/>
              </a:spcBef>
              <a:defRPr spc="-39">
                <a:latin typeface="Canela Deck Bold"/>
                <a:ea typeface="Canela Deck Bold"/>
                <a:cs typeface="Canela Deck Bold"/>
                <a:sym typeface="Canela Deck Bold"/>
              </a:defRPr>
            </a:pPr>
            <a:endParaRPr/>
          </a:p>
        </p:txBody>
      </p:sp>
      <p:sp>
        <p:nvSpPr>
          <p:cNvPr id="205" name="ENTERPRISE RESOURSE PLANNING"/>
          <p:cNvSpPr txBox="1">
            <a:spLocks noGrp="1"/>
          </p:cNvSpPr>
          <p:nvPr>
            <p:ph type="title"/>
          </p:nvPr>
        </p:nvSpPr>
        <p:spPr>
          <a:xfrm>
            <a:off x="1016000" y="1102387"/>
            <a:ext cx="10972800" cy="903154"/>
          </a:xfrm>
          <a:prstGeom prst="rect">
            <a:avLst/>
          </a:prstGeom>
        </p:spPr>
        <p:txBody>
          <a:bodyPr/>
          <a:lstStyle>
            <a:lvl1pPr defTabSz="886968">
              <a:lnSpc>
                <a:spcPct val="90000"/>
              </a:lnSpc>
              <a:defRPr sz="4171"/>
            </a:lvl1pPr>
          </a:lstStyle>
          <a:p>
            <a:r>
              <a:rPr dirty="0"/>
              <a:t>ENTERPRISE RESOURSE PLANNING</a:t>
            </a:r>
          </a:p>
        </p:txBody>
      </p:sp>
      <p:sp>
        <p:nvSpPr>
          <p:cNvPr id="206" name="Manage processes in:…"/>
          <p:cNvSpPr txBox="1">
            <a:spLocks noGrp="1"/>
          </p:cNvSpPr>
          <p:nvPr>
            <p:ph type="body" idx="1"/>
          </p:nvPr>
        </p:nvSpPr>
        <p:spPr>
          <a:xfrm>
            <a:off x="1193800" y="3007824"/>
            <a:ext cx="10972800" cy="5764149"/>
          </a:xfrm>
          <a:prstGeom prst="rect">
            <a:avLst/>
          </a:prstGeom>
        </p:spPr>
        <p:txBody>
          <a:bodyPr/>
          <a:lstStyle/>
          <a:p>
            <a:pPr marL="0" lvl="2" indent="914400" defTabSz="914400">
              <a:lnSpc>
                <a:spcPct val="100000"/>
              </a:lnSpc>
              <a:spcBef>
                <a:spcPts val="0"/>
              </a:spcBef>
              <a:buSzTx/>
              <a:buNone/>
              <a:defRPr>
                <a:latin typeface="Verdana"/>
                <a:ea typeface="Verdana"/>
                <a:cs typeface="Verdana"/>
                <a:sym typeface="Verdana"/>
              </a:defRPr>
            </a:pPr>
            <a:endParaRPr dirty="0"/>
          </a:p>
          <a:p>
            <a:pPr marL="0" lvl="2" indent="914400" defTabSz="914400">
              <a:lnSpc>
                <a:spcPct val="100000"/>
              </a:lnSpc>
              <a:spcBef>
                <a:spcPts val="0"/>
              </a:spcBef>
              <a:buSzTx/>
              <a:buNone/>
              <a:defRPr>
                <a:latin typeface="Verdana"/>
                <a:ea typeface="Verdana"/>
                <a:cs typeface="Verdana"/>
                <a:sym typeface="Verdana"/>
              </a:defRPr>
            </a:pPr>
            <a:endParaRPr dirty="0"/>
          </a:p>
          <a:p>
            <a:pPr marL="0" lvl="2" indent="914400" defTabSz="914400">
              <a:lnSpc>
                <a:spcPct val="100000"/>
              </a:lnSpc>
              <a:spcBef>
                <a:spcPts val="0"/>
              </a:spcBef>
              <a:buSzTx/>
              <a:buFont typeface="Arial"/>
              <a:buNone/>
              <a:defRPr>
                <a:latin typeface="Verdana"/>
                <a:ea typeface="Verdana"/>
                <a:cs typeface="Verdana"/>
                <a:sym typeface="Verdana"/>
              </a:defRPr>
            </a:pPr>
            <a:endParaRPr dirty="0"/>
          </a:p>
          <a:p>
            <a:pPr lvl="2" defTabSz="914400">
              <a:lnSpc>
                <a:spcPct val="100000"/>
              </a:lnSpc>
              <a:spcBef>
                <a:spcPts val="0"/>
              </a:spcBef>
              <a:buSzPct val="31000"/>
              <a:buBlip>
                <a:blip r:embed="rId2"/>
              </a:buBlip>
              <a:defRPr>
                <a:latin typeface="Verdana"/>
                <a:ea typeface="Verdana"/>
                <a:cs typeface="Verdana"/>
                <a:sym typeface="Verdana"/>
              </a:defRPr>
            </a:pPr>
            <a:r>
              <a:rPr sz="3600" dirty="0"/>
              <a:t>Easy for users to convert a quote into an order.</a:t>
            </a:r>
          </a:p>
          <a:p>
            <a:pPr lvl="2" defTabSz="914400">
              <a:lnSpc>
                <a:spcPct val="100000"/>
              </a:lnSpc>
              <a:spcBef>
                <a:spcPts val="0"/>
              </a:spcBef>
              <a:buSzPct val="31000"/>
              <a:buBlip>
                <a:blip r:embed="rId2"/>
              </a:buBlip>
              <a:defRPr>
                <a:latin typeface="Verdana"/>
                <a:ea typeface="Verdana"/>
                <a:cs typeface="Verdana"/>
                <a:sym typeface="Verdana"/>
              </a:defRPr>
            </a:pPr>
            <a:r>
              <a:rPr sz="3600" dirty="0"/>
              <a:t>Helps keep track of estimated and actual costs.</a:t>
            </a:r>
          </a:p>
          <a:p>
            <a:pPr lvl="2" defTabSz="914400">
              <a:lnSpc>
                <a:spcPct val="100000"/>
              </a:lnSpc>
              <a:spcBef>
                <a:spcPts val="0"/>
              </a:spcBef>
              <a:buSzPct val="31000"/>
              <a:buBlip>
                <a:blip r:embed="rId2"/>
              </a:buBlip>
              <a:defRPr>
                <a:latin typeface="Verdana"/>
                <a:ea typeface="Verdana"/>
                <a:cs typeface="Verdana"/>
                <a:sym typeface="Verdana"/>
              </a:defRPr>
            </a:pPr>
            <a:r>
              <a:rPr sz="3600" dirty="0"/>
              <a:t>Route certain jobs to different locations or outside vendors.</a:t>
            </a:r>
          </a:p>
        </p:txBody>
      </p:sp>
      <p:sp>
        <p:nvSpPr>
          <p:cNvPr id="207" name="ERP"/>
          <p:cNvSpPr txBox="1"/>
          <p:nvPr/>
        </p:nvSpPr>
        <p:spPr>
          <a:xfrm>
            <a:off x="1016000" y="1912916"/>
            <a:ext cx="10972800" cy="883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defTabSz="914400">
              <a:spcBef>
                <a:spcPts val="0"/>
              </a:spcBef>
              <a:defRPr sz="4300" b="1">
                <a:latin typeface="Verdana"/>
                <a:ea typeface="Verdana"/>
                <a:cs typeface="Verdana"/>
                <a:sym typeface="Verdana"/>
              </a:defRPr>
            </a:lvl1pPr>
          </a:lstStyle>
          <a:p>
            <a:r>
              <a:t>ERP</a:t>
            </a:r>
          </a:p>
        </p:txBody>
      </p:sp>
    </p:spTree>
  </p:cSld>
  <p:clrMapOvr>
    <a:masterClrMapping/>
  </p:clrMapOvr>
  <p:transition spd="med"/>
</p:sld>
</file>

<file path=ppt/theme/theme1.xml><?xml version="1.0" encoding="utf-8"?>
<a:theme xmlns:a="http://schemas.openxmlformats.org/drawingml/2006/main" name="29_Lookbook">
  <a:themeElements>
    <a:clrScheme name="29_Lookbook">
      <a:dk1>
        <a:srgbClr val="000000"/>
      </a:dk1>
      <a:lt1>
        <a:srgbClr val="F6F7F2"/>
      </a:lt1>
      <a:dk2>
        <a:srgbClr val="5E5E5E"/>
      </a:dk2>
      <a:lt2>
        <a:srgbClr val="D5D5D5"/>
      </a:lt2>
      <a:accent1>
        <a:srgbClr val="B9CAD3"/>
      </a:accent1>
      <a:accent2>
        <a:srgbClr val="8CBAD7"/>
      </a:accent2>
      <a:accent3>
        <a:srgbClr val="B5AFC4"/>
      </a:accent3>
      <a:accent4>
        <a:srgbClr val="E8A6B1"/>
      </a:accent4>
      <a:accent5>
        <a:srgbClr val="FF8A6E"/>
      </a:accent5>
      <a:accent6>
        <a:srgbClr val="E2CF91"/>
      </a:accent6>
      <a:hlink>
        <a:srgbClr val="0000FF"/>
      </a:hlink>
      <a:folHlink>
        <a:srgbClr val="FF00FF"/>
      </a:folHlink>
    </a:clrScheme>
    <a:fontScheme name="29_Lookbook">
      <a:majorFont>
        <a:latin typeface="Canela Bold"/>
        <a:ea typeface="Canela Bold"/>
        <a:cs typeface="Canela Bold"/>
      </a:majorFont>
      <a:minorFont>
        <a:latin typeface="Canela Bold"/>
        <a:ea typeface="Canela Bold"/>
        <a:cs typeface="Canela Bold"/>
      </a:minorFont>
    </a:fontScheme>
    <a:fmtScheme name="29_Look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15431" rtl="0" fontAlgn="auto" latinLnBrk="0" hangingPunct="0">
          <a:lnSpc>
            <a:spcPct val="100000"/>
          </a:lnSpc>
          <a:spcBef>
            <a:spcPts val="0"/>
          </a:spcBef>
          <a:spcAft>
            <a:spcPts val="0"/>
          </a:spcAft>
          <a:buClrTx/>
          <a:buSzTx/>
          <a:buFontTx/>
          <a:buNone/>
          <a:tabLst/>
          <a:defRPr kumimoji="0" sz="2000" b="0" i="0" u="none" strike="noStrike" cap="none" spc="-39" normalizeH="0" baseline="0">
            <a:ln>
              <a:noFill/>
            </a:ln>
            <a:solidFill>
              <a:srgbClr val="FFFFFF"/>
            </a:solidFill>
            <a:effectLst/>
            <a:uFillTx/>
            <a:latin typeface="Canela Deck Bold"/>
            <a:ea typeface="Canela Deck Bold"/>
            <a:cs typeface="Canela Deck Bold"/>
            <a:sym typeface="Canela Deck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52871" rtl="0" fontAlgn="auto" latinLnBrk="0" hangingPunct="0">
          <a:lnSpc>
            <a:spcPct val="90000"/>
          </a:lnSpc>
          <a:spcBef>
            <a:spcPts val="3200"/>
          </a:spcBef>
          <a:spcAft>
            <a:spcPts val="0"/>
          </a:spcAft>
          <a:buClrTx/>
          <a:buSzTx/>
          <a:buFontTx/>
          <a:buNone/>
          <a:tabLst/>
          <a:defRPr kumimoji="0" sz="2000" b="0" i="0" u="none" strike="noStrike" cap="none" spc="0" normalizeH="0" baseline="0">
            <a:ln>
              <a:noFill/>
            </a:ln>
            <a:solidFill>
              <a:srgbClr val="000000"/>
            </a:solidFill>
            <a:effectLst/>
            <a:uFillTx/>
            <a:latin typeface="Proxima Nova Medium"/>
            <a:ea typeface="Proxima Nova Medium"/>
            <a:cs typeface="Proxima Nova Medium"/>
            <a:sym typeface="Proxima Nova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9_Lookbook">
  <a:themeElements>
    <a:clrScheme name="29_Lookbook">
      <a:dk1>
        <a:srgbClr val="000000"/>
      </a:dk1>
      <a:lt1>
        <a:srgbClr val="FFFFFF"/>
      </a:lt1>
      <a:dk2>
        <a:srgbClr val="5E5E5E"/>
      </a:dk2>
      <a:lt2>
        <a:srgbClr val="D5D5D5"/>
      </a:lt2>
      <a:accent1>
        <a:srgbClr val="B9CAD3"/>
      </a:accent1>
      <a:accent2>
        <a:srgbClr val="8CBAD7"/>
      </a:accent2>
      <a:accent3>
        <a:srgbClr val="B5AFC4"/>
      </a:accent3>
      <a:accent4>
        <a:srgbClr val="E8A6B1"/>
      </a:accent4>
      <a:accent5>
        <a:srgbClr val="FF8A6E"/>
      </a:accent5>
      <a:accent6>
        <a:srgbClr val="E2CF91"/>
      </a:accent6>
      <a:hlink>
        <a:srgbClr val="0000FF"/>
      </a:hlink>
      <a:folHlink>
        <a:srgbClr val="FF00FF"/>
      </a:folHlink>
    </a:clrScheme>
    <a:fontScheme name="29_Lookbook">
      <a:majorFont>
        <a:latin typeface="Canela Bold"/>
        <a:ea typeface="Canela Bold"/>
        <a:cs typeface="Canela Bold"/>
      </a:majorFont>
      <a:minorFont>
        <a:latin typeface="Canela Bold"/>
        <a:ea typeface="Canela Bold"/>
        <a:cs typeface="Canela Bold"/>
      </a:minorFont>
    </a:fontScheme>
    <a:fmtScheme name="29_Look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15431" rtl="0" fontAlgn="auto" latinLnBrk="0" hangingPunct="0">
          <a:lnSpc>
            <a:spcPct val="100000"/>
          </a:lnSpc>
          <a:spcBef>
            <a:spcPts val="0"/>
          </a:spcBef>
          <a:spcAft>
            <a:spcPts val="0"/>
          </a:spcAft>
          <a:buClrTx/>
          <a:buSzTx/>
          <a:buFontTx/>
          <a:buNone/>
          <a:tabLst/>
          <a:defRPr kumimoji="0" sz="2000" b="0" i="0" u="none" strike="noStrike" cap="none" spc="-39" normalizeH="0" baseline="0">
            <a:ln>
              <a:noFill/>
            </a:ln>
            <a:solidFill>
              <a:srgbClr val="FFFFFF"/>
            </a:solidFill>
            <a:effectLst/>
            <a:uFillTx/>
            <a:latin typeface="Canela Deck Bold"/>
            <a:ea typeface="Canela Deck Bold"/>
            <a:cs typeface="Canela Deck Bold"/>
            <a:sym typeface="Canela Deck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52871" rtl="0" fontAlgn="auto" latinLnBrk="0" hangingPunct="0">
          <a:lnSpc>
            <a:spcPct val="90000"/>
          </a:lnSpc>
          <a:spcBef>
            <a:spcPts val="3200"/>
          </a:spcBef>
          <a:spcAft>
            <a:spcPts val="0"/>
          </a:spcAft>
          <a:buClrTx/>
          <a:buSzTx/>
          <a:buFontTx/>
          <a:buNone/>
          <a:tabLst/>
          <a:defRPr kumimoji="0" sz="2000" b="0" i="0" u="none" strike="noStrike" cap="none" spc="0" normalizeH="0" baseline="0">
            <a:ln>
              <a:noFill/>
            </a:ln>
            <a:solidFill>
              <a:srgbClr val="000000"/>
            </a:solidFill>
            <a:effectLst/>
            <a:uFillTx/>
            <a:latin typeface="Proxima Nova Medium"/>
            <a:ea typeface="Proxima Nova Medium"/>
            <a:cs typeface="Proxima Nova Medium"/>
            <a:sym typeface="Proxima Nova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1094</TotalTime>
  <Words>1476</Words>
  <Application>Microsoft Office PowerPoint</Application>
  <PresentationFormat>Custom</PresentationFormat>
  <Paragraphs>250</Paragraphs>
  <Slides>30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Aharoni</vt:lpstr>
      <vt:lpstr>Arial</vt:lpstr>
      <vt:lpstr>Calibri</vt:lpstr>
      <vt:lpstr>Canela Bold</vt:lpstr>
      <vt:lpstr>Canela Deck Bold</vt:lpstr>
      <vt:lpstr>Canela Deck Regular</vt:lpstr>
      <vt:lpstr>Canela Regular</vt:lpstr>
      <vt:lpstr>Helvetica Neue</vt:lpstr>
      <vt:lpstr>Proxima Nova</vt:lpstr>
      <vt:lpstr>Proxima Nova Medium</vt:lpstr>
      <vt:lpstr>Verdana</vt:lpstr>
      <vt:lpstr>29_Lookbook</vt:lpstr>
      <vt:lpstr>Business Management  Systems</vt:lpstr>
      <vt:lpstr>BUSINESS MANAGEMENT SYSTEMS SOFTWARE</vt:lpstr>
      <vt:lpstr>MATERIAL REQUIREMENT PLANNING</vt:lpstr>
      <vt:lpstr>MATERIAL REQUIREMENT PLANNING</vt:lpstr>
      <vt:lpstr>MRP SOFTWARE</vt:lpstr>
      <vt:lpstr>PowerPoint Presentation</vt:lpstr>
      <vt:lpstr>ADVANTAGES OF ERP VS. MPR</vt:lpstr>
      <vt:lpstr>PowerPoint Presentation</vt:lpstr>
      <vt:lpstr>ENTERPRISE RESOURSE PLANNING</vt:lpstr>
      <vt:lpstr>OPEN  SOURCE ERP</vt:lpstr>
      <vt:lpstr>ERP VENDORS</vt:lpstr>
      <vt:lpstr>1. SAP</vt:lpstr>
      <vt:lpstr>SAP’s wide amount of products</vt:lpstr>
      <vt:lpstr> SAP and Intelligence Enterprise Strategy</vt:lpstr>
      <vt:lpstr>2. UNIT 4</vt:lpstr>
      <vt:lpstr>3. ORACLE</vt:lpstr>
      <vt:lpstr>PowerPoint Presentation</vt:lpstr>
      <vt:lpstr>3. ORACLE inquire and analyzing balances </vt:lpstr>
      <vt:lpstr>PowerPoint Presentation</vt:lpstr>
      <vt:lpstr>PowerPoint Presentation</vt:lpstr>
      <vt:lpstr>PowerPoint Presentation</vt:lpstr>
      <vt:lpstr>PowerPoint Presentation</vt:lpstr>
      <vt:lpstr>PowerPoint Presentation</vt:lpstr>
      <vt:lpstr>PowerPoint Presentation</vt:lpstr>
      <vt:lpstr>4. MICROSOFT Dynamics:</vt:lpstr>
      <vt:lpstr>5. CETEC ERP</vt:lpstr>
      <vt:lpstr>ALL IN ONE </vt:lpstr>
      <vt:lpstr>FLOWCHART</vt:lpstr>
      <vt:lpstr>Steps for ERP implemention</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Management  Systems</dc:title>
  <dc:creator>Ricky</dc:creator>
  <cp:lastModifiedBy>Catalina Cantu</cp:lastModifiedBy>
  <cp:revision>12</cp:revision>
  <dcterms:modified xsi:type="dcterms:W3CDTF">2020-11-02T21:46:45Z</dcterms:modified>
</cp:coreProperties>
</file>