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168.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169.xml.rels" ContentType="application/vnd.openxmlformats-package.relationships+xml"/>
  <Override PartName="/ppt/slides/_rels/slide3.xml.rels" ContentType="application/vnd.openxmlformats-package.relationships+xml"/>
  <Override PartName="/ppt/slides/_rels/slide37.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3.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52.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53.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60.xml.rels" ContentType="application/vnd.openxmlformats-package.relationships+xml"/>
  <Override PartName="/ppt/slides/_rels/slide61.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65.xml.rels" ContentType="application/vnd.openxmlformats-package.relationships+xml"/>
  <Override PartName="/ppt/slides/_rels/slide66.xml.rels" ContentType="application/vnd.openxmlformats-package.relationships+xml"/>
  <Override PartName="/ppt/slides/_rels/slide67.xml.rels" ContentType="application/vnd.openxmlformats-package.relationships+xml"/>
  <Override PartName="/ppt/slides/_rels/slide68.xml.rels" ContentType="application/vnd.openxmlformats-package.relationships+xml"/>
  <Override PartName="/ppt/slides/_rels/slide69.xml.rels" ContentType="application/vnd.openxmlformats-package.relationships+xml"/>
  <Override PartName="/ppt/slides/_rels/slide70.xml.rels" ContentType="application/vnd.openxmlformats-package.relationships+xml"/>
  <Override PartName="/ppt/slides/_rels/slide71.xml.rels" ContentType="application/vnd.openxmlformats-package.relationships+xml"/>
  <Override PartName="/ppt/slides/_rels/slide72.xml.rels" ContentType="application/vnd.openxmlformats-package.relationships+xml"/>
  <Override PartName="/ppt/slides/_rels/slide73.xml.rels" ContentType="application/vnd.openxmlformats-package.relationships+xml"/>
  <Override PartName="/ppt/slides/_rels/slide74.xml.rels" ContentType="application/vnd.openxmlformats-package.relationships+xml"/>
  <Override PartName="/ppt/slides/_rels/slide75.xml.rels" ContentType="application/vnd.openxmlformats-package.relationships+xml"/>
  <Override PartName="/ppt/slides/_rels/slide76.xml.rels" ContentType="application/vnd.openxmlformats-package.relationships+xml"/>
  <Override PartName="/ppt/slides/_rels/slide77.xml.rels" ContentType="application/vnd.openxmlformats-package.relationships+xml"/>
  <Override PartName="/ppt/slides/_rels/slide78.xml.rels" ContentType="application/vnd.openxmlformats-package.relationships+xml"/>
  <Override PartName="/ppt/slides/_rels/slide79.xml.rels" ContentType="application/vnd.openxmlformats-package.relationships+xml"/>
  <Override PartName="/ppt/slides/_rels/slide80.xml.rels" ContentType="application/vnd.openxmlformats-package.relationships+xml"/>
  <Override PartName="/ppt/slides/_rels/slide81.xml.rels" ContentType="application/vnd.openxmlformats-package.relationships+xml"/>
  <Override PartName="/ppt/slides/_rels/slide82.xml.rels" ContentType="application/vnd.openxmlformats-package.relationships+xml"/>
  <Override PartName="/ppt/slides/_rels/slide83.xml.rels" ContentType="application/vnd.openxmlformats-package.relationships+xml"/>
  <Override PartName="/ppt/slides/_rels/slide84.xml.rels" ContentType="application/vnd.openxmlformats-package.relationships+xml"/>
  <Override PartName="/ppt/slides/_rels/slide85.xml.rels" ContentType="application/vnd.openxmlformats-package.relationships+xml"/>
  <Override PartName="/ppt/slides/_rels/slide86.xml.rels" ContentType="application/vnd.openxmlformats-package.relationships+xml"/>
  <Override PartName="/ppt/slides/_rels/slide87.xml.rels" ContentType="application/vnd.openxmlformats-package.relationships+xml"/>
  <Override PartName="/ppt/slides/_rels/slide88.xml.rels" ContentType="application/vnd.openxmlformats-package.relationships+xml"/>
  <Override PartName="/ppt/slides/_rels/slide89.xml.rels" ContentType="application/vnd.openxmlformats-package.relationships+xml"/>
  <Override PartName="/ppt/slides/_rels/slide90.xml.rels" ContentType="application/vnd.openxmlformats-package.relationships+xml"/>
  <Override PartName="/ppt/slides/_rels/slide91.xml.rels" ContentType="application/vnd.openxmlformats-package.relationships+xml"/>
  <Override PartName="/ppt/slides/_rels/slide92.xml.rels" ContentType="application/vnd.openxmlformats-package.relationships+xml"/>
  <Override PartName="/ppt/slides/_rels/slide93.xml.rels" ContentType="application/vnd.openxmlformats-package.relationships+xml"/>
  <Override PartName="/ppt/slides/_rels/slide94.xml.rels" ContentType="application/vnd.openxmlformats-package.relationships+xml"/>
  <Override PartName="/ppt/slides/_rels/slide95.xml.rels" ContentType="application/vnd.openxmlformats-package.relationships+xml"/>
  <Override PartName="/ppt/slides/_rels/slide96.xml.rels" ContentType="application/vnd.openxmlformats-package.relationships+xml"/>
  <Override PartName="/ppt/slides/_rels/slide97.xml.rels" ContentType="application/vnd.openxmlformats-package.relationships+xml"/>
  <Override PartName="/ppt/slides/_rels/slide98.xml.rels" ContentType="application/vnd.openxmlformats-package.relationships+xml"/>
  <Override PartName="/ppt/slides/_rels/slide99.xml.rels" ContentType="application/vnd.openxmlformats-package.relationships+xml"/>
  <Override PartName="/ppt/slides/_rels/slide100.xml.rels" ContentType="application/vnd.openxmlformats-package.relationships+xml"/>
  <Override PartName="/ppt/slides/_rels/slide101.xml.rels" ContentType="application/vnd.openxmlformats-package.relationships+xml"/>
  <Override PartName="/ppt/slides/_rels/slide102.xml.rels" ContentType="application/vnd.openxmlformats-package.relationships+xml"/>
  <Override PartName="/ppt/slides/_rels/slide103.xml.rels" ContentType="application/vnd.openxmlformats-package.relationships+xml"/>
  <Override PartName="/ppt/slides/_rels/slide104.xml.rels" ContentType="application/vnd.openxmlformats-package.relationships+xml"/>
  <Override PartName="/ppt/slides/_rels/slide105.xml.rels" ContentType="application/vnd.openxmlformats-package.relationships+xml"/>
  <Override PartName="/ppt/slides/_rels/slide106.xml.rels" ContentType="application/vnd.openxmlformats-package.relationships+xml"/>
  <Override PartName="/ppt/slides/_rels/slide107.xml.rels" ContentType="application/vnd.openxmlformats-package.relationships+xml"/>
  <Override PartName="/ppt/slides/_rels/slide108.xml.rels" ContentType="application/vnd.openxmlformats-package.relationships+xml"/>
  <Override PartName="/ppt/slides/_rels/slide109.xml.rels" ContentType="application/vnd.openxmlformats-package.relationships+xml"/>
  <Override PartName="/ppt/slides/_rels/slide110.xml.rels" ContentType="application/vnd.openxmlformats-package.relationships+xml"/>
  <Override PartName="/ppt/slides/_rels/slide111.xml.rels" ContentType="application/vnd.openxmlformats-package.relationships+xml"/>
  <Override PartName="/ppt/slides/_rels/slide112.xml.rels" ContentType="application/vnd.openxmlformats-package.relationships+xml"/>
  <Override PartName="/ppt/slides/_rels/slide113.xml.rels" ContentType="application/vnd.openxmlformats-package.relationships+xml"/>
  <Override PartName="/ppt/slides/_rels/slide114.xml.rels" ContentType="application/vnd.openxmlformats-package.relationships+xml"/>
  <Override PartName="/ppt/slides/_rels/slide115.xml.rels" ContentType="application/vnd.openxmlformats-package.relationships+xml"/>
  <Override PartName="/ppt/slides/_rels/slide116.xml.rels" ContentType="application/vnd.openxmlformats-package.relationships+xml"/>
  <Override PartName="/ppt/slides/_rels/slide117.xml.rels" ContentType="application/vnd.openxmlformats-package.relationships+xml"/>
  <Override PartName="/ppt/slides/_rels/slide118.xml.rels" ContentType="application/vnd.openxmlformats-package.relationships+xml"/>
  <Override PartName="/ppt/slides/_rels/slide119.xml.rels" ContentType="application/vnd.openxmlformats-package.relationships+xml"/>
  <Override PartName="/ppt/slides/_rels/slide120.xml.rels" ContentType="application/vnd.openxmlformats-package.relationships+xml"/>
  <Override PartName="/ppt/slides/_rels/slide121.xml.rels" ContentType="application/vnd.openxmlformats-package.relationships+xml"/>
  <Override PartName="/ppt/slides/_rels/slide122.xml.rels" ContentType="application/vnd.openxmlformats-package.relationships+xml"/>
  <Override PartName="/ppt/slides/_rels/slide123.xml.rels" ContentType="application/vnd.openxmlformats-package.relationships+xml"/>
  <Override PartName="/ppt/slides/_rels/slide124.xml.rels" ContentType="application/vnd.openxmlformats-package.relationships+xml"/>
  <Override PartName="/ppt/slides/_rels/slide125.xml.rels" ContentType="application/vnd.openxmlformats-package.relationships+xml"/>
  <Override PartName="/ppt/slides/_rels/slide126.xml.rels" ContentType="application/vnd.openxmlformats-package.relationships+xml"/>
  <Override PartName="/ppt/slides/_rels/slide127.xml.rels" ContentType="application/vnd.openxmlformats-package.relationships+xml"/>
  <Override PartName="/ppt/slides/_rels/slide128.xml.rels" ContentType="application/vnd.openxmlformats-package.relationships+xml"/>
  <Override PartName="/ppt/slides/_rels/slide129.xml.rels" ContentType="application/vnd.openxmlformats-package.relationships+xml"/>
  <Override PartName="/ppt/slides/_rels/slide130.xml.rels" ContentType="application/vnd.openxmlformats-package.relationships+xml"/>
  <Override PartName="/ppt/slides/_rels/slide131.xml.rels" ContentType="application/vnd.openxmlformats-package.relationships+xml"/>
  <Override PartName="/ppt/slides/_rels/slide132.xml.rels" ContentType="application/vnd.openxmlformats-package.relationships+xml"/>
  <Override PartName="/ppt/slides/_rels/slide133.xml.rels" ContentType="application/vnd.openxmlformats-package.relationships+xml"/>
  <Override PartName="/ppt/slides/_rels/slide134.xml.rels" ContentType="application/vnd.openxmlformats-package.relationships+xml"/>
  <Override PartName="/ppt/slides/_rels/slide135.xml.rels" ContentType="application/vnd.openxmlformats-package.relationships+xml"/>
  <Override PartName="/ppt/slides/_rels/slide136.xml.rels" ContentType="application/vnd.openxmlformats-package.relationships+xml"/>
  <Override PartName="/ppt/slides/_rels/slide137.xml.rels" ContentType="application/vnd.openxmlformats-package.relationships+xml"/>
  <Override PartName="/ppt/slides/_rels/slide138.xml.rels" ContentType="application/vnd.openxmlformats-package.relationships+xml"/>
  <Override PartName="/ppt/slides/_rels/slide139.xml.rels" ContentType="application/vnd.openxmlformats-package.relationships+xml"/>
  <Override PartName="/ppt/slides/_rels/slide140.xml.rels" ContentType="application/vnd.openxmlformats-package.relationships+xml"/>
  <Override PartName="/ppt/slides/_rels/slide141.xml.rels" ContentType="application/vnd.openxmlformats-package.relationships+xml"/>
  <Override PartName="/ppt/slides/_rels/slide142.xml.rels" ContentType="application/vnd.openxmlformats-package.relationships+xml"/>
  <Override PartName="/ppt/slides/_rels/slide143.xml.rels" ContentType="application/vnd.openxmlformats-package.relationships+xml"/>
  <Override PartName="/ppt/slides/_rels/slide144.xml.rels" ContentType="application/vnd.openxmlformats-package.relationships+xml"/>
  <Override PartName="/ppt/slides/_rels/slide145.xml.rels" ContentType="application/vnd.openxmlformats-package.relationships+xml"/>
  <Override PartName="/ppt/slides/_rels/slide146.xml.rels" ContentType="application/vnd.openxmlformats-package.relationships+xml"/>
  <Override PartName="/ppt/slides/_rels/slide147.xml.rels" ContentType="application/vnd.openxmlformats-package.relationships+xml"/>
  <Override PartName="/ppt/slides/_rels/slide148.xml.rels" ContentType="application/vnd.openxmlformats-package.relationships+xml"/>
  <Override PartName="/ppt/slides/_rels/slide149.xml.rels" ContentType="application/vnd.openxmlformats-package.relationships+xml"/>
  <Override PartName="/ppt/slides/_rels/slide150.xml.rels" ContentType="application/vnd.openxmlformats-package.relationships+xml"/>
  <Override PartName="/ppt/slides/_rels/slide151.xml.rels" ContentType="application/vnd.openxmlformats-package.relationships+xml"/>
  <Override PartName="/ppt/slides/_rels/slide152.xml.rels" ContentType="application/vnd.openxmlformats-package.relationships+xml"/>
  <Override PartName="/ppt/slides/_rels/slide153.xml.rels" ContentType="application/vnd.openxmlformats-package.relationships+xml"/>
  <Override PartName="/ppt/slides/_rels/slide154.xml.rels" ContentType="application/vnd.openxmlformats-package.relationships+xml"/>
  <Override PartName="/ppt/slides/_rels/slide155.xml.rels" ContentType="application/vnd.openxmlformats-package.relationships+xml"/>
  <Override PartName="/ppt/slides/_rels/slide156.xml.rels" ContentType="application/vnd.openxmlformats-package.relationships+xml"/>
  <Override PartName="/ppt/slides/_rels/slide157.xml.rels" ContentType="application/vnd.openxmlformats-package.relationships+xml"/>
  <Override PartName="/ppt/slides/_rels/slide158.xml.rels" ContentType="application/vnd.openxmlformats-package.relationships+xml"/>
  <Override PartName="/ppt/slides/_rels/slide159.xml.rels" ContentType="application/vnd.openxmlformats-package.relationships+xml"/>
  <Override PartName="/ppt/slides/_rels/slide160.xml.rels" ContentType="application/vnd.openxmlformats-package.relationships+xml"/>
  <Override PartName="/ppt/slides/_rels/slide161.xml.rels" ContentType="application/vnd.openxmlformats-package.relationships+xml"/>
  <Override PartName="/ppt/slides/_rels/slide162.xml.rels" ContentType="application/vnd.openxmlformats-package.relationships+xml"/>
  <Override PartName="/ppt/slides/_rels/slide163.xml.rels" ContentType="application/vnd.openxmlformats-package.relationships+xml"/>
  <Override PartName="/ppt/slides/_rels/slide164.xml.rels" ContentType="application/vnd.openxmlformats-package.relationships+xml"/>
  <Override PartName="/ppt/slides/_rels/slide165.xml.rels" ContentType="application/vnd.openxmlformats-package.relationships+xml"/>
  <Override PartName="/ppt/slides/_rels/slide166.xml.rels" ContentType="application/vnd.openxmlformats-package.relationships+xml"/>
  <Override PartName="/ppt/slides/_rels/slide167.xml.rels" ContentType="application/vnd.openxmlformats-package.relationships+xml"/>
  <Override PartName="/ppt/slides/_rels/slide170.xml.rels" ContentType="application/vnd.openxmlformats-package.relationships+xml"/>
  <Override PartName="/ppt/slides/_rels/slide171.xml.rels" ContentType="application/vnd.openxmlformats-package.relationships+xml"/>
  <Override PartName="/ppt/slides/_rels/slide172.xml.rels" ContentType="application/vnd.openxmlformats-package.relationships+xml"/>
  <Override PartName="/ppt/slides/_rels/slide173.xml.rels" ContentType="application/vnd.openxmlformats-package.relationships+xml"/>
  <Override PartName="/ppt/slides/_rels/slide174.xml.rels" ContentType="application/vnd.openxmlformats-package.relationships+xml"/>
  <Override PartName="/ppt/slides/_rels/slide175.xml.rels" ContentType="application/vnd.openxmlformats-package.relationships+xml"/>
  <Override PartName="/ppt/slides/_rels/slide176.xml.rels" ContentType="application/vnd.openxmlformats-package.relationships+xml"/>
  <Override PartName="/ppt/slides/_rels/slide177.xml.rels" ContentType="application/vnd.openxmlformats-package.relationships+xml"/>
  <Override PartName="/ppt/slides/_rels/slide178.xml.rels" ContentType="application/vnd.openxmlformats-package.relationships+xml"/>
  <Override PartName="/ppt/slides/_rels/slide179.xml.rels" ContentType="application/vnd.openxmlformats-package.relationships+xml"/>
  <Override PartName="/ppt/slides/_rels/slide180.xml.rels" ContentType="application/vnd.openxmlformats-package.relationships+xml"/>
  <Override PartName="/ppt/slides/_rels/slide181.xml.rels" ContentType="application/vnd.openxmlformats-package.relationships+xml"/>
  <Override PartName="/ppt/slides/_rels/slide182.xml.rels" ContentType="application/vnd.openxmlformats-package.relationships+xml"/>
  <Override PartName="/ppt/slides/_rels/slide183.xml.rels" ContentType="application/vnd.openxmlformats-package.relationships+xml"/>
  <Override PartName="/ppt/slides/_rels/slide184.xml.rels" ContentType="application/vnd.openxmlformats-package.relationships+xml"/>
  <Override PartName="/ppt/slides/_rels/slide185.xml.rels" ContentType="application/vnd.openxmlformats-package.relationships+xml"/>
  <Override PartName="/ppt/slides/_rels/slide186.xml.rels" ContentType="application/vnd.openxmlformats-package.relationships+xml"/>
  <Override PartName="/ppt/slides/_rels/slide187.xml.rels" ContentType="application/vnd.openxmlformats-package.relationships+xml"/>
  <Override PartName="/ppt/slides/_rels/slide188.xml.rels" ContentType="application/vnd.openxmlformats-package.relationships+xml"/>
  <Override PartName="/ppt/slides/_rels/slide189.xml.rels" ContentType="application/vnd.openxmlformats-package.relationships+xml"/>
  <Override PartName="/ppt/slides/_rels/slide190.xml.rels" ContentType="application/vnd.openxmlformats-package.relationships+xml"/>
  <Override PartName="/ppt/slides/_rels/slide191.xml.rels" ContentType="application/vnd.openxmlformats-package.relationships+xml"/>
  <Override PartName="/ppt/slides/_rels/slide192.xml.rels" ContentType="application/vnd.openxmlformats-package.relationships+xml"/>
  <Override PartName="/ppt/slides/_rels/slide193.xml.rels" ContentType="application/vnd.openxmlformats-package.relationships+xml"/>
  <Override PartName="/ppt/slides/_rels/slide194.xml.rels" ContentType="application/vnd.openxmlformats-package.relationships+xml"/>
  <Override PartName="/ppt/slides/_rels/slide195.xml.rels" ContentType="application/vnd.openxmlformats-package.relationships+xml"/>
  <Override PartName="/ppt/slides/_rels/slide196.xml.rels" ContentType="application/vnd.openxmlformats-package.relationships+xml"/>
  <Override PartName="/ppt/slides/_rels/slide197.xml.rels" ContentType="application/vnd.openxmlformats-package.relationships+xml"/>
  <Override PartName="/ppt/slides/_rels/slide198.xml.rels" ContentType="application/vnd.openxmlformats-package.relationships+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media/image57.png" ContentType="image/png"/>
  <Override PartName="/ppt/media/image1.png" ContentType="image/png"/>
  <Override PartName="/ppt/media/image58.png" ContentType="image/png"/>
  <Override PartName="/ppt/media/image2.png" ContentType="image/png"/>
  <Override PartName="/ppt/media/image59.png" ContentType="image/png"/>
  <Override PartName="/ppt/media/image3.png" ContentType="image/png"/>
  <Override PartName="/ppt/media/image4.png" ContentType="image/png"/>
  <Override PartName="/ppt/media/image70.png" ContentType="image/png"/>
  <Override PartName="/ppt/media/image71.png" ContentType="image/png"/>
  <Override PartName="/ppt/media/image5.png" ContentType="image/png"/>
  <Override PartName="/ppt/media/image72.png" ContentType="image/png"/>
  <Override PartName="/ppt/media/image6.png" ContentType="image/png"/>
  <Override PartName="/ppt/media/image73.png" ContentType="image/png"/>
  <Override PartName="/ppt/media/image7.png" ContentType="image/png"/>
  <Override PartName="/ppt/media/image74.png" ContentType="image/png"/>
  <Override PartName="/ppt/media/image8.png" ContentType="image/png"/>
  <Override PartName="/ppt/media/image75.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100.png" ContentType="image/png"/>
  <Override PartName="/ppt/media/image28.png" ContentType="image/png"/>
  <Override PartName="/ppt/media/image101.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47.png" ContentType="image/png"/>
  <Override PartName="/ppt/media/image48.png" ContentType="image/png"/>
  <Override PartName="/ppt/media/image49.png" ContentType="image/png"/>
  <Override PartName="/ppt/media/image50.png" ContentType="image/png"/>
  <Override PartName="/ppt/media/image51.png" ContentType="image/png"/>
  <Override PartName="/ppt/media/image52.png" ContentType="image/png"/>
  <Override PartName="/ppt/media/image53.png" ContentType="image/png"/>
  <Override PartName="/ppt/media/image54.png" ContentType="image/png"/>
  <Override PartName="/ppt/media/image55.png" ContentType="image/png"/>
  <Override PartName="/ppt/media/image56.png" ContentType="image/png"/>
  <Override PartName="/ppt/media/image60.png" ContentType="image/png"/>
  <Override PartName="/ppt/media/image61.png" ContentType="image/png"/>
  <Override PartName="/ppt/media/image62.png" ContentType="image/png"/>
  <Override PartName="/ppt/media/image63.png" ContentType="image/png"/>
  <Override PartName="/ppt/media/image64.png" ContentType="image/png"/>
  <Override PartName="/ppt/media/image65.png" ContentType="image/png"/>
  <Override PartName="/ppt/media/image66.png" ContentType="image/png"/>
  <Override PartName="/ppt/media/image67.png" ContentType="image/png"/>
  <Override PartName="/ppt/media/image68.png" ContentType="image/png"/>
  <Override PartName="/ppt/media/image69.png" ContentType="image/png"/>
  <Override PartName="/ppt/media/image76.png" ContentType="image/png"/>
  <Override PartName="/ppt/media/image77.png" ContentType="image/png"/>
  <Override PartName="/ppt/media/image78.png" ContentType="image/png"/>
  <Override PartName="/ppt/media/image79.png" ContentType="image/png"/>
  <Override PartName="/ppt/media/image80.png" ContentType="image/png"/>
  <Override PartName="/ppt/media/image81.png" ContentType="image/png"/>
  <Override PartName="/ppt/media/image82.png" ContentType="image/png"/>
  <Override PartName="/ppt/media/image83.png" ContentType="image/png"/>
  <Override PartName="/ppt/media/image84.png" ContentType="image/png"/>
  <Override PartName="/ppt/media/image85.png" ContentType="image/png"/>
  <Override PartName="/ppt/media/image86.png" ContentType="image/png"/>
  <Override PartName="/ppt/media/image87.png" ContentType="image/png"/>
  <Override PartName="/ppt/media/image88.png" ContentType="image/png"/>
  <Override PartName="/ppt/media/image89.png" ContentType="image/png"/>
  <Override PartName="/ppt/media/image90.png" ContentType="image/png"/>
  <Override PartName="/ppt/media/image91.png" ContentType="image/png"/>
  <Override PartName="/ppt/media/image92.png" ContentType="image/png"/>
  <Override PartName="/ppt/media/image93.png" ContentType="image/png"/>
  <Override PartName="/ppt/media/image94.png" ContentType="image/png"/>
  <Override PartName="/ppt/media/image95.png" ContentType="image/png"/>
  <Override PartName="/ppt/media/image96.png" ContentType="image/png"/>
  <Override PartName="/ppt/media/image97.png" ContentType="image/png"/>
  <Override PartName="/ppt/media/image98.png" ContentType="image/png"/>
  <Override PartName="/ppt/media/image99.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 id="375" r:id="rId122"/>
    <p:sldId id="376" r:id="rId123"/>
    <p:sldId id="377" r:id="rId124"/>
    <p:sldId id="378" r:id="rId125"/>
    <p:sldId id="379" r:id="rId126"/>
    <p:sldId id="380" r:id="rId127"/>
    <p:sldId id="381" r:id="rId128"/>
    <p:sldId id="382" r:id="rId129"/>
    <p:sldId id="383" r:id="rId130"/>
    <p:sldId id="384" r:id="rId131"/>
    <p:sldId id="385" r:id="rId132"/>
    <p:sldId id="386" r:id="rId133"/>
    <p:sldId id="387" r:id="rId134"/>
    <p:sldId id="388" r:id="rId135"/>
    <p:sldId id="389" r:id="rId136"/>
    <p:sldId id="390" r:id="rId137"/>
    <p:sldId id="391" r:id="rId138"/>
    <p:sldId id="392" r:id="rId139"/>
    <p:sldId id="393" r:id="rId140"/>
    <p:sldId id="394" r:id="rId141"/>
    <p:sldId id="395" r:id="rId142"/>
    <p:sldId id="396" r:id="rId143"/>
    <p:sldId id="397" r:id="rId144"/>
    <p:sldId id="398" r:id="rId145"/>
    <p:sldId id="399" r:id="rId146"/>
    <p:sldId id="400" r:id="rId147"/>
    <p:sldId id="401" r:id="rId148"/>
    <p:sldId id="402" r:id="rId149"/>
    <p:sldId id="403" r:id="rId150"/>
    <p:sldId id="404" r:id="rId151"/>
    <p:sldId id="405" r:id="rId152"/>
    <p:sldId id="406" r:id="rId153"/>
    <p:sldId id="407" r:id="rId154"/>
    <p:sldId id="408" r:id="rId155"/>
    <p:sldId id="409" r:id="rId156"/>
    <p:sldId id="410" r:id="rId157"/>
    <p:sldId id="411" r:id="rId158"/>
    <p:sldId id="412" r:id="rId159"/>
    <p:sldId id="413" r:id="rId160"/>
    <p:sldId id="414" r:id="rId161"/>
    <p:sldId id="415" r:id="rId162"/>
    <p:sldId id="416" r:id="rId163"/>
    <p:sldId id="417" r:id="rId164"/>
    <p:sldId id="418" r:id="rId165"/>
    <p:sldId id="419" r:id="rId166"/>
    <p:sldId id="420" r:id="rId167"/>
    <p:sldId id="421" r:id="rId168"/>
    <p:sldId id="422" r:id="rId169"/>
    <p:sldId id="423" r:id="rId170"/>
    <p:sldId id="424" r:id="rId171"/>
    <p:sldId id="425" r:id="rId172"/>
    <p:sldId id="426" r:id="rId173"/>
    <p:sldId id="427" r:id="rId174"/>
    <p:sldId id="428" r:id="rId175"/>
    <p:sldId id="429" r:id="rId176"/>
    <p:sldId id="430" r:id="rId177"/>
    <p:sldId id="431" r:id="rId178"/>
    <p:sldId id="432" r:id="rId179"/>
    <p:sldId id="433" r:id="rId180"/>
    <p:sldId id="434" r:id="rId181"/>
    <p:sldId id="435" r:id="rId182"/>
    <p:sldId id="436" r:id="rId183"/>
    <p:sldId id="437" r:id="rId184"/>
    <p:sldId id="438" r:id="rId185"/>
    <p:sldId id="439" r:id="rId186"/>
    <p:sldId id="440" r:id="rId187"/>
    <p:sldId id="441" r:id="rId188"/>
    <p:sldId id="442" r:id="rId189"/>
    <p:sldId id="443" r:id="rId190"/>
    <p:sldId id="444" r:id="rId191"/>
    <p:sldId id="445" r:id="rId192"/>
    <p:sldId id="446" r:id="rId193"/>
    <p:sldId id="447" r:id="rId194"/>
    <p:sldId id="448" r:id="rId195"/>
    <p:sldId id="449" r:id="rId196"/>
    <p:sldId id="450" r:id="rId197"/>
    <p:sldId id="451" r:id="rId198"/>
    <p:sldId id="452" r:id="rId199"/>
    <p:sldId id="453" r:id="rId200"/>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Relationship Id="rId100" Type="http://schemas.openxmlformats.org/officeDocument/2006/relationships/slide" Target="slides/slide98.xml"/><Relationship Id="rId101" Type="http://schemas.openxmlformats.org/officeDocument/2006/relationships/slide" Target="slides/slide99.xml"/><Relationship Id="rId102" Type="http://schemas.openxmlformats.org/officeDocument/2006/relationships/slide" Target="slides/slide100.xml"/><Relationship Id="rId103" Type="http://schemas.openxmlformats.org/officeDocument/2006/relationships/slide" Target="slides/slide101.xml"/><Relationship Id="rId104" Type="http://schemas.openxmlformats.org/officeDocument/2006/relationships/slide" Target="slides/slide102.xml"/><Relationship Id="rId105" Type="http://schemas.openxmlformats.org/officeDocument/2006/relationships/slide" Target="slides/slide103.xml"/><Relationship Id="rId106" Type="http://schemas.openxmlformats.org/officeDocument/2006/relationships/slide" Target="slides/slide104.xml"/><Relationship Id="rId107" Type="http://schemas.openxmlformats.org/officeDocument/2006/relationships/slide" Target="slides/slide105.xml"/><Relationship Id="rId108" Type="http://schemas.openxmlformats.org/officeDocument/2006/relationships/slide" Target="slides/slide106.xml"/><Relationship Id="rId109" Type="http://schemas.openxmlformats.org/officeDocument/2006/relationships/slide" Target="slides/slide107.xml"/><Relationship Id="rId110" Type="http://schemas.openxmlformats.org/officeDocument/2006/relationships/slide" Target="slides/slide108.xml"/><Relationship Id="rId111" Type="http://schemas.openxmlformats.org/officeDocument/2006/relationships/slide" Target="slides/slide109.xml"/><Relationship Id="rId112" Type="http://schemas.openxmlformats.org/officeDocument/2006/relationships/slide" Target="slides/slide110.xml"/><Relationship Id="rId113" Type="http://schemas.openxmlformats.org/officeDocument/2006/relationships/slide" Target="slides/slide111.xml"/><Relationship Id="rId114" Type="http://schemas.openxmlformats.org/officeDocument/2006/relationships/slide" Target="slides/slide112.xml"/><Relationship Id="rId115" Type="http://schemas.openxmlformats.org/officeDocument/2006/relationships/slide" Target="slides/slide113.xml"/><Relationship Id="rId116" Type="http://schemas.openxmlformats.org/officeDocument/2006/relationships/slide" Target="slides/slide114.xml"/><Relationship Id="rId117" Type="http://schemas.openxmlformats.org/officeDocument/2006/relationships/slide" Target="slides/slide115.xml"/><Relationship Id="rId118" Type="http://schemas.openxmlformats.org/officeDocument/2006/relationships/slide" Target="slides/slide116.xml"/><Relationship Id="rId119" Type="http://schemas.openxmlformats.org/officeDocument/2006/relationships/slide" Target="slides/slide117.xml"/><Relationship Id="rId120" Type="http://schemas.openxmlformats.org/officeDocument/2006/relationships/slide" Target="slides/slide118.xml"/><Relationship Id="rId121" Type="http://schemas.openxmlformats.org/officeDocument/2006/relationships/slide" Target="slides/slide119.xml"/><Relationship Id="rId122" Type="http://schemas.openxmlformats.org/officeDocument/2006/relationships/slide" Target="slides/slide120.xml"/><Relationship Id="rId123" Type="http://schemas.openxmlformats.org/officeDocument/2006/relationships/slide" Target="slides/slide121.xml"/><Relationship Id="rId124" Type="http://schemas.openxmlformats.org/officeDocument/2006/relationships/slide" Target="slides/slide122.xml"/><Relationship Id="rId125" Type="http://schemas.openxmlformats.org/officeDocument/2006/relationships/slide" Target="slides/slide123.xml"/><Relationship Id="rId126" Type="http://schemas.openxmlformats.org/officeDocument/2006/relationships/slide" Target="slides/slide124.xml"/><Relationship Id="rId127" Type="http://schemas.openxmlformats.org/officeDocument/2006/relationships/slide" Target="slides/slide125.xml"/><Relationship Id="rId128" Type="http://schemas.openxmlformats.org/officeDocument/2006/relationships/slide" Target="slides/slide126.xml"/><Relationship Id="rId129" Type="http://schemas.openxmlformats.org/officeDocument/2006/relationships/slide" Target="slides/slide127.xml"/><Relationship Id="rId130" Type="http://schemas.openxmlformats.org/officeDocument/2006/relationships/slide" Target="slides/slide128.xml"/><Relationship Id="rId131" Type="http://schemas.openxmlformats.org/officeDocument/2006/relationships/slide" Target="slides/slide129.xml"/><Relationship Id="rId132" Type="http://schemas.openxmlformats.org/officeDocument/2006/relationships/slide" Target="slides/slide130.xml"/><Relationship Id="rId133" Type="http://schemas.openxmlformats.org/officeDocument/2006/relationships/slide" Target="slides/slide131.xml"/><Relationship Id="rId134" Type="http://schemas.openxmlformats.org/officeDocument/2006/relationships/slide" Target="slides/slide132.xml"/><Relationship Id="rId135" Type="http://schemas.openxmlformats.org/officeDocument/2006/relationships/slide" Target="slides/slide133.xml"/><Relationship Id="rId136" Type="http://schemas.openxmlformats.org/officeDocument/2006/relationships/slide" Target="slides/slide134.xml"/><Relationship Id="rId137" Type="http://schemas.openxmlformats.org/officeDocument/2006/relationships/slide" Target="slides/slide135.xml"/><Relationship Id="rId138" Type="http://schemas.openxmlformats.org/officeDocument/2006/relationships/slide" Target="slides/slide136.xml"/><Relationship Id="rId139" Type="http://schemas.openxmlformats.org/officeDocument/2006/relationships/slide" Target="slides/slide137.xml"/><Relationship Id="rId140" Type="http://schemas.openxmlformats.org/officeDocument/2006/relationships/slide" Target="slides/slide138.xml"/><Relationship Id="rId141" Type="http://schemas.openxmlformats.org/officeDocument/2006/relationships/slide" Target="slides/slide139.xml"/><Relationship Id="rId142" Type="http://schemas.openxmlformats.org/officeDocument/2006/relationships/slide" Target="slides/slide140.xml"/><Relationship Id="rId143" Type="http://schemas.openxmlformats.org/officeDocument/2006/relationships/slide" Target="slides/slide141.xml"/><Relationship Id="rId144" Type="http://schemas.openxmlformats.org/officeDocument/2006/relationships/slide" Target="slides/slide142.xml"/><Relationship Id="rId145" Type="http://schemas.openxmlformats.org/officeDocument/2006/relationships/slide" Target="slides/slide143.xml"/><Relationship Id="rId146" Type="http://schemas.openxmlformats.org/officeDocument/2006/relationships/slide" Target="slides/slide144.xml"/><Relationship Id="rId147" Type="http://schemas.openxmlformats.org/officeDocument/2006/relationships/slide" Target="slides/slide145.xml"/><Relationship Id="rId148" Type="http://schemas.openxmlformats.org/officeDocument/2006/relationships/slide" Target="slides/slide146.xml"/><Relationship Id="rId149" Type="http://schemas.openxmlformats.org/officeDocument/2006/relationships/slide" Target="slides/slide147.xml"/><Relationship Id="rId150" Type="http://schemas.openxmlformats.org/officeDocument/2006/relationships/slide" Target="slides/slide148.xml"/><Relationship Id="rId151" Type="http://schemas.openxmlformats.org/officeDocument/2006/relationships/slide" Target="slides/slide149.xml"/><Relationship Id="rId152" Type="http://schemas.openxmlformats.org/officeDocument/2006/relationships/slide" Target="slides/slide150.xml"/><Relationship Id="rId153" Type="http://schemas.openxmlformats.org/officeDocument/2006/relationships/slide" Target="slides/slide151.xml"/><Relationship Id="rId154" Type="http://schemas.openxmlformats.org/officeDocument/2006/relationships/slide" Target="slides/slide152.xml"/><Relationship Id="rId155" Type="http://schemas.openxmlformats.org/officeDocument/2006/relationships/slide" Target="slides/slide153.xml"/><Relationship Id="rId156" Type="http://schemas.openxmlformats.org/officeDocument/2006/relationships/slide" Target="slides/slide154.xml"/><Relationship Id="rId157" Type="http://schemas.openxmlformats.org/officeDocument/2006/relationships/slide" Target="slides/slide155.xml"/><Relationship Id="rId158" Type="http://schemas.openxmlformats.org/officeDocument/2006/relationships/slide" Target="slides/slide156.xml"/><Relationship Id="rId159" Type="http://schemas.openxmlformats.org/officeDocument/2006/relationships/slide" Target="slides/slide157.xml"/><Relationship Id="rId160" Type="http://schemas.openxmlformats.org/officeDocument/2006/relationships/slide" Target="slides/slide158.xml"/><Relationship Id="rId161" Type="http://schemas.openxmlformats.org/officeDocument/2006/relationships/slide" Target="slides/slide159.xml"/><Relationship Id="rId162" Type="http://schemas.openxmlformats.org/officeDocument/2006/relationships/slide" Target="slides/slide160.xml"/><Relationship Id="rId163" Type="http://schemas.openxmlformats.org/officeDocument/2006/relationships/slide" Target="slides/slide161.xml"/><Relationship Id="rId164" Type="http://schemas.openxmlformats.org/officeDocument/2006/relationships/slide" Target="slides/slide162.xml"/><Relationship Id="rId165" Type="http://schemas.openxmlformats.org/officeDocument/2006/relationships/slide" Target="slides/slide163.xml"/><Relationship Id="rId166" Type="http://schemas.openxmlformats.org/officeDocument/2006/relationships/slide" Target="slides/slide164.xml"/><Relationship Id="rId167" Type="http://schemas.openxmlformats.org/officeDocument/2006/relationships/slide" Target="slides/slide165.xml"/><Relationship Id="rId168" Type="http://schemas.openxmlformats.org/officeDocument/2006/relationships/slide" Target="slides/slide166.xml"/><Relationship Id="rId169" Type="http://schemas.openxmlformats.org/officeDocument/2006/relationships/slide" Target="slides/slide167.xml"/><Relationship Id="rId170" Type="http://schemas.openxmlformats.org/officeDocument/2006/relationships/slide" Target="slides/slide168.xml"/><Relationship Id="rId171" Type="http://schemas.openxmlformats.org/officeDocument/2006/relationships/slide" Target="slides/slide169.xml"/><Relationship Id="rId172" Type="http://schemas.openxmlformats.org/officeDocument/2006/relationships/slide" Target="slides/slide170.xml"/><Relationship Id="rId173" Type="http://schemas.openxmlformats.org/officeDocument/2006/relationships/slide" Target="slides/slide171.xml"/><Relationship Id="rId174" Type="http://schemas.openxmlformats.org/officeDocument/2006/relationships/slide" Target="slides/slide172.xml"/><Relationship Id="rId175" Type="http://schemas.openxmlformats.org/officeDocument/2006/relationships/slide" Target="slides/slide173.xml"/><Relationship Id="rId176" Type="http://schemas.openxmlformats.org/officeDocument/2006/relationships/slide" Target="slides/slide174.xml"/><Relationship Id="rId177" Type="http://schemas.openxmlformats.org/officeDocument/2006/relationships/slide" Target="slides/slide175.xml"/><Relationship Id="rId178" Type="http://schemas.openxmlformats.org/officeDocument/2006/relationships/slide" Target="slides/slide176.xml"/><Relationship Id="rId179" Type="http://schemas.openxmlformats.org/officeDocument/2006/relationships/slide" Target="slides/slide177.xml"/><Relationship Id="rId180" Type="http://schemas.openxmlformats.org/officeDocument/2006/relationships/slide" Target="slides/slide178.xml"/><Relationship Id="rId181" Type="http://schemas.openxmlformats.org/officeDocument/2006/relationships/slide" Target="slides/slide179.xml"/><Relationship Id="rId182" Type="http://schemas.openxmlformats.org/officeDocument/2006/relationships/slide" Target="slides/slide180.xml"/><Relationship Id="rId183" Type="http://schemas.openxmlformats.org/officeDocument/2006/relationships/slide" Target="slides/slide181.xml"/><Relationship Id="rId184" Type="http://schemas.openxmlformats.org/officeDocument/2006/relationships/slide" Target="slides/slide182.xml"/><Relationship Id="rId185" Type="http://schemas.openxmlformats.org/officeDocument/2006/relationships/slide" Target="slides/slide183.xml"/><Relationship Id="rId186" Type="http://schemas.openxmlformats.org/officeDocument/2006/relationships/slide" Target="slides/slide184.xml"/><Relationship Id="rId187" Type="http://schemas.openxmlformats.org/officeDocument/2006/relationships/slide" Target="slides/slide185.xml"/><Relationship Id="rId188" Type="http://schemas.openxmlformats.org/officeDocument/2006/relationships/slide" Target="slides/slide186.xml"/><Relationship Id="rId189" Type="http://schemas.openxmlformats.org/officeDocument/2006/relationships/slide" Target="slides/slide187.xml"/><Relationship Id="rId190" Type="http://schemas.openxmlformats.org/officeDocument/2006/relationships/slide" Target="slides/slide188.xml"/><Relationship Id="rId191" Type="http://schemas.openxmlformats.org/officeDocument/2006/relationships/slide" Target="slides/slide189.xml"/><Relationship Id="rId192" Type="http://schemas.openxmlformats.org/officeDocument/2006/relationships/slide" Target="slides/slide190.xml"/><Relationship Id="rId193" Type="http://schemas.openxmlformats.org/officeDocument/2006/relationships/slide" Target="slides/slide191.xml"/><Relationship Id="rId194" Type="http://schemas.openxmlformats.org/officeDocument/2006/relationships/slide" Target="slides/slide192.xml"/><Relationship Id="rId195" Type="http://schemas.openxmlformats.org/officeDocument/2006/relationships/slide" Target="slides/slide193.xml"/><Relationship Id="rId196" Type="http://schemas.openxmlformats.org/officeDocument/2006/relationships/slide" Target="slides/slide194.xml"/><Relationship Id="rId197" Type="http://schemas.openxmlformats.org/officeDocument/2006/relationships/slide" Target="slides/slide195.xml"/><Relationship Id="rId198" Type="http://schemas.openxmlformats.org/officeDocument/2006/relationships/slide" Target="slides/slide196.xml"/><Relationship Id="rId199" Type="http://schemas.openxmlformats.org/officeDocument/2006/relationships/slide" Target="slides/slide197.xml"/><Relationship Id="rId200" Type="http://schemas.openxmlformats.org/officeDocument/2006/relationships/slide" Target="slides/slide19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Tahoma"/>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en-US" sz="3200" spc="-1" strike="noStrike">
              <a:latin typeface="Tahoma"/>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Tahoma"/>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Tahoma"/>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Tahoma"/>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Tahoma"/>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Tahoma"/>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Tahoma"/>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Tahoma"/>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Tahoma"/>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Tahoma"/>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Tahoma"/>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Tahoma"/>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Tahoma"/>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Tahoma"/>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Tahoma"/>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noAutofit/>
          </a:bodyPr>
          <a:p>
            <a:pPr algn="ctr"/>
            <a:endParaRPr b="0" lang="en-US" sz="3200" spc="-1" strike="noStrike">
              <a:latin typeface="Tahoma"/>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Tahoma"/>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en-US" sz="3200" spc="-1" strike="noStrike">
              <a:latin typeface="Tahoma"/>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Tahoma"/>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Tahoma"/>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Tahoma"/>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Tahom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noAutofit/>
          </a:bodyPr>
          <a:p>
            <a:pPr algn="ctr"/>
            <a:endParaRPr b="0" lang="en-US" sz="3200" spc="-1" strike="noStrike">
              <a:latin typeface="Tahoma"/>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Tahoma"/>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Tahoma"/>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Tahoma"/>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Tahoma"/>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Tahoma"/>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Tahoma"/>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Tahoma"/>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Tahoma"/>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Tahoma"/>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Tahoma"/>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Tahoma"/>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Tahoma"/>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en-US" sz="4400" spc="-1" strike="noStrike">
                <a:latin typeface="Tahoma"/>
              </a:rPr>
              <a:t>Click to edit the title text format</a:t>
            </a:r>
            <a:endParaRPr b="0" lang="en-US" sz="4400" spc="-1" strike="noStrike">
              <a:latin typeface="Tahoma"/>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4"/>
              </a:spcBef>
              <a:buClr>
                <a:srgbClr val="000000"/>
              </a:buClr>
              <a:buSzPct val="45000"/>
              <a:buFont typeface="Wingdings" charset="2"/>
              <a:buChar char=""/>
            </a:pPr>
            <a:r>
              <a:rPr b="0" lang="en-US" sz="3200" spc="-1" strike="noStrike">
                <a:latin typeface="Tahoma"/>
              </a:rPr>
              <a:t>Click to edit the outline text format</a:t>
            </a:r>
            <a:endParaRPr b="0" lang="en-US" sz="3200" spc="-1" strike="noStrike">
              <a:latin typeface="Tahoma"/>
            </a:endParaRPr>
          </a:p>
          <a:p>
            <a:pPr lvl="1" marL="864000" indent="-324000">
              <a:spcBef>
                <a:spcPts val="1134"/>
              </a:spcBef>
              <a:buClr>
                <a:srgbClr val="000000"/>
              </a:buClr>
              <a:buSzPct val="75000"/>
              <a:buFont typeface="Symbol" charset="2"/>
              <a:buChar char=""/>
            </a:pPr>
            <a:r>
              <a:rPr b="0" i="1" lang="en-US" sz="2800" spc="-1" strike="noStrike">
                <a:latin typeface="Tahoma"/>
              </a:rPr>
              <a:t>Second Outline Level</a:t>
            </a:r>
            <a:endParaRPr b="0" i="1" lang="en-US" sz="2800" spc="-1" strike="noStrike">
              <a:latin typeface="Tahoma"/>
            </a:endParaRPr>
          </a:p>
          <a:p>
            <a:pPr lvl="2" marL="1296000" indent="-288000">
              <a:spcBef>
                <a:spcPts val="850"/>
              </a:spcBef>
              <a:buClr>
                <a:srgbClr val="000000"/>
              </a:buClr>
              <a:buSzPct val="45000"/>
              <a:buFont typeface="Wingdings" charset="2"/>
              <a:buChar char=""/>
            </a:pPr>
            <a:r>
              <a:rPr b="0" i="1" lang="en-US" sz="2400" spc="-1" strike="noStrike">
                <a:latin typeface="Tahoma"/>
              </a:rPr>
              <a:t>Third Outline Level</a:t>
            </a:r>
            <a:endParaRPr b="0" i="1" lang="en-US" sz="2400" spc="-1" strike="noStrike">
              <a:latin typeface="Tahoma"/>
            </a:endParaRPr>
          </a:p>
          <a:p>
            <a:pPr lvl="3" marL="1728000" indent="-216000">
              <a:spcBef>
                <a:spcPts val="567"/>
              </a:spcBef>
              <a:buClr>
                <a:srgbClr val="000000"/>
              </a:buClr>
              <a:buSzPct val="75000"/>
              <a:buFont typeface="Symbol" charset="2"/>
              <a:buChar char=""/>
            </a:pPr>
            <a:r>
              <a:rPr b="0" i="1" lang="en-US" sz="2000" spc="-1" strike="noStrike">
                <a:latin typeface="Tahoma"/>
              </a:rPr>
              <a:t>Fourth Outline Level</a:t>
            </a:r>
            <a:endParaRPr b="0" i="1" lang="en-US" sz="2000" spc="-1" strike="noStrike">
              <a:latin typeface="Tahoma"/>
            </a:endParaRPr>
          </a:p>
          <a:p>
            <a:pPr lvl="4" marL="2160000" indent="-216000">
              <a:spcBef>
                <a:spcPts val="283"/>
              </a:spcBef>
              <a:buClr>
                <a:srgbClr val="000000"/>
              </a:buClr>
              <a:buSzPct val="45000"/>
              <a:buFont typeface="Wingdings" charset="2"/>
              <a:buChar char=""/>
            </a:pPr>
            <a:r>
              <a:rPr b="0" i="1" lang="en-US" sz="2000" spc="-1" strike="noStrike">
                <a:latin typeface="Tahoma"/>
              </a:rPr>
              <a:t>Fifth Outline Level</a:t>
            </a:r>
            <a:endParaRPr b="0" i="1" lang="en-US" sz="2000" spc="-1" strike="noStrike">
              <a:latin typeface="Tahoma"/>
            </a:endParaRPr>
          </a:p>
          <a:p>
            <a:pPr lvl="5" marL="2592000" indent="-216000">
              <a:spcBef>
                <a:spcPts val="283"/>
              </a:spcBef>
              <a:buClr>
                <a:srgbClr val="000000"/>
              </a:buClr>
              <a:buSzPct val="45000"/>
              <a:buFont typeface="Wingdings" charset="2"/>
              <a:buChar char=""/>
            </a:pPr>
            <a:r>
              <a:rPr b="0" i="1" lang="en-US" sz="2000" spc="-1" strike="noStrike">
                <a:latin typeface="Tahoma"/>
              </a:rPr>
              <a:t>Sixth Outline Level</a:t>
            </a:r>
            <a:endParaRPr b="0" i="1" lang="en-US" sz="2000" spc="-1" strike="noStrike">
              <a:latin typeface="Tahoma"/>
            </a:endParaRPr>
          </a:p>
          <a:p>
            <a:pPr lvl="6" marL="3024000" indent="-216000">
              <a:spcBef>
                <a:spcPts val="283"/>
              </a:spcBef>
              <a:buClr>
                <a:srgbClr val="000000"/>
              </a:buClr>
              <a:buSzPct val="45000"/>
              <a:buFont typeface="Wingdings" charset="2"/>
              <a:buChar char=""/>
            </a:pPr>
            <a:r>
              <a:rPr b="0" i="1" lang="en-US" sz="2000" spc="-1" strike="noStrike">
                <a:latin typeface="Tahoma"/>
              </a:rPr>
              <a:t>Seventh Outline Level</a:t>
            </a:r>
            <a:endParaRPr b="0" i="1" lang="en-US" sz="2000" spc="-1" strike="noStrike">
              <a:latin typeface="Tahoma"/>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noAutofit/>
          </a:bodyPr>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noAutofit/>
          </a:bodyPr>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noAutofit/>
          </a:bodyPr>
          <a:p>
            <a:pPr algn="r"/>
            <a:fld id="{CA53C907-8AD2-4B92-8DBA-A13BC4AEF7E8}"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4.xml.rels><?xml version="1.0" encoding="UTF-8"?>
<Relationships xmlns="http://schemas.openxmlformats.org/package/2006/relationships"><Relationship Id="rId1" Type="http://schemas.openxmlformats.org/officeDocument/2006/relationships/image" Target="../media/image59.png"/><Relationship Id="rId2" Type="http://schemas.openxmlformats.org/officeDocument/2006/relationships/image" Target="../media/image60.png"/><Relationship Id="rId3" Type="http://schemas.openxmlformats.org/officeDocument/2006/relationships/image" Target="../media/image61.png"/><Relationship Id="rId4" Type="http://schemas.openxmlformats.org/officeDocument/2006/relationships/slideLayout" Target="../slideLayouts/slideLayout3.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8.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image" Target="../media/image63.png"/><Relationship Id="rId3" Type="http://schemas.openxmlformats.org/officeDocument/2006/relationships/slideLayout" Target="../slideLayouts/slideLayout3.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4.xml.rels><?xml version="1.0" encoding="UTF-8"?>
<Relationships xmlns="http://schemas.openxmlformats.org/package/2006/relationships"><Relationship Id="rId1" Type="http://schemas.openxmlformats.org/officeDocument/2006/relationships/image" Target="../media/image64.png"/><Relationship Id="rId2" Type="http://schemas.openxmlformats.org/officeDocument/2006/relationships/slideLayout" Target="../slideLayouts/slideLayout3.xml"/>
</Relationships>
</file>

<file path=ppt/slides/_rels/slide1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6.xml.rels><?xml version="1.0" encoding="UTF-8"?>
<Relationships xmlns="http://schemas.openxmlformats.org/package/2006/relationships"><Relationship Id="rId1" Type="http://schemas.openxmlformats.org/officeDocument/2006/relationships/image" Target="../media/image65.png"/><Relationship Id="rId2" Type="http://schemas.openxmlformats.org/officeDocument/2006/relationships/slideLayout" Target="../slideLayouts/slideLayout3.xml"/>
</Relationships>
</file>

<file path=ppt/slides/_rels/slide1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9.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1.xml.rels><?xml version="1.0" encoding="UTF-8"?>
<Relationships xmlns="http://schemas.openxmlformats.org/package/2006/relationships"><Relationship Id="rId1" Type="http://schemas.openxmlformats.org/officeDocument/2006/relationships/image" Target="../media/image67.png"/><Relationship Id="rId2" Type="http://schemas.openxmlformats.org/officeDocument/2006/relationships/slideLayout" Target="../slideLayouts/slideLayout3.xml"/>
</Relationships>
</file>

<file path=ppt/slides/_rels/slide12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3.xml.rels><?xml version="1.0" encoding="UTF-8"?>
<Relationships xmlns="http://schemas.openxmlformats.org/package/2006/relationships"><Relationship Id="rId1" Type="http://schemas.openxmlformats.org/officeDocument/2006/relationships/image" Target="../media/image68.png"/><Relationship Id="rId2" Type="http://schemas.openxmlformats.org/officeDocument/2006/relationships/slideLayout" Target="../slideLayouts/slideLayout3.xml"/>
</Relationships>
</file>

<file path=ppt/slides/_rels/slide12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5.xml.rels><?xml version="1.0" encoding="UTF-8"?>
<Relationships xmlns="http://schemas.openxmlformats.org/package/2006/relationships"><Relationship Id="rId1" Type="http://schemas.openxmlformats.org/officeDocument/2006/relationships/image" Target="../media/image69.png"/><Relationship Id="rId2" Type="http://schemas.openxmlformats.org/officeDocument/2006/relationships/slideLayout" Target="../slideLayouts/slideLayout3.xml"/>
</Relationships>
</file>

<file path=ppt/slides/_rels/slide12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7.xml.rels><?xml version="1.0" encoding="UTF-8"?>
<Relationships xmlns="http://schemas.openxmlformats.org/package/2006/relationships"><Relationship Id="rId1" Type="http://schemas.openxmlformats.org/officeDocument/2006/relationships/image" Target="../media/image70.png"/><Relationship Id="rId2" Type="http://schemas.openxmlformats.org/officeDocument/2006/relationships/slideLayout" Target="../slideLayouts/slideLayout3.xml"/>
</Relationships>
</file>

<file path=ppt/slides/_rels/slide128.xml.rels><?xml version="1.0" encoding="UTF-8"?>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3.xml"/>
</Relationships>
</file>

<file path=ppt/slides/_rels/slide129.xml.rels><?xml version="1.0" encoding="UTF-8"?>
<Relationships xmlns="http://schemas.openxmlformats.org/package/2006/relationships"><Relationship Id="rId1" Type="http://schemas.openxmlformats.org/officeDocument/2006/relationships/image" Target="../media/image72.png"/><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0.xml.rels><?xml version="1.0" encoding="UTF-8"?>
<Relationships xmlns="http://schemas.openxmlformats.org/package/2006/relationships"><Relationship Id="rId1" Type="http://schemas.openxmlformats.org/officeDocument/2006/relationships/image" Target="../media/image73.png"/><Relationship Id="rId2" Type="http://schemas.openxmlformats.org/officeDocument/2006/relationships/slideLayout" Target="../slideLayouts/slideLayout3.xml"/>
</Relationships>
</file>

<file path=ppt/slides/_rels/slide131.xml.rels><?xml version="1.0" encoding="UTF-8"?>
<Relationships xmlns="http://schemas.openxmlformats.org/package/2006/relationships"><Relationship Id="rId1" Type="http://schemas.openxmlformats.org/officeDocument/2006/relationships/image" Target="../media/image74.png"/><Relationship Id="rId2" Type="http://schemas.openxmlformats.org/officeDocument/2006/relationships/slideLayout" Target="../slideLayouts/slideLayout3.xml"/>
</Relationships>
</file>

<file path=ppt/slides/_rels/slide132.xml.rels><?xml version="1.0" encoding="UTF-8"?>
<Relationships xmlns="http://schemas.openxmlformats.org/package/2006/relationships"><Relationship Id="rId1" Type="http://schemas.openxmlformats.org/officeDocument/2006/relationships/image" Target="../media/image75.png"/><Relationship Id="rId2" Type="http://schemas.openxmlformats.org/officeDocument/2006/relationships/slideLayout" Target="../slideLayouts/slideLayout3.xml"/>
</Relationships>
</file>

<file path=ppt/slides/_rels/slide133.xml.rels><?xml version="1.0" encoding="UTF-8"?>
<Relationships xmlns="http://schemas.openxmlformats.org/package/2006/relationships"><Relationship Id="rId1" Type="http://schemas.openxmlformats.org/officeDocument/2006/relationships/image" Target="../media/image76.png"/><Relationship Id="rId2" Type="http://schemas.openxmlformats.org/officeDocument/2006/relationships/slideLayout" Target="../slideLayouts/slideLayout3.xml"/>
</Relationships>
</file>

<file path=ppt/slides/_rels/slide13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6.xml.rels><?xml version="1.0" encoding="UTF-8"?>
<Relationships xmlns="http://schemas.openxmlformats.org/package/2006/relationships"><Relationship Id="rId1" Type="http://schemas.openxmlformats.org/officeDocument/2006/relationships/image" Target="../media/image77.png"/><Relationship Id="rId2" Type="http://schemas.openxmlformats.org/officeDocument/2006/relationships/slideLayout" Target="../slideLayouts/slideLayout3.xml"/>
</Relationships>
</file>

<file path=ppt/slides/_rels/slide13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8.xml.rels><?xml version="1.0" encoding="UTF-8"?>
<Relationships xmlns="http://schemas.openxmlformats.org/package/2006/relationships"><Relationship Id="rId1" Type="http://schemas.openxmlformats.org/officeDocument/2006/relationships/image" Target="../media/image78.png"/><Relationship Id="rId2" Type="http://schemas.openxmlformats.org/officeDocument/2006/relationships/slideLayout" Target="../slideLayouts/slideLayout3.xml"/>
</Relationships>
</file>

<file path=ppt/slides/_rels/slide13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0.xml.rels><?xml version="1.0" encoding="UTF-8"?>
<Relationships xmlns="http://schemas.openxmlformats.org/package/2006/relationships"><Relationship Id="rId1" Type="http://schemas.openxmlformats.org/officeDocument/2006/relationships/image" Target="../media/image79.png"/><Relationship Id="rId2" Type="http://schemas.openxmlformats.org/officeDocument/2006/relationships/slideLayout" Target="../slideLayouts/slideLayout3.xml"/>
</Relationships>
</file>

<file path=ppt/slides/_rels/slide14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3.xml.rels><?xml version="1.0" encoding="UTF-8"?>
<Relationships xmlns="http://schemas.openxmlformats.org/package/2006/relationships"><Relationship Id="rId1" Type="http://schemas.openxmlformats.org/officeDocument/2006/relationships/image" Target="../media/image80.png"/><Relationship Id="rId2" Type="http://schemas.openxmlformats.org/officeDocument/2006/relationships/slideLayout" Target="../slideLayouts/slideLayout3.xml"/>
</Relationships>
</file>

<file path=ppt/slides/_rels/slide14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6.xml.rels><?xml version="1.0" encoding="UTF-8"?>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3.xml"/>
</Relationships>
</file>

<file path=ppt/slides/_rels/slide14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8.xml.rels><?xml version="1.0" encoding="UTF-8"?>
<Relationships xmlns="http://schemas.openxmlformats.org/package/2006/relationships"><Relationship Id="rId1" Type="http://schemas.openxmlformats.org/officeDocument/2006/relationships/image" Target="../media/image82.png"/><Relationship Id="rId2" Type="http://schemas.openxmlformats.org/officeDocument/2006/relationships/slideLayout" Target="../slideLayouts/slideLayout3.xml"/>
</Relationships>
</file>

<file path=ppt/slides/_rels/slide14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0.xml.rels><?xml version="1.0" encoding="UTF-8"?>
<Relationships xmlns="http://schemas.openxmlformats.org/package/2006/relationships"><Relationship Id="rId1" Type="http://schemas.openxmlformats.org/officeDocument/2006/relationships/image" Target="../media/image83.png"/><Relationship Id="rId2" Type="http://schemas.openxmlformats.org/officeDocument/2006/relationships/slideLayout" Target="../slideLayouts/slideLayout3.xml"/>
</Relationships>
</file>

<file path=ppt/slides/_rels/slide15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2.xml.rels><?xml version="1.0" encoding="UTF-8"?>
<Relationships xmlns="http://schemas.openxmlformats.org/package/2006/relationships"><Relationship Id="rId1" Type="http://schemas.openxmlformats.org/officeDocument/2006/relationships/image" Target="../media/image84.png"/><Relationship Id="rId2" Type="http://schemas.openxmlformats.org/officeDocument/2006/relationships/slideLayout" Target="../slideLayouts/slideLayout3.xml"/>
</Relationships>
</file>

<file path=ppt/slides/_rels/slide15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4.xml.rels><?xml version="1.0" encoding="UTF-8"?>
<Relationships xmlns="http://schemas.openxmlformats.org/package/2006/relationships"><Relationship Id="rId1" Type="http://schemas.openxmlformats.org/officeDocument/2006/relationships/image" Target="../media/image85.png"/><Relationship Id="rId2" Type="http://schemas.openxmlformats.org/officeDocument/2006/relationships/slideLayout" Target="../slideLayouts/slideLayout3.xml"/>
</Relationships>
</file>

<file path=ppt/slides/_rels/slide15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6.xml.rels><?xml version="1.0" encoding="UTF-8"?>
<Relationships xmlns="http://schemas.openxmlformats.org/package/2006/relationships"><Relationship Id="rId1" Type="http://schemas.openxmlformats.org/officeDocument/2006/relationships/image" Target="../media/image86.png"/><Relationship Id="rId2" Type="http://schemas.openxmlformats.org/officeDocument/2006/relationships/slideLayout" Target="../slideLayouts/slideLayout3.xml"/>
</Relationships>
</file>

<file path=ppt/slides/_rels/slide15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9.xml.rels><?xml version="1.0" encoding="UTF-8"?>
<Relationships xmlns="http://schemas.openxmlformats.org/package/2006/relationships"><Relationship Id="rId1" Type="http://schemas.openxmlformats.org/officeDocument/2006/relationships/image" Target="../media/image87.png"/><Relationship Id="rId2"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1.xml.rels><?xml version="1.0" encoding="UTF-8"?>
<Relationships xmlns="http://schemas.openxmlformats.org/package/2006/relationships"><Relationship Id="rId1" Type="http://schemas.openxmlformats.org/officeDocument/2006/relationships/image" Target="../media/image88.png"/><Relationship Id="rId2" Type="http://schemas.openxmlformats.org/officeDocument/2006/relationships/slideLayout" Target="../slideLayouts/slideLayout3.xml"/>
</Relationships>
</file>

<file path=ppt/slides/_rels/slide16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5.xml.rels><?xml version="1.0" encoding="UTF-8"?>
<Relationships xmlns="http://schemas.openxmlformats.org/package/2006/relationships"><Relationship Id="rId1" Type="http://schemas.openxmlformats.org/officeDocument/2006/relationships/image" Target="../media/image89.png"/><Relationship Id="rId2" Type="http://schemas.openxmlformats.org/officeDocument/2006/relationships/image" Target="../media/image90.png"/><Relationship Id="rId3" Type="http://schemas.openxmlformats.org/officeDocument/2006/relationships/image" Target="../media/image91.png"/><Relationship Id="rId4" Type="http://schemas.openxmlformats.org/officeDocument/2006/relationships/slideLayout" Target="../slideLayouts/slideLayout3.xml"/>
</Relationships>
</file>

<file path=ppt/slides/_rels/slide16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1.xml.rels><?xml version="1.0" encoding="UTF-8"?>
<Relationships xmlns="http://schemas.openxmlformats.org/package/2006/relationships"><Relationship Id="rId1" Type="http://schemas.openxmlformats.org/officeDocument/2006/relationships/image" Target="../media/image92.png"/><Relationship Id="rId2" Type="http://schemas.openxmlformats.org/officeDocument/2006/relationships/image" Target="../media/image93.png"/><Relationship Id="rId3" Type="http://schemas.openxmlformats.org/officeDocument/2006/relationships/image" Target="../media/image94.png"/><Relationship Id="rId4" Type="http://schemas.openxmlformats.org/officeDocument/2006/relationships/slideLayout" Target="../slideLayouts/slideLayout3.xml"/>
</Relationships>
</file>

<file path=ppt/slides/_rels/slide17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7.xml.rels><?xml version="1.0" encoding="UTF-8"?>
<Relationships xmlns="http://schemas.openxmlformats.org/package/2006/relationships"><Relationship Id="rId1" Type="http://schemas.openxmlformats.org/officeDocument/2006/relationships/image" Target="../media/image95.png"/><Relationship Id="rId2" Type="http://schemas.openxmlformats.org/officeDocument/2006/relationships/image" Target="../media/image96.png"/><Relationship Id="rId3" Type="http://schemas.openxmlformats.org/officeDocument/2006/relationships/image" Target="../media/image97.png"/><Relationship Id="rId4" Type="http://schemas.openxmlformats.org/officeDocument/2006/relationships/slideLayout" Target="../slideLayouts/slideLayout3.xml"/>
</Relationships>
</file>

<file path=ppt/slides/_rels/slide17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4.xml.rels><?xml version="1.0" encoding="UTF-8"?>
<Relationships xmlns="http://schemas.openxmlformats.org/package/2006/relationships"><Relationship Id="rId1" Type="http://schemas.openxmlformats.org/officeDocument/2006/relationships/image" Target="../media/image98.png"/><Relationship Id="rId2" Type="http://schemas.openxmlformats.org/officeDocument/2006/relationships/image" Target="../media/image99.png"/><Relationship Id="rId3" Type="http://schemas.openxmlformats.org/officeDocument/2006/relationships/slideLayout" Target="../slideLayouts/slideLayout3.xml"/>
</Relationships>
</file>

<file path=ppt/slides/_rels/slide195.xml.rels><?xml version="1.0" encoding="UTF-8"?>
<Relationships xmlns="http://schemas.openxmlformats.org/package/2006/relationships"><Relationship Id="rId1" Type="http://schemas.openxmlformats.org/officeDocument/2006/relationships/image" Target="../media/image100.png"/><Relationship Id="rId2" Type="http://schemas.openxmlformats.org/officeDocument/2006/relationships/slideLayout" Target="../slideLayouts/slideLayout3.xml"/>
</Relationships>
</file>

<file path=ppt/slides/_rels/slide19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8.xml.rels><?xml version="1.0" encoding="UTF-8"?>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slideLayout" Target="../slideLayouts/slideLayout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9.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2.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slideLayout" Target="../slideLayouts/slideLayout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5.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slideLayout" Target="../slideLayouts/slideLayout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7.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image" Target="../media/image35.png"/><Relationship Id="rId4" Type="http://schemas.openxmlformats.org/officeDocument/2006/relationships/slideLayout" Target="../slideLayouts/slideLayout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9.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1.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slideLayout" Target="../slideLayouts/slideLayout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3.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slideLayout" Target="../slideLayouts/slideLayout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5.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slideLayout" Target="../slideLayouts/slideLayout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7.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slideLayout" Target="../slideLayouts/slideLayout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3.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9.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image" Target="../media/image47.png"/><Relationship Id="rId3"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0.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image" Target="../media/image49.png"/><Relationship Id="rId3" Type="http://schemas.openxmlformats.org/officeDocument/2006/relationships/slideLayout" Target="../slideLayouts/slideLayout3.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9.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image" Target="../media/image51.png"/><Relationship Id="rId3" Type="http://schemas.openxmlformats.org/officeDocument/2006/relationships/image" Target="../media/image52.png"/><Relationship Id="rId4" Type="http://schemas.openxmlformats.org/officeDocument/2006/relationships/image" Target="../media/image53.png"/><Relationship Id="rId5"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4.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image" Target="../media/image55.png"/><Relationship Id="rId3" Type="http://schemas.openxmlformats.org/officeDocument/2006/relationships/image" Target="../media/image56.png"/><Relationship Id="rId4" Type="http://schemas.openxmlformats.org/officeDocument/2006/relationships/image" Target="../media/image57.png"/><Relationship Id="rId5" Type="http://schemas.openxmlformats.org/officeDocument/2006/relationships/slideLayout" Target="../slideLayouts/slideLayout3.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9.xml.rels><?xml version="1.0" encoding="UTF-8"?>
<Relationships xmlns="http://schemas.openxmlformats.org/package/2006/relationships"><Relationship Id="rId1" Type="http://schemas.openxmlformats.org/officeDocument/2006/relationships/image" Target="../media/image58.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PHP Forms Processing</a:t>
            </a:r>
            <a:endParaRPr b="0" lang="en-US" sz="4400" spc="-1" strike="noStrike">
              <a:latin typeface="Tahoma"/>
            </a:endParaRPr>
          </a:p>
        </p:txBody>
      </p:sp>
      <p:sp>
        <p:nvSpPr>
          <p:cNvPr id="42" name="TextShape 2"/>
          <p:cNvSpPr txBox="1"/>
          <p:nvPr/>
        </p:nvSpPr>
        <p:spPr>
          <a:xfrm>
            <a:off x="504000" y="1326600"/>
            <a:ext cx="9071640" cy="3288240"/>
          </a:xfrm>
          <a:prstGeom prst="rect">
            <a:avLst/>
          </a:prstGeom>
          <a:noFill/>
          <a:ln w="0">
            <a:noFill/>
          </a:ln>
        </p:spPr>
        <p:txBody>
          <a:bodyPr lIns="0" rIns="0" tIns="0" bIns="0" anchor="ctr">
            <a:noAutofit/>
          </a:bodyPr>
          <a:p>
            <a:pPr algn="ctr"/>
            <a:r>
              <a:rPr b="0" lang="en-US" sz="3200" spc="-1" strike="noStrike">
                <a:latin typeface="Tahoma"/>
              </a:rPr>
              <a:t>Presented by Ulvi Bajarani, SID 20539914</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The</a:t>
            </a:r>
            <a:r>
              <a:rPr b="0" i="1" lang="en-US" sz="4400" spc="-1" strike="noStrike">
                <a:latin typeface="Tahoma"/>
              </a:rPr>
              <a:t> get</a:t>
            </a:r>
            <a:r>
              <a:rPr b="0" lang="en-US" sz="4400" spc="-1" strike="noStrike">
                <a:latin typeface="Tahoma"/>
              </a:rPr>
              <a:t> method</a:t>
            </a:r>
            <a:endParaRPr b="0" lang="en-US" sz="4400" spc="-1" strike="noStrike">
              <a:latin typeface="Tahoma"/>
            </a:endParaRPr>
          </a:p>
        </p:txBody>
      </p:sp>
      <p:sp>
        <p:nvSpPr>
          <p:cNvPr id="58" name="TextShape 2"/>
          <p:cNvSpPr txBox="1"/>
          <p:nvPr/>
        </p:nvSpPr>
        <p:spPr>
          <a:xfrm>
            <a:off x="504000" y="1326600"/>
            <a:ext cx="9071640" cy="3288240"/>
          </a:xfrm>
          <a:prstGeom prst="rect">
            <a:avLst/>
          </a:prstGeom>
          <a:noFill/>
          <a:ln w="0">
            <a:noFill/>
          </a:ln>
        </p:spPr>
        <p:txBody>
          <a:bodyPr lIns="0" rIns="0" tIns="0" bIns="0">
            <a:normAutofit fontScale="38000"/>
          </a:bodyPr>
          <a:p>
            <a:pPr marL="432000" indent="-324000">
              <a:spcBef>
                <a:spcPts val="1414"/>
              </a:spcBef>
              <a:buClr>
                <a:srgbClr val="000000"/>
              </a:buClr>
              <a:buSzPct val="45000"/>
              <a:buFont typeface="Wingdings" charset="2"/>
              <a:buChar char=""/>
            </a:pPr>
            <a:r>
              <a:rPr b="0" lang="en-US" sz="3200" spc="-1" strike="noStrike">
                <a:latin typeface="Tahoma"/>
              </a:rPr>
              <a:t>Appends form-data into the URL in name/value pairs: URL?name=value&amp;name=value</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The length of a URL is limited (about 3000 characters)</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Never use GET to send sensitive data! (will be visible in the URL)</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Useful for form submissions where a user wants to bookmark the result, because might be cached.</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GET is better for non-secure data, like query strings in Google.</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504000" y="161640"/>
            <a:ext cx="9071640" cy="1075320"/>
          </a:xfrm>
          <a:prstGeom prst="rect">
            <a:avLst/>
          </a:prstGeom>
          <a:noFill/>
          <a:ln w="0">
            <a:noFill/>
          </a:ln>
        </p:spPr>
        <p:txBody>
          <a:bodyPr lIns="0" rIns="0" tIns="0" bIns="0" anchor="ctr">
            <a:noAutofit/>
          </a:bodyPr>
          <a:p>
            <a:pPr algn="ctr">
              <a:lnSpc>
                <a:spcPct val="100000"/>
              </a:lnSpc>
            </a:pPr>
            <a:r>
              <a:rPr b="0" lang="en-US" sz="4400" spc="-1" strike="noStrike">
                <a:latin typeface="Tahoma"/>
                <a:ea typeface="Microsoft YaHei"/>
              </a:rPr>
              <a:t>&lt;fieldset&gt; attributes</a:t>
            </a:r>
            <a:r>
              <a:rPr b="0" lang="en-US" sz="2600" spc="-1" strike="noStrike">
                <a:latin typeface="Tahoma"/>
                <a:ea typeface="Microsoft YaHei"/>
              </a:rPr>
              <a:t> </a:t>
            </a:r>
            <a:r>
              <a:rPr b="0" lang="en-US" sz="2600" spc="-1" strike="noStrike">
                <a:latin typeface="Tahoma"/>
              </a:rPr>
              <a:t>(values in the parentheses)</a:t>
            </a:r>
            <a:endParaRPr b="0" lang="en-US" sz="2600" spc="-1" strike="noStrike">
              <a:latin typeface="Tahoma"/>
            </a:endParaRPr>
          </a:p>
        </p:txBody>
      </p:sp>
      <p:sp>
        <p:nvSpPr>
          <p:cNvPr id="231" name="TextShape 2"/>
          <p:cNvSpPr txBox="1"/>
          <p:nvPr/>
        </p:nvSpPr>
        <p:spPr>
          <a:xfrm>
            <a:off x="504000" y="1326600"/>
            <a:ext cx="9071640" cy="2331000"/>
          </a:xfrm>
          <a:prstGeom prst="rect">
            <a:avLst/>
          </a:prstGeom>
          <a:noFill/>
          <a:ln w="0">
            <a:noFill/>
          </a:ln>
        </p:spPr>
        <p:txBody>
          <a:bodyPr lIns="0" rIns="0" tIns="0" bIns="0">
            <a:normAutofit fontScale="74000"/>
          </a:bodyPr>
          <a:p>
            <a:pPr marL="432000" indent="-324000">
              <a:spcBef>
                <a:spcPts val="1414"/>
              </a:spcBef>
              <a:buClr>
                <a:srgbClr val="000000"/>
              </a:buClr>
              <a:buSzPct val="45000"/>
              <a:buFont typeface="Wingdings" charset="2"/>
              <a:buChar char=""/>
            </a:pPr>
            <a:r>
              <a:rPr b="0" lang="en-US" sz="3200" spc="-1" strike="noStrike">
                <a:latin typeface="Tahoma"/>
              </a:rPr>
              <a:t>disabled  Specifies that a group of related form elements should be disabled</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form ( </a:t>
            </a:r>
            <a:r>
              <a:rPr b="0" i="1" lang="en-US" sz="3200" spc="-1" strike="noStrike">
                <a:latin typeface="Tahoma"/>
              </a:rPr>
              <a:t>form_id</a:t>
            </a:r>
            <a:r>
              <a:rPr b="0" lang="en-US" sz="3200" spc="-1" strike="noStrike">
                <a:latin typeface="Tahoma"/>
              </a:rPr>
              <a:t> ) Specifies which form the fieldset belongs to</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name ( </a:t>
            </a:r>
            <a:r>
              <a:rPr b="0" i="1" lang="en-US" sz="3200" spc="-1" strike="noStrike">
                <a:latin typeface="Tahoma"/>
              </a:rPr>
              <a:t>text</a:t>
            </a:r>
            <a:r>
              <a:rPr b="0" lang="en-US" sz="3200" spc="-1" strike="noStrike">
                <a:latin typeface="Tahoma"/>
              </a:rPr>
              <a:t> ) Specifies a name for the fieldset</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548640" y="2345400"/>
            <a:ext cx="9071640" cy="946440"/>
          </a:xfrm>
          <a:prstGeom prst="rect">
            <a:avLst/>
          </a:prstGeom>
          <a:noFill/>
          <a:ln w="0">
            <a:noFill/>
          </a:ln>
        </p:spPr>
        <p:txBody>
          <a:bodyPr lIns="0" rIns="0" tIns="0" bIns="0" anchor="ctr">
            <a:noAutofit/>
          </a:bodyPr>
          <a:p>
            <a:pPr algn="ctr"/>
            <a:r>
              <a:rPr b="0" lang="en-US" sz="4400" spc="-1" strike="noStrike">
                <a:latin typeface="Tahoma"/>
              </a:rPr>
              <a:t>&lt;datalist&gt;</a:t>
            </a:r>
            <a:endParaRPr b="0" lang="en-US" sz="4400" spc="-1" strike="noStrike">
              <a:latin typeface="Tahoma"/>
            </a:endParaRPr>
          </a:p>
        </p:txBody>
      </p:sp>
    </p:spTree>
  </p:cSld>
  <mc:AlternateContent>
    <mc:Choice Requires="p14">
      <p:transition spd="slow" p14:dur="2000"/>
    </mc:Choice>
    <mc:Fallback>
      <p:transition spd="slow"/>
    </mc:Fallback>
  </mc:AlternateContent>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
          <p:cNvSpPr txBox="1"/>
          <p:nvPr/>
        </p:nvSpPr>
        <p:spPr>
          <a:xfrm>
            <a:off x="504000" y="226080"/>
            <a:ext cx="9071640" cy="946440"/>
          </a:xfrm>
          <a:prstGeom prst="rect">
            <a:avLst/>
          </a:prstGeom>
          <a:noFill/>
          <a:ln w="0">
            <a:noFill/>
          </a:ln>
        </p:spPr>
        <p:txBody>
          <a:bodyPr lIns="0" rIns="0" tIns="0" bIns="0" anchor="ctr">
            <a:noAutofit/>
          </a:bodyPr>
          <a:p>
            <a:pPr algn="ctr">
              <a:lnSpc>
                <a:spcPct val="100000"/>
              </a:lnSpc>
            </a:pPr>
            <a:r>
              <a:rPr b="0" lang="en-US" sz="4400" spc="-1" strike="noStrike">
                <a:latin typeface="Tahoma"/>
              </a:rPr>
              <a:t>&lt;datalist&gt; tag</a:t>
            </a:r>
            <a:endParaRPr b="0" lang="en-US" sz="4400" spc="-1" strike="noStrike">
              <a:latin typeface="Tahoma"/>
            </a:endParaRPr>
          </a:p>
        </p:txBody>
      </p:sp>
      <p:sp>
        <p:nvSpPr>
          <p:cNvPr id="234" name="TextShape 2"/>
          <p:cNvSpPr txBox="1"/>
          <p:nvPr/>
        </p:nvSpPr>
        <p:spPr>
          <a:xfrm>
            <a:off x="504000" y="1326600"/>
            <a:ext cx="9071640" cy="3288240"/>
          </a:xfrm>
          <a:prstGeom prst="rect">
            <a:avLst/>
          </a:prstGeom>
          <a:noFill/>
          <a:ln w="0">
            <a:noFill/>
          </a:ln>
        </p:spPr>
        <p:txBody>
          <a:bodyPr lIns="0" rIns="0" tIns="0" bIns="0">
            <a:normAutofit fontScale="70000"/>
          </a:bodyPr>
          <a:p>
            <a:pPr marL="432000" indent="-324000">
              <a:spcBef>
                <a:spcPts val="1414"/>
              </a:spcBef>
              <a:buClr>
                <a:srgbClr val="000000"/>
              </a:buClr>
              <a:buSzPct val="45000"/>
              <a:buFont typeface="Wingdings" charset="2"/>
              <a:buChar char=""/>
            </a:pPr>
            <a:r>
              <a:rPr b="0" lang="en-US" sz="3200" spc="-1" strike="noStrike">
                <a:latin typeface="Tahoma"/>
              </a:rPr>
              <a:t>Specifies a list of pre-defined options for an &lt;input&gt; element. It is done by "autocomplete" feature for &lt;input&gt; elements. Users will see a drop-down list of pre-defined options as they input data.</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The &lt;datalist&gt; element's id attribute must be equal to the &lt;input&gt; element's list attribute (this binds them together).</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274320" y="274320"/>
            <a:ext cx="9071640" cy="946440"/>
          </a:xfrm>
          <a:prstGeom prst="rect">
            <a:avLst/>
          </a:prstGeom>
          <a:noFill/>
          <a:ln w="0">
            <a:noFill/>
          </a:ln>
        </p:spPr>
        <p:txBody>
          <a:bodyPr lIns="0" rIns="0" tIns="0" bIns="0" anchor="ctr">
            <a:noAutofit/>
          </a:bodyPr>
          <a:p>
            <a:pPr algn="ctr"/>
            <a:r>
              <a:rPr b="0" lang="en-US" sz="4400" spc="-1" strike="noStrike">
                <a:latin typeface="Tahoma"/>
              </a:rPr>
              <a:t>&lt;datalist&gt; tag</a:t>
            </a:r>
            <a:endParaRPr b="0" lang="en-US" sz="4400" spc="-1" strike="noStrike">
              <a:latin typeface="Tahoma"/>
            </a:endParaRPr>
          </a:p>
        </p:txBody>
      </p:sp>
      <p:sp>
        <p:nvSpPr>
          <p:cNvPr id="236" name="TextShape 2"/>
          <p:cNvSpPr txBox="1"/>
          <p:nvPr/>
        </p:nvSpPr>
        <p:spPr>
          <a:xfrm>
            <a:off x="457200" y="1209240"/>
            <a:ext cx="6718680" cy="4185720"/>
          </a:xfrm>
          <a:prstGeom prst="rect">
            <a:avLst/>
          </a:prstGeom>
          <a:noFill/>
          <a:ln w="0">
            <a:noFill/>
          </a:ln>
        </p:spPr>
        <p:txBody>
          <a:bodyPr lIns="90000" rIns="90000" tIns="45000" bIns="45000">
            <a:noAutofit/>
          </a:bodyPr>
          <a:p>
            <a:r>
              <a:rPr b="0" lang="en-US" sz="1800" spc="-1" strike="noStrike">
                <a:latin typeface="Arial"/>
              </a:rPr>
              <a:t>&lt;!DOCTYPE html&gt;</a:t>
            </a:r>
            <a:endParaRPr b="0" lang="en-US" sz="1800" spc="-1" strike="noStrike">
              <a:latin typeface="Arial"/>
            </a:endParaRPr>
          </a:p>
          <a:p>
            <a:r>
              <a:rPr b="0" lang="en-US" sz="1800" spc="-1" strike="noStrike">
                <a:latin typeface="Arial"/>
              </a:rPr>
              <a:t>&lt;html&gt;</a:t>
            </a:r>
            <a:endParaRPr b="0" lang="en-US" sz="1800" spc="-1" strike="noStrike">
              <a:latin typeface="Arial"/>
            </a:endParaRPr>
          </a:p>
          <a:p>
            <a:r>
              <a:rPr b="0" lang="en-US" sz="1800" spc="-1" strike="noStrike">
                <a:latin typeface="Arial"/>
              </a:rPr>
              <a:t>&lt;body&gt;</a:t>
            </a:r>
            <a:endParaRPr b="0" lang="en-US" sz="1800" spc="-1" strike="noStrike">
              <a:latin typeface="Arial"/>
            </a:endParaRPr>
          </a:p>
          <a:p>
            <a:r>
              <a:rPr b="0" lang="en-US" sz="1800" spc="-1" strike="noStrike">
                <a:latin typeface="Arial"/>
              </a:rPr>
              <a:t>&lt;label for="browser"&gt;Choose your browser from the list:&lt;/label&gt;</a:t>
            </a:r>
            <a:endParaRPr b="0" lang="en-US" sz="1800" spc="-1" strike="noStrike">
              <a:latin typeface="Arial"/>
            </a:endParaRPr>
          </a:p>
          <a:p>
            <a:r>
              <a:rPr b="0" lang="en-US" sz="1800" spc="-1" strike="noStrike">
                <a:latin typeface="Arial"/>
              </a:rPr>
              <a:t>&lt;input list="browsers" name="browser" id="browser"&gt;</a:t>
            </a:r>
            <a:endParaRPr b="0" lang="en-US" sz="1800" spc="-1" strike="noStrike">
              <a:latin typeface="Arial"/>
            </a:endParaRPr>
          </a:p>
          <a:p>
            <a:endParaRPr b="0" lang="en-US" sz="1800" spc="-1" strike="noStrike">
              <a:latin typeface="Arial"/>
            </a:endParaRPr>
          </a:p>
          <a:p>
            <a:r>
              <a:rPr b="0" lang="en-US" sz="1800" spc="-1" strike="noStrike">
                <a:latin typeface="Arial"/>
              </a:rPr>
              <a:t>&lt;datalist id="browsers"&gt;</a:t>
            </a:r>
            <a:endParaRPr b="0" lang="en-US" sz="1800" spc="-1" strike="noStrike">
              <a:latin typeface="Arial"/>
            </a:endParaRPr>
          </a:p>
          <a:p>
            <a:r>
              <a:rPr b="0" lang="en-US" sz="1800" spc="-1" strike="noStrike">
                <a:latin typeface="Arial"/>
              </a:rPr>
              <a:t>  </a:t>
            </a:r>
            <a:r>
              <a:rPr b="0" lang="en-US" sz="1800" spc="-1" strike="noStrike">
                <a:latin typeface="Arial"/>
              </a:rPr>
              <a:t>&lt;option value="Edge"&gt;</a:t>
            </a:r>
            <a:endParaRPr b="0" lang="en-US" sz="1800" spc="-1" strike="noStrike">
              <a:latin typeface="Arial"/>
            </a:endParaRPr>
          </a:p>
          <a:p>
            <a:r>
              <a:rPr b="0" lang="en-US" sz="1800" spc="-1" strike="noStrike">
                <a:latin typeface="Arial"/>
              </a:rPr>
              <a:t>  </a:t>
            </a:r>
            <a:r>
              <a:rPr b="0" lang="en-US" sz="1800" spc="-1" strike="noStrike">
                <a:latin typeface="Arial"/>
              </a:rPr>
              <a:t>&lt;option value="Firefox"&gt;</a:t>
            </a:r>
            <a:endParaRPr b="0" lang="en-US" sz="1800" spc="-1" strike="noStrike">
              <a:latin typeface="Arial"/>
            </a:endParaRPr>
          </a:p>
          <a:p>
            <a:r>
              <a:rPr b="0" lang="en-US" sz="1800" spc="-1" strike="noStrike">
                <a:latin typeface="Arial"/>
              </a:rPr>
              <a:t>  </a:t>
            </a:r>
            <a:r>
              <a:rPr b="0" lang="en-US" sz="1800" spc="-1" strike="noStrike">
                <a:latin typeface="Arial"/>
              </a:rPr>
              <a:t>&lt;option value="Chrome"&gt;</a:t>
            </a:r>
            <a:endParaRPr b="0" lang="en-US" sz="1800" spc="-1" strike="noStrike">
              <a:latin typeface="Arial"/>
            </a:endParaRPr>
          </a:p>
          <a:p>
            <a:r>
              <a:rPr b="0" lang="en-US" sz="1800" spc="-1" strike="noStrike">
                <a:latin typeface="Arial"/>
              </a:rPr>
              <a:t>  </a:t>
            </a:r>
            <a:r>
              <a:rPr b="0" lang="en-US" sz="1800" spc="-1" strike="noStrike">
                <a:latin typeface="Arial"/>
              </a:rPr>
              <a:t>&lt;option value="Opera"&gt;</a:t>
            </a:r>
            <a:endParaRPr b="0" lang="en-US" sz="1800" spc="-1" strike="noStrike">
              <a:latin typeface="Arial"/>
            </a:endParaRPr>
          </a:p>
          <a:p>
            <a:r>
              <a:rPr b="0" lang="en-US" sz="1800" spc="-1" strike="noStrike">
                <a:latin typeface="Arial"/>
              </a:rPr>
              <a:t>  </a:t>
            </a:r>
            <a:r>
              <a:rPr b="0" lang="en-US" sz="1800" spc="-1" strike="noStrike">
                <a:latin typeface="Arial"/>
              </a:rPr>
              <a:t>&lt;option value="Safari"&gt;</a:t>
            </a:r>
            <a:endParaRPr b="0" lang="en-US" sz="1800" spc="-1" strike="noStrike">
              <a:latin typeface="Arial"/>
            </a:endParaRPr>
          </a:p>
          <a:p>
            <a:r>
              <a:rPr b="0" lang="en-US" sz="1800" spc="-1" strike="noStrike">
                <a:latin typeface="Arial"/>
              </a:rPr>
              <a:t>&lt;/datalist&gt; </a:t>
            </a:r>
            <a:endParaRPr b="0" lang="en-US" sz="1800" spc="-1" strike="noStrike">
              <a:latin typeface="Arial"/>
            </a:endParaRPr>
          </a:p>
          <a:p>
            <a:r>
              <a:rPr b="0" lang="en-US" sz="1800" spc="-1" strike="noStrike">
                <a:latin typeface="Arial"/>
              </a:rPr>
              <a:t>&lt;/select&gt;</a:t>
            </a:r>
            <a:endParaRPr b="0" lang="en-US" sz="1800" spc="-1" strike="noStrike">
              <a:latin typeface="Arial"/>
            </a:endParaRPr>
          </a:p>
          <a:p>
            <a:r>
              <a:rPr b="0" lang="en-US" sz="1800" spc="-1" strike="noStrike">
                <a:latin typeface="Arial"/>
              </a:rPr>
              <a:t>&lt;/body&gt;</a:t>
            </a:r>
            <a:endParaRPr b="0" lang="en-US" sz="1800" spc="-1" strike="noStrike">
              <a:latin typeface="Arial"/>
            </a:endParaRPr>
          </a:p>
          <a:p>
            <a:r>
              <a:rPr b="0" lang="en-US" sz="1800" spc="-1" strike="noStrike">
                <a:latin typeface="Arial"/>
              </a:rPr>
              <a:t>&lt;/html&gt;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237" name="" descr=""/>
          <p:cNvPicPr/>
          <p:nvPr/>
        </p:nvPicPr>
        <p:blipFill>
          <a:blip r:embed="rId1"/>
          <a:stretch/>
        </p:blipFill>
        <p:spPr>
          <a:xfrm>
            <a:off x="208080" y="274320"/>
            <a:ext cx="7741080" cy="1463040"/>
          </a:xfrm>
          <a:prstGeom prst="rect">
            <a:avLst/>
          </a:prstGeom>
          <a:ln w="0">
            <a:noFill/>
          </a:ln>
        </p:spPr>
      </p:pic>
      <p:pic>
        <p:nvPicPr>
          <p:cNvPr id="238" name="" descr=""/>
          <p:cNvPicPr/>
          <p:nvPr/>
        </p:nvPicPr>
        <p:blipFill>
          <a:blip r:embed="rId2"/>
          <a:stretch/>
        </p:blipFill>
        <p:spPr>
          <a:xfrm>
            <a:off x="267120" y="2103120"/>
            <a:ext cx="4304880" cy="1608840"/>
          </a:xfrm>
          <a:prstGeom prst="rect">
            <a:avLst/>
          </a:prstGeom>
          <a:ln w="0">
            <a:noFill/>
          </a:ln>
        </p:spPr>
      </p:pic>
      <p:pic>
        <p:nvPicPr>
          <p:cNvPr id="239" name="" descr=""/>
          <p:cNvPicPr/>
          <p:nvPr/>
        </p:nvPicPr>
        <p:blipFill>
          <a:blip r:embed="rId3"/>
          <a:stretch/>
        </p:blipFill>
        <p:spPr>
          <a:xfrm>
            <a:off x="4937760" y="2103120"/>
            <a:ext cx="4781520" cy="1554480"/>
          </a:xfrm>
          <a:prstGeom prst="rect">
            <a:avLst/>
          </a:prstGeom>
          <a:ln w="0">
            <a:noFill/>
          </a:ln>
        </p:spPr>
      </p:pic>
    </p:spTree>
  </p:cSld>
  <mc:AlternateContent>
    <mc:Choice Requires="p14">
      <p:transition spd="slow" p14:dur="2000"/>
    </mc:Choice>
    <mc:Fallback>
      <p:transition spd="slow"/>
    </mc:Fallback>
  </mc:AlternateContent>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Shape 1"/>
          <p:cNvSpPr txBox="1"/>
          <p:nvPr/>
        </p:nvSpPr>
        <p:spPr>
          <a:xfrm>
            <a:off x="548640" y="2345400"/>
            <a:ext cx="9071640" cy="946440"/>
          </a:xfrm>
          <a:prstGeom prst="rect">
            <a:avLst/>
          </a:prstGeom>
          <a:noFill/>
          <a:ln w="0">
            <a:noFill/>
          </a:ln>
        </p:spPr>
        <p:txBody>
          <a:bodyPr lIns="0" rIns="0" tIns="0" bIns="0" anchor="ctr">
            <a:noAutofit/>
          </a:bodyPr>
          <a:p>
            <a:pPr algn="ctr"/>
            <a:r>
              <a:rPr b="0" lang="en-US" sz="4400" spc="-1" strike="noStrike">
                <a:latin typeface="Tahoma"/>
              </a:rPr>
              <a:t>&lt;output&gt;</a:t>
            </a:r>
            <a:endParaRPr b="0" lang="en-US" sz="4400" spc="-1" strike="noStrike">
              <a:latin typeface="Tahoma"/>
            </a:endParaRPr>
          </a:p>
        </p:txBody>
      </p:sp>
    </p:spTree>
  </p:cSld>
  <mc:AlternateContent>
    <mc:Choice Requires="p14">
      <p:transition spd="slow" p14:dur="2000"/>
    </mc:Choice>
    <mc:Fallback>
      <p:transition spd="slow"/>
    </mc:Fallback>
  </mc:AlternateContent>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&lt;output&gt; tag</a:t>
            </a:r>
            <a:endParaRPr b="0" lang="en-US" sz="4400" spc="-1" strike="noStrike">
              <a:latin typeface="Tahoma"/>
            </a:endParaRPr>
          </a:p>
        </p:txBody>
      </p:sp>
      <p:sp>
        <p:nvSpPr>
          <p:cNvPr id="242" name="TextShape 2"/>
          <p:cNvSpPr txBox="1"/>
          <p:nvPr/>
        </p:nvSpPr>
        <p:spPr>
          <a:xfrm>
            <a:off x="504000" y="1326600"/>
            <a:ext cx="9071640" cy="3288240"/>
          </a:xfrm>
          <a:prstGeom prst="rect">
            <a:avLst/>
          </a:prstGeom>
          <a:noFill/>
          <a:ln w="0">
            <a:noFill/>
          </a:ln>
        </p:spPr>
        <p:txBody>
          <a:bodyPr lIns="0" rIns="0" tIns="0" bIns="0">
            <a:normAutofit/>
          </a:bodyPr>
          <a:p>
            <a:pPr marL="432000" indent="-324000">
              <a:spcBef>
                <a:spcPts val="1414"/>
              </a:spcBef>
              <a:buClr>
                <a:srgbClr val="000000"/>
              </a:buClr>
              <a:buSzPct val="45000"/>
              <a:buFont typeface="Wingdings" charset="2"/>
              <a:buChar char=""/>
            </a:pPr>
            <a:r>
              <a:rPr b="0" lang="en-US" sz="3200" spc="-1" strike="noStrike">
                <a:latin typeface="Tahoma"/>
              </a:rPr>
              <a:t>Performs a calculation and describes the result.</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504000" y="226080"/>
            <a:ext cx="9071640" cy="946440"/>
          </a:xfrm>
          <a:prstGeom prst="rect">
            <a:avLst/>
          </a:prstGeom>
          <a:noFill/>
          <a:ln w="0">
            <a:noFill/>
          </a:ln>
        </p:spPr>
        <p:txBody>
          <a:bodyPr lIns="0" rIns="0" tIns="0" bIns="0" anchor="ctr">
            <a:noAutofit/>
          </a:bodyPr>
          <a:p>
            <a:pPr algn="ctr">
              <a:lnSpc>
                <a:spcPct val="100000"/>
              </a:lnSpc>
            </a:pPr>
            <a:r>
              <a:rPr b="0" lang="en-US" sz="4400" spc="-1" strike="noStrike">
                <a:latin typeface="Tahoma"/>
              </a:rPr>
              <a:t>&lt;output&gt; tag</a:t>
            </a:r>
            <a:endParaRPr b="0" lang="en-US" sz="4400" spc="-1" strike="noStrike">
              <a:latin typeface="Tahoma"/>
            </a:endParaRPr>
          </a:p>
        </p:txBody>
      </p:sp>
      <p:sp>
        <p:nvSpPr>
          <p:cNvPr id="244" name="TextShape 2"/>
          <p:cNvSpPr txBox="1"/>
          <p:nvPr/>
        </p:nvSpPr>
        <p:spPr>
          <a:xfrm>
            <a:off x="504000" y="1117080"/>
            <a:ext cx="6490080" cy="2906280"/>
          </a:xfrm>
          <a:prstGeom prst="rect">
            <a:avLst/>
          </a:prstGeom>
          <a:noFill/>
          <a:ln w="0">
            <a:noFill/>
          </a:ln>
        </p:spPr>
        <p:txBody>
          <a:bodyPr lIns="90000" rIns="90000" tIns="45000" bIns="45000">
            <a:noAutofit/>
          </a:bodyPr>
          <a:p>
            <a:r>
              <a:rPr b="0" lang="en-US" sz="1800" spc="-1" strike="noStrike">
                <a:latin typeface="Arial"/>
              </a:rPr>
              <a:t>&lt;!DOCTYPE html&gt;</a:t>
            </a:r>
            <a:endParaRPr b="0" lang="en-US" sz="1800" spc="-1" strike="noStrike">
              <a:latin typeface="Arial"/>
            </a:endParaRPr>
          </a:p>
          <a:p>
            <a:r>
              <a:rPr b="0" lang="en-US" sz="1800" spc="-1" strike="noStrike">
                <a:latin typeface="Arial"/>
              </a:rPr>
              <a:t>&lt;html&gt;</a:t>
            </a:r>
            <a:endParaRPr b="0" lang="en-US" sz="1800" spc="-1" strike="noStrike">
              <a:latin typeface="Arial"/>
            </a:endParaRPr>
          </a:p>
          <a:p>
            <a:r>
              <a:rPr b="0" lang="en-US" sz="1800" spc="-1" strike="noStrike">
                <a:latin typeface="Arial"/>
              </a:rPr>
              <a:t>&lt;body&gt;</a:t>
            </a:r>
            <a:endParaRPr b="0" lang="en-US" sz="1800" spc="-1" strike="noStrike">
              <a:latin typeface="Arial"/>
            </a:endParaRPr>
          </a:p>
          <a:p>
            <a:r>
              <a:rPr b="0" lang="en-US" sz="1800" spc="-1" strike="noStrike">
                <a:latin typeface="Arial"/>
              </a:rPr>
              <a:t> </a:t>
            </a:r>
            <a:r>
              <a:rPr b="0" lang="en-US" sz="1800" spc="-1" strike="noStrike">
                <a:latin typeface="Arial"/>
              </a:rPr>
              <a:t>&lt;form oninput="x.value=parseInt(a.value)+parseInt(b.value)"&gt;</a:t>
            </a:r>
            <a:endParaRPr b="0" lang="en-US" sz="1800" spc="-1" strike="noStrike">
              <a:latin typeface="Arial"/>
            </a:endParaRPr>
          </a:p>
          <a:p>
            <a:r>
              <a:rPr b="0" lang="en-US" sz="1800" spc="-1" strike="noStrike">
                <a:latin typeface="Arial"/>
              </a:rPr>
              <a:t>  </a:t>
            </a:r>
            <a:r>
              <a:rPr b="0" lang="en-US" sz="1800" spc="-1" strike="noStrike">
                <a:latin typeface="Arial"/>
              </a:rPr>
              <a:t>&lt;input type="range" id="a" value="50"&gt;</a:t>
            </a:r>
            <a:endParaRPr b="0" lang="en-US" sz="1800" spc="-1" strike="noStrike">
              <a:latin typeface="Arial"/>
            </a:endParaRPr>
          </a:p>
          <a:p>
            <a:r>
              <a:rPr b="0" lang="en-US" sz="1800" spc="-1" strike="noStrike">
                <a:latin typeface="Arial"/>
              </a:rPr>
              <a:t>  </a:t>
            </a:r>
            <a:r>
              <a:rPr b="0" lang="en-US" sz="1800" spc="-1" strike="noStrike">
                <a:latin typeface="Arial"/>
              </a:rPr>
              <a:t>+&lt;input type="number" id="b" value="25"&gt;</a:t>
            </a:r>
            <a:endParaRPr b="0" lang="en-US" sz="1800" spc="-1" strike="noStrike">
              <a:latin typeface="Arial"/>
            </a:endParaRPr>
          </a:p>
          <a:p>
            <a:r>
              <a:rPr b="0" lang="en-US" sz="1800" spc="-1" strike="noStrike">
                <a:latin typeface="Arial"/>
              </a:rPr>
              <a:t>  </a:t>
            </a:r>
            <a:r>
              <a:rPr b="0" lang="en-US" sz="1800" spc="-1" strike="noStrike">
                <a:latin typeface="Arial"/>
              </a:rPr>
              <a:t>=&lt;output name="x" for="a b"&gt;&lt;/output&gt;</a:t>
            </a:r>
            <a:endParaRPr b="0" lang="en-US" sz="1800" spc="-1" strike="noStrike">
              <a:latin typeface="Arial"/>
            </a:endParaRPr>
          </a:p>
          <a:p>
            <a:r>
              <a:rPr b="0" lang="en-US" sz="1800" spc="-1" strike="noStrike">
                <a:latin typeface="Arial"/>
              </a:rPr>
              <a:t>&lt;/form&gt; </a:t>
            </a:r>
            <a:endParaRPr b="0" lang="en-US" sz="1800" spc="-1" strike="noStrike">
              <a:latin typeface="Arial"/>
            </a:endParaRPr>
          </a:p>
          <a:p>
            <a:r>
              <a:rPr b="0" lang="en-US" sz="1800" spc="-1" strike="noStrike">
                <a:latin typeface="Arial"/>
              </a:rPr>
              <a:t>&lt;/select&gt;</a:t>
            </a:r>
            <a:endParaRPr b="0" lang="en-US" sz="1800" spc="-1" strike="noStrike">
              <a:latin typeface="Arial"/>
            </a:endParaRPr>
          </a:p>
          <a:p>
            <a:r>
              <a:rPr b="0" lang="en-US" sz="1800" spc="-1" strike="noStrike">
                <a:latin typeface="Arial"/>
              </a:rPr>
              <a:t>&lt;/body&gt;</a:t>
            </a:r>
            <a:endParaRPr b="0" lang="en-US" sz="1800" spc="-1" strike="noStrike">
              <a:latin typeface="Arial"/>
            </a:endParaRPr>
          </a:p>
          <a:p>
            <a:r>
              <a:rPr b="0" lang="en-US" sz="1800" spc="-1" strike="noStrike">
                <a:latin typeface="Arial"/>
              </a:rPr>
              <a:t>&lt;/html&gt;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245" name="" descr=""/>
          <p:cNvPicPr/>
          <p:nvPr/>
        </p:nvPicPr>
        <p:blipFill>
          <a:blip r:embed="rId1"/>
          <a:stretch/>
        </p:blipFill>
        <p:spPr>
          <a:xfrm>
            <a:off x="365760" y="274320"/>
            <a:ext cx="8926920" cy="1371600"/>
          </a:xfrm>
          <a:prstGeom prst="rect">
            <a:avLst/>
          </a:prstGeom>
          <a:ln w="0">
            <a:noFill/>
          </a:ln>
        </p:spPr>
      </p:pic>
      <p:pic>
        <p:nvPicPr>
          <p:cNvPr id="246" name="" descr=""/>
          <p:cNvPicPr/>
          <p:nvPr/>
        </p:nvPicPr>
        <p:blipFill>
          <a:blip r:embed="rId2"/>
          <a:stretch/>
        </p:blipFill>
        <p:spPr>
          <a:xfrm>
            <a:off x="367920" y="2269080"/>
            <a:ext cx="8646120" cy="1479960"/>
          </a:xfrm>
          <a:prstGeom prst="rect">
            <a:avLst/>
          </a:prstGeom>
          <a:ln w="0">
            <a:noFill/>
          </a:ln>
        </p:spPr>
      </p:pic>
    </p:spTree>
  </p:cSld>
  <mc:AlternateContent>
    <mc:Choice Requires="p14">
      <p:transition spd="slow" p14:dur="2000"/>
    </mc:Choice>
    <mc:Fallback>
      <p:transition spd="slow"/>
    </mc:Fallback>
  </mc:AlternateContent>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&lt;output&gt; tag attributes</a:t>
            </a:r>
            <a:endParaRPr b="0" lang="en-US" sz="4400" spc="-1" strike="noStrike">
              <a:latin typeface="Tahoma"/>
            </a:endParaRPr>
          </a:p>
        </p:txBody>
      </p:sp>
      <p:sp>
        <p:nvSpPr>
          <p:cNvPr id="248" name="TextShape 2"/>
          <p:cNvSpPr txBox="1"/>
          <p:nvPr/>
        </p:nvSpPr>
        <p:spPr>
          <a:xfrm>
            <a:off x="504000" y="1326600"/>
            <a:ext cx="9071640" cy="3288240"/>
          </a:xfrm>
          <a:prstGeom prst="rect">
            <a:avLst/>
          </a:prstGeom>
          <a:noFill/>
          <a:ln w="0">
            <a:noFill/>
          </a:ln>
        </p:spPr>
        <p:txBody>
          <a:bodyPr lIns="0" rIns="0" tIns="0" bIns="0">
            <a:normAutofit fontScale="80000"/>
          </a:bodyPr>
          <a:p>
            <a:pPr marL="432000" indent="-324000">
              <a:spcBef>
                <a:spcPts val="1414"/>
              </a:spcBef>
              <a:buClr>
                <a:srgbClr val="000000"/>
              </a:buClr>
              <a:buSzPct val="45000"/>
              <a:buFont typeface="Wingdings" charset="2"/>
              <a:buChar char=""/>
            </a:pPr>
            <a:r>
              <a:rPr b="0" lang="en-US" sz="3200" spc="-1" strike="noStrike">
                <a:latin typeface="Tahoma"/>
              </a:rPr>
              <a:t>for ( element_id ) Specifies the relationship between the result of the calculation, and the elements used in the calculation</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form ( form_id ) Specifies which form the output element belongs to</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name ( name ) Specifies a name for the output element</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The</a:t>
            </a:r>
            <a:r>
              <a:rPr b="0" i="1" lang="en-US" sz="4400" spc="-1" strike="noStrike">
                <a:latin typeface="Tahoma"/>
              </a:rPr>
              <a:t> post</a:t>
            </a:r>
            <a:r>
              <a:rPr b="0" lang="en-US" sz="4400" spc="-1" strike="noStrike">
                <a:latin typeface="Tahoma"/>
              </a:rPr>
              <a:t> method</a:t>
            </a:r>
            <a:endParaRPr b="0" lang="en-US" sz="4400" spc="-1" strike="noStrike">
              <a:latin typeface="Tahoma"/>
            </a:endParaRPr>
          </a:p>
        </p:txBody>
      </p:sp>
      <p:sp>
        <p:nvSpPr>
          <p:cNvPr id="60" name="TextShape 2"/>
          <p:cNvSpPr txBox="1"/>
          <p:nvPr/>
        </p:nvSpPr>
        <p:spPr>
          <a:xfrm>
            <a:off x="504000" y="1326600"/>
            <a:ext cx="9071640" cy="3288240"/>
          </a:xfrm>
          <a:prstGeom prst="rect">
            <a:avLst/>
          </a:prstGeom>
          <a:noFill/>
          <a:ln w="0">
            <a:noFill/>
          </a:ln>
        </p:spPr>
        <p:txBody>
          <a:bodyPr lIns="0" rIns="0" tIns="0" bIns="0">
            <a:normAutofit fontScale="73000"/>
          </a:bodyPr>
          <a:p>
            <a:pPr marL="432000" indent="-324000">
              <a:spcBef>
                <a:spcPts val="1414"/>
              </a:spcBef>
              <a:buClr>
                <a:srgbClr val="000000"/>
              </a:buClr>
              <a:buSzPct val="45000"/>
              <a:buFont typeface="Wingdings" charset="2"/>
              <a:buChar char=""/>
            </a:pPr>
            <a:r>
              <a:rPr b="0" lang="en-US" sz="3200" spc="-1" strike="noStrike">
                <a:latin typeface="Tahoma"/>
              </a:rPr>
              <a:t>Appends form-data inside the body of the HTTP request (data is not shown in URL)</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Has no size limitations</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Form submissions with POST cannot be bookmarked</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Mostly used to send the sensitive data (password, etc.)</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548640" y="2345400"/>
            <a:ext cx="9071640" cy="946440"/>
          </a:xfrm>
          <a:prstGeom prst="rect">
            <a:avLst/>
          </a:prstGeom>
          <a:noFill/>
          <a:ln w="0">
            <a:noFill/>
          </a:ln>
        </p:spPr>
        <p:txBody>
          <a:bodyPr lIns="0" rIns="0" tIns="0" bIns="0" anchor="ctr">
            <a:noAutofit/>
          </a:bodyPr>
          <a:p>
            <a:pPr algn="ctr"/>
            <a:r>
              <a:rPr b="0" lang="en-US" sz="4400" spc="-1" strike="noStrike">
                <a:latin typeface="Tahoma"/>
              </a:rPr>
              <a:t>PHP</a:t>
            </a:r>
            <a:endParaRPr b="0" lang="en-US" sz="4400" spc="-1" strike="noStrike">
              <a:latin typeface="Tahoma"/>
            </a:endParaRPr>
          </a:p>
        </p:txBody>
      </p:sp>
    </p:spTree>
  </p:cSld>
  <mc:AlternateContent>
    <mc:Choice Requires="p14">
      <p:transition spd="slow" p14:dur="2000"/>
    </mc:Choice>
    <mc:Fallback>
      <p:transition spd="slow"/>
    </mc:Fallback>
  </mc:AlternateContent>
</p:sld>
</file>

<file path=ppt/slides/slide1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PHP</a:t>
            </a:r>
            <a:endParaRPr b="0" lang="en-US" sz="4400" spc="-1" strike="noStrike">
              <a:latin typeface="Tahoma"/>
            </a:endParaRPr>
          </a:p>
        </p:txBody>
      </p:sp>
      <p:sp>
        <p:nvSpPr>
          <p:cNvPr id="251" name="TextShape 2"/>
          <p:cNvSpPr txBox="1"/>
          <p:nvPr/>
        </p:nvSpPr>
        <p:spPr>
          <a:xfrm>
            <a:off x="504000" y="1326600"/>
            <a:ext cx="9071640" cy="3399480"/>
          </a:xfrm>
          <a:prstGeom prst="rect">
            <a:avLst/>
          </a:prstGeom>
          <a:noFill/>
          <a:ln w="0">
            <a:noFill/>
          </a:ln>
        </p:spPr>
        <p:txBody>
          <a:bodyPr lIns="0" rIns="0" tIns="0" bIns="0">
            <a:normAutofit/>
          </a:bodyPr>
          <a:p>
            <a:pPr marL="432000" indent="-324000">
              <a:spcBef>
                <a:spcPts val="1414"/>
              </a:spcBef>
              <a:buClr>
                <a:srgbClr val="000000"/>
              </a:buClr>
              <a:buSzPct val="45000"/>
              <a:buFont typeface="Wingdings" charset="2"/>
              <a:buChar char=""/>
            </a:pPr>
            <a:r>
              <a:rPr b="0" lang="en-US" sz="2200" spc="-1" strike="noStrike">
                <a:latin typeface="Tahoma"/>
              </a:rPr>
              <a:t>High-level, interpreter-based programming language.</a:t>
            </a:r>
            <a:endParaRPr b="0" lang="en-US" sz="2200" spc="-1" strike="noStrike">
              <a:latin typeface="Tahoma"/>
            </a:endParaRPr>
          </a:p>
          <a:p>
            <a:pPr marL="432000" indent="-324000">
              <a:spcBef>
                <a:spcPts val="1414"/>
              </a:spcBef>
              <a:buClr>
                <a:srgbClr val="000000"/>
              </a:buClr>
              <a:buSzPct val="45000"/>
              <a:buFont typeface="Wingdings" charset="2"/>
              <a:buChar char=""/>
            </a:pPr>
            <a:r>
              <a:rPr b="0" lang="en-US" sz="2200" spc="-1" strike="noStrike">
                <a:latin typeface="Tahoma"/>
              </a:rPr>
              <a:t>The files for PHP code has .php suffix. Some servers might execute the PHP code from .html files.</a:t>
            </a:r>
            <a:endParaRPr b="0" lang="en-US" sz="2200" spc="-1" strike="noStrike">
              <a:latin typeface="Tahoma"/>
            </a:endParaRPr>
          </a:p>
          <a:p>
            <a:pPr marL="432000" indent="-324000">
              <a:spcBef>
                <a:spcPts val="1414"/>
              </a:spcBef>
              <a:buClr>
                <a:srgbClr val="000000"/>
              </a:buClr>
              <a:buSzPct val="45000"/>
              <a:buFont typeface="Wingdings" charset="2"/>
              <a:buChar char=""/>
            </a:pPr>
            <a:r>
              <a:rPr b="0" lang="en-US" sz="2200" spc="-1" strike="noStrike">
                <a:latin typeface="Tahoma"/>
              </a:rPr>
              <a:t>Free, widely used, and open source.</a:t>
            </a:r>
            <a:endParaRPr b="0" lang="en-US" sz="2200" spc="-1" strike="noStrike">
              <a:latin typeface="Tahoma"/>
            </a:endParaRPr>
          </a:p>
          <a:p>
            <a:pPr marL="432000" indent="-324000">
              <a:spcBef>
                <a:spcPts val="1414"/>
              </a:spcBef>
              <a:buClr>
                <a:srgbClr val="000000"/>
              </a:buClr>
              <a:buSzPct val="45000"/>
              <a:buFont typeface="Wingdings" charset="2"/>
              <a:buChar char=""/>
            </a:pPr>
            <a:r>
              <a:rPr b="0" lang="en-US" sz="2200" spc="-1" strike="noStrike">
                <a:latin typeface="Tahoma"/>
              </a:rPr>
              <a:t>The scripts are executed in the server.</a:t>
            </a:r>
            <a:endParaRPr b="0" lang="en-US" sz="2200" spc="-1" strike="noStrike">
              <a:latin typeface="Tahoma"/>
            </a:endParaRPr>
          </a:p>
        </p:txBody>
      </p:sp>
    </p:spTree>
  </p:cSld>
  <mc:AlternateContent>
    <mc:Choice Requires="p14">
      <p:transition spd="slow" p14:dur="2000"/>
    </mc:Choice>
    <mc:Fallback>
      <p:transition spd="slow"/>
    </mc:Fallback>
  </mc:AlternateContent>
</p:sld>
</file>

<file path=ppt/slides/slide1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PHP code structure</a:t>
            </a:r>
            <a:endParaRPr b="0" lang="en-US" sz="4400" spc="-1" strike="noStrike">
              <a:latin typeface="Tahoma"/>
            </a:endParaRPr>
          </a:p>
        </p:txBody>
      </p:sp>
      <p:sp>
        <p:nvSpPr>
          <p:cNvPr id="253" name="TextShape 2"/>
          <p:cNvSpPr txBox="1"/>
          <p:nvPr/>
        </p:nvSpPr>
        <p:spPr>
          <a:xfrm>
            <a:off x="479880" y="1097640"/>
            <a:ext cx="9071640" cy="3628800"/>
          </a:xfrm>
          <a:prstGeom prst="rect">
            <a:avLst/>
          </a:prstGeom>
          <a:noFill/>
          <a:ln w="0">
            <a:noFill/>
          </a:ln>
        </p:spPr>
        <p:txBody>
          <a:bodyPr lIns="0" rIns="0" tIns="0" bIns="0">
            <a:normAutofit fontScale="72000"/>
          </a:bodyPr>
          <a:p>
            <a:r>
              <a:rPr b="0" lang="en-US" sz="2200" spc="-1" strike="noStrike">
                <a:latin typeface="Tahoma"/>
              </a:rPr>
              <a:t>&lt;?php</a:t>
            </a:r>
            <a:endParaRPr b="0" lang="en-US" sz="2200" spc="-1" strike="noStrike">
              <a:latin typeface="Tahoma"/>
            </a:endParaRPr>
          </a:p>
          <a:p>
            <a:endParaRPr b="0" lang="en-US" sz="2200" spc="-1" strike="noStrike">
              <a:latin typeface="Tahoma"/>
            </a:endParaRPr>
          </a:p>
          <a:p>
            <a:r>
              <a:rPr b="0" lang="en-US" sz="2200" spc="-1" strike="noStrike">
                <a:latin typeface="Tahoma"/>
              </a:rPr>
              <a:t>/* The commands are placed between brackets.</a:t>
            </a:r>
            <a:endParaRPr b="0" lang="en-US" sz="2200" spc="-1" strike="noStrike">
              <a:latin typeface="Tahoma"/>
            </a:endParaRPr>
          </a:p>
          <a:p>
            <a:r>
              <a:rPr b="0" lang="en-US" sz="2200" spc="-1" strike="noStrike">
                <a:latin typeface="Tahoma"/>
              </a:rPr>
              <a:t>This is a multi-line comment */</a:t>
            </a:r>
            <a:endParaRPr b="0" lang="en-US" sz="2200" spc="-1" strike="noStrike">
              <a:latin typeface="Tahoma"/>
            </a:endParaRPr>
          </a:p>
          <a:p>
            <a:endParaRPr b="0" lang="en-US" sz="2200" spc="-1" strike="noStrike">
              <a:latin typeface="Tahoma"/>
            </a:endParaRPr>
          </a:p>
          <a:p>
            <a:r>
              <a:rPr b="0" lang="en-US" sz="2200" spc="-1" strike="noStrike">
                <a:latin typeface="Tahoma"/>
              </a:rPr>
              <a:t>// This is a single-line comment</a:t>
            </a:r>
            <a:endParaRPr b="0" lang="en-US" sz="2200" spc="-1" strike="noStrike">
              <a:latin typeface="Tahoma"/>
            </a:endParaRPr>
          </a:p>
          <a:p>
            <a:r>
              <a:rPr b="0" lang="en-US" sz="2200" spc="-1" strike="noStrike">
                <a:latin typeface="Tahoma"/>
              </a:rPr>
              <a:t># This is also a single-line comment</a:t>
            </a:r>
            <a:endParaRPr b="0" lang="en-US" sz="2200" spc="-1" strike="noStrike">
              <a:latin typeface="Tahoma"/>
            </a:endParaRPr>
          </a:p>
          <a:p>
            <a:endParaRPr b="0" lang="en-US" sz="2200" spc="-1" strike="noStrike">
              <a:latin typeface="Tahoma"/>
            </a:endParaRPr>
          </a:p>
          <a:p>
            <a:r>
              <a:rPr b="0" lang="en-US" sz="2200" spc="-1" strike="noStrike">
                <a:latin typeface="Tahoma"/>
              </a:rPr>
              <a:t>?&gt;</a:t>
            </a:r>
            <a:endParaRPr b="0" lang="en-US" sz="2200" spc="-1" strike="noStrike">
              <a:latin typeface="Tahoma"/>
            </a:endParaRPr>
          </a:p>
        </p:txBody>
      </p:sp>
    </p:spTree>
  </p:cSld>
  <mc:AlternateContent>
    <mc:Choice Requires="p14">
      <p:transition spd="slow" p14:dur="2000"/>
    </mc:Choice>
    <mc:Fallback>
      <p:transition spd="slow"/>
    </mc:Fallback>
  </mc:AlternateContent>
</p:sld>
</file>

<file path=ppt/slides/slide1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Shape 1"/>
          <p:cNvSpPr txBox="1"/>
          <p:nvPr/>
        </p:nvSpPr>
        <p:spPr>
          <a:xfrm>
            <a:off x="479880" y="138960"/>
            <a:ext cx="9071640" cy="946440"/>
          </a:xfrm>
          <a:prstGeom prst="rect">
            <a:avLst/>
          </a:prstGeom>
          <a:noFill/>
          <a:ln w="0">
            <a:noFill/>
          </a:ln>
        </p:spPr>
        <p:txBody>
          <a:bodyPr lIns="0" rIns="0" tIns="0" bIns="0" anchor="ctr">
            <a:noAutofit/>
          </a:bodyPr>
          <a:p>
            <a:pPr algn="ctr"/>
            <a:r>
              <a:rPr b="0" lang="en-US" sz="4400" spc="-1" strike="noStrike">
                <a:latin typeface="Tahoma"/>
              </a:rPr>
              <a:t>PHP output</a:t>
            </a:r>
            <a:endParaRPr b="0" lang="en-US" sz="4400" spc="-1" strike="noStrike">
              <a:latin typeface="Tahoma"/>
            </a:endParaRPr>
          </a:p>
        </p:txBody>
      </p:sp>
      <p:sp>
        <p:nvSpPr>
          <p:cNvPr id="255" name="TextShape 2"/>
          <p:cNvSpPr txBox="1"/>
          <p:nvPr/>
        </p:nvSpPr>
        <p:spPr>
          <a:xfrm>
            <a:off x="479880" y="1085400"/>
            <a:ext cx="9071640" cy="4050720"/>
          </a:xfrm>
          <a:prstGeom prst="rect">
            <a:avLst/>
          </a:prstGeom>
          <a:noFill/>
          <a:ln w="0">
            <a:noFill/>
          </a:ln>
        </p:spPr>
        <p:txBody>
          <a:bodyPr lIns="0" rIns="0" tIns="0" bIns="0">
            <a:normAutofit/>
          </a:bodyPr>
          <a:p>
            <a:pPr marL="432000" indent="-324000">
              <a:spcBef>
                <a:spcPts val="1414"/>
              </a:spcBef>
              <a:buClr>
                <a:srgbClr val="000000"/>
              </a:buClr>
              <a:buSzPct val="45000"/>
              <a:buFont typeface="Wingdings" charset="2"/>
              <a:buChar char=""/>
            </a:pPr>
            <a:r>
              <a:rPr b="0" lang="en-US" sz="2200" spc="-1" strike="noStrike">
                <a:latin typeface="Tahoma"/>
              </a:rPr>
              <a:t>The display is done by </a:t>
            </a:r>
            <a:r>
              <a:rPr b="1" lang="en-US" sz="2200" spc="-1" strike="noStrike">
                <a:latin typeface="Tahoma"/>
              </a:rPr>
              <a:t>echo</a:t>
            </a:r>
            <a:r>
              <a:rPr b="0" lang="en-US" sz="2200" spc="-1" strike="noStrike">
                <a:latin typeface="Tahoma"/>
              </a:rPr>
              <a:t> command (the alternative is </a:t>
            </a:r>
            <a:r>
              <a:rPr b="1" lang="en-US" sz="2200" spc="-1" strike="noStrike">
                <a:latin typeface="Tahoma"/>
              </a:rPr>
              <a:t>print</a:t>
            </a:r>
            <a:r>
              <a:rPr b="0" lang="en-US" sz="2200" spc="-1" strike="noStrike">
                <a:latin typeface="Tahoma"/>
              </a:rPr>
              <a:t>).  For example,</a:t>
            </a:r>
            <a:endParaRPr b="0" lang="en-US" sz="2200" spc="-1" strike="noStrike">
              <a:latin typeface="Tahoma"/>
            </a:endParaRPr>
          </a:p>
          <a:p>
            <a:r>
              <a:rPr b="0" lang="en-US" sz="2200" spc="-1" strike="noStrike">
                <a:latin typeface="Tahoma"/>
              </a:rPr>
              <a:t>&lt;?php</a:t>
            </a:r>
            <a:endParaRPr b="0" lang="en-US" sz="2200" spc="-1" strike="noStrike">
              <a:latin typeface="Tahoma"/>
            </a:endParaRPr>
          </a:p>
          <a:p>
            <a:r>
              <a:rPr b="0" lang="en-US" sz="2200" spc="-1" strike="noStrike">
                <a:latin typeface="Tahoma"/>
              </a:rPr>
              <a:t>echo "&lt;p&gt;Hello World!&lt;/p&gt;&lt;br&gt;";</a:t>
            </a:r>
            <a:endParaRPr b="0" lang="en-US" sz="2200" spc="-1" strike="noStrike">
              <a:latin typeface="Tahoma"/>
            </a:endParaRPr>
          </a:p>
          <a:p>
            <a:r>
              <a:rPr b="0" lang="en-US" sz="2200" spc="-1" strike="noStrike">
                <a:latin typeface="Tahoma"/>
              </a:rPr>
              <a:t>?&gt;</a:t>
            </a:r>
            <a:endParaRPr b="0" lang="en-US" sz="2200" spc="-1" strike="noStrike">
              <a:latin typeface="Tahoma"/>
            </a:endParaRPr>
          </a:p>
          <a:p>
            <a:pPr marL="432000" indent="-324000">
              <a:spcBef>
                <a:spcPts val="1414"/>
              </a:spcBef>
              <a:buClr>
                <a:srgbClr val="000000"/>
              </a:buClr>
              <a:buSzPct val="45000"/>
              <a:buFont typeface="Wingdings" charset="2"/>
              <a:buChar char=""/>
            </a:pPr>
            <a:r>
              <a:rPr b="0" lang="en-US" sz="2200" spc="-1" strike="noStrike">
                <a:latin typeface="Tahoma"/>
              </a:rPr>
              <a:t>The statement is terminated by semicolon </a:t>
            </a:r>
            <a:r>
              <a:rPr b="1" lang="en-US" sz="2200" spc="-1" strike="noStrike">
                <a:latin typeface="Tahoma"/>
              </a:rPr>
              <a:t>;</a:t>
            </a:r>
            <a:endParaRPr b="0" lang="en-US" sz="2200" spc="-1" strike="noStrike">
              <a:latin typeface="Tahoma"/>
            </a:endParaRPr>
          </a:p>
          <a:p>
            <a:pPr marL="432000" indent="-324000">
              <a:spcBef>
                <a:spcPts val="1414"/>
              </a:spcBef>
              <a:buClr>
                <a:srgbClr val="000000"/>
              </a:buClr>
              <a:buSzPct val="45000"/>
              <a:buFont typeface="Wingdings" charset="2"/>
              <a:buChar char=""/>
            </a:pPr>
            <a:r>
              <a:rPr b="0" lang="en-US" sz="2200" spc="-1" strike="noStrike">
                <a:latin typeface="Tahoma"/>
              </a:rPr>
              <a:t>While the keywords are not case sensitive, </a:t>
            </a:r>
            <a:r>
              <a:rPr b="1" lang="en-US" sz="2200" spc="-1" strike="noStrike">
                <a:latin typeface="Tahoma"/>
              </a:rPr>
              <a:t>the variables are case sensitive</a:t>
            </a:r>
            <a:r>
              <a:rPr b="0" lang="en-US" sz="2200" spc="-1" strike="noStrike">
                <a:latin typeface="Tahoma"/>
              </a:rPr>
              <a:t>.</a:t>
            </a:r>
            <a:endParaRPr b="0" lang="en-US" sz="2200" spc="-1" strike="noStrike">
              <a:latin typeface="Tahoma"/>
            </a:endParaRPr>
          </a:p>
        </p:txBody>
      </p:sp>
    </p:spTree>
  </p:cSld>
  <mc:AlternateContent>
    <mc:Choice Requires="p14">
      <p:transition spd="slow" p14:dur="2000"/>
    </mc:Choice>
    <mc:Fallback>
      <p:transition spd="slow"/>
    </mc:Fallback>
  </mc:AlternateContent>
</p:sld>
</file>

<file path=ppt/slides/slide1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256" name="" descr=""/>
          <p:cNvPicPr/>
          <p:nvPr/>
        </p:nvPicPr>
        <p:blipFill>
          <a:blip r:embed="rId1"/>
          <a:stretch/>
        </p:blipFill>
        <p:spPr>
          <a:xfrm>
            <a:off x="2124360" y="1164600"/>
            <a:ext cx="4422240" cy="2934720"/>
          </a:xfrm>
          <a:prstGeom prst="rect">
            <a:avLst/>
          </a:prstGeom>
          <a:ln w="0">
            <a:noFill/>
          </a:ln>
        </p:spPr>
      </p:pic>
    </p:spTree>
  </p:cSld>
  <mc:AlternateContent>
    <mc:Choice Requires="p14">
      <p:transition spd="slow" p14:dur="2000"/>
    </mc:Choice>
    <mc:Fallback>
      <p:transition spd="slow"/>
    </mc:Fallback>
  </mc:AlternateContent>
</p:sld>
</file>

<file path=ppt/slides/slide1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TextShape 1"/>
          <p:cNvSpPr txBox="1"/>
          <p:nvPr/>
        </p:nvSpPr>
        <p:spPr>
          <a:xfrm>
            <a:off x="504000" y="205560"/>
            <a:ext cx="9071640" cy="675720"/>
          </a:xfrm>
          <a:prstGeom prst="rect">
            <a:avLst/>
          </a:prstGeom>
          <a:noFill/>
          <a:ln w="0">
            <a:noFill/>
          </a:ln>
        </p:spPr>
        <p:txBody>
          <a:bodyPr lIns="0" rIns="0" tIns="0" bIns="0" anchor="ctr">
            <a:noAutofit/>
          </a:bodyPr>
          <a:p>
            <a:pPr algn="ctr">
              <a:lnSpc>
                <a:spcPct val="100000"/>
              </a:lnSpc>
            </a:pPr>
            <a:r>
              <a:rPr b="0" lang="en-US" sz="4400" spc="-1" strike="noStrike">
                <a:latin typeface="Tahoma"/>
              </a:rPr>
              <a:t>PHP variables</a:t>
            </a:r>
            <a:endParaRPr b="0" lang="en-US" sz="4400" spc="-1" strike="noStrike">
              <a:latin typeface="Tahoma"/>
            </a:endParaRPr>
          </a:p>
        </p:txBody>
      </p:sp>
      <p:sp>
        <p:nvSpPr>
          <p:cNvPr id="258" name="TextShape 2"/>
          <p:cNvSpPr txBox="1"/>
          <p:nvPr/>
        </p:nvSpPr>
        <p:spPr>
          <a:xfrm>
            <a:off x="480960" y="947880"/>
            <a:ext cx="9071640" cy="3761640"/>
          </a:xfrm>
          <a:prstGeom prst="rect">
            <a:avLst/>
          </a:prstGeom>
          <a:noFill/>
          <a:ln w="0">
            <a:noFill/>
          </a:ln>
        </p:spPr>
        <p:txBody>
          <a:bodyPr lIns="0" rIns="0" tIns="0" bIns="0">
            <a:normAutofit fontScale="53000"/>
          </a:bodyPr>
          <a:p>
            <a:pPr marL="432000" indent="-324000">
              <a:lnSpc>
                <a:spcPct val="100000"/>
              </a:lnSpc>
              <a:spcBef>
                <a:spcPts val="1414"/>
              </a:spcBef>
              <a:buClr>
                <a:srgbClr val="000000"/>
              </a:buClr>
              <a:buSzPct val="45000"/>
              <a:buFont typeface="Wingdings" charset="2"/>
              <a:buChar char=""/>
            </a:pPr>
            <a:r>
              <a:rPr b="0" lang="en-US" sz="2200" spc="-1" strike="noStrike">
                <a:latin typeface="Tahoma"/>
                <a:ea typeface="Microsoft YaHei"/>
              </a:rPr>
              <a:t>The variables starting with </a:t>
            </a:r>
            <a:r>
              <a:rPr b="1" lang="en-US" sz="2200" spc="-1" strike="noStrike">
                <a:latin typeface="Tahoma"/>
                <a:ea typeface="Microsoft YaHei"/>
              </a:rPr>
              <a:t>$</a:t>
            </a:r>
            <a:r>
              <a:rPr b="0" lang="en-US" sz="2200" spc="-1" strike="noStrike">
                <a:latin typeface="Tahoma"/>
                <a:ea typeface="Microsoft YaHei"/>
              </a:rPr>
              <a:t> sign. For example, variable test is </a:t>
            </a:r>
            <a:r>
              <a:rPr b="1" lang="en-US" sz="2200" spc="-1" strike="noStrike">
                <a:latin typeface="Tahoma"/>
                <a:ea typeface="Microsoft YaHei"/>
              </a:rPr>
              <a:t>$</a:t>
            </a:r>
            <a:r>
              <a:rPr b="1" lang="en-US" sz="2200" spc="-1" strike="noStrike">
                <a:latin typeface="Tahoma"/>
              </a:rPr>
              <a:t>test</a:t>
            </a:r>
            <a:endParaRPr b="0" lang="en-US" sz="2200" spc="-1" strike="noStrike">
              <a:latin typeface="Tahoma"/>
            </a:endParaRPr>
          </a:p>
          <a:p>
            <a:pPr marL="432000" indent="-324000">
              <a:lnSpc>
                <a:spcPct val="100000"/>
              </a:lnSpc>
              <a:spcBef>
                <a:spcPts val="1414"/>
              </a:spcBef>
              <a:buClr>
                <a:srgbClr val="000000"/>
              </a:buClr>
              <a:buSzPct val="45000"/>
              <a:buFont typeface="Wingdings" charset="2"/>
              <a:buChar char=""/>
            </a:pPr>
            <a:r>
              <a:rPr b="0" lang="en-US" sz="2200" spc="-1" strike="noStrike">
                <a:latin typeface="Tahoma"/>
              </a:rPr>
              <a:t>All variables have a dynamic data type. It means that PHP itself defines the type of data (String, Integer, Float/Double, Boolean, Array, Object, NULL, Resource)</a:t>
            </a:r>
            <a:endParaRPr b="0" lang="en-US" sz="2200" spc="-1" strike="noStrike">
              <a:latin typeface="Tahoma"/>
            </a:endParaRPr>
          </a:p>
          <a:p>
            <a:pPr marL="432000" indent="-324000">
              <a:lnSpc>
                <a:spcPct val="100000"/>
              </a:lnSpc>
              <a:spcBef>
                <a:spcPts val="1414"/>
              </a:spcBef>
              <a:buClr>
                <a:srgbClr val="000000"/>
              </a:buClr>
              <a:buSzPct val="45000"/>
              <a:buFont typeface="Wingdings" charset="2"/>
              <a:buChar char=""/>
            </a:pPr>
            <a:r>
              <a:rPr b="0" lang="en-US" sz="2200" spc="-1" strike="noStrike">
                <a:latin typeface="Tahoma"/>
              </a:rPr>
              <a:t>The variables can be used inside and outside of string in echo</a:t>
            </a:r>
            <a:endParaRPr b="0" lang="en-US" sz="2200" spc="-1" strike="noStrike">
              <a:latin typeface="Tahoma"/>
            </a:endParaRPr>
          </a:p>
          <a:p>
            <a:pPr marL="432000" indent="-324000">
              <a:lnSpc>
                <a:spcPct val="100000"/>
              </a:lnSpc>
              <a:spcBef>
                <a:spcPts val="1414"/>
              </a:spcBef>
              <a:buClr>
                <a:srgbClr val="000000"/>
              </a:buClr>
              <a:buSzPct val="45000"/>
              <a:buFont typeface="Wingdings" charset="2"/>
              <a:buChar char=""/>
            </a:pPr>
            <a:r>
              <a:rPr b="0" lang="en-US" sz="2200" spc="-1" strike="noStrike">
                <a:latin typeface="Tahoma"/>
              </a:rPr>
              <a:t>&lt;?php</a:t>
            </a:r>
            <a:endParaRPr b="0" lang="en-US" sz="2200" spc="-1" strike="noStrike">
              <a:latin typeface="Tahoma"/>
            </a:endParaRPr>
          </a:p>
          <a:p>
            <a:pPr marL="432000" indent="-324000">
              <a:lnSpc>
                <a:spcPct val="100000"/>
              </a:lnSpc>
              <a:spcBef>
                <a:spcPts val="1414"/>
              </a:spcBef>
              <a:buClr>
                <a:srgbClr val="000000"/>
              </a:buClr>
              <a:buSzPct val="45000"/>
              <a:buFont typeface="Wingdings" charset="2"/>
              <a:buChar char=""/>
            </a:pPr>
            <a:r>
              <a:rPr b="0" lang="en-US" sz="2200" spc="-1" strike="noStrike">
                <a:latin typeface="Tahoma"/>
              </a:rPr>
              <a:t>$txt = "Hello world!";</a:t>
            </a:r>
            <a:endParaRPr b="0" lang="en-US" sz="2200" spc="-1" strike="noStrike">
              <a:latin typeface="Tahoma"/>
            </a:endParaRPr>
          </a:p>
          <a:p>
            <a:pPr marL="432000" indent="-324000">
              <a:lnSpc>
                <a:spcPct val="100000"/>
              </a:lnSpc>
              <a:spcBef>
                <a:spcPts val="1414"/>
              </a:spcBef>
              <a:buClr>
                <a:srgbClr val="000000"/>
              </a:buClr>
              <a:buSzPct val="45000"/>
              <a:buFont typeface="Wingdings" charset="2"/>
              <a:buChar char=""/>
            </a:pPr>
            <a:r>
              <a:rPr b="0" lang="en-US" sz="2200" spc="-1" strike="noStrike">
                <a:latin typeface="Tahoma"/>
              </a:rPr>
              <a:t>$x = 5;</a:t>
            </a:r>
            <a:endParaRPr b="0" lang="en-US" sz="2200" spc="-1" strike="noStrike">
              <a:latin typeface="Tahoma"/>
            </a:endParaRPr>
          </a:p>
          <a:p>
            <a:pPr marL="432000" indent="-324000">
              <a:lnSpc>
                <a:spcPct val="100000"/>
              </a:lnSpc>
              <a:spcBef>
                <a:spcPts val="1414"/>
              </a:spcBef>
              <a:buClr>
                <a:srgbClr val="000000"/>
              </a:buClr>
              <a:buSzPct val="45000"/>
              <a:buFont typeface="Wingdings" charset="2"/>
              <a:buChar char=""/>
            </a:pPr>
            <a:r>
              <a:rPr b="0" lang="en-US" sz="2200" spc="-1" strike="noStrike">
                <a:latin typeface="Tahoma"/>
              </a:rPr>
              <a:t>$y = 10.5;</a:t>
            </a:r>
            <a:endParaRPr b="0" lang="en-US" sz="2200" spc="-1" strike="noStrike">
              <a:latin typeface="Tahoma"/>
            </a:endParaRPr>
          </a:p>
          <a:p>
            <a:pPr marL="432000" indent="-324000">
              <a:lnSpc>
                <a:spcPct val="100000"/>
              </a:lnSpc>
              <a:spcBef>
                <a:spcPts val="1414"/>
              </a:spcBef>
              <a:buClr>
                <a:srgbClr val="000000"/>
              </a:buClr>
              <a:buSzPct val="45000"/>
              <a:buFont typeface="Wingdings" charset="2"/>
              <a:buChar char=""/>
            </a:pPr>
            <a:r>
              <a:rPr b="0" lang="en-US" sz="2200" spc="-1" strike="noStrike">
                <a:latin typeface="Tahoma"/>
              </a:rPr>
              <a:t>echo $txt;</a:t>
            </a:r>
            <a:endParaRPr b="0" lang="en-US" sz="2200" spc="-1" strike="noStrike">
              <a:latin typeface="Tahoma"/>
            </a:endParaRPr>
          </a:p>
          <a:p>
            <a:pPr marL="432000" indent="-324000">
              <a:lnSpc>
                <a:spcPct val="100000"/>
              </a:lnSpc>
              <a:spcBef>
                <a:spcPts val="1414"/>
              </a:spcBef>
              <a:buClr>
                <a:srgbClr val="000000"/>
              </a:buClr>
              <a:buSzPct val="45000"/>
              <a:buFont typeface="Wingdings" charset="2"/>
              <a:buChar char=""/>
            </a:pPr>
            <a:r>
              <a:rPr b="0" lang="en-US" sz="2200" spc="-1" strike="noStrike">
                <a:latin typeface="Tahoma"/>
              </a:rPr>
              <a:t>echo "The result of $x + $y is" . $coLOR . "&lt;br&gt;";</a:t>
            </a:r>
            <a:endParaRPr b="0" lang="en-US" sz="2200" spc="-1" strike="noStrike">
              <a:latin typeface="Tahoma"/>
            </a:endParaRPr>
          </a:p>
          <a:p>
            <a:pPr marL="432000" indent="-324000">
              <a:lnSpc>
                <a:spcPct val="100000"/>
              </a:lnSpc>
              <a:spcBef>
                <a:spcPts val="1414"/>
              </a:spcBef>
              <a:buClr>
                <a:srgbClr val="000000"/>
              </a:buClr>
              <a:buSzPct val="45000"/>
              <a:buFont typeface="Wingdings" charset="2"/>
              <a:buChar char=""/>
            </a:pPr>
            <a:r>
              <a:rPr b="0" lang="en-US" sz="2200" spc="-1" strike="noStrike">
                <a:latin typeface="Tahoma"/>
              </a:rPr>
              <a:t>?&gt;</a:t>
            </a:r>
            <a:endParaRPr b="0" lang="en-US" sz="2200" spc="-1" strike="noStrike">
              <a:latin typeface="Tahoma"/>
            </a:endParaRPr>
          </a:p>
        </p:txBody>
      </p:sp>
    </p:spTree>
  </p:cSld>
  <mc:AlternateContent>
    <mc:Choice Requires="p14">
      <p:transition spd="slow" p14:dur="2000"/>
    </mc:Choice>
    <mc:Fallback>
      <p:transition spd="slow"/>
    </mc:Fallback>
  </mc:AlternateContent>
</p:sld>
</file>

<file path=ppt/slides/slide1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259" name="" descr=""/>
          <p:cNvPicPr/>
          <p:nvPr/>
        </p:nvPicPr>
        <p:blipFill>
          <a:blip r:embed="rId1"/>
          <a:stretch/>
        </p:blipFill>
        <p:spPr>
          <a:xfrm>
            <a:off x="1417680" y="992880"/>
            <a:ext cx="6469920" cy="2973960"/>
          </a:xfrm>
          <a:prstGeom prst="rect">
            <a:avLst/>
          </a:prstGeom>
          <a:ln w="0">
            <a:noFill/>
          </a:ln>
        </p:spPr>
      </p:pic>
    </p:spTree>
  </p:cSld>
  <mc:AlternateContent>
    <mc:Choice Requires="p14">
      <p:transition spd="slow" p14:dur="2000"/>
    </mc:Choice>
    <mc:Fallback>
      <p:transition spd="slow"/>
    </mc:Fallback>
  </mc:AlternateContent>
</p:sld>
</file>

<file path=ppt/slides/slide1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TextShape 1"/>
          <p:cNvSpPr txBox="1"/>
          <p:nvPr/>
        </p:nvSpPr>
        <p:spPr>
          <a:xfrm>
            <a:off x="504000" y="226080"/>
            <a:ext cx="9071640" cy="946440"/>
          </a:xfrm>
          <a:prstGeom prst="rect">
            <a:avLst/>
          </a:prstGeom>
          <a:noFill/>
          <a:ln w="0">
            <a:noFill/>
          </a:ln>
        </p:spPr>
        <p:txBody>
          <a:bodyPr lIns="0" rIns="0" tIns="0" bIns="0" anchor="ctr">
            <a:noAutofit/>
          </a:bodyPr>
          <a:p>
            <a:pPr algn="ctr">
              <a:lnSpc>
                <a:spcPct val="100000"/>
              </a:lnSpc>
            </a:pPr>
            <a:r>
              <a:rPr b="0" lang="en-US" sz="4400" spc="-1" strike="noStrike">
                <a:latin typeface="Tahoma"/>
              </a:rPr>
              <a:t>PHP scopes</a:t>
            </a:r>
            <a:endParaRPr b="0" lang="en-US" sz="4400" spc="-1" strike="noStrike">
              <a:latin typeface="Tahoma"/>
            </a:endParaRPr>
          </a:p>
        </p:txBody>
      </p:sp>
      <p:sp>
        <p:nvSpPr>
          <p:cNvPr id="261" name="TextShape 2"/>
          <p:cNvSpPr txBox="1"/>
          <p:nvPr/>
        </p:nvSpPr>
        <p:spPr>
          <a:xfrm>
            <a:off x="504000" y="1326600"/>
            <a:ext cx="9071640" cy="3288240"/>
          </a:xfrm>
          <a:prstGeom prst="rect">
            <a:avLst/>
          </a:prstGeom>
          <a:noFill/>
          <a:ln w="0">
            <a:noFill/>
          </a:ln>
        </p:spPr>
        <p:txBody>
          <a:bodyPr lIns="0" rIns="0" tIns="0" bIns="0">
            <a:normAutofit fontScale="19000"/>
          </a:bodyPr>
          <a:p>
            <a:pPr marL="432000" indent="-324000">
              <a:spcBef>
                <a:spcPts val="1414"/>
              </a:spcBef>
              <a:buClr>
                <a:srgbClr val="000000"/>
              </a:buClr>
              <a:buSzPct val="45000"/>
              <a:buFont typeface="Wingdings" charset="2"/>
              <a:buChar char=""/>
            </a:pPr>
            <a:r>
              <a:rPr b="0" lang="en-US" sz="3200" spc="-1" strike="noStrike">
                <a:latin typeface="Tahoma"/>
              </a:rPr>
              <a:t>There are 3 scopes of variables:</a:t>
            </a:r>
            <a:endParaRPr b="0" lang="en-US" sz="3200" spc="-1" strike="noStrike">
              <a:latin typeface="Tahoma"/>
            </a:endParaRPr>
          </a:p>
          <a:p>
            <a:pPr lvl="1" marL="864000" indent="-324000">
              <a:spcBef>
                <a:spcPts val="1134"/>
              </a:spcBef>
              <a:buClr>
                <a:srgbClr val="000000"/>
              </a:buClr>
              <a:buSzPct val="75000"/>
              <a:buFont typeface="Symbol" charset="2"/>
              <a:buChar char=""/>
            </a:pPr>
            <a:r>
              <a:rPr b="0" i="1" lang="en-US" sz="2800" spc="-1" strike="noStrike">
                <a:latin typeface="Tahoma"/>
              </a:rPr>
              <a:t>Local</a:t>
            </a:r>
            <a:endParaRPr b="0" i="1" lang="en-US" sz="2800" spc="-1" strike="noStrike">
              <a:latin typeface="Tahoma"/>
            </a:endParaRPr>
          </a:p>
          <a:p>
            <a:pPr lvl="1" marL="864000" indent="-324000">
              <a:spcBef>
                <a:spcPts val="1134"/>
              </a:spcBef>
              <a:buClr>
                <a:srgbClr val="000000"/>
              </a:buClr>
              <a:buSzPct val="75000"/>
              <a:buFont typeface="Symbol" charset="2"/>
              <a:buChar char=""/>
            </a:pPr>
            <a:r>
              <a:rPr b="0" i="1" lang="en-US" sz="2800" spc="-1" strike="noStrike">
                <a:latin typeface="Tahoma"/>
              </a:rPr>
              <a:t>Global</a:t>
            </a:r>
            <a:endParaRPr b="0" i="1" lang="en-US" sz="2800" spc="-1" strike="noStrike">
              <a:latin typeface="Tahoma"/>
            </a:endParaRPr>
          </a:p>
          <a:p>
            <a:pPr lvl="1" marL="864000" indent="-324000">
              <a:spcBef>
                <a:spcPts val="1134"/>
              </a:spcBef>
              <a:buClr>
                <a:srgbClr val="000000"/>
              </a:buClr>
              <a:buSzPct val="75000"/>
              <a:buFont typeface="Symbol" charset="2"/>
              <a:buChar char=""/>
            </a:pPr>
            <a:r>
              <a:rPr b="0" i="1" lang="en-US" sz="2800" spc="-1" strike="noStrike">
                <a:latin typeface="Tahoma"/>
              </a:rPr>
              <a:t>Static</a:t>
            </a:r>
            <a:endParaRPr b="0" i="1" lang="en-US" sz="28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ea typeface="Microsoft YaHei"/>
              </a:rPr>
              <a:t>If the variable defined </a:t>
            </a:r>
            <a:r>
              <a:rPr b="1" lang="en-US" sz="3200" spc="-1" strike="noStrike">
                <a:latin typeface="Tahoma"/>
                <a:ea typeface="Microsoft YaHei"/>
              </a:rPr>
              <a:t>inside</a:t>
            </a:r>
            <a:r>
              <a:rPr b="0" lang="en-US" sz="3200" spc="-1" strike="noStrike">
                <a:latin typeface="Tahoma"/>
                <a:ea typeface="Microsoft YaHei"/>
              </a:rPr>
              <a:t> the function, its scope is </a:t>
            </a:r>
            <a:r>
              <a:rPr b="1" lang="en-US" sz="3200" spc="-1" strike="noStrike">
                <a:latin typeface="Tahoma"/>
                <a:ea typeface="Microsoft YaHei"/>
              </a:rPr>
              <a:t>local</a:t>
            </a:r>
            <a:r>
              <a:rPr b="0" lang="en-US" sz="3200" spc="-1" strike="noStrike">
                <a:latin typeface="Tahoma"/>
                <a:ea typeface="Microsoft YaHei"/>
              </a:rPr>
              <a:t>. Local variables </a:t>
            </a:r>
            <a:r>
              <a:rPr b="0" lang="en-US" sz="3200" spc="-1" strike="noStrike">
                <a:latin typeface="Tahoma"/>
              </a:rPr>
              <a:t>can be accessed only </a:t>
            </a:r>
            <a:r>
              <a:rPr b="1" lang="en-US" sz="3200" spc="-1" strike="noStrike">
                <a:latin typeface="Tahoma"/>
              </a:rPr>
              <a:t>inside of the function.</a:t>
            </a:r>
            <a:endParaRPr b="0" lang="en-US" sz="3200" spc="-1" strike="noStrike">
              <a:latin typeface="Tahoma"/>
            </a:endParaRPr>
          </a:p>
          <a:p>
            <a:pPr marL="432000" indent="-324000">
              <a:lnSpc>
                <a:spcPct val="100000"/>
              </a:lnSpc>
              <a:spcBef>
                <a:spcPts val="1414"/>
              </a:spcBef>
              <a:buClr>
                <a:srgbClr val="000000"/>
              </a:buClr>
              <a:buSzPct val="45000"/>
              <a:buFont typeface="Wingdings" charset="2"/>
              <a:buChar char=""/>
            </a:pPr>
            <a:r>
              <a:rPr b="0" lang="en-US" sz="3200" spc="-1" strike="noStrike">
                <a:latin typeface="Tahoma"/>
                <a:ea typeface="Microsoft YaHei"/>
              </a:rPr>
              <a:t>If the variable defined </a:t>
            </a:r>
            <a:r>
              <a:rPr b="1" lang="en-US" sz="3200" spc="-1" strike="noStrike">
                <a:latin typeface="Tahoma"/>
                <a:ea typeface="Microsoft YaHei"/>
              </a:rPr>
              <a:t>outside</a:t>
            </a:r>
            <a:r>
              <a:rPr b="0" lang="en-US" sz="3200" spc="-1" strike="noStrike">
                <a:latin typeface="Tahoma"/>
                <a:ea typeface="Microsoft YaHei"/>
              </a:rPr>
              <a:t> the function, its scope is </a:t>
            </a:r>
            <a:r>
              <a:rPr b="1" lang="en-US" sz="3200" spc="-1" strike="noStrike">
                <a:latin typeface="Tahoma"/>
                <a:ea typeface="Microsoft YaHei"/>
              </a:rPr>
              <a:t>global</a:t>
            </a:r>
            <a:r>
              <a:rPr b="0" lang="en-US" sz="3200" spc="-1" strike="noStrike">
                <a:latin typeface="Tahoma"/>
                <a:ea typeface="Microsoft YaHei"/>
              </a:rPr>
              <a:t>. The global variables can be accessed only </a:t>
            </a:r>
            <a:r>
              <a:rPr b="1" lang="en-US" sz="3200" spc="-1" strike="noStrike">
                <a:latin typeface="Tahoma"/>
                <a:ea typeface="Microsoft YaHei"/>
              </a:rPr>
              <a:t>outside of the function</a:t>
            </a:r>
            <a:r>
              <a:rPr b="0" lang="en-US" sz="3200" spc="-1" strike="noStrike">
                <a:latin typeface="Tahoma"/>
                <a:ea typeface="Microsoft YaHei"/>
              </a:rPr>
              <a:t>. If such an access should be done, </a:t>
            </a:r>
            <a:r>
              <a:rPr b="1" i="1" lang="en-US" sz="3200" spc="-1" strike="noStrike">
                <a:latin typeface="Tahoma"/>
              </a:rPr>
              <a:t>global </a:t>
            </a:r>
            <a:r>
              <a:rPr b="1" lang="en-US" sz="3200" spc="-1" strike="noStrike">
                <a:latin typeface="Tahoma"/>
              </a:rPr>
              <a:t>keyword should be used</a:t>
            </a:r>
            <a:r>
              <a:rPr b="0" lang="en-US" sz="3200" spc="-1" strike="noStrike">
                <a:latin typeface="Tahoma"/>
              </a:rPr>
              <a:t>. All global variables are stored in an array called $</a:t>
            </a:r>
            <a:r>
              <a:rPr b="1" lang="en-US" sz="3200" spc="-1" strike="noStrike">
                <a:latin typeface="Tahoma"/>
              </a:rPr>
              <a:t>GLOBALS[</a:t>
            </a:r>
            <a:r>
              <a:rPr b="1" i="1" lang="en-US" sz="3200" spc="-1" strike="noStrike">
                <a:latin typeface="Tahoma"/>
              </a:rPr>
              <a:t>index</a:t>
            </a:r>
            <a:r>
              <a:rPr b="1" lang="en-US" sz="3200" spc="-1" strike="noStrike">
                <a:latin typeface="Tahoma"/>
              </a:rPr>
              <a:t>]</a:t>
            </a:r>
            <a:r>
              <a:rPr b="0" lang="en-US" sz="3200" spc="-1" strike="noStrike">
                <a:latin typeface="Tahoma"/>
              </a:rPr>
              <a:t>, where </a:t>
            </a:r>
            <a:r>
              <a:rPr b="0" i="1" lang="en-US" sz="3200" spc="-1" strike="noStrike">
                <a:latin typeface="Tahoma"/>
              </a:rPr>
              <a:t>index</a:t>
            </a:r>
            <a:r>
              <a:rPr b="0" lang="en-US" sz="3200" spc="-1" strike="noStrike">
                <a:latin typeface="Tahoma"/>
              </a:rPr>
              <a:t> is the name of the variable.</a:t>
            </a:r>
            <a:endParaRPr b="0" lang="en-US" sz="3200" spc="-1" strike="noStrike">
              <a:latin typeface="Tahoma"/>
            </a:endParaRPr>
          </a:p>
          <a:p>
            <a:pPr marL="432000" indent="-324000">
              <a:lnSpc>
                <a:spcPct val="100000"/>
              </a:lnSpc>
              <a:spcBef>
                <a:spcPts val="1414"/>
              </a:spcBef>
              <a:buClr>
                <a:srgbClr val="000000"/>
              </a:buClr>
              <a:buSzPct val="45000"/>
              <a:buFont typeface="Wingdings" charset="2"/>
              <a:buChar char=""/>
            </a:pPr>
            <a:r>
              <a:rPr b="0" lang="en-US" sz="3200" spc="-1" strike="noStrike">
                <a:latin typeface="Tahoma"/>
              </a:rPr>
              <a:t>Static variables are local variables kept after the function execution. </a:t>
            </a:r>
            <a:r>
              <a:rPr b="1" lang="en-US" sz="3200" spc="-1" strike="noStrike">
                <a:latin typeface="Tahoma"/>
              </a:rPr>
              <a:t>static</a:t>
            </a:r>
            <a:r>
              <a:rPr b="0" lang="en-US" sz="3200" spc="-1" strike="noStrike">
                <a:latin typeface="Tahoma"/>
              </a:rPr>
              <a:t> word should be added before such a variable.</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TextShape 1"/>
          <p:cNvSpPr txBox="1"/>
          <p:nvPr/>
        </p:nvSpPr>
        <p:spPr>
          <a:xfrm>
            <a:off x="504000" y="226080"/>
            <a:ext cx="9071640" cy="946440"/>
          </a:xfrm>
          <a:prstGeom prst="rect">
            <a:avLst/>
          </a:prstGeom>
          <a:noFill/>
          <a:ln w="0">
            <a:noFill/>
          </a:ln>
        </p:spPr>
        <p:txBody>
          <a:bodyPr lIns="0" rIns="0" tIns="0" bIns="0" anchor="ctr">
            <a:noAutofit/>
          </a:bodyPr>
          <a:p>
            <a:pPr algn="ctr">
              <a:lnSpc>
                <a:spcPct val="100000"/>
              </a:lnSpc>
            </a:pPr>
            <a:r>
              <a:rPr b="0" lang="en-US" sz="4400" spc="-1" strike="noStrike">
                <a:latin typeface="Tahoma"/>
              </a:rPr>
              <a:t>PHP global scope</a:t>
            </a:r>
            <a:endParaRPr b="0" lang="en-US" sz="4400" spc="-1" strike="noStrike">
              <a:latin typeface="Tahoma"/>
            </a:endParaRPr>
          </a:p>
        </p:txBody>
      </p:sp>
      <p:sp>
        <p:nvSpPr>
          <p:cNvPr id="263" name="TextShape 2"/>
          <p:cNvSpPr txBox="1"/>
          <p:nvPr/>
        </p:nvSpPr>
        <p:spPr>
          <a:xfrm>
            <a:off x="504000" y="1326600"/>
            <a:ext cx="9071640" cy="3288240"/>
          </a:xfrm>
          <a:prstGeom prst="rect">
            <a:avLst/>
          </a:prstGeom>
          <a:noFill/>
          <a:ln w="0">
            <a:noFill/>
          </a:ln>
        </p:spPr>
        <p:txBody>
          <a:bodyPr lIns="0" rIns="0" tIns="0" bIns="0">
            <a:normAutofit fontScale="22000"/>
          </a:bodyPr>
          <a:p>
            <a:r>
              <a:rPr b="0" lang="en-US" sz="3200" spc="-1" strike="noStrike">
                <a:latin typeface="Tahoma"/>
              </a:rPr>
              <a:t> </a:t>
            </a:r>
            <a:r>
              <a:rPr b="0" lang="en-US" sz="3200" spc="-1" strike="noStrike">
                <a:latin typeface="Tahoma"/>
              </a:rPr>
              <a:t>&lt;?php</a:t>
            </a:r>
            <a:endParaRPr b="0" lang="en-US" sz="3200" spc="-1" strike="noStrike">
              <a:latin typeface="Tahoma"/>
            </a:endParaRPr>
          </a:p>
          <a:p>
            <a:r>
              <a:rPr b="0" lang="en-US" sz="3200" spc="-1" strike="noStrike">
                <a:latin typeface="Tahoma"/>
              </a:rPr>
              <a:t>$x = 5; // global scope</a:t>
            </a:r>
            <a:endParaRPr b="0" lang="en-US" sz="3200" spc="-1" strike="noStrike">
              <a:latin typeface="Tahoma"/>
            </a:endParaRPr>
          </a:p>
          <a:p>
            <a:endParaRPr b="0" lang="en-US" sz="3200" spc="-1" strike="noStrike">
              <a:latin typeface="Tahoma"/>
            </a:endParaRPr>
          </a:p>
          <a:p>
            <a:r>
              <a:rPr b="0" lang="en-US" sz="3200" spc="-1" strike="noStrike">
                <a:latin typeface="Tahoma"/>
              </a:rPr>
              <a:t>function myTest() {</a:t>
            </a:r>
            <a:endParaRPr b="0" lang="en-US" sz="3200" spc="-1" strike="noStrike">
              <a:latin typeface="Tahoma"/>
            </a:endParaRPr>
          </a:p>
          <a:p>
            <a:r>
              <a:rPr b="0" lang="en-US" sz="3200" spc="-1" strike="noStrike">
                <a:latin typeface="Tahoma"/>
              </a:rPr>
              <a:t>  </a:t>
            </a:r>
            <a:r>
              <a:rPr b="0" lang="en-US" sz="3200" spc="-1" strike="noStrike">
                <a:latin typeface="Tahoma"/>
              </a:rPr>
              <a:t>// using x inside this function will generate an error</a:t>
            </a:r>
            <a:endParaRPr b="0" lang="en-US" sz="3200" spc="-1" strike="noStrike">
              <a:latin typeface="Tahoma"/>
            </a:endParaRPr>
          </a:p>
          <a:p>
            <a:r>
              <a:rPr b="0" lang="en-US" sz="3200" spc="-1" strike="noStrike">
                <a:latin typeface="Tahoma"/>
              </a:rPr>
              <a:t>  </a:t>
            </a:r>
            <a:r>
              <a:rPr b="0" lang="en-US" sz="3200" spc="-1" strike="noStrike">
                <a:latin typeface="Tahoma"/>
              </a:rPr>
              <a:t>echo "&lt;p&gt;Variable x inside function is: $x&lt;/p&gt;";</a:t>
            </a:r>
            <a:endParaRPr b="0" lang="en-US" sz="3200" spc="-1" strike="noStrike">
              <a:latin typeface="Tahoma"/>
            </a:endParaRPr>
          </a:p>
          <a:p>
            <a:r>
              <a:rPr b="0" lang="en-US" sz="3200" spc="-1" strike="noStrike">
                <a:latin typeface="Tahoma"/>
              </a:rPr>
              <a:t>}</a:t>
            </a:r>
            <a:endParaRPr b="0" lang="en-US" sz="3200" spc="-1" strike="noStrike">
              <a:latin typeface="Tahoma"/>
            </a:endParaRPr>
          </a:p>
          <a:p>
            <a:r>
              <a:rPr b="0" lang="en-US" sz="3200" spc="-1" strike="noStrike">
                <a:latin typeface="Tahoma"/>
              </a:rPr>
              <a:t>myTest();</a:t>
            </a:r>
            <a:endParaRPr b="0" lang="en-US" sz="3200" spc="-1" strike="noStrike">
              <a:latin typeface="Tahoma"/>
            </a:endParaRPr>
          </a:p>
          <a:p>
            <a:endParaRPr b="0" lang="en-US" sz="3200" spc="-1" strike="noStrike">
              <a:latin typeface="Tahoma"/>
            </a:endParaRPr>
          </a:p>
          <a:p>
            <a:r>
              <a:rPr b="0" lang="en-US" sz="3200" spc="-1" strike="noStrike">
                <a:latin typeface="Tahoma"/>
              </a:rPr>
              <a:t>echo "&lt;p&gt;Variable x outside function is: $x&lt;/p&gt;";</a:t>
            </a:r>
            <a:endParaRPr b="0" lang="en-US" sz="3200" spc="-1" strike="noStrike">
              <a:latin typeface="Tahoma"/>
            </a:endParaRPr>
          </a:p>
          <a:p>
            <a:r>
              <a:rPr b="0" lang="en-US" sz="3200" spc="-1" strike="noStrike">
                <a:latin typeface="Tahoma"/>
              </a:rPr>
              <a:t>?&gt; </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264" name="" descr=""/>
          <p:cNvPicPr/>
          <p:nvPr/>
        </p:nvPicPr>
        <p:blipFill>
          <a:blip r:embed="rId1"/>
          <a:stretch/>
        </p:blipFill>
        <p:spPr>
          <a:xfrm>
            <a:off x="631800" y="961560"/>
            <a:ext cx="8786880" cy="20768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TextShape 1"/>
          <p:cNvSpPr txBox="1"/>
          <p:nvPr/>
        </p:nvSpPr>
        <p:spPr>
          <a:xfrm>
            <a:off x="346680" y="2194560"/>
            <a:ext cx="9071640" cy="946440"/>
          </a:xfrm>
          <a:prstGeom prst="rect">
            <a:avLst/>
          </a:prstGeom>
          <a:noFill/>
          <a:ln w="0">
            <a:noFill/>
          </a:ln>
        </p:spPr>
        <p:txBody>
          <a:bodyPr lIns="0" rIns="0" tIns="0" bIns="0" anchor="ctr">
            <a:noAutofit/>
          </a:bodyPr>
          <a:p>
            <a:pPr algn="ctr"/>
            <a:r>
              <a:rPr b="1" lang="en-US" sz="4800" spc="-1" strike="noStrike">
                <a:latin typeface="Tahoma"/>
              </a:rPr>
              <a:t>HTML form elements</a:t>
            </a:r>
            <a:endParaRPr b="0" lang="en-US" sz="4800" spc="-1" strike="noStrike">
              <a:latin typeface="Tahoma"/>
            </a:endParaRPr>
          </a:p>
        </p:txBody>
      </p:sp>
    </p:spTree>
  </p:cSld>
  <mc:AlternateContent>
    <mc:Choice Requires="p14">
      <p:transition spd="slow" p14:dur="2000"/>
    </mc:Choice>
    <mc:Fallback>
      <p:transition spd="slow"/>
    </mc:Fallback>
  </mc:AlternateContent>
</p:sld>
</file>

<file path=ppt/slides/slide1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TextShape 1"/>
          <p:cNvSpPr txBox="1"/>
          <p:nvPr/>
        </p:nvSpPr>
        <p:spPr>
          <a:xfrm>
            <a:off x="504000" y="226080"/>
            <a:ext cx="9071640" cy="946440"/>
          </a:xfrm>
          <a:prstGeom prst="rect">
            <a:avLst/>
          </a:prstGeom>
          <a:noFill/>
          <a:ln w="0">
            <a:noFill/>
          </a:ln>
        </p:spPr>
        <p:txBody>
          <a:bodyPr lIns="0" rIns="0" tIns="0" bIns="0" anchor="ctr">
            <a:noAutofit/>
          </a:bodyPr>
          <a:p>
            <a:pPr algn="ctr">
              <a:lnSpc>
                <a:spcPct val="100000"/>
              </a:lnSpc>
            </a:pPr>
            <a:r>
              <a:rPr b="0" lang="en-US" sz="4400" spc="-1" strike="noStrike">
                <a:latin typeface="Tahoma"/>
              </a:rPr>
              <a:t>PHP global scope (global keyword)</a:t>
            </a:r>
            <a:endParaRPr b="0" lang="en-US" sz="4400" spc="-1" strike="noStrike">
              <a:latin typeface="Tahoma"/>
            </a:endParaRPr>
          </a:p>
        </p:txBody>
      </p:sp>
      <p:sp>
        <p:nvSpPr>
          <p:cNvPr id="266" name="TextShape 2"/>
          <p:cNvSpPr txBox="1"/>
          <p:nvPr/>
        </p:nvSpPr>
        <p:spPr>
          <a:xfrm>
            <a:off x="504000" y="1326600"/>
            <a:ext cx="9071640" cy="3288240"/>
          </a:xfrm>
          <a:prstGeom prst="rect">
            <a:avLst/>
          </a:prstGeom>
          <a:noFill/>
          <a:ln w="0">
            <a:noFill/>
          </a:ln>
        </p:spPr>
        <p:txBody>
          <a:bodyPr lIns="0" rIns="0" tIns="0" bIns="0">
            <a:normAutofit fontScale="26000"/>
          </a:bodyPr>
          <a:p>
            <a:r>
              <a:rPr b="0" lang="en-US" sz="3200" spc="-1" strike="noStrike">
                <a:latin typeface="Tahoma"/>
              </a:rPr>
              <a:t> </a:t>
            </a:r>
            <a:r>
              <a:rPr b="0" lang="en-US" sz="3200" spc="-1" strike="noStrike">
                <a:latin typeface="Tahoma"/>
              </a:rPr>
              <a:t>&lt;?php</a:t>
            </a:r>
            <a:endParaRPr b="0" lang="en-US" sz="3200" spc="-1" strike="noStrike">
              <a:latin typeface="Tahoma"/>
            </a:endParaRPr>
          </a:p>
          <a:p>
            <a:r>
              <a:rPr b="0" lang="en-US" sz="3200" spc="-1" strike="noStrike">
                <a:latin typeface="Tahoma"/>
              </a:rPr>
              <a:t>$x = 5;</a:t>
            </a:r>
            <a:endParaRPr b="0" lang="en-US" sz="3200" spc="-1" strike="noStrike">
              <a:latin typeface="Tahoma"/>
            </a:endParaRPr>
          </a:p>
          <a:p>
            <a:r>
              <a:rPr b="0" lang="en-US" sz="3200" spc="-1" strike="noStrike">
                <a:latin typeface="Tahoma"/>
              </a:rPr>
              <a:t>$y = 10;</a:t>
            </a:r>
            <a:endParaRPr b="0" lang="en-US" sz="3200" spc="-1" strike="noStrike">
              <a:latin typeface="Tahoma"/>
            </a:endParaRPr>
          </a:p>
          <a:p>
            <a:endParaRPr b="0" lang="en-US" sz="3200" spc="-1" strike="noStrike">
              <a:latin typeface="Tahoma"/>
            </a:endParaRPr>
          </a:p>
          <a:p>
            <a:r>
              <a:rPr b="0" lang="en-US" sz="3200" spc="-1" strike="noStrike">
                <a:latin typeface="Tahoma"/>
              </a:rPr>
              <a:t>function myTest() {</a:t>
            </a:r>
            <a:endParaRPr b="0" lang="en-US" sz="3200" spc="-1" strike="noStrike">
              <a:latin typeface="Tahoma"/>
            </a:endParaRPr>
          </a:p>
          <a:p>
            <a:r>
              <a:rPr b="0" lang="en-US" sz="3200" spc="-1" strike="noStrike">
                <a:latin typeface="Tahoma"/>
              </a:rPr>
              <a:t>  </a:t>
            </a:r>
            <a:r>
              <a:rPr b="0" lang="en-US" sz="3200" spc="-1" strike="noStrike">
                <a:latin typeface="Tahoma"/>
              </a:rPr>
              <a:t>global $x, $y;</a:t>
            </a:r>
            <a:endParaRPr b="0" lang="en-US" sz="3200" spc="-1" strike="noStrike">
              <a:latin typeface="Tahoma"/>
            </a:endParaRPr>
          </a:p>
          <a:p>
            <a:r>
              <a:rPr b="0" lang="en-US" sz="3200" spc="-1" strike="noStrike">
                <a:latin typeface="Tahoma"/>
              </a:rPr>
              <a:t>  </a:t>
            </a:r>
            <a:r>
              <a:rPr b="0" lang="en-US" sz="3200" spc="-1" strike="noStrike">
                <a:latin typeface="Tahoma"/>
              </a:rPr>
              <a:t>$y = $x + $y;</a:t>
            </a:r>
            <a:endParaRPr b="0" lang="en-US" sz="3200" spc="-1" strike="noStrike">
              <a:latin typeface="Tahoma"/>
            </a:endParaRPr>
          </a:p>
          <a:p>
            <a:r>
              <a:rPr b="0" lang="en-US" sz="3200" spc="-1" strike="noStrike">
                <a:latin typeface="Tahoma"/>
              </a:rPr>
              <a:t>}</a:t>
            </a:r>
            <a:endParaRPr b="0" lang="en-US" sz="3200" spc="-1" strike="noStrike">
              <a:latin typeface="Tahoma"/>
            </a:endParaRPr>
          </a:p>
          <a:p>
            <a:endParaRPr b="0" lang="en-US" sz="3200" spc="-1" strike="noStrike">
              <a:latin typeface="Tahoma"/>
            </a:endParaRPr>
          </a:p>
          <a:p>
            <a:r>
              <a:rPr b="0" lang="en-US" sz="3200" spc="-1" strike="noStrike">
                <a:latin typeface="Tahoma"/>
              </a:rPr>
              <a:t>myTest();</a:t>
            </a:r>
            <a:endParaRPr b="0" lang="en-US" sz="3200" spc="-1" strike="noStrike">
              <a:latin typeface="Tahoma"/>
            </a:endParaRPr>
          </a:p>
          <a:p>
            <a:r>
              <a:rPr b="0" lang="en-US" sz="3200" spc="-1" strike="noStrike">
                <a:latin typeface="Tahoma"/>
              </a:rPr>
              <a:t>echo $y; // outputs 15</a:t>
            </a:r>
            <a:endParaRPr b="0" lang="en-US" sz="3200" spc="-1" strike="noStrike">
              <a:latin typeface="Tahoma"/>
            </a:endParaRPr>
          </a:p>
          <a:p>
            <a:r>
              <a:rPr b="0" lang="en-US" sz="3200" spc="-1" strike="noStrike">
                <a:latin typeface="Tahoma"/>
              </a:rPr>
              <a:t>?&gt; </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267" name="" descr=""/>
          <p:cNvPicPr/>
          <p:nvPr/>
        </p:nvPicPr>
        <p:blipFill>
          <a:blip r:embed="rId1"/>
          <a:stretch/>
        </p:blipFill>
        <p:spPr>
          <a:xfrm>
            <a:off x="2502000" y="1033920"/>
            <a:ext cx="3474000" cy="3053880"/>
          </a:xfrm>
          <a:prstGeom prst="rect">
            <a:avLst/>
          </a:prstGeom>
          <a:ln w="0">
            <a:noFill/>
          </a:ln>
        </p:spPr>
      </p:pic>
    </p:spTree>
  </p:cSld>
  <mc:AlternateContent>
    <mc:Choice Requires="p14">
      <p:transition spd="slow" p14:dur="2000"/>
    </mc:Choice>
    <mc:Fallback>
      <p:transition spd="slow"/>
    </mc:Fallback>
  </mc:AlternateContent>
</p:sld>
</file>

<file path=ppt/slides/slide1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TextShape 1"/>
          <p:cNvSpPr txBox="1"/>
          <p:nvPr/>
        </p:nvSpPr>
        <p:spPr>
          <a:xfrm>
            <a:off x="504000" y="226080"/>
            <a:ext cx="9071640" cy="946440"/>
          </a:xfrm>
          <a:prstGeom prst="rect">
            <a:avLst/>
          </a:prstGeom>
          <a:noFill/>
          <a:ln w="0">
            <a:noFill/>
          </a:ln>
        </p:spPr>
        <p:txBody>
          <a:bodyPr lIns="0" rIns="0" tIns="0" bIns="0" anchor="ctr">
            <a:noAutofit/>
          </a:bodyPr>
          <a:p>
            <a:pPr algn="ctr">
              <a:lnSpc>
                <a:spcPct val="100000"/>
              </a:lnSpc>
            </a:pPr>
            <a:r>
              <a:rPr b="0" lang="en-US" sz="4400" spc="-1" strike="noStrike">
                <a:latin typeface="Tahoma"/>
              </a:rPr>
              <a:t>PHP local scope</a:t>
            </a:r>
            <a:endParaRPr b="0" lang="en-US" sz="4400" spc="-1" strike="noStrike">
              <a:latin typeface="Tahoma"/>
            </a:endParaRPr>
          </a:p>
        </p:txBody>
      </p:sp>
      <p:sp>
        <p:nvSpPr>
          <p:cNvPr id="269" name="TextShape 2"/>
          <p:cNvSpPr txBox="1"/>
          <p:nvPr/>
        </p:nvSpPr>
        <p:spPr>
          <a:xfrm>
            <a:off x="504000" y="1326600"/>
            <a:ext cx="9071640" cy="3288240"/>
          </a:xfrm>
          <a:prstGeom prst="rect">
            <a:avLst/>
          </a:prstGeom>
          <a:noFill/>
          <a:ln w="0">
            <a:noFill/>
          </a:ln>
        </p:spPr>
        <p:txBody>
          <a:bodyPr lIns="0" rIns="0" tIns="0" bIns="0">
            <a:normAutofit fontScale="26000"/>
          </a:bodyPr>
          <a:p>
            <a:r>
              <a:rPr b="0" lang="en-US" sz="3200" spc="-1" strike="noStrike">
                <a:latin typeface="Tahoma"/>
              </a:rPr>
              <a:t> </a:t>
            </a:r>
            <a:r>
              <a:rPr b="0" lang="en-US" sz="3200" spc="-1" strike="noStrike">
                <a:latin typeface="Tahoma"/>
              </a:rPr>
              <a:t>&lt;?php</a:t>
            </a:r>
            <a:endParaRPr b="0" lang="en-US" sz="3200" spc="-1" strike="noStrike">
              <a:latin typeface="Tahoma"/>
            </a:endParaRPr>
          </a:p>
          <a:p>
            <a:r>
              <a:rPr b="0" lang="en-US" sz="3200" spc="-1" strike="noStrike">
                <a:latin typeface="Tahoma"/>
              </a:rPr>
              <a:t>function myTest() {</a:t>
            </a:r>
            <a:endParaRPr b="0" lang="en-US" sz="3200" spc="-1" strike="noStrike">
              <a:latin typeface="Tahoma"/>
            </a:endParaRPr>
          </a:p>
          <a:p>
            <a:r>
              <a:rPr b="0" lang="en-US" sz="3200" spc="-1" strike="noStrike">
                <a:latin typeface="Tahoma"/>
              </a:rPr>
              <a:t>  </a:t>
            </a:r>
            <a:r>
              <a:rPr b="0" lang="en-US" sz="3200" spc="-1" strike="noStrike">
                <a:latin typeface="Tahoma"/>
              </a:rPr>
              <a:t>$x = 5; // local scope</a:t>
            </a:r>
            <a:endParaRPr b="0" lang="en-US" sz="3200" spc="-1" strike="noStrike">
              <a:latin typeface="Tahoma"/>
            </a:endParaRPr>
          </a:p>
          <a:p>
            <a:r>
              <a:rPr b="0" lang="en-US" sz="3200" spc="-1" strike="noStrike">
                <a:latin typeface="Tahoma"/>
              </a:rPr>
              <a:t>  </a:t>
            </a:r>
            <a:r>
              <a:rPr b="0" lang="en-US" sz="3200" spc="-1" strike="noStrike">
                <a:latin typeface="Tahoma"/>
              </a:rPr>
              <a:t>echo "&lt;p&gt;Variable x inside function is: $x&lt;/p&gt;";</a:t>
            </a:r>
            <a:endParaRPr b="0" lang="en-US" sz="3200" spc="-1" strike="noStrike">
              <a:latin typeface="Tahoma"/>
            </a:endParaRPr>
          </a:p>
          <a:p>
            <a:r>
              <a:rPr b="0" lang="en-US" sz="3200" spc="-1" strike="noStrike">
                <a:latin typeface="Tahoma"/>
              </a:rPr>
              <a:t>}</a:t>
            </a:r>
            <a:endParaRPr b="0" lang="en-US" sz="3200" spc="-1" strike="noStrike">
              <a:latin typeface="Tahoma"/>
            </a:endParaRPr>
          </a:p>
          <a:p>
            <a:r>
              <a:rPr b="0" lang="en-US" sz="3200" spc="-1" strike="noStrike">
                <a:latin typeface="Tahoma"/>
              </a:rPr>
              <a:t>myTest();</a:t>
            </a:r>
            <a:endParaRPr b="0" lang="en-US" sz="3200" spc="-1" strike="noStrike">
              <a:latin typeface="Tahoma"/>
            </a:endParaRPr>
          </a:p>
          <a:p>
            <a:endParaRPr b="0" lang="en-US" sz="3200" spc="-1" strike="noStrike">
              <a:latin typeface="Tahoma"/>
            </a:endParaRPr>
          </a:p>
          <a:p>
            <a:r>
              <a:rPr b="0" lang="en-US" sz="3200" spc="-1" strike="noStrike">
                <a:latin typeface="Tahoma"/>
              </a:rPr>
              <a:t>// using x outside the function will generate an error</a:t>
            </a:r>
            <a:endParaRPr b="0" lang="en-US" sz="3200" spc="-1" strike="noStrike">
              <a:latin typeface="Tahoma"/>
            </a:endParaRPr>
          </a:p>
          <a:p>
            <a:r>
              <a:rPr b="0" lang="en-US" sz="3200" spc="-1" strike="noStrike">
                <a:latin typeface="Tahoma"/>
              </a:rPr>
              <a:t>echo "&lt;p&gt;Variable x outside function is: $x&lt;/p&gt;";</a:t>
            </a:r>
            <a:endParaRPr b="0" lang="en-US" sz="3200" spc="-1" strike="noStrike">
              <a:latin typeface="Tahoma"/>
            </a:endParaRPr>
          </a:p>
          <a:p>
            <a:r>
              <a:rPr b="0" lang="en-US" sz="3200" spc="-1" strike="noStrike">
                <a:latin typeface="Tahoma"/>
              </a:rPr>
              <a:t>?&gt; </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270" name="" descr=""/>
          <p:cNvPicPr/>
          <p:nvPr/>
        </p:nvPicPr>
        <p:blipFill>
          <a:blip r:embed="rId1"/>
          <a:stretch/>
        </p:blipFill>
        <p:spPr>
          <a:xfrm>
            <a:off x="1652040" y="940320"/>
            <a:ext cx="6220080" cy="2482200"/>
          </a:xfrm>
          <a:prstGeom prst="rect">
            <a:avLst/>
          </a:prstGeom>
          <a:ln w="0">
            <a:noFill/>
          </a:ln>
        </p:spPr>
      </p:pic>
    </p:spTree>
  </p:cSld>
  <mc:AlternateContent>
    <mc:Choice Requires="p14">
      <p:transition spd="slow" p14:dur="2000"/>
    </mc:Choice>
    <mc:Fallback>
      <p:transition spd="slow"/>
    </mc:Fallback>
  </mc:AlternateContent>
</p:sld>
</file>

<file path=ppt/slides/slide1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504000" y="226080"/>
            <a:ext cx="9071640" cy="946440"/>
          </a:xfrm>
          <a:prstGeom prst="rect">
            <a:avLst/>
          </a:prstGeom>
          <a:noFill/>
          <a:ln w="0">
            <a:noFill/>
          </a:ln>
        </p:spPr>
        <p:txBody>
          <a:bodyPr lIns="0" rIns="0" tIns="0" bIns="0" anchor="ctr">
            <a:noAutofit/>
          </a:bodyPr>
          <a:p>
            <a:pPr algn="ctr">
              <a:lnSpc>
                <a:spcPct val="100000"/>
              </a:lnSpc>
            </a:pPr>
            <a:r>
              <a:rPr b="0" lang="en-US" sz="4400" spc="-1" strike="noStrike">
                <a:latin typeface="Tahoma"/>
              </a:rPr>
              <a:t>PHP static scope</a:t>
            </a:r>
            <a:endParaRPr b="0" lang="en-US" sz="4400" spc="-1" strike="noStrike">
              <a:latin typeface="Tahoma"/>
            </a:endParaRPr>
          </a:p>
        </p:txBody>
      </p:sp>
      <p:sp>
        <p:nvSpPr>
          <p:cNvPr id="272" name="TextShape 2"/>
          <p:cNvSpPr txBox="1"/>
          <p:nvPr/>
        </p:nvSpPr>
        <p:spPr>
          <a:xfrm>
            <a:off x="354960" y="1119960"/>
            <a:ext cx="9071640" cy="4055760"/>
          </a:xfrm>
          <a:prstGeom prst="rect">
            <a:avLst/>
          </a:prstGeom>
          <a:noFill/>
          <a:ln w="0">
            <a:noFill/>
          </a:ln>
        </p:spPr>
        <p:txBody>
          <a:bodyPr lIns="0" rIns="0" tIns="0" bIns="0">
            <a:normAutofit fontScale="31000"/>
          </a:bodyPr>
          <a:p>
            <a:r>
              <a:rPr b="0" lang="en-US" sz="3200" spc="-1" strike="noStrike">
                <a:latin typeface="Tahoma"/>
              </a:rPr>
              <a:t>&lt;?php</a:t>
            </a:r>
            <a:endParaRPr b="0" lang="en-US" sz="3200" spc="-1" strike="noStrike">
              <a:latin typeface="Tahoma"/>
            </a:endParaRPr>
          </a:p>
          <a:p>
            <a:r>
              <a:rPr b="0" lang="en-US" sz="3200" spc="-1" strike="noStrike">
                <a:latin typeface="Tahoma"/>
              </a:rPr>
              <a:t>function myTest() {</a:t>
            </a:r>
            <a:endParaRPr b="0" lang="en-US" sz="3200" spc="-1" strike="noStrike">
              <a:latin typeface="Tahoma"/>
            </a:endParaRPr>
          </a:p>
          <a:p>
            <a:r>
              <a:rPr b="0" lang="en-US" sz="3200" spc="-1" strike="noStrike">
                <a:latin typeface="Tahoma"/>
              </a:rPr>
              <a:t>  </a:t>
            </a:r>
            <a:r>
              <a:rPr b="0" lang="en-US" sz="3200" spc="-1" strike="noStrike">
                <a:latin typeface="Tahoma"/>
              </a:rPr>
              <a:t>static $x = 0;</a:t>
            </a:r>
            <a:endParaRPr b="0" lang="en-US" sz="3200" spc="-1" strike="noStrike">
              <a:latin typeface="Tahoma"/>
            </a:endParaRPr>
          </a:p>
          <a:p>
            <a:r>
              <a:rPr b="0" lang="en-US" sz="3200" spc="-1" strike="noStrike">
                <a:latin typeface="Tahoma"/>
              </a:rPr>
              <a:t>  </a:t>
            </a:r>
            <a:r>
              <a:rPr b="0" lang="en-US" sz="3200" spc="-1" strike="noStrike">
                <a:latin typeface="Tahoma"/>
              </a:rPr>
              <a:t>echo $x;</a:t>
            </a:r>
            <a:endParaRPr b="0" lang="en-US" sz="3200" spc="-1" strike="noStrike">
              <a:latin typeface="Tahoma"/>
            </a:endParaRPr>
          </a:p>
          <a:p>
            <a:r>
              <a:rPr b="0" lang="en-US" sz="3200" spc="-1" strike="noStrike">
                <a:latin typeface="Tahoma"/>
              </a:rPr>
              <a:t>  </a:t>
            </a:r>
            <a:r>
              <a:rPr b="0" lang="en-US" sz="3200" spc="-1" strike="noStrike">
                <a:latin typeface="Tahoma"/>
              </a:rPr>
              <a:t>$x++;</a:t>
            </a:r>
            <a:endParaRPr b="0" lang="en-US" sz="3200" spc="-1" strike="noStrike">
              <a:latin typeface="Tahoma"/>
            </a:endParaRPr>
          </a:p>
          <a:p>
            <a:r>
              <a:rPr b="0" lang="en-US" sz="3200" spc="-1" strike="noStrike">
                <a:latin typeface="Tahoma"/>
              </a:rPr>
              <a:t>}</a:t>
            </a:r>
            <a:endParaRPr b="0" lang="en-US" sz="3200" spc="-1" strike="noStrike">
              <a:latin typeface="Tahoma"/>
            </a:endParaRPr>
          </a:p>
          <a:p>
            <a:endParaRPr b="0" lang="en-US" sz="3200" spc="-1" strike="noStrike">
              <a:latin typeface="Tahoma"/>
            </a:endParaRPr>
          </a:p>
          <a:p>
            <a:r>
              <a:rPr b="0" lang="en-US" sz="3200" spc="-1" strike="noStrike">
                <a:latin typeface="Tahoma"/>
              </a:rPr>
              <a:t>myTest();</a:t>
            </a:r>
            <a:endParaRPr b="0" lang="en-US" sz="3200" spc="-1" strike="noStrike">
              <a:latin typeface="Tahoma"/>
            </a:endParaRPr>
          </a:p>
          <a:p>
            <a:r>
              <a:rPr b="0" lang="en-US" sz="3200" spc="-1" strike="noStrike">
                <a:latin typeface="Tahoma"/>
              </a:rPr>
              <a:t>echo "&lt;br&gt;";</a:t>
            </a:r>
            <a:endParaRPr b="0" lang="en-US" sz="3200" spc="-1" strike="noStrike">
              <a:latin typeface="Tahoma"/>
            </a:endParaRPr>
          </a:p>
          <a:p>
            <a:r>
              <a:rPr b="0" lang="en-US" sz="3200" spc="-1" strike="noStrike">
                <a:latin typeface="Tahoma"/>
              </a:rPr>
              <a:t>myTest();</a:t>
            </a:r>
            <a:endParaRPr b="0" lang="en-US" sz="3200" spc="-1" strike="noStrike">
              <a:latin typeface="Tahoma"/>
            </a:endParaRPr>
          </a:p>
          <a:p>
            <a:r>
              <a:rPr b="0" lang="en-US" sz="3200" spc="-1" strike="noStrike">
                <a:latin typeface="Tahoma"/>
              </a:rPr>
              <a:t>echo "&lt;br&gt;";</a:t>
            </a:r>
            <a:endParaRPr b="0" lang="en-US" sz="3200" spc="-1" strike="noStrike">
              <a:latin typeface="Tahoma"/>
            </a:endParaRPr>
          </a:p>
          <a:p>
            <a:r>
              <a:rPr b="0" lang="en-US" sz="3200" spc="-1" strike="noStrike">
                <a:latin typeface="Tahoma"/>
              </a:rPr>
              <a:t>myTest();</a:t>
            </a:r>
            <a:endParaRPr b="0" lang="en-US" sz="3200" spc="-1" strike="noStrike">
              <a:latin typeface="Tahoma"/>
            </a:endParaRPr>
          </a:p>
          <a:p>
            <a:r>
              <a:rPr b="0" lang="en-US" sz="3200" spc="-1" strike="noStrike">
                <a:latin typeface="Tahoma"/>
              </a:rPr>
              <a:t>?&gt;</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273" name="" descr=""/>
          <p:cNvPicPr/>
          <p:nvPr/>
        </p:nvPicPr>
        <p:blipFill>
          <a:blip r:embed="rId1"/>
          <a:stretch/>
        </p:blipFill>
        <p:spPr>
          <a:xfrm>
            <a:off x="2261160" y="1317960"/>
            <a:ext cx="2716560" cy="3074400"/>
          </a:xfrm>
          <a:prstGeom prst="rect">
            <a:avLst/>
          </a:prstGeom>
          <a:ln w="0">
            <a:noFill/>
          </a:ln>
        </p:spPr>
      </p:pic>
    </p:spTree>
  </p:cSld>
  <mc:AlternateContent>
    <mc:Choice Requires="p14">
      <p:transition spd="slow" p14:dur="2000"/>
    </mc:Choice>
    <mc:Fallback>
      <p:transition spd="slow"/>
    </mc:Fallback>
  </mc:AlternateContent>
</p:sld>
</file>

<file path=ppt/slides/slide1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PHP Operators</a:t>
            </a:r>
            <a:endParaRPr b="0" lang="en-US" sz="4400" spc="-1" strike="noStrike">
              <a:latin typeface="Tahoma"/>
            </a:endParaRPr>
          </a:p>
        </p:txBody>
      </p:sp>
      <p:sp>
        <p:nvSpPr>
          <p:cNvPr id="275" name="TextShape 2"/>
          <p:cNvSpPr txBox="1"/>
          <p:nvPr/>
        </p:nvSpPr>
        <p:spPr>
          <a:xfrm>
            <a:off x="504000" y="1326600"/>
            <a:ext cx="9071640" cy="3288240"/>
          </a:xfrm>
          <a:prstGeom prst="rect">
            <a:avLst/>
          </a:prstGeom>
          <a:noFill/>
          <a:ln w="0">
            <a:noFill/>
          </a:ln>
        </p:spPr>
        <p:txBody>
          <a:bodyPr lIns="0" rIns="0" tIns="0" bIns="0">
            <a:normAutofit fontScale="33000"/>
          </a:bodyPr>
          <a:p>
            <a:pPr marL="432000" indent="-324000">
              <a:spcBef>
                <a:spcPts val="1414"/>
              </a:spcBef>
              <a:buClr>
                <a:srgbClr val="000000"/>
              </a:buClr>
              <a:buSzPct val="45000"/>
              <a:buFont typeface="Wingdings" charset="2"/>
              <a:buChar char=""/>
            </a:pPr>
            <a:r>
              <a:rPr b="0" lang="en-US" sz="3200" spc="-1" strike="noStrike">
                <a:latin typeface="Tahoma"/>
              </a:rPr>
              <a:t>Operators are used to perform operations on variables and values.</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PHP divides the operators in the following groups:</a:t>
            </a:r>
            <a:endParaRPr b="0" lang="en-US" sz="3200" spc="-1" strike="noStrike">
              <a:latin typeface="Tahoma"/>
            </a:endParaRPr>
          </a:p>
          <a:p>
            <a:pPr lvl="1" marL="864000" indent="-324000">
              <a:spcBef>
                <a:spcPts val="1134"/>
              </a:spcBef>
              <a:buClr>
                <a:srgbClr val="000000"/>
              </a:buClr>
              <a:buSzPct val="75000"/>
              <a:buFont typeface="Symbol" charset="2"/>
              <a:buChar char=""/>
            </a:pPr>
            <a:r>
              <a:rPr b="0" i="1" lang="en-US" sz="2800" spc="-1" strike="noStrike">
                <a:latin typeface="Tahoma"/>
              </a:rPr>
              <a:t>Arithmetic operators</a:t>
            </a:r>
            <a:endParaRPr b="0" i="1" lang="en-US" sz="2800" spc="-1" strike="noStrike">
              <a:latin typeface="Tahoma"/>
            </a:endParaRPr>
          </a:p>
          <a:p>
            <a:pPr lvl="1" marL="864000" indent="-324000">
              <a:spcBef>
                <a:spcPts val="1134"/>
              </a:spcBef>
              <a:buClr>
                <a:srgbClr val="000000"/>
              </a:buClr>
              <a:buSzPct val="75000"/>
              <a:buFont typeface="Symbol" charset="2"/>
              <a:buChar char=""/>
            </a:pPr>
            <a:r>
              <a:rPr b="0" i="1" lang="en-US" sz="2800" spc="-1" strike="noStrike">
                <a:latin typeface="Tahoma"/>
              </a:rPr>
              <a:t>Assignment operators</a:t>
            </a:r>
            <a:endParaRPr b="0" i="1" lang="en-US" sz="2800" spc="-1" strike="noStrike">
              <a:latin typeface="Tahoma"/>
            </a:endParaRPr>
          </a:p>
          <a:p>
            <a:pPr lvl="1" marL="864000" indent="-324000">
              <a:spcBef>
                <a:spcPts val="1134"/>
              </a:spcBef>
              <a:buClr>
                <a:srgbClr val="000000"/>
              </a:buClr>
              <a:buSzPct val="75000"/>
              <a:buFont typeface="Symbol" charset="2"/>
              <a:buChar char=""/>
            </a:pPr>
            <a:r>
              <a:rPr b="0" i="1" lang="en-US" sz="2800" spc="-1" strike="noStrike">
                <a:latin typeface="Tahoma"/>
              </a:rPr>
              <a:t>Comparison operators</a:t>
            </a:r>
            <a:endParaRPr b="0" i="1" lang="en-US" sz="2800" spc="-1" strike="noStrike">
              <a:latin typeface="Tahoma"/>
            </a:endParaRPr>
          </a:p>
          <a:p>
            <a:pPr lvl="1" marL="864000" indent="-324000">
              <a:spcBef>
                <a:spcPts val="1134"/>
              </a:spcBef>
              <a:buClr>
                <a:srgbClr val="000000"/>
              </a:buClr>
              <a:buSzPct val="75000"/>
              <a:buFont typeface="Symbol" charset="2"/>
              <a:buChar char=""/>
            </a:pPr>
            <a:r>
              <a:rPr b="0" i="1" lang="en-US" sz="2800" spc="-1" strike="noStrike">
                <a:latin typeface="Tahoma"/>
              </a:rPr>
              <a:t>Increment/Decrement operators</a:t>
            </a:r>
            <a:endParaRPr b="0" i="1" lang="en-US" sz="2800" spc="-1" strike="noStrike">
              <a:latin typeface="Tahoma"/>
            </a:endParaRPr>
          </a:p>
          <a:p>
            <a:pPr lvl="1" marL="864000" indent="-324000">
              <a:spcBef>
                <a:spcPts val="1134"/>
              </a:spcBef>
              <a:buClr>
                <a:srgbClr val="000000"/>
              </a:buClr>
              <a:buSzPct val="75000"/>
              <a:buFont typeface="Symbol" charset="2"/>
              <a:buChar char=""/>
            </a:pPr>
            <a:r>
              <a:rPr b="0" i="1" lang="en-US" sz="2800" spc="-1" strike="noStrike">
                <a:latin typeface="Tahoma"/>
              </a:rPr>
              <a:t>Logical operators</a:t>
            </a:r>
            <a:endParaRPr b="0" i="1" lang="en-US" sz="2800" spc="-1" strike="noStrike">
              <a:latin typeface="Tahoma"/>
            </a:endParaRPr>
          </a:p>
          <a:p>
            <a:pPr lvl="1" marL="864000" indent="-324000">
              <a:spcBef>
                <a:spcPts val="1134"/>
              </a:spcBef>
              <a:buClr>
                <a:srgbClr val="000000"/>
              </a:buClr>
              <a:buSzPct val="75000"/>
              <a:buFont typeface="Symbol" charset="2"/>
              <a:buChar char=""/>
            </a:pPr>
            <a:r>
              <a:rPr b="0" i="1" lang="en-US" sz="2800" spc="-1" strike="noStrike">
                <a:latin typeface="Tahoma"/>
              </a:rPr>
              <a:t>String operators</a:t>
            </a:r>
            <a:endParaRPr b="0" i="1" lang="en-US" sz="2800" spc="-1" strike="noStrike">
              <a:latin typeface="Tahoma"/>
            </a:endParaRPr>
          </a:p>
          <a:p>
            <a:pPr lvl="1" marL="864000" indent="-324000">
              <a:spcBef>
                <a:spcPts val="1134"/>
              </a:spcBef>
              <a:buClr>
                <a:srgbClr val="000000"/>
              </a:buClr>
              <a:buSzPct val="75000"/>
              <a:buFont typeface="Symbol" charset="2"/>
              <a:buChar char=""/>
            </a:pPr>
            <a:r>
              <a:rPr b="0" i="1" lang="en-US" sz="2800" spc="-1" strike="noStrike">
                <a:latin typeface="Tahoma"/>
              </a:rPr>
              <a:t>Array operators</a:t>
            </a:r>
            <a:endParaRPr b="0" i="1" lang="en-US" sz="2800" spc="-1" strike="noStrike">
              <a:latin typeface="Tahoma"/>
            </a:endParaRPr>
          </a:p>
          <a:p>
            <a:pPr lvl="1" marL="864000" indent="-324000">
              <a:spcBef>
                <a:spcPts val="1134"/>
              </a:spcBef>
              <a:buClr>
                <a:srgbClr val="000000"/>
              </a:buClr>
              <a:buSzPct val="75000"/>
              <a:buFont typeface="Symbol" charset="2"/>
              <a:buChar char=""/>
            </a:pPr>
            <a:r>
              <a:rPr b="0" i="1" lang="en-US" sz="2800" spc="-1" strike="noStrike">
                <a:latin typeface="Tahoma"/>
              </a:rPr>
              <a:t>Conditional assignment operators</a:t>
            </a:r>
            <a:endParaRPr b="0" i="1" lang="en-US" sz="2800" spc="-1" strike="noStrike">
              <a:latin typeface="Tahoma"/>
            </a:endParaRPr>
          </a:p>
        </p:txBody>
      </p:sp>
    </p:spTree>
  </p:cSld>
  <mc:AlternateContent>
    <mc:Choice Requires="p14">
      <p:transition spd="slow" p14:dur="2000"/>
    </mc:Choice>
    <mc:Fallback>
      <p:transition spd="slow"/>
    </mc:Fallback>
  </mc:AlternateContent>
</p:sld>
</file>

<file path=ppt/slides/slide1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ddddd"/>
        </a:solidFill>
      </p:bgPr>
    </p:bg>
    <p:spTree>
      <p:nvGrpSpPr>
        <p:cNvPr id="1" name=""/>
        <p:cNvGrpSpPr/>
        <p:nvPr/>
      </p:nvGrpSpPr>
      <p:grpSpPr>
        <a:xfrm>
          <a:off x="0" y="0"/>
          <a:ext cx="0" cy="0"/>
          <a:chOff x="0" y="0"/>
          <a:chExt cx="0" cy="0"/>
        </a:xfrm>
      </p:grpSpPr>
      <p:sp>
        <p:nvSpPr>
          <p:cNvPr id="276" name="TextShape 1"/>
          <p:cNvSpPr txBox="1"/>
          <p:nvPr/>
        </p:nvSpPr>
        <p:spPr>
          <a:xfrm>
            <a:off x="504000" y="226080"/>
            <a:ext cx="9071640" cy="946440"/>
          </a:xfrm>
          <a:prstGeom prst="rect">
            <a:avLst/>
          </a:prstGeom>
          <a:solidFill>
            <a:srgbClr val="ffffff"/>
          </a:solidFill>
          <a:ln w="0">
            <a:noFill/>
          </a:ln>
        </p:spPr>
        <p:txBody>
          <a:bodyPr lIns="0" rIns="0" tIns="0" bIns="0" anchor="ctr">
            <a:noAutofit/>
          </a:bodyPr>
          <a:p>
            <a:pPr algn="ctr"/>
            <a:r>
              <a:rPr b="0" lang="en-US" sz="4400" spc="-1" strike="noStrike">
                <a:latin typeface="Tahoma"/>
              </a:rPr>
              <a:t>PHP Arithmetic Operators</a:t>
            </a:r>
            <a:endParaRPr b="0" lang="en-US" sz="4400" spc="-1" strike="noStrike">
              <a:latin typeface="Tahoma"/>
            </a:endParaRPr>
          </a:p>
        </p:txBody>
      </p:sp>
      <p:pic>
        <p:nvPicPr>
          <p:cNvPr id="277" name="" descr=""/>
          <p:cNvPicPr/>
          <p:nvPr/>
        </p:nvPicPr>
        <p:blipFill>
          <a:blip r:embed="rId1"/>
          <a:stretch/>
        </p:blipFill>
        <p:spPr>
          <a:xfrm>
            <a:off x="573840" y="1316160"/>
            <a:ext cx="9049320" cy="3400560"/>
          </a:xfrm>
          <a:prstGeom prst="rect">
            <a:avLst/>
          </a:prstGeom>
          <a:ln w="0">
            <a:noFill/>
          </a:ln>
        </p:spPr>
      </p:pic>
    </p:spTree>
  </p:cSld>
  <mc:AlternateContent>
    <mc:Choice Requires="p14">
      <p:transition spd="slow" p14:dur="2000"/>
    </mc:Choice>
    <mc:Fallback>
      <p:transition spd="slow"/>
    </mc:Fallback>
  </mc:AlternateContent>
</p:sld>
</file>

<file path=ppt/slides/slide1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ddddd"/>
        </a:solidFill>
      </p:bgPr>
    </p:bg>
    <p:spTree>
      <p:nvGrpSpPr>
        <p:cNvPr id="1" name=""/>
        <p:cNvGrpSpPr/>
        <p:nvPr/>
      </p:nvGrpSpPr>
      <p:grpSpPr>
        <a:xfrm>
          <a:off x="0" y="0"/>
          <a:ext cx="0" cy="0"/>
          <a:chOff x="0" y="0"/>
          <a:chExt cx="0" cy="0"/>
        </a:xfrm>
      </p:grpSpPr>
      <p:sp>
        <p:nvSpPr>
          <p:cNvPr id="278" name="TextShape 1"/>
          <p:cNvSpPr txBox="1"/>
          <p:nvPr/>
        </p:nvSpPr>
        <p:spPr>
          <a:xfrm>
            <a:off x="504000" y="226080"/>
            <a:ext cx="9071640" cy="946440"/>
          </a:xfrm>
          <a:prstGeom prst="rect">
            <a:avLst/>
          </a:prstGeom>
          <a:solidFill>
            <a:srgbClr val="ffffff"/>
          </a:solidFill>
          <a:ln w="0">
            <a:noFill/>
          </a:ln>
        </p:spPr>
        <p:txBody>
          <a:bodyPr lIns="0" rIns="0" tIns="0" bIns="0" anchor="ctr">
            <a:noAutofit/>
          </a:bodyPr>
          <a:p>
            <a:pPr algn="ctr"/>
            <a:r>
              <a:rPr b="0" lang="en-US" sz="4400" spc="-1" strike="noStrike">
                <a:latin typeface="Tahoma"/>
              </a:rPr>
              <a:t>PHP Assignment Operators</a:t>
            </a:r>
            <a:endParaRPr b="0" lang="en-US" sz="4400" spc="-1" strike="noStrike">
              <a:latin typeface="Tahoma"/>
            </a:endParaRPr>
          </a:p>
        </p:txBody>
      </p:sp>
      <p:pic>
        <p:nvPicPr>
          <p:cNvPr id="279" name="" descr=""/>
          <p:cNvPicPr/>
          <p:nvPr/>
        </p:nvPicPr>
        <p:blipFill>
          <a:blip r:embed="rId1"/>
          <a:stretch/>
        </p:blipFill>
        <p:spPr>
          <a:xfrm>
            <a:off x="488520" y="1339560"/>
            <a:ext cx="8990640" cy="3714120"/>
          </a:xfrm>
          <a:prstGeom prst="rect">
            <a:avLst/>
          </a:prstGeom>
          <a:ln w="0">
            <a:noFill/>
          </a:ln>
        </p:spPr>
      </p:pic>
    </p:spTree>
  </p:cSld>
  <mc:AlternateContent>
    <mc:Choice Requires="p14">
      <p:transition spd="slow" p14:dur="2000"/>
    </mc:Choice>
    <mc:Fallback>
      <p:transition spd="slow"/>
    </mc:Fallback>
  </mc:AlternateContent>
</p:sld>
</file>

<file path=ppt/slides/slide1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ddddd"/>
        </a:solidFill>
      </p:bgPr>
    </p:bg>
    <p:spTree>
      <p:nvGrpSpPr>
        <p:cNvPr id="1" name=""/>
        <p:cNvGrpSpPr/>
        <p:nvPr/>
      </p:nvGrpSpPr>
      <p:grpSpPr>
        <a:xfrm>
          <a:off x="0" y="0"/>
          <a:ext cx="0" cy="0"/>
          <a:chOff x="0" y="0"/>
          <a:chExt cx="0" cy="0"/>
        </a:xfrm>
      </p:grpSpPr>
      <p:sp>
        <p:nvSpPr>
          <p:cNvPr id="280" name="TextShape 1"/>
          <p:cNvSpPr txBox="1"/>
          <p:nvPr/>
        </p:nvSpPr>
        <p:spPr>
          <a:xfrm>
            <a:off x="504000" y="226080"/>
            <a:ext cx="8768520" cy="680760"/>
          </a:xfrm>
          <a:prstGeom prst="rect">
            <a:avLst/>
          </a:prstGeom>
          <a:solidFill>
            <a:srgbClr val="ffffff"/>
          </a:solidFill>
          <a:ln w="0">
            <a:noFill/>
          </a:ln>
        </p:spPr>
        <p:txBody>
          <a:bodyPr lIns="0" rIns="0" tIns="0" bIns="0" anchor="ctr">
            <a:noAutofit/>
          </a:bodyPr>
          <a:p>
            <a:pPr algn="ctr"/>
            <a:r>
              <a:rPr b="0" lang="en-US" sz="4400" spc="-1" strike="noStrike">
                <a:latin typeface="Tahoma"/>
              </a:rPr>
              <a:t>PHP Comparison Operators</a:t>
            </a:r>
            <a:endParaRPr b="0" lang="en-US" sz="4400" spc="-1" strike="noStrike">
              <a:latin typeface="Tahoma"/>
            </a:endParaRPr>
          </a:p>
        </p:txBody>
      </p:sp>
      <p:pic>
        <p:nvPicPr>
          <p:cNvPr id="281" name="" descr=""/>
          <p:cNvPicPr/>
          <p:nvPr/>
        </p:nvPicPr>
        <p:blipFill>
          <a:blip r:embed="rId1"/>
          <a:stretch/>
        </p:blipFill>
        <p:spPr>
          <a:xfrm>
            <a:off x="572400" y="1000440"/>
            <a:ext cx="8619840" cy="44384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TextShape 1"/>
          <p:cNvSpPr txBox="1"/>
          <p:nvPr/>
        </p:nvSpPr>
        <p:spPr>
          <a:xfrm>
            <a:off x="346680" y="2194560"/>
            <a:ext cx="9071640" cy="946440"/>
          </a:xfrm>
          <a:prstGeom prst="rect">
            <a:avLst/>
          </a:prstGeom>
          <a:noFill/>
          <a:ln w="0">
            <a:noFill/>
          </a:ln>
        </p:spPr>
        <p:txBody>
          <a:bodyPr lIns="0" rIns="0" tIns="0" bIns="0" anchor="ctr">
            <a:noAutofit/>
          </a:bodyPr>
          <a:p>
            <a:pPr algn="ctr"/>
            <a:r>
              <a:rPr b="0" lang="en-US" sz="4400" spc="-1" strike="noStrike">
                <a:latin typeface="Tahoma"/>
              </a:rPr>
              <a:t>&lt;label&gt;</a:t>
            </a:r>
            <a:endParaRPr b="0" lang="en-US" sz="4400" spc="-1" strike="noStrike">
              <a:latin typeface="Tahoma"/>
            </a:endParaRPr>
          </a:p>
        </p:txBody>
      </p:sp>
    </p:spTree>
  </p:cSld>
  <mc:AlternateContent>
    <mc:Choice Requires="p14">
      <p:transition spd="slow" p14:dur="2000"/>
    </mc:Choice>
    <mc:Fallback>
      <p:transition spd="slow"/>
    </mc:Fallback>
  </mc:AlternateContent>
</p:sld>
</file>

<file path=ppt/slides/slide1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ddddd"/>
        </a:solidFill>
      </p:bgPr>
    </p:bg>
    <p:spTree>
      <p:nvGrpSpPr>
        <p:cNvPr id="1" name=""/>
        <p:cNvGrpSpPr/>
        <p:nvPr/>
      </p:nvGrpSpPr>
      <p:grpSpPr>
        <a:xfrm>
          <a:off x="0" y="0"/>
          <a:ext cx="0" cy="0"/>
          <a:chOff x="0" y="0"/>
          <a:chExt cx="0" cy="0"/>
        </a:xfrm>
      </p:grpSpPr>
      <p:sp>
        <p:nvSpPr>
          <p:cNvPr id="282" name="TextShape 1"/>
          <p:cNvSpPr txBox="1"/>
          <p:nvPr/>
        </p:nvSpPr>
        <p:spPr>
          <a:xfrm>
            <a:off x="504000" y="226080"/>
            <a:ext cx="8768520" cy="944640"/>
          </a:xfrm>
          <a:prstGeom prst="rect">
            <a:avLst/>
          </a:prstGeom>
          <a:solidFill>
            <a:srgbClr val="ffffff"/>
          </a:solidFill>
          <a:ln w="0">
            <a:noFill/>
          </a:ln>
        </p:spPr>
        <p:txBody>
          <a:bodyPr lIns="0" rIns="0" tIns="0" bIns="0" anchor="ctr">
            <a:noAutofit/>
          </a:bodyPr>
          <a:p>
            <a:pPr algn="ctr"/>
            <a:r>
              <a:rPr b="0" lang="en-US" sz="3600" spc="-1" strike="noStrike">
                <a:latin typeface="Tahoma"/>
              </a:rPr>
              <a:t>PHP Increment / Decrement Operators</a:t>
            </a:r>
            <a:endParaRPr b="0" lang="en-US" sz="3600" spc="-1" strike="noStrike">
              <a:latin typeface="Tahoma"/>
            </a:endParaRPr>
          </a:p>
        </p:txBody>
      </p:sp>
      <p:pic>
        <p:nvPicPr>
          <p:cNvPr id="283" name="" descr=""/>
          <p:cNvPicPr/>
          <p:nvPr/>
        </p:nvPicPr>
        <p:blipFill>
          <a:blip r:embed="rId1"/>
          <a:stretch/>
        </p:blipFill>
        <p:spPr>
          <a:xfrm>
            <a:off x="474480" y="1517400"/>
            <a:ext cx="8933040" cy="2545200"/>
          </a:xfrm>
          <a:prstGeom prst="rect">
            <a:avLst/>
          </a:prstGeom>
          <a:ln w="0">
            <a:noFill/>
          </a:ln>
        </p:spPr>
      </p:pic>
    </p:spTree>
  </p:cSld>
  <mc:AlternateContent>
    <mc:Choice Requires="p14">
      <p:transition spd="slow" p14:dur="2000"/>
    </mc:Choice>
    <mc:Fallback>
      <p:transition spd="slow"/>
    </mc:Fallback>
  </mc:AlternateContent>
</p:sld>
</file>

<file path=ppt/slides/slide1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ddddd"/>
        </a:solidFill>
      </p:bgPr>
    </p:bg>
    <p:spTree>
      <p:nvGrpSpPr>
        <p:cNvPr id="1" name=""/>
        <p:cNvGrpSpPr/>
        <p:nvPr/>
      </p:nvGrpSpPr>
      <p:grpSpPr>
        <a:xfrm>
          <a:off x="0" y="0"/>
          <a:ext cx="0" cy="0"/>
          <a:chOff x="0" y="0"/>
          <a:chExt cx="0" cy="0"/>
        </a:xfrm>
      </p:grpSpPr>
      <p:sp>
        <p:nvSpPr>
          <p:cNvPr id="284" name="TextShape 1"/>
          <p:cNvSpPr txBox="1"/>
          <p:nvPr/>
        </p:nvSpPr>
        <p:spPr>
          <a:xfrm>
            <a:off x="504000" y="226080"/>
            <a:ext cx="8860320" cy="795240"/>
          </a:xfrm>
          <a:prstGeom prst="rect">
            <a:avLst/>
          </a:prstGeom>
          <a:solidFill>
            <a:srgbClr val="ffffff"/>
          </a:solidFill>
          <a:ln w="0">
            <a:noFill/>
          </a:ln>
        </p:spPr>
        <p:txBody>
          <a:bodyPr lIns="0" rIns="0" tIns="0" bIns="0" anchor="ctr">
            <a:noAutofit/>
          </a:bodyPr>
          <a:p>
            <a:pPr algn="ctr"/>
            <a:r>
              <a:rPr b="0" lang="en-US" sz="3600" spc="-1" strike="noStrike">
                <a:latin typeface="Tahoma"/>
              </a:rPr>
              <a:t>PHP Logical Operators</a:t>
            </a:r>
            <a:endParaRPr b="0" lang="en-US" sz="3600" spc="-1" strike="noStrike">
              <a:latin typeface="Tahoma"/>
            </a:endParaRPr>
          </a:p>
        </p:txBody>
      </p:sp>
      <p:pic>
        <p:nvPicPr>
          <p:cNvPr id="285" name="" descr=""/>
          <p:cNvPicPr/>
          <p:nvPr/>
        </p:nvPicPr>
        <p:blipFill>
          <a:blip r:embed="rId1"/>
          <a:stretch/>
        </p:blipFill>
        <p:spPr>
          <a:xfrm>
            <a:off x="528480" y="1311480"/>
            <a:ext cx="8859960" cy="3428280"/>
          </a:xfrm>
          <a:prstGeom prst="rect">
            <a:avLst/>
          </a:prstGeom>
          <a:ln w="0">
            <a:noFill/>
          </a:ln>
        </p:spPr>
      </p:pic>
    </p:spTree>
  </p:cSld>
  <mc:AlternateContent>
    <mc:Choice Requires="p14">
      <p:transition spd="slow" p14:dur="2000"/>
    </mc:Choice>
    <mc:Fallback>
      <p:transition spd="slow"/>
    </mc:Fallback>
  </mc:AlternateContent>
</p:sld>
</file>

<file path=ppt/slides/slide1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ddddd"/>
        </a:solidFill>
      </p:bgPr>
    </p:bg>
    <p:spTree>
      <p:nvGrpSpPr>
        <p:cNvPr id="1" name=""/>
        <p:cNvGrpSpPr/>
        <p:nvPr/>
      </p:nvGrpSpPr>
      <p:grpSpPr>
        <a:xfrm>
          <a:off x="0" y="0"/>
          <a:ext cx="0" cy="0"/>
          <a:chOff x="0" y="0"/>
          <a:chExt cx="0" cy="0"/>
        </a:xfrm>
      </p:grpSpPr>
      <p:sp>
        <p:nvSpPr>
          <p:cNvPr id="286" name="TextShape 1"/>
          <p:cNvSpPr txBox="1"/>
          <p:nvPr/>
        </p:nvSpPr>
        <p:spPr>
          <a:xfrm>
            <a:off x="504000" y="226080"/>
            <a:ext cx="8860320" cy="795240"/>
          </a:xfrm>
          <a:prstGeom prst="rect">
            <a:avLst/>
          </a:prstGeom>
          <a:solidFill>
            <a:srgbClr val="ffffff"/>
          </a:solidFill>
          <a:ln w="0">
            <a:noFill/>
          </a:ln>
        </p:spPr>
        <p:txBody>
          <a:bodyPr lIns="0" rIns="0" tIns="0" bIns="0" anchor="ctr">
            <a:noAutofit/>
          </a:bodyPr>
          <a:p>
            <a:pPr algn="ctr"/>
            <a:r>
              <a:rPr b="0" lang="en-US" sz="3600" spc="-1" strike="noStrike">
                <a:latin typeface="Tahoma"/>
              </a:rPr>
              <a:t>PHP String Operators</a:t>
            </a:r>
            <a:endParaRPr b="0" lang="en-US" sz="3600" spc="-1" strike="noStrike">
              <a:latin typeface="Tahoma"/>
            </a:endParaRPr>
          </a:p>
        </p:txBody>
      </p:sp>
      <p:pic>
        <p:nvPicPr>
          <p:cNvPr id="287" name="" descr=""/>
          <p:cNvPicPr/>
          <p:nvPr/>
        </p:nvPicPr>
        <p:blipFill>
          <a:blip r:embed="rId1"/>
          <a:stretch/>
        </p:blipFill>
        <p:spPr>
          <a:xfrm>
            <a:off x="510480" y="1391400"/>
            <a:ext cx="8885880" cy="1661400"/>
          </a:xfrm>
          <a:prstGeom prst="rect">
            <a:avLst/>
          </a:prstGeom>
          <a:ln w="0">
            <a:noFill/>
          </a:ln>
        </p:spPr>
      </p:pic>
    </p:spTree>
  </p:cSld>
  <mc:AlternateContent>
    <mc:Choice Requires="p14">
      <p:transition spd="slow" p14:dur="2000"/>
    </mc:Choice>
    <mc:Fallback>
      <p:transition spd="slow"/>
    </mc:Fallback>
  </mc:AlternateContent>
</p:sld>
</file>

<file path=ppt/slides/slide1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ddddd"/>
        </a:solidFill>
      </p:bgPr>
    </p:bg>
    <p:spTree>
      <p:nvGrpSpPr>
        <p:cNvPr id="1" name=""/>
        <p:cNvGrpSpPr/>
        <p:nvPr/>
      </p:nvGrpSpPr>
      <p:grpSpPr>
        <a:xfrm>
          <a:off x="0" y="0"/>
          <a:ext cx="0" cy="0"/>
          <a:chOff x="0" y="0"/>
          <a:chExt cx="0" cy="0"/>
        </a:xfrm>
      </p:grpSpPr>
      <p:sp>
        <p:nvSpPr>
          <p:cNvPr id="288" name="TextShape 1"/>
          <p:cNvSpPr txBox="1"/>
          <p:nvPr/>
        </p:nvSpPr>
        <p:spPr>
          <a:xfrm>
            <a:off x="504000" y="226080"/>
            <a:ext cx="8860320" cy="795240"/>
          </a:xfrm>
          <a:prstGeom prst="rect">
            <a:avLst/>
          </a:prstGeom>
          <a:solidFill>
            <a:srgbClr val="ffffff"/>
          </a:solidFill>
          <a:ln w="0">
            <a:noFill/>
          </a:ln>
        </p:spPr>
        <p:txBody>
          <a:bodyPr lIns="0" rIns="0" tIns="0" bIns="0" anchor="ctr">
            <a:noAutofit/>
          </a:bodyPr>
          <a:p>
            <a:pPr algn="ctr"/>
            <a:r>
              <a:rPr b="0" lang="en-US" sz="3600" spc="-1" strike="noStrike">
                <a:latin typeface="Tahoma"/>
              </a:rPr>
              <a:t>PHP Conditional Assignment Operators</a:t>
            </a:r>
            <a:endParaRPr b="0" lang="en-US" sz="3600" spc="-1" strike="noStrike">
              <a:latin typeface="Tahoma"/>
            </a:endParaRPr>
          </a:p>
        </p:txBody>
      </p:sp>
      <p:pic>
        <p:nvPicPr>
          <p:cNvPr id="289" name="" descr=""/>
          <p:cNvPicPr/>
          <p:nvPr/>
        </p:nvPicPr>
        <p:blipFill>
          <a:blip r:embed="rId1"/>
          <a:stretch/>
        </p:blipFill>
        <p:spPr>
          <a:xfrm>
            <a:off x="515880" y="1406520"/>
            <a:ext cx="8986320" cy="3206880"/>
          </a:xfrm>
          <a:prstGeom prst="rect">
            <a:avLst/>
          </a:prstGeom>
          <a:ln w="0">
            <a:noFill/>
          </a:ln>
        </p:spPr>
      </p:pic>
    </p:spTree>
  </p:cSld>
  <mc:AlternateContent>
    <mc:Choice Requires="p14">
      <p:transition spd="slow" p14:dur="2000"/>
    </mc:Choice>
    <mc:Fallback>
      <p:transition spd="slow"/>
    </mc:Fallback>
  </mc:AlternateContent>
</p:sld>
</file>

<file path=ppt/slides/slide1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PHP Conditional Statements</a:t>
            </a:r>
            <a:endParaRPr b="0" lang="en-US" sz="4400" spc="-1" strike="noStrike">
              <a:latin typeface="Tahoma"/>
            </a:endParaRPr>
          </a:p>
        </p:txBody>
      </p:sp>
      <p:sp>
        <p:nvSpPr>
          <p:cNvPr id="291" name="TextShape 2"/>
          <p:cNvSpPr txBox="1"/>
          <p:nvPr/>
        </p:nvSpPr>
        <p:spPr>
          <a:xfrm>
            <a:off x="504000" y="1326600"/>
            <a:ext cx="9071640" cy="3288240"/>
          </a:xfrm>
          <a:prstGeom prst="rect">
            <a:avLst/>
          </a:prstGeom>
          <a:noFill/>
          <a:ln w="0">
            <a:noFill/>
          </a:ln>
        </p:spPr>
        <p:txBody>
          <a:bodyPr lIns="0" rIns="0" tIns="0" bIns="0">
            <a:normAutofit fontScale="52000"/>
          </a:bodyPr>
          <a:p>
            <a:pPr marL="432000" indent="-324000">
              <a:spcBef>
                <a:spcPts val="1414"/>
              </a:spcBef>
              <a:buClr>
                <a:srgbClr val="000000"/>
              </a:buClr>
              <a:buSzPct val="45000"/>
              <a:buFont typeface="Wingdings" charset="2"/>
              <a:buChar char=""/>
            </a:pPr>
            <a:r>
              <a:rPr b="1" lang="en-US" sz="3200" spc="-1" strike="noStrike">
                <a:latin typeface="Tahoma"/>
              </a:rPr>
              <a:t>if</a:t>
            </a:r>
            <a:r>
              <a:rPr b="0" lang="en-US" sz="3200" spc="-1" strike="noStrike">
                <a:latin typeface="Tahoma"/>
              </a:rPr>
              <a:t> statement – executes some code if a condition is </a:t>
            </a:r>
            <a:r>
              <a:rPr b="1" lang="en-US" sz="3200" spc="-1" strike="noStrike">
                <a:latin typeface="Tahoma"/>
              </a:rPr>
              <a:t>true</a:t>
            </a:r>
            <a:endParaRPr b="0" lang="en-US" sz="3200" spc="-1" strike="noStrike">
              <a:latin typeface="Tahoma"/>
            </a:endParaRPr>
          </a:p>
          <a:p>
            <a:pPr marL="432000" indent="-324000">
              <a:spcBef>
                <a:spcPts val="1414"/>
              </a:spcBef>
              <a:buClr>
                <a:srgbClr val="000000"/>
              </a:buClr>
              <a:buSzPct val="45000"/>
              <a:buFont typeface="Wingdings" charset="2"/>
              <a:buChar char=""/>
            </a:pPr>
            <a:r>
              <a:rPr b="1" lang="en-US" sz="3200" spc="-1" strike="noStrike">
                <a:latin typeface="Tahoma"/>
              </a:rPr>
              <a:t>if...else</a:t>
            </a:r>
            <a:r>
              <a:rPr b="0" lang="en-US" sz="3200" spc="-1" strike="noStrike">
                <a:latin typeface="Tahoma"/>
              </a:rPr>
              <a:t> statement – executes some code if a condition is true and another code if that condition is false</a:t>
            </a:r>
            <a:endParaRPr b="0" lang="en-US" sz="3200" spc="-1" strike="noStrike">
              <a:latin typeface="Tahoma"/>
            </a:endParaRPr>
          </a:p>
          <a:p>
            <a:pPr marL="432000" indent="-324000">
              <a:spcBef>
                <a:spcPts val="1414"/>
              </a:spcBef>
              <a:buClr>
                <a:srgbClr val="000000"/>
              </a:buClr>
              <a:buSzPct val="45000"/>
              <a:buFont typeface="Wingdings" charset="2"/>
              <a:buChar char=""/>
            </a:pPr>
            <a:r>
              <a:rPr b="1" lang="en-US" sz="3200" spc="-1" strike="noStrike">
                <a:latin typeface="Tahoma"/>
              </a:rPr>
              <a:t>if...elseif...else</a:t>
            </a:r>
            <a:r>
              <a:rPr b="0" lang="en-US" sz="3200" spc="-1" strike="noStrike">
                <a:latin typeface="Tahoma"/>
              </a:rPr>
              <a:t> statement – executes different codes for more than two conditions.</a:t>
            </a:r>
            <a:endParaRPr b="0" lang="en-US" sz="3200" spc="-1" strike="noStrike">
              <a:latin typeface="Tahoma"/>
            </a:endParaRPr>
          </a:p>
          <a:p>
            <a:pPr marL="432000" indent="-324000">
              <a:spcBef>
                <a:spcPts val="1414"/>
              </a:spcBef>
              <a:buClr>
                <a:srgbClr val="000000"/>
              </a:buClr>
              <a:buSzPct val="45000"/>
              <a:buFont typeface="Wingdings" charset="2"/>
              <a:buChar char=""/>
            </a:pPr>
            <a:r>
              <a:rPr b="1" lang="en-US" sz="3200" spc="-1" strike="noStrike">
                <a:latin typeface="Tahoma"/>
              </a:rPr>
              <a:t>switch</a:t>
            </a:r>
            <a:r>
              <a:rPr b="0" lang="en-US" sz="3200" spc="-1" strike="noStrike">
                <a:latin typeface="Tahoma"/>
              </a:rPr>
              <a:t> statement – selects one of many blocks of code to be executed.</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PHP if Statement</a:t>
            </a:r>
            <a:endParaRPr b="0" lang="en-US" sz="4400" spc="-1" strike="noStrike">
              <a:latin typeface="Tahoma"/>
            </a:endParaRPr>
          </a:p>
        </p:txBody>
      </p:sp>
      <p:sp>
        <p:nvSpPr>
          <p:cNvPr id="293" name="TextShape 2"/>
          <p:cNvSpPr txBox="1"/>
          <p:nvPr/>
        </p:nvSpPr>
        <p:spPr>
          <a:xfrm>
            <a:off x="504000" y="1326600"/>
            <a:ext cx="9071640" cy="3288240"/>
          </a:xfrm>
          <a:prstGeom prst="rect">
            <a:avLst/>
          </a:prstGeom>
          <a:noFill/>
          <a:ln w="0">
            <a:noFill/>
          </a:ln>
        </p:spPr>
        <p:txBody>
          <a:bodyPr lIns="0" rIns="0" tIns="0" bIns="0">
            <a:normAutofit fontScale="30000"/>
          </a:bodyPr>
          <a:p>
            <a:r>
              <a:rPr b="1" lang="en-US" sz="3200" spc="-1" strike="noStrike">
                <a:latin typeface="Tahoma"/>
              </a:rPr>
              <a:t>if (condition) {</a:t>
            </a:r>
            <a:endParaRPr b="0" lang="en-US" sz="3200" spc="-1" strike="noStrike">
              <a:latin typeface="Tahoma"/>
            </a:endParaRPr>
          </a:p>
          <a:p>
            <a:r>
              <a:rPr b="1" lang="en-US" sz="3200" spc="-1" strike="noStrike">
                <a:latin typeface="Tahoma"/>
              </a:rPr>
              <a:t>  </a:t>
            </a:r>
            <a:r>
              <a:rPr b="1" lang="en-US" sz="3200" spc="-1" strike="noStrike">
                <a:latin typeface="Tahoma"/>
              </a:rPr>
              <a:t>code to be executed if condition is true;</a:t>
            </a:r>
            <a:endParaRPr b="0" lang="en-US" sz="3200" spc="-1" strike="noStrike">
              <a:latin typeface="Tahoma"/>
            </a:endParaRPr>
          </a:p>
          <a:p>
            <a:r>
              <a:rPr b="1" lang="en-US" sz="3200" spc="-1" strike="noStrike">
                <a:latin typeface="Tahoma"/>
              </a:rPr>
              <a:t>}</a:t>
            </a:r>
            <a:endParaRPr b="0" lang="en-US" sz="3200" spc="-1" strike="noStrike">
              <a:latin typeface="Tahoma"/>
            </a:endParaRPr>
          </a:p>
          <a:p>
            <a:r>
              <a:rPr b="0" i="1" lang="en-US" sz="3200" spc="-1" strike="noStrike">
                <a:latin typeface="Tahoma"/>
              </a:rPr>
              <a:t>For example,</a:t>
            </a:r>
            <a:endParaRPr b="0" lang="en-US" sz="3200" spc="-1" strike="noStrike">
              <a:latin typeface="Tahoma"/>
            </a:endParaRPr>
          </a:p>
          <a:p>
            <a:r>
              <a:rPr b="0" lang="en-US" sz="3200" spc="-1" strike="noStrike">
                <a:latin typeface="Tahoma"/>
              </a:rPr>
              <a:t>&lt;?php</a:t>
            </a:r>
            <a:endParaRPr b="0" lang="en-US" sz="3200" spc="-1" strike="noStrike">
              <a:latin typeface="Tahoma"/>
            </a:endParaRPr>
          </a:p>
          <a:p>
            <a:r>
              <a:rPr b="0" lang="en-US" sz="3200" spc="-1" strike="noStrike">
                <a:latin typeface="Tahoma"/>
              </a:rPr>
              <a:t>$t = 5;</a:t>
            </a:r>
            <a:endParaRPr b="0" lang="en-US" sz="3200" spc="-1" strike="noStrike">
              <a:latin typeface="Tahoma"/>
            </a:endParaRPr>
          </a:p>
          <a:p>
            <a:endParaRPr b="0" lang="en-US" sz="3200" spc="-1" strike="noStrike">
              <a:latin typeface="Tahoma"/>
            </a:endParaRPr>
          </a:p>
          <a:p>
            <a:r>
              <a:rPr b="0" lang="en-US" sz="3200" spc="-1" strike="noStrike">
                <a:latin typeface="Tahoma"/>
              </a:rPr>
              <a:t>if ($t &lt; 6) {</a:t>
            </a:r>
            <a:endParaRPr b="0" lang="en-US" sz="3200" spc="-1" strike="noStrike">
              <a:latin typeface="Tahoma"/>
            </a:endParaRPr>
          </a:p>
          <a:p>
            <a:r>
              <a:rPr b="0" lang="en-US" sz="3200" spc="-1" strike="noStrike">
                <a:latin typeface="Tahoma"/>
              </a:rPr>
              <a:t>  </a:t>
            </a:r>
            <a:r>
              <a:rPr b="0" lang="en-US" sz="3200" spc="-1" strike="noStrike">
                <a:latin typeface="Tahoma"/>
              </a:rPr>
              <a:t>echo "$t is smaller than 6";</a:t>
            </a:r>
            <a:endParaRPr b="0" lang="en-US" sz="3200" spc="-1" strike="noStrike">
              <a:latin typeface="Tahoma"/>
            </a:endParaRPr>
          </a:p>
          <a:p>
            <a:r>
              <a:rPr b="0" lang="en-US" sz="3200" spc="-1" strike="noStrike">
                <a:latin typeface="Tahoma"/>
              </a:rPr>
              <a:t>}</a:t>
            </a:r>
            <a:endParaRPr b="0" lang="en-US" sz="3200" spc="-1" strike="noStrike">
              <a:latin typeface="Tahoma"/>
            </a:endParaRPr>
          </a:p>
          <a:p>
            <a:r>
              <a:rPr b="0" lang="en-US" sz="3200" spc="-1" strike="noStrike">
                <a:latin typeface="Tahoma"/>
              </a:rPr>
              <a:t>?&gt; </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294" name="" descr=""/>
          <p:cNvPicPr/>
          <p:nvPr/>
        </p:nvPicPr>
        <p:blipFill>
          <a:blip r:embed="rId1"/>
          <a:stretch/>
        </p:blipFill>
        <p:spPr>
          <a:xfrm>
            <a:off x="1760760" y="1244880"/>
            <a:ext cx="5379480" cy="2404440"/>
          </a:xfrm>
          <a:prstGeom prst="rect">
            <a:avLst/>
          </a:prstGeom>
          <a:ln w="0">
            <a:noFill/>
          </a:ln>
        </p:spPr>
      </p:pic>
    </p:spTree>
  </p:cSld>
  <mc:AlternateContent>
    <mc:Choice Requires="p14">
      <p:transition spd="slow" p14:dur="2000"/>
    </mc:Choice>
    <mc:Fallback>
      <p:transition spd="slow"/>
    </mc:Fallback>
  </mc:AlternateContent>
</p:sld>
</file>

<file path=ppt/slides/slide1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TextShape 1"/>
          <p:cNvSpPr txBox="1"/>
          <p:nvPr/>
        </p:nvSpPr>
        <p:spPr>
          <a:xfrm>
            <a:off x="607320" y="162000"/>
            <a:ext cx="8573760" cy="767520"/>
          </a:xfrm>
          <a:prstGeom prst="rect">
            <a:avLst/>
          </a:prstGeom>
          <a:noFill/>
          <a:ln w="0">
            <a:noFill/>
          </a:ln>
        </p:spPr>
        <p:txBody>
          <a:bodyPr lIns="0" rIns="0" tIns="0" bIns="0" anchor="ctr">
            <a:noAutofit/>
          </a:bodyPr>
          <a:p>
            <a:pPr algn="ctr">
              <a:lnSpc>
                <a:spcPct val="100000"/>
              </a:lnSpc>
            </a:pPr>
            <a:r>
              <a:rPr b="0" lang="en-US" sz="4400" spc="-1" strike="noStrike">
                <a:latin typeface="Tahoma"/>
              </a:rPr>
              <a:t>PHP if...else Statement</a:t>
            </a:r>
            <a:endParaRPr b="0" lang="en-US" sz="4400" spc="-1" strike="noStrike">
              <a:latin typeface="Tahoma"/>
            </a:endParaRPr>
          </a:p>
        </p:txBody>
      </p:sp>
      <p:sp>
        <p:nvSpPr>
          <p:cNvPr id="296" name="TextShape 2"/>
          <p:cNvSpPr txBox="1"/>
          <p:nvPr/>
        </p:nvSpPr>
        <p:spPr>
          <a:xfrm>
            <a:off x="549720" y="993960"/>
            <a:ext cx="9071640" cy="4250880"/>
          </a:xfrm>
          <a:prstGeom prst="rect">
            <a:avLst/>
          </a:prstGeom>
          <a:noFill/>
          <a:ln w="0">
            <a:noFill/>
          </a:ln>
        </p:spPr>
        <p:txBody>
          <a:bodyPr lIns="0" rIns="0" tIns="0" bIns="0">
            <a:normAutofit fontScale="34000"/>
          </a:bodyPr>
          <a:p>
            <a:r>
              <a:rPr b="1" lang="en-US" sz="3200" spc="-1" strike="noStrike">
                <a:latin typeface="Tahoma"/>
              </a:rPr>
              <a:t>if (condition) {</a:t>
            </a:r>
            <a:endParaRPr b="0" lang="en-US" sz="3200" spc="-1" strike="noStrike">
              <a:latin typeface="Tahoma"/>
            </a:endParaRPr>
          </a:p>
          <a:p>
            <a:r>
              <a:rPr b="1" lang="en-US" sz="3200" spc="-1" strike="noStrike">
                <a:latin typeface="Tahoma"/>
              </a:rPr>
              <a:t>  </a:t>
            </a:r>
            <a:r>
              <a:rPr b="1" lang="en-US" sz="3200" spc="-1" strike="noStrike">
                <a:latin typeface="Tahoma"/>
              </a:rPr>
              <a:t>code to be executed if condition is true;</a:t>
            </a:r>
            <a:endParaRPr b="0" lang="en-US" sz="3200" spc="-1" strike="noStrike">
              <a:latin typeface="Tahoma"/>
            </a:endParaRPr>
          </a:p>
          <a:p>
            <a:r>
              <a:rPr b="1" lang="en-US" sz="3200" spc="-1" strike="noStrike">
                <a:latin typeface="Tahoma"/>
              </a:rPr>
              <a:t>} else {</a:t>
            </a:r>
            <a:endParaRPr b="0" lang="en-US" sz="3200" spc="-1" strike="noStrike">
              <a:latin typeface="Tahoma"/>
            </a:endParaRPr>
          </a:p>
          <a:p>
            <a:r>
              <a:rPr b="1" lang="en-US" sz="3200" spc="-1" strike="noStrike">
                <a:latin typeface="Tahoma"/>
              </a:rPr>
              <a:t>  </a:t>
            </a:r>
            <a:r>
              <a:rPr b="1" lang="en-US" sz="3200" spc="-1" strike="noStrike">
                <a:latin typeface="Tahoma"/>
              </a:rPr>
              <a:t>code to be executed if condition is false;</a:t>
            </a:r>
            <a:endParaRPr b="0" lang="en-US" sz="3200" spc="-1" strike="noStrike">
              <a:latin typeface="Tahoma"/>
            </a:endParaRPr>
          </a:p>
          <a:p>
            <a:r>
              <a:rPr b="1" lang="en-US" sz="3200" spc="-1" strike="noStrike">
                <a:latin typeface="Tahoma"/>
              </a:rPr>
              <a:t>}</a:t>
            </a:r>
            <a:endParaRPr b="0" lang="en-US" sz="3200" spc="-1" strike="noStrike">
              <a:latin typeface="Tahoma"/>
            </a:endParaRPr>
          </a:p>
          <a:p>
            <a:pPr>
              <a:lnSpc>
                <a:spcPct val="100000"/>
              </a:lnSpc>
              <a:spcBef>
                <a:spcPts val="1414"/>
              </a:spcBef>
            </a:pPr>
            <a:r>
              <a:rPr b="0" i="1" lang="en-US" sz="3200" spc="-1" strike="noStrike">
                <a:latin typeface="Tahoma"/>
              </a:rPr>
              <a:t>For example,</a:t>
            </a:r>
            <a:endParaRPr b="0" lang="en-US" sz="3200" spc="-1" strike="noStrike">
              <a:latin typeface="Tahoma"/>
            </a:endParaRPr>
          </a:p>
          <a:p>
            <a:pPr>
              <a:lnSpc>
                <a:spcPct val="100000"/>
              </a:lnSpc>
              <a:spcBef>
                <a:spcPts val="1414"/>
              </a:spcBef>
            </a:pPr>
            <a:r>
              <a:rPr b="0" lang="en-US" sz="3200" spc="-1" strike="noStrike">
                <a:latin typeface="Tahoma"/>
              </a:rPr>
              <a:t>&lt;?php</a:t>
            </a:r>
            <a:endParaRPr b="0" lang="en-US" sz="3200" spc="-1" strike="noStrike">
              <a:latin typeface="Tahoma"/>
            </a:endParaRPr>
          </a:p>
          <a:p>
            <a:pPr>
              <a:lnSpc>
                <a:spcPct val="100000"/>
              </a:lnSpc>
              <a:spcBef>
                <a:spcPts val="1414"/>
              </a:spcBef>
            </a:pPr>
            <a:r>
              <a:rPr b="0" lang="en-US" sz="3200" spc="-1" strike="noStrike">
                <a:latin typeface="Tahoma"/>
              </a:rPr>
              <a:t>$t = 7;</a:t>
            </a:r>
            <a:endParaRPr b="0" lang="en-US" sz="3200" spc="-1" strike="noStrike">
              <a:latin typeface="Tahoma"/>
            </a:endParaRPr>
          </a:p>
          <a:p>
            <a:pPr>
              <a:lnSpc>
                <a:spcPct val="100000"/>
              </a:lnSpc>
              <a:spcBef>
                <a:spcPts val="1414"/>
              </a:spcBef>
            </a:pPr>
            <a:endParaRPr b="0" lang="en-US" sz="3200" spc="-1" strike="noStrike">
              <a:latin typeface="Tahoma"/>
            </a:endParaRPr>
          </a:p>
          <a:p>
            <a:pPr>
              <a:lnSpc>
                <a:spcPct val="100000"/>
              </a:lnSpc>
              <a:spcBef>
                <a:spcPts val="1414"/>
              </a:spcBef>
            </a:pPr>
            <a:r>
              <a:rPr b="0" lang="en-US" sz="3200" spc="-1" strike="noStrike">
                <a:latin typeface="Tahoma"/>
              </a:rPr>
              <a:t>if ($t &lt; 6) {echo "$t is smaller than 6";}</a:t>
            </a:r>
            <a:endParaRPr b="0" lang="en-US" sz="3200" spc="-1" strike="noStrike">
              <a:latin typeface="Tahoma"/>
            </a:endParaRPr>
          </a:p>
          <a:p>
            <a:pPr>
              <a:lnSpc>
                <a:spcPct val="100000"/>
              </a:lnSpc>
              <a:spcBef>
                <a:spcPts val="1414"/>
              </a:spcBef>
            </a:pPr>
            <a:r>
              <a:rPr b="0" lang="en-US" sz="3200" spc="-1" strike="noStrike">
                <a:latin typeface="Tahoma"/>
              </a:rPr>
              <a:t>else </a:t>
            </a:r>
            <a:endParaRPr b="0" lang="en-US" sz="3200" spc="-1" strike="noStrike">
              <a:latin typeface="Tahoma"/>
            </a:endParaRPr>
          </a:p>
          <a:p>
            <a:pPr>
              <a:lnSpc>
                <a:spcPct val="100000"/>
              </a:lnSpc>
              <a:spcBef>
                <a:spcPts val="1414"/>
              </a:spcBef>
            </a:pPr>
            <a:r>
              <a:rPr b="0" lang="en-US" sz="3200" spc="-1" strike="noStrike">
                <a:latin typeface="Tahoma"/>
              </a:rPr>
              <a:t>{echo "$t is not smaller than 6";}</a:t>
            </a:r>
            <a:endParaRPr b="0" lang="en-US" sz="3200" spc="-1" strike="noStrike">
              <a:latin typeface="Tahoma"/>
            </a:endParaRPr>
          </a:p>
          <a:p>
            <a:pPr>
              <a:lnSpc>
                <a:spcPct val="100000"/>
              </a:lnSpc>
              <a:spcBef>
                <a:spcPts val="1414"/>
              </a:spcBef>
            </a:pPr>
            <a:r>
              <a:rPr b="0" lang="en-US" sz="3200" spc="-1" strike="noStrike">
                <a:latin typeface="Tahoma"/>
              </a:rPr>
              <a:t>?&gt; </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297" name="" descr=""/>
          <p:cNvPicPr/>
          <p:nvPr/>
        </p:nvPicPr>
        <p:blipFill>
          <a:blip r:embed="rId1"/>
          <a:stretch/>
        </p:blipFill>
        <p:spPr>
          <a:xfrm>
            <a:off x="2409840" y="1400400"/>
            <a:ext cx="5293800" cy="1933920"/>
          </a:xfrm>
          <a:prstGeom prst="rect">
            <a:avLst/>
          </a:prstGeom>
          <a:ln w="0">
            <a:noFill/>
          </a:ln>
        </p:spPr>
      </p:pic>
    </p:spTree>
  </p:cSld>
  <mc:AlternateContent>
    <mc:Choice Requires="p14">
      <p:transition spd="slow" p14:dur="2000"/>
    </mc:Choice>
    <mc:Fallback>
      <p:transition spd="slow"/>
    </mc:Fallback>
  </mc:AlternateContent>
</p:sld>
</file>

<file path=ppt/slides/slide1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TextShape 1"/>
          <p:cNvSpPr txBox="1"/>
          <p:nvPr/>
        </p:nvSpPr>
        <p:spPr>
          <a:xfrm>
            <a:off x="504000" y="226080"/>
            <a:ext cx="9071640" cy="946440"/>
          </a:xfrm>
          <a:prstGeom prst="rect">
            <a:avLst/>
          </a:prstGeom>
          <a:noFill/>
          <a:ln w="0">
            <a:noFill/>
          </a:ln>
        </p:spPr>
        <p:txBody>
          <a:bodyPr lIns="0" rIns="0" tIns="0" bIns="0" anchor="ctr">
            <a:noAutofit/>
          </a:bodyPr>
          <a:p>
            <a:pPr algn="ctr">
              <a:lnSpc>
                <a:spcPct val="100000"/>
              </a:lnSpc>
            </a:pPr>
            <a:r>
              <a:rPr b="0" lang="en-US" sz="4400" spc="-1" strike="noStrike">
                <a:latin typeface="Tahoma"/>
              </a:rPr>
              <a:t>PHP if...elseif...else Statement</a:t>
            </a:r>
            <a:endParaRPr b="0" lang="en-US" sz="4400" spc="-1" strike="noStrike">
              <a:latin typeface="Tahoma"/>
            </a:endParaRPr>
          </a:p>
        </p:txBody>
      </p:sp>
      <p:sp>
        <p:nvSpPr>
          <p:cNvPr id="299" name="TextShape 2"/>
          <p:cNvSpPr txBox="1"/>
          <p:nvPr/>
        </p:nvSpPr>
        <p:spPr>
          <a:xfrm>
            <a:off x="504000" y="1326600"/>
            <a:ext cx="9071640" cy="3288240"/>
          </a:xfrm>
          <a:prstGeom prst="rect">
            <a:avLst/>
          </a:prstGeom>
          <a:noFill/>
          <a:ln w="0">
            <a:noFill/>
          </a:ln>
        </p:spPr>
        <p:txBody>
          <a:bodyPr lIns="0" rIns="0" tIns="0" bIns="0">
            <a:normAutofit fontScale="15000"/>
          </a:bodyPr>
          <a:p>
            <a:r>
              <a:rPr b="1" lang="en-US" sz="3200" spc="-1" strike="noStrike">
                <a:latin typeface="Tahoma"/>
              </a:rPr>
              <a:t>if (condition) {</a:t>
            </a:r>
            <a:endParaRPr b="0" lang="en-US" sz="3200" spc="-1" strike="noStrike">
              <a:latin typeface="Tahoma"/>
            </a:endParaRPr>
          </a:p>
          <a:p>
            <a:r>
              <a:rPr b="1" lang="en-US" sz="3200" spc="-1" strike="noStrike">
                <a:latin typeface="Tahoma"/>
              </a:rPr>
              <a:t>  </a:t>
            </a:r>
            <a:r>
              <a:rPr b="1" lang="en-US" sz="3200" spc="-1" strike="noStrike">
                <a:latin typeface="Tahoma"/>
              </a:rPr>
              <a:t>code to be executed if this condition is true;</a:t>
            </a:r>
            <a:endParaRPr b="0" lang="en-US" sz="3200" spc="-1" strike="noStrike">
              <a:latin typeface="Tahoma"/>
            </a:endParaRPr>
          </a:p>
          <a:p>
            <a:r>
              <a:rPr b="1" lang="en-US" sz="3200" spc="-1" strike="noStrike">
                <a:latin typeface="Tahoma"/>
              </a:rPr>
              <a:t>} elseif (condition) {</a:t>
            </a:r>
            <a:endParaRPr b="0" lang="en-US" sz="3200" spc="-1" strike="noStrike">
              <a:latin typeface="Tahoma"/>
            </a:endParaRPr>
          </a:p>
          <a:p>
            <a:r>
              <a:rPr b="1" lang="en-US" sz="3200" spc="-1" strike="noStrike">
                <a:latin typeface="Tahoma"/>
              </a:rPr>
              <a:t>  </a:t>
            </a:r>
            <a:r>
              <a:rPr b="1" lang="en-US" sz="3200" spc="-1" strike="noStrike">
                <a:latin typeface="Tahoma"/>
              </a:rPr>
              <a:t>code to be executed if first condition is false and this condition is true;</a:t>
            </a:r>
            <a:endParaRPr b="0" lang="en-US" sz="3200" spc="-1" strike="noStrike">
              <a:latin typeface="Tahoma"/>
            </a:endParaRPr>
          </a:p>
          <a:p>
            <a:r>
              <a:rPr b="1" lang="en-US" sz="3200" spc="-1" strike="noStrike">
                <a:latin typeface="Tahoma"/>
              </a:rPr>
              <a:t>} else {</a:t>
            </a:r>
            <a:endParaRPr b="0" lang="en-US" sz="3200" spc="-1" strike="noStrike">
              <a:latin typeface="Tahoma"/>
            </a:endParaRPr>
          </a:p>
          <a:p>
            <a:r>
              <a:rPr b="1" lang="en-US" sz="3200" spc="-1" strike="noStrike">
                <a:latin typeface="Tahoma"/>
              </a:rPr>
              <a:t>  </a:t>
            </a:r>
            <a:r>
              <a:rPr b="1" lang="en-US" sz="3200" spc="-1" strike="noStrike">
                <a:latin typeface="Tahoma"/>
              </a:rPr>
              <a:t>code to be executed if all conditions are false;</a:t>
            </a:r>
            <a:endParaRPr b="0" lang="en-US" sz="3200" spc="-1" strike="noStrike">
              <a:latin typeface="Tahoma"/>
            </a:endParaRPr>
          </a:p>
          <a:p>
            <a:r>
              <a:rPr b="1" lang="en-US" sz="3200" spc="-1" strike="noStrike">
                <a:latin typeface="Tahoma"/>
              </a:rPr>
              <a:t>}</a:t>
            </a:r>
            <a:endParaRPr b="0" lang="en-US" sz="3200" spc="-1" strike="noStrike">
              <a:latin typeface="Tahoma"/>
            </a:endParaRPr>
          </a:p>
          <a:p>
            <a:r>
              <a:rPr b="0" i="1" lang="en-US" sz="3200" spc="-1" strike="noStrike">
                <a:latin typeface="Tahoma"/>
              </a:rPr>
              <a:t>For example, </a:t>
            </a:r>
            <a:endParaRPr b="0" lang="en-US" sz="3200" spc="-1" strike="noStrike">
              <a:latin typeface="Tahoma"/>
            </a:endParaRPr>
          </a:p>
          <a:p>
            <a:r>
              <a:rPr b="0" lang="en-US" sz="3200" spc="-1" strike="noStrike">
                <a:latin typeface="Tahoma"/>
              </a:rPr>
              <a:t>&lt;?php</a:t>
            </a:r>
            <a:endParaRPr b="0" lang="en-US" sz="3200" spc="-1" strike="noStrike">
              <a:latin typeface="Tahoma"/>
            </a:endParaRPr>
          </a:p>
          <a:p>
            <a:r>
              <a:rPr b="0" lang="en-US" sz="3200" spc="-1" strike="noStrike">
                <a:latin typeface="Tahoma"/>
              </a:rPr>
              <a:t>$t = 6;</a:t>
            </a:r>
            <a:endParaRPr b="0" lang="en-US" sz="3200" spc="-1" strike="noStrike">
              <a:latin typeface="Tahoma"/>
            </a:endParaRPr>
          </a:p>
          <a:p>
            <a:endParaRPr b="0" lang="en-US" sz="3200" spc="-1" strike="noStrike">
              <a:latin typeface="Tahoma"/>
            </a:endParaRPr>
          </a:p>
          <a:p>
            <a:r>
              <a:rPr b="0" lang="en-US" sz="3200" spc="-1" strike="noStrike">
                <a:latin typeface="Tahoma"/>
              </a:rPr>
              <a:t>if ($t &lt; 6) {echo "$t is smaller than 6";}</a:t>
            </a:r>
            <a:endParaRPr b="0" lang="en-US" sz="3200" spc="-1" strike="noStrike">
              <a:latin typeface="Tahoma"/>
            </a:endParaRPr>
          </a:p>
          <a:p>
            <a:r>
              <a:rPr b="0" lang="en-US" sz="3200" spc="-1" strike="noStrike">
                <a:latin typeface="Tahoma"/>
              </a:rPr>
              <a:t>elseif ($t === 6) {echo "t is equal to 6";}</a:t>
            </a:r>
            <a:endParaRPr b="0" lang="en-US" sz="3200" spc="-1" strike="noStrike">
              <a:latin typeface="Tahoma"/>
            </a:endParaRPr>
          </a:p>
          <a:p>
            <a:r>
              <a:rPr b="0" lang="en-US" sz="3200" spc="-1" strike="noStrike">
                <a:latin typeface="Tahoma"/>
              </a:rPr>
              <a:t>else {echo "$t is not smaller than 6";}</a:t>
            </a:r>
            <a:endParaRPr b="0" lang="en-US" sz="3200" spc="-1" strike="noStrike">
              <a:latin typeface="Tahoma"/>
            </a:endParaRPr>
          </a:p>
          <a:p>
            <a:r>
              <a:rPr b="0" lang="en-US" sz="3200" spc="-1" strike="noStrike">
                <a:latin typeface="Tahoma"/>
              </a:rPr>
              <a:t>?&gt;</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TextShape 1"/>
          <p:cNvSpPr txBox="1"/>
          <p:nvPr/>
        </p:nvSpPr>
        <p:spPr>
          <a:xfrm>
            <a:off x="504000" y="226080"/>
            <a:ext cx="9071640" cy="946440"/>
          </a:xfrm>
          <a:prstGeom prst="rect">
            <a:avLst/>
          </a:prstGeom>
          <a:noFill/>
          <a:ln w="0">
            <a:noFill/>
          </a:ln>
        </p:spPr>
        <p:txBody>
          <a:bodyPr lIns="0" rIns="0" tIns="0" bIns="0" anchor="ctr">
            <a:noAutofit/>
          </a:bodyPr>
          <a:p>
            <a:pPr algn="ctr">
              <a:lnSpc>
                <a:spcPct val="100000"/>
              </a:lnSpc>
            </a:pPr>
            <a:r>
              <a:rPr b="0" lang="en-US" sz="4400" spc="-1" strike="noStrike">
                <a:latin typeface="Tahoma"/>
              </a:rPr>
              <a:t>&lt;label&gt;</a:t>
            </a:r>
            <a:endParaRPr b="0" lang="en-US" sz="4400" spc="-1" strike="noStrike">
              <a:latin typeface="Tahoma"/>
            </a:endParaRPr>
          </a:p>
        </p:txBody>
      </p:sp>
      <p:sp>
        <p:nvSpPr>
          <p:cNvPr id="64" name="TextShape 2"/>
          <p:cNvSpPr txBox="1"/>
          <p:nvPr/>
        </p:nvSpPr>
        <p:spPr>
          <a:xfrm>
            <a:off x="504000" y="1326600"/>
            <a:ext cx="9071640" cy="3288240"/>
          </a:xfrm>
          <a:prstGeom prst="rect">
            <a:avLst/>
          </a:prstGeom>
          <a:noFill/>
          <a:ln w="0">
            <a:noFill/>
          </a:ln>
        </p:spPr>
        <p:txBody>
          <a:bodyPr lIns="0" rIns="0" tIns="0" bIns="0">
            <a:normAutofit/>
          </a:bodyPr>
          <a:p>
            <a:pPr marL="432000" indent="-324000">
              <a:lnSpc>
                <a:spcPct val="100000"/>
              </a:lnSpc>
              <a:spcBef>
                <a:spcPts val="1414"/>
              </a:spcBef>
              <a:buClr>
                <a:srgbClr val="000000"/>
              </a:buClr>
              <a:buSzPct val="45000"/>
              <a:buFont typeface="Wingdings" charset="2"/>
              <a:buChar char=""/>
            </a:pPr>
            <a:r>
              <a:rPr b="0" lang="en-US" sz="3200" spc="-1" strike="noStrike">
                <a:latin typeface="Tahoma"/>
                <a:ea typeface="Microsoft YaHei"/>
              </a:rPr>
              <a:t>In the proper usage, b</a:t>
            </a:r>
            <a:r>
              <a:rPr b="0" lang="en-US" sz="3200" spc="-1" strike="noStrike">
                <a:latin typeface="Tahoma"/>
              </a:rPr>
              <a:t>eneficial</a:t>
            </a:r>
            <a:endParaRPr b="0" lang="en-US" sz="3200" spc="-1" strike="noStrike">
              <a:latin typeface="Tahoma"/>
            </a:endParaRPr>
          </a:p>
          <a:p>
            <a:pPr lvl="1" marL="864000" indent="-324000">
              <a:spcBef>
                <a:spcPts val="1134"/>
              </a:spcBef>
              <a:buClr>
                <a:srgbClr val="000000"/>
              </a:buClr>
              <a:buSzPct val="75000"/>
              <a:buFont typeface="Symbol" charset="2"/>
              <a:buChar char=""/>
            </a:pPr>
            <a:r>
              <a:rPr b="0" lang="en-US" sz="2800" spc="-1" strike="noStrike">
                <a:latin typeface="Tahoma"/>
              </a:rPr>
              <a:t>for screen reader users;</a:t>
            </a:r>
            <a:endParaRPr b="0" i="1" lang="en-US" sz="2800" spc="-1" strike="noStrike">
              <a:latin typeface="Tahoma"/>
            </a:endParaRPr>
          </a:p>
          <a:p>
            <a:pPr lvl="1" marL="864000" indent="-324000">
              <a:spcBef>
                <a:spcPts val="1134"/>
              </a:spcBef>
              <a:buClr>
                <a:srgbClr val="000000"/>
              </a:buClr>
              <a:buSzPct val="75000"/>
              <a:buFont typeface="Symbol" charset="2"/>
              <a:buChar char=""/>
            </a:pPr>
            <a:r>
              <a:rPr b="0" lang="en-US" sz="2800" spc="-1" strike="noStrike">
                <a:latin typeface="Tahoma"/>
              </a:rPr>
              <a:t>for users who have difficulty clicking on very small regions (such as checkboxes): because when a user clicks the text within the &lt;label&gt; element, it toggles the input (this increases the hit area).</a:t>
            </a:r>
            <a:endParaRPr b="0" i="1" lang="en-US" sz="2800" spc="-1" strike="noStrike">
              <a:latin typeface="Tahoma"/>
            </a:endParaRPr>
          </a:p>
        </p:txBody>
      </p:sp>
    </p:spTree>
  </p:cSld>
  <mc:AlternateContent>
    <mc:Choice Requires="p14">
      <p:transition spd="slow" p14:dur="2000"/>
    </mc:Choice>
    <mc:Fallback>
      <p:transition spd="slow"/>
    </mc:Fallback>
  </mc:AlternateContent>
</p:sld>
</file>

<file path=ppt/slides/slide1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300" name="" descr=""/>
          <p:cNvPicPr/>
          <p:nvPr/>
        </p:nvPicPr>
        <p:blipFill>
          <a:blip r:embed="rId1"/>
          <a:stretch/>
        </p:blipFill>
        <p:spPr>
          <a:xfrm>
            <a:off x="2457360" y="1251000"/>
            <a:ext cx="4429440" cy="2594160"/>
          </a:xfrm>
          <a:prstGeom prst="rect">
            <a:avLst/>
          </a:prstGeom>
          <a:ln w="0">
            <a:noFill/>
          </a:ln>
        </p:spPr>
      </p:pic>
    </p:spTree>
  </p:cSld>
  <mc:AlternateContent>
    <mc:Choice Requires="p14">
      <p:transition spd="slow" p14:dur="2000"/>
    </mc:Choice>
    <mc:Fallback>
      <p:transition spd="slow"/>
    </mc:Fallback>
  </mc:AlternateContent>
</p:sld>
</file>

<file path=ppt/slides/slide1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PHP switch Statements</a:t>
            </a:r>
            <a:endParaRPr b="0" lang="en-US" sz="4400" spc="-1" strike="noStrike">
              <a:latin typeface="Tahoma"/>
            </a:endParaRPr>
          </a:p>
        </p:txBody>
      </p:sp>
      <p:sp>
        <p:nvSpPr>
          <p:cNvPr id="302" name="TextShape 2"/>
          <p:cNvSpPr txBox="1"/>
          <p:nvPr/>
        </p:nvSpPr>
        <p:spPr>
          <a:xfrm>
            <a:off x="504000" y="1326600"/>
            <a:ext cx="9071640" cy="3288240"/>
          </a:xfrm>
          <a:prstGeom prst="rect">
            <a:avLst/>
          </a:prstGeom>
          <a:noFill/>
          <a:ln w="0">
            <a:noFill/>
          </a:ln>
        </p:spPr>
        <p:txBody>
          <a:bodyPr lIns="0" rIns="0" tIns="0" bIns="0">
            <a:normAutofit fontScale="17000"/>
          </a:bodyPr>
          <a:p>
            <a:r>
              <a:rPr b="1" lang="en-US" sz="3200" spc="-1" strike="noStrike">
                <a:latin typeface="Tahoma"/>
              </a:rPr>
              <a:t>switch (n) {</a:t>
            </a:r>
            <a:endParaRPr b="0" lang="en-US" sz="3200" spc="-1" strike="noStrike">
              <a:latin typeface="Tahoma"/>
            </a:endParaRPr>
          </a:p>
          <a:p>
            <a:r>
              <a:rPr b="1" lang="en-US" sz="3200" spc="-1" strike="noStrike">
                <a:latin typeface="Tahoma"/>
              </a:rPr>
              <a:t>case label1:</a:t>
            </a:r>
            <a:endParaRPr b="0" lang="en-US" sz="3200" spc="-1" strike="noStrike">
              <a:latin typeface="Tahoma"/>
            </a:endParaRPr>
          </a:p>
          <a:p>
            <a:r>
              <a:rPr b="1" lang="en-US" sz="3200" spc="-1" strike="noStrike">
                <a:latin typeface="Tahoma"/>
              </a:rPr>
              <a:t>code to be executed if n=label1;</a:t>
            </a:r>
            <a:endParaRPr b="0" lang="en-US" sz="3200" spc="-1" strike="noStrike">
              <a:latin typeface="Tahoma"/>
            </a:endParaRPr>
          </a:p>
          <a:p>
            <a:r>
              <a:rPr b="1" lang="en-US" sz="3200" spc="-1" strike="noStrike">
                <a:latin typeface="Tahoma"/>
              </a:rPr>
              <a:t>break; </a:t>
            </a:r>
            <a:r>
              <a:rPr b="1" i="1" lang="en-US" sz="3200" spc="-1" strike="noStrike">
                <a:latin typeface="Tahoma"/>
              </a:rPr>
              <a:t>/* if the break is not included, all cases till the first break/end is executed  */</a:t>
            </a:r>
            <a:endParaRPr b="0" lang="en-US" sz="3200" spc="-1" strike="noStrike">
              <a:latin typeface="Tahoma"/>
            </a:endParaRPr>
          </a:p>
          <a:p>
            <a:r>
              <a:rPr b="1" lang="en-US" sz="3200" spc="-1" strike="noStrike">
                <a:latin typeface="Tahoma"/>
              </a:rPr>
              <a:t>case label2:</a:t>
            </a:r>
            <a:endParaRPr b="0" lang="en-US" sz="3200" spc="-1" strike="noStrike">
              <a:latin typeface="Tahoma"/>
            </a:endParaRPr>
          </a:p>
          <a:p>
            <a:r>
              <a:rPr b="1" lang="en-US" sz="3200" spc="-1" strike="noStrike">
                <a:latin typeface="Tahoma"/>
              </a:rPr>
              <a:t>code to be executed if n=label2;</a:t>
            </a:r>
            <a:endParaRPr b="0" lang="en-US" sz="3200" spc="-1" strike="noStrike">
              <a:latin typeface="Tahoma"/>
            </a:endParaRPr>
          </a:p>
          <a:p>
            <a:r>
              <a:rPr b="1" lang="en-US" sz="3200" spc="-1" strike="noStrike">
                <a:latin typeface="Tahoma"/>
              </a:rPr>
              <a:t>break;</a:t>
            </a:r>
            <a:endParaRPr b="0" lang="en-US" sz="3200" spc="-1" strike="noStrike">
              <a:latin typeface="Tahoma"/>
            </a:endParaRPr>
          </a:p>
          <a:p>
            <a:r>
              <a:rPr b="1" lang="en-US" sz="3200" spc="-1" strike="noStrike">
                <a:latin typeface="Tahoma"/>
              </a:rPr>
              <a:t>case label3:</a:t>
            </a:r>
            <a:endParaRPr b="0" lang="en-US" sz="3200" spc="-1" strike="noStrike">
              <a:latin typeface="Tahoma"/>
            </a:endParaRPr>
          </a:p>
          <a:p>
            <a:r>
              <a:rPr b="1" lang="en-US" sz="3200" spc="-1" strike="noStrike">
                <a:latin typeface="Tahoma"/>
              </a:rPr>
              <a:t>code to be executed if n=label3;</a:t>
            </a:r>
            <a:endParaRPr b="0" lang="en-US" sz="3200" spc="-1" strike="noStrike">
              <a:latin typeface="Tahoma"/>
            </a:endParaRPr>
          </a:p>
          <a:p>
            <a:r>
              <a:rPr b="1" lang="en-US" sz="3200" spc="-1" strike="noStrike">
                <a:latin typeface="Tahoma"/>
              </a:rPr>
              <a:t>break;</a:t>
            </a:r>
            <a:endParaRPr b="0" lang="en-US" sz="3200" spc="-1" strike="noStrike">
              <a:latin typeface="Tahoma"/>
            </a:endParaRPr>
          </a:p>
          <a:p>
            <a:r>
              <a:rPr b="1" lang="en-US" sz="3200" spc="-1" strike="noStrike">
                <a:latin typeface="Tahoma"/>
              </a:rPr>
              <a:t>...</a:t>
            </a:r>
            <a:endParaRPr b="0" lang="en-US" sz="3200" spc="-1" strike="noStrike">
              <a:latin typeface="Tahoma"/>
            </a:endParaRPr>
          </a:p>
          <a:p>
            <a:r>
              <a:rPr b="1" lang="en-US" sz="3200" spc="-1" strike="noStrike">
                <a:latin typeface="Tahoma"/>
              </a:rPr>
              <a:t>default:</a:t>
            </a:r>
            <a:endParaRPr b="0" lang="en-US" sz="3200" spc="-1" strike="noStrike">
              <a:latin typeface="Tahoma"/>
            </a:endParaRPr>
          </a:p>
          <a:p>
            <a:r>
              <a:rPr b="1" lang="en-US" sz="3200" spc="-1" strike="noStrike">
                <a:latin typeface="Tahoma"/>
              </a:rPr>
              <a:t>code to be executed if n is different from all labels; </a:t>
            </a:r>
            <a:endParaRPr b="0" lang="en-US" sz="3200" spc="-1" strike="noStrike">
              <a:latin typeface="Tahoma"/>
            </a:endParaRPr>
          </a:p>
          <a:p>
            <a:r>
              <a:rPr b="1" lang="en-US" sz="3200" spc="-1" strike="noStrike">
                <a:latin typeface="Tahoma"/>
              </a:rPr>
              <a:t>} </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PHP switch Statements (continued)</a:t>
            </a:r>
            <a:endParaRPr b="0" lang="en-US" sz="4400" spc="-1" strike="noStrike">
              <a:latin typeface="Tahoma"/>
            </a:endParaRPr>
          </a:p>
        </p:txBody>
      </p:sp>
      <p:sp>
        <p:nvSpPr>
          <p:cNvPr id="304" name="TextShape 2"/>
          <p:cNvSpPr txBox="1"/>
          <p:nvPr/>
        </p:nvSpPr>
        <p:spPr>
          <a:xfrm>
            <a:off x="504000" y="1326600"/>
            <a:ext cx="9071640" cy="3288240"/>
          </a:xfrm>
          <a:prstGeom prst="rect">
            <a:avLst/>
          </a:prstGeom>
          <a:noFill/>
          <a:ln w="0">
            <a:noFill/>
          </a:ln>
        </p:spPr>
        <p:txBody>
          <a:bodyPr lIns="0" rIns="0" tIns="0" bIns="0">
            <a:normAutofit fontScale="14000"/>
          </a:bodyPr>
          <a:p>
            <a:r>
              <a:rPr b="1" lang="en-US" sz="3200" spc="-1" strike="noStrike">
                <a:latin typeface="Tahoma"/>
              </a:rPr>
              <a:t> </a:t>
            </a:r>
            <a:r>
              <a:rPr b="1" lang="en-US" sz="3200" spc="-1" strike="noStrike">
                <a:latin typeface="Tahoma"/>
              </a:rPr>
              <a:t>&lt;?php</a:t>
            </a:r>
            <a:endParaRPr b="0" lang="en-US" sz="3200" spc="-1" strike="noStrike">
              <a:latin typeface="Tahoma"/>
            </a:endParaRPr>
          </a:p>
          <a:p>
            <a:r>
              <a:rPr b="1" lang="en-US" sz="3200" spc="-1" strike="noStrike">
                <a:latin typeface="Tahoma"/>
              </a:rPr>
              <a:t>$favcolor = "blue";</a:t>
            </a:r>
            <a:endParaRPr b="0" lang="en-US" sz="3200" spc="-1" strike="noStrike">
              <a:latin typeface="Tahoma"/>
            </a:endParaRPr>
          </a:p>
          <a:p>
            <a:endParaRPr b="0" lang="en-US" sz="3200" spc="-1" strike="noStrike">
              <a:latin typeface="Tahoma"/>
            </a:endParaRPr>
          </a:p>
          <a:p>
            <a:r>
              <a:rPr b="1" lang="en-US" sz="3200" spc="-1" strike="noStrike">
                <a:latin typeface="Tahoma"/>
              </a:rPr>
              <a:t>switch ($favcolor) {</a:t>
            </a:r>
            <a:endParaRPr b="0" lang="en-US" sz="3200" spc="-1" strike="noStrike">
              <a:latin typeface="Tahoma"/>
            </a:endParaRPr>
          </a:p>
          <a:p>
            <a:r>
              <a:rPr b="1" lang="en-US" sz="3200" spc="-1" strike="noStrike">
                <a:latin typeface="Tahoma"/>
              </a:rPr>
              <a:t>  </a:t>
            </a:r>
            <a:r>
              <a:rPr b="1" lang="en-US" sz="3200" spc="-1" strike="noStrike">
                <a:latin typeface="Tahoma"/>
              </a:rPr>
              <a:t>case "red":</a:t>
            </a:r>
            <a:endParaRPr b="0" lang="en-US" sz="3200" spc="-1" strike="noStrike">
              <a:latin typeface="Tahoma"/>
            </a:endParaRPr>
          </a:p>
          <a:p>
            <a:r>
              <a:rPr b="1" lang="en-US" sz="3200" spc="-1" strike="noStrike">
                <a:latin typeface="Tahoma"/>
              </a:rPr>
              <a:t>    </a:t>
            </a:r>
            <a:r>
              <a:rPr b="1" lang="en-US" sz="3200" spc="-1" strike="noStrike">
                <a:latin typeface="Tahoma"/>
              </a:rPr>
              <a:t>echo "Your favorite color is red!";</a:t>
            </a:r>
            <a:endParaRPr b="0" lang="en-US" sz="3200" spc="-1" strike="noStrike">
              <a:latin typeface="Tahoma"/>
            </a:endParaRPr>
          </a:p>
          <a:p>
            <a:r>
              <a:rPr b="1" lang="en-US" sz="3200" spc="-1" strike="noStrike">
                <a:latin typeface="Tahoma"/>
              </a:rPr>
              <a:t>    </a:t>
            </a:r>
            <a:r>
              <a:rPr b="1" lang="en-US" sz="3200" spc="-1" strike="noStrike">
                <a:latin typeface="Tahoma"/>
              </a:rPr>
              <a:t>break;</a:t>
            </a:r>
            <a:endParaRPr b="0" lang="en-US" sz="3200" spc="-1" strike="noStrike">
              <a:latin typeface="Tahoma"/>
            </a:endParaRPr>
          </a:p>
          <a:p>
            <a:r>
              <a:rPr b="1" lang="en-US" sz="3200" spc="-1" strike="noStrike">
                <a:latin typeface="Tahoma"/>
              </a:rPr>
              <a:t>  </a:t>
            </a:r>
            <a:r>
              <a:rPr b="1" lang="en-US" sz="3200" spc="-1" strike="noStrike">
                <a:latin typeface="Tahoma"/>
              </a:rPr>
              <a:t>case "blue":</a:t>
            </a:r>
            <a:endParaRPr b="0" lang="en-US" sz="3200" spc="-1" strike="noStrike">
              <a:latin typeface="Tahoma"/>
            </a:endParaRPr>
          </a:p>
          <a:p>
            <a:r>
              <a:rPr b="1" lang="en-US" sz="3200" spc="-1" strike="noStrike">
                <a:latin typeface="Tahoma"/>
              </a:rPr>
              <a:t>    </a:t>
            </a:r>
            <a:r>
              <a:rPr b="1" lang="en-US" sz="3200" spc="-1" strike="noStrike">
                <a:latin typeface="Tahoma"/>
              </a:rPr>
              <a:t>echo "Your favorite color is blue!";</a:t>
            </a:r>
            <a:endParaRPr b="0" lang="en-US" sz="3200" spc="-1" strike="noStrike">
              <a:latin typeface="Tahoma"/>
            </a:endParaRPr>
          </a:p>
          <a:p>
            <a:r>
              <a:rPr b="1" lang="en-US" sz="3200" spc="-1" strike="noStrike">
                <a:latin typeface="Tahoma"/>
              </a:rPr>
              <a:t>    </a:t>
            </a:r>
            <a:r>
              <a:rPr b="1" lang="en-US" sz="3200" spc="-1" strike="noStrike">
                <a:latin typeface="Tahoma"/>
              </a:rPr>
              <a:t>break;</a:t>
            </a:r>
            <a:endParaRPr b="0" lang="en-US" sz="3200" spc="-1" strike="noStrike">
              <a:latin typeface="Tahoma"/>
            </a:endParaRPr>
          </a:p>
          <a:p>
            <a:r>
              <a:rPr b="1" lang="en-US" sz="3200" spc="-1" strike="noStrike">
                <a:latin typeface="Tahoma"/>
              </a:rPr>
              <a:t>  </a:t>
            </a:r>
            <a:r>
              <a:rPr b="1" lang="en-US" sz="3200" spc="-1" strike="noStrike">
                <a:latin typeface="Tahoma"/>
              </a:rPr>
              <a:t>case "green":</a:t>
            </a:r>
            <a:endParaRPr b="0" lang="en-US" sz="3200" spc="-1" strike="noStrike">
              <a:latin typeface="Tahoma"/>
            </a:endParaRPr>
          </a:p>
          <a:p>
            <a:r>
              <a:rPr b="1" lang="en-US" sz="3200" spc="-1" strike="noStrike">
                <a:latin typeface="Tahoma"/>
              </a:rPr>
              <a:t>    </a:t>
            </a:r>
            <a:r>
              <a:rPr b="1" lang="en-US" sz="3200" spc="-1" strike="noStrike">
                <a:latin typeface="Tahoma"/>
              </a:rPr>
              <a:t>echo "Your favorite color is green!";</a:t>
            </a:r>
            <a:endParaRPr b="0" lang="en-US" sz="3200" spc="-1" strike="noStrike">
              <a:latin typeface="Tahoma"/>
            </a:endParaRPr>
          </a:p>
          <a:p>
            <a:r>
              <a:rPr b="1" lang="en-US" sz="3200" spc="-1" strike="noStrike">
                <a:latin typeface="Tahoma"/>
              </a:rPr>
              <a:t>    </a:t>
            </a:r>
            <a:r>
              <a:rPr b="1" lang="en-US" sz="3200" spc="-1" strike="noStrike">
                <a:latin typeface="Tahoma"/>
              </a:rPr>
              <a:t>break;</a:t>
            </a:r>
            <a:endParaRPr b="0" lang="en-US" sz="3200" spc="-1" strike="noStrike">
              <a:latin typeface="Tahoma"/>
            </a:endParaRPr>
          </a:p>
          <a:p>
            <a:r>
              <a:rPr b="1" lang="en-US" sz="3200" spc="-1" strike="noStrike">
                <a:latin typeface="Tahoma"/>
              </a:rPr>
              <a:t>  </a:t>
            </a:r>
            <a:r>
              <a:rPr b="1" lang="en-US" sz="3200" spc="-1" strike="noStrike">
                <a:latin typeface="Tahoma"/>
              </a:rPr>
              <a:t>default:</a:t>
            </a:r>
            <a:endParaRPr b="0" lang="en-US" sz="3200" spc="-1" strike="noStrike">
              <a:latin typeface="Tahoma"/>
            </a:endParaRPr>
          </a:p>
          <a:p>
            <a:r>
              <a:rPr b="1" lang="en-US" sz="3200" spc="-1" strike="noStrike">
                <a:latin typeface="Tahoma"/>
              </a:rPr>
              <a:t>    </a:t>
            </a:r>
            <a:r>
              <a:rPr b="1" lang="en-US" sz="3200" spc="-1" strike="noStrike">
                <a:latin typeface="Tahoma"/>
              </a:rPr>
              <a:t>echo "Your favorite color is neither red, blue, nor green!";</a:t>
            </a:r>
            <a:endParaRPr b="0" lang="en-US" sz="3200" spc="-1" strike="noStrike">
              <a:latin typeface="Tahoma"/>
            </a:endParaRPr>
          </a:p>
          <a:p>
            <a:r>
              <a:rPr b="1" lang="en-US" sz="3200" spc="-1" strike="noStrike">
                <a:latin typeface="Tahoma"/>
              </a:rPr>
              <a:t>}</a:t>
            </a:r>
            <a:endParaRPr b="0" lang="en-US" sz="3200" spc="-1" strike="noStrike">
              <a:latin typeface="Tahoma"/>
            </a:endParaRPr>
          </a:p>
          <a:p>
            <a:r>
              <a:rPr b="1" lang="en-US" sz="3200" spc="-1" strike="noStrike">
                <a:latin typeface="Tahoma"/>
              </a:rPr>
              <a:t>?&gt; </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305" name="" descr=""/>
          <p:cNvPicPr/>
          <p:nvPr/>
        </p:nvPicPr>
        <p:blipFill>
          <a:blip r:embed="rId1"/>
          <a:stretch/>
        </p:blipFill>
        <p:spPr>
          <a:xfrm>
            <a:off x="2369520" y="1434600"/>
            <a:ext cx="5505480" cy="2210760"/>
          </a:xfrm>
          <a:prstGeom prst="rect">
            <a:avLst/>
          </a:prstGeom>
          <a:ln w="0">
            <a:noFill/>
          </a:ln>
        </p:spPr>
      </p:pic>
    </p:spTree>
  </p:cSld>
  <mc:AlternateContent>
    <mc:Choice Requires="p14">
      <p:transition spd="slow" p14:dur="2000"/>
    </mc:Choice>
    <mc:Fallback>
      <p:transition spd="slow"/>
    </mc:Fallback>
  </mc:AlternateContent>
</p:sld>
</file>

<file path=ppt/slides/slide1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PHP Loops</a:t>
            </a:r>
            <a:endParaRPr b="0" lang="en-US" sz="4400" spc="-1" strike="noStrike">
              <a:latin typeface="Tahoma"/>
            </a:endParaRPr>
          </a:p>
        </p:txBody>
      </p:sp>
      <p:sp>
        <p:nvSpPr>
          <p:cNvPr id="307" name="TextShape 2"/>
          <p:cNvSpPr txBox="1"/>
          <p:nvPr/>
        </p:nvSpPr>
        <p:spPr>
          <a:xfrm>
            <a:off x="504000" y="1326600"/>
            <a:ext cx="9071640" cy="3288240"/>
          </a:xfrm>
          <a:prstGeom prst="rect">
            <a:avLst/>
          </a:prstGeom>
          <a:noFill/>
          <a:ln w="0">
            <a:noFill/>
          </a:ln>
        </p:spPr>
        <p:txBody>
          <a:bodyPr lIns="0" rIns="0" tIns="0" bIns="0">
            <a:normAutofit fontScale="34000"/>
          </a:bodyPr>
          <a:p>
            <a:pPr marL="432000" indent="-324000">
              <a:spcBef>
                <a:spcPts val="1414"/>
              </a:spcBef>
              <a:buClr>
                <a:srgbClr val="000000"/>
              </a:buClr>
              <a:buSzPct val="45000"/>
              <a:buFont typeface="Wingdings" charset="2"/>
              <a:buChar char=""/>
            </a:pPr>
            <a:r>
              <a:rPr b="0" lang="en-US" sz="3200" spc="-1" strike="noStrike">
                <a:latin typeface="Tahoma"/>
              </a:rPr>
              <a:t>Loops are used to execute the same block of code again and again, as long as a certain condition is true.</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In PHP, we have the following loop types:</a:t>
            </a:r>
            <a:endParaRPr b="0" lang="en-US" sz="3200" spc="-1" strike="noStrike">
              <a:latin typeface="Tahoma"/>
            </a:endParaRPr>
          </a:p>
          <a:p>
            <a:pPr lvl="1" marL="864000" indent="-324000">
              <a:spcBef>
                <a:spcPts val="1134"/>
              </a:spcBef>
              <a:buClr>
                <a:srgbClr val="000000"/>
              </a:buClr>
              <a:buSzPct val="75000"/>
              <a:buFont typeface="Symbol" charset="2"/>
              <a:buChar char=""/>
            </a:pPr>
            <a:r>
              <a:rPr b="1" i="1" lang="en-US" sz="2800" spc="-1" strike="noStrike">
                <a:latin typeface="Tahoma"/>
              </a:rPr>
              <a:t>while</a:t>
            </a:r>
            <a:r>
              <a:rPr b="0" i="1" lang="en-US" sz="2800" spc="-1" strike="noStrike">
                <a:latin typeface="Tahoma"/>
              </a:rPr>
              <a:t> – loops through a block of code as long as the specified condition is true</a:t>
            </a:r>
            <a:endParaRPr b="0" i="1" lang="en-US" sz="2800" spc="-1" strike="noStrike">
              <a:latin typeface="Tahoma"/>
            </a:endParaRPr>
          </a:p>
          <a:p>
            <a:pPr lvl="1" marL="864000" indent="-324000">
              <a:spcBef>
                <a:spcPts val="1134"/>
              </a:spcBef>
              <a:buClr>
                <a:srgbClr val="000000"/>
              </a:buClr>
              <a:buSzPct val="75000"/>
              <a:buFont typeface="Symbol" charset="2"/>
              <a:buChar char=""/>
            </a:pPr>
            <a:r>
              <a:rPr b="1" i="1" lang="en-US" sz="2800" spc="-1" strike="noStrike">
                <a:latin typeface="Tahoma"/>
              </a:rPr>
              <a:t>do...while</a:t>
            </a:r>
            <a:r>
              <a:rPr b="0" i="1" lang="en-US" sz="2800" spc="-1" strike="noStrike">
                <a:latin typeface="Tahoma"/>
              </a:rPr>
              <a:t> – loops through a block of code once, and then repeats the loop as long as the specified condition is true</a:t>
            </a:r>
            <a:endParaRPr b="0" i="1" lang="en-US" sz="2800" spc="-1" strike="noStrike">
              <a:latin typeface="Tahoma"/>
            </a:endParaRPr>
          </a:p>
          <a:p>
            <a:pPr lvl="1" marL="864000" indent="-324000">
              <a:spcBef>
                <a:spcPts val="1134"/>
              </a:spcBef>
              <a:buClr>
                <a:srgbClr val="000000"/>
              </a:buClr>
              <a:buSzPct val="75000"/>
              <a:buFont typeface="Symbol" charset="2"/>
              <a:buChar char=""/>
            </a:pPr>
            <a:r>
              <a:rPr b="1" i="1" lang="en-US" sz="2800" spc="-1" strike="noStrike">
                <a:latin typeface="Tahoma"/>
              </a:rPr>
              <a:t>for</a:t>
            </a:r>
            <a:r>
              <a:rPr b="0" i="1" lang="en-US" sz="2800" spc="-1" strike="noStrike">
                <a:latin typeface="Tahoma"/>
              </a:rPr>
              <a:t> – loops through a block of code a specified number of times</a:t>
            </a:r>
            <a:endParaRPr b="0" i="1" lang="en-US" sz="2800" spc="-1" strike="noStrike">
              <a:latin typeface="Tahoma"/>
            </a:endParaRPr>
          </a:p>
          <a:p>
            <a:pPr lvl="1" marL="864000" indent="-324000">
              <a:spcBef>
                <a:spcPts val="1134"/>
              </a:spcBef>
              <a:buClr>
                <a:srgbClr val="000000"/>
              </a:buClr>
              <a:buSzPct val="75000"/>
              <a:buFont typeface="Symbol" charset="2"/>
              <a:buChar char=""/>
            </a:pPr>
            <a:r>
              <a:rPr b="1" i="1" lang="en-US" sz="2800" spc="-1" strike="noStrike">
                <a:latin typeface="Tahoma"/>
              </a:rPr>
              <a:t>foreach</a:t>
            </a:r>
            <a:r>
              <a:rPr b="0" i="1" lang="en-US" sz="2800" spc="-1" strike="noStrike">
                <a:latin typeface="Tahoma"/>
              </a:rPr>
              <a:t> – loops through a block of code for each element in an array</a:t>
            </a:r>
            <a:endParaRPr b="0" i="1" lang="en-US" sz="2800" spc="-1" strike="noStrike">
              <a:latin typeface="Tahoma"/>
            </a:endParaRPr>
          </a:p>
        </p:txBody>
      </p:sp>
    </p:spTree>
  </p:cSld>
  <mc:AlternateContent>
    <mc:Choice Requires="p14">
      <p:transition spd="slow" p14:dur="2000"/>
    </mc:Choice>
    <mc:Fallback>
      <p:transition spd="slow"/>
    </mc:Fallback>
  </mc:AlternateContent>
</p:sld>
</file>

<file path=ppt/slides/slide1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PHP while loops</a:t>
            </a:r>
            <a:endParaRPr b="0" lang="en-US" sz="4400" spc="-1" strike="noStrike">
              <a:latin typeface="Tahoma"/>
            </a:endParaRPr>
          </a:p>
        </p:txBody>
      </p:sp>
      <p:sp>
        <p:nvSpPr>
          <p:cNvPr id="309" name="TextShape 2"/>
          <p:cNvSpPr txBox="1"/>
          <p:nvPr/>
        </p:nvSpPr>
        <p:spPr>
          <a:xfrm>
            <a:off x="504000" y="1326600"/>
            <a:ext cx="9071640" cy="3288240"/>
          </a:xfrm>
          <a:prstGeom prst="rect">
            <a:avLst/>
          </a:prstGeom>
          <a:noFill/>
          <a:ln w="0">
            <a:noFill/>
          </a:ln>
        </p:spPr>
        <p:txBody>
          <a:bodyPr lIns="0" rIns="0" tIns="0" bIns="0">
            <a:normAutofit fontScale="26000"/>
          </a:bodyPr>
          <a:p>
            <a:r>
              <a:rPr b="1" lang="en-US" sz="3200" spc="-1" strike="noStrike">
                <a:latin typeface="Tahoma"/>
              </a:rPr>
              <a:t>while (condition is true) {</a:t>
            </a:r>
            <a:endParaRPr b="0" lang="en-US" sz="3200" spc="-1" strike="noStrike">
              <a:latin typeface="Tahoma"/>
            </a:endParaRPr>
          </a:p>
          <a:p>
            <a:r>
              <a:rPr b="1" lang="en-US" sz="3200" spc="-1" strike="noStrike">
                <a:latin typeface="Tahoma"/>
              </a:rPr>
              <a:t>  </a:t>
            </a:r>
            <a:r>
              <a:rPr b="1" lang="en-US" sz="3200" spc="-1" strike="noStrike">
                <a:latin typeface="Tahoma"/>
              </a:rPr>
              <a:t>code to be executed;</a:t>
            </a:r>
            <a:endParaRPr b="0" lang="en-US" sz="3200" spc="-1" strike="noStrike">
              <a:latin typeface="Tahoma"/>
            </a:endParaRPr>
          </a:p>
          <a:p>
            <a:r>
              <a:rPr b="1" lang="en-US" sz="3200" spc="-1" strike="noStrike">
                <a:latin typeface="Tahoma"/>
              </a:rPr>
              <a:t>}</a:t>
            </a:r>
            <a:endParaRPr b="0" lang="en-US" sz="3200" spc="-1" strike="noStrike">
              <a:latin typeface="Tahoma"/>
            </a:endParaRPr>
          </a:p>
          <a:p>
            <a:r>
              <a:rPr b="0" i="1" lang="en-US" sz="3200" spc="-1" strike="noStrike">
                <a:latin typeface="Tahoma"/>
              </a:rPr>
              <a:t>For example</a:t>
            </a:r>
            <a:r>
              <a:rPr b="0" lang="en-US" sz="3200" spc="-1" strike="noStrike">
                <a:latin typeface="Tahoma"/>
              </a:rPr>
              <a:t>,</a:t>
            </a:r>
            <a:endParaRPr b="0" lang="en-US" sz="3200" spc="-1" strike="noStrike">
              <a:latin typeface="Tahoma"/>
            </a:endParaRPr>
          </a:p>
          <a:p>
            <a:r>
              <a:rPr b="0" lang="en-US" sz="3200" spc="-1" strike="noStrike">
                <a:latin typeface="Tahoma"/>
              </a:rPr>
              <a:t>&lt;?php</a:t>
            </a:r>
            <a:endParaRPr b="0" lang="en-US" sz="3200" spc="-1" strike="noStrike">
              <a:latin typeface="Tahoma"/>
            </a:endParaRPr>
          </a:p>
          <a:p>
            <a:r>
              <a:rPr b="0" lang="en-US" sz="3200" spc="-1" strike="noStrike">
                <a:latin typeface="Tahoma"/>
              </a:rPr>
              <a:t>$x = 1;</a:t>
            </a:r>
            <a:endParaRPr b="0" lang="en-US" sz="3200" spc="-1" strike="noStrike">
              <a:latin typeface="Tahoma"/>
            </a:endParaRPr>
          </a:p>
          <a:p>
            <a:endParaRPr b="0" lang="en-US" sz="3200" spc="-1" strike="noStrike">
              <a:latin typeface="Tahoma"/>
            </a:endParaRPr>
          </a:p>
          <a:p>
            <a:r>
              <a:rPr b="0" lang="en-US" sz="3200" spc="-1" strike="noStrike">
                <a:latin typeface="Tahoma"/>
              </a:rPr>
              <a:t>while($x &lt;= 5) {</a:t>
            </a:r>
            <a:endParaRPr b="0" lang="en-US" sz="3200" spc="-1" strike="noStrike">
              <a:latin typeface="Tahoma"/>
            </a:endParaRPr>
          </a:p>
          <a:p>
            <a:r>
              <a:rPr b="0" lang="en-US" sz="3200" spc="-1" strike="noStrike">
                <a:latin typeface="Tahoma"/>
              </a:rPr>
              <a:t>  </a:t>
            </a:r>
            <a:r>
              <a:rPr b="0" lang="en-US" sz="3200" spc="-1" strike="noStrike">
                <a:latin typeface="Tahoma"/>
              </a:rPr>
              <a:t>echo "The number is: $x &lt;br&gt;";</a:t>
            </a:r>
            <a:endParaRPr b="0" lang="en-US" sz="3200" spc="-1" strike="noStrike">
              <a:latin typeface="Tahoma"/>
            </a:endParaRPr>
          </a:p>
          <a:p>
            <a:r>
              <a:rPr b="0" lang="en-US" sz="3200" spc="-1" strike="noStrike">
                <a:latin typeface="Tahoma"/>
              </a:rPr>
              <a:t>  </a:t>
            </a:r>
            <a:r>
              <a:rPr b="0" lang="en-US" sz="3200" spc="-1" strike="noStrike">
                <a:latin typeface="Tahoma"/>
              </a:rPr>
              <a:t>$x++;</a:t>
            </a:r>
            <a:endParaRPr b="0" lang="en-US" sz="3200" spc="-1" strike="noStrike">
              <a:latin typeface="Tahoma"/>
            </a:endParaRPr>
          </a:p>
          <a:p>
            <a:r>
              <a:rPr b="0" lang="en-US" sz="3200" spc="-1" strike="noStrike">
                <a:latin typeface="Tahoma"/>
              </a:rPr>
              <a:t>}</a:t>
            </a:r>
            <a:endParaRPr b="0" lang="en-US" sz="3200" spc="-1" strike="noStrike">
              <a:latin typeface="Tahoma"/>
            </a:endParaRPr>
          </a:p>
          <a:p>
            <a:r>
              <a:rPr b="0" lang="en-US" sz="3200" spc="-1" strike="noStrike">
                <a:latin typeface="Tahoma"/>
              </a:rPr>
              <a:t>?&gt;</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310" name="" descr=""/>
          <p:cNvPicPr/>
          <p:nvPr/>
        </p:nvPicPr>
        <p:blipFill>
          <a:blip r:embed="rId1"/>
          <a:stretch/>
        </p:blipFill>
        <p:spPr>
          <a:xfrm>
            <a:off x="2626560" y="1188720"/>
            <a:ext cx="3682800" cy="2649240"/>
          </a:xfrm>
          <a:prstGeom prst="rect">
            <a:avLst/>
          </a:prstGeom>
          <a:ln w="0">
            <a:noFill/>
          </a:ln>
        </p:spPr>
      </p:pic>
    </p:spTree>
  </p:cSld>
  <mc:AlternateContent>
    <mc:Choice Requires="p14">
      <p:transition spd="slow" p14:dur="2000"/>
    </mc:Choice>
    <mc:Fallback>
      <p:transition spd="slow"/>
    </mc:Fallback>
  </mc:AlternateContent>
</p:sld>
</file>

<file path=ppt/slides/slide1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PHP do...while loops</a:t>
            </a:r>
            <a:endParaRPr b="0" lang="en-US" sz="4400" spc="-1" strike="noStrike">
              <a:latin typeface="Tahoma"/>
            </a:endParaRPr>
          </a:p>
        </p:txBody>
      </p:sp>
      <p:sp>
        <p:nvSpPr>
          <p:cNvPr id="312" name="TextShape 2"/>
          <p:cNvSpPr txBox="1"/>
          <p:nvPr/>
        </p:nvSpPr>
        <p:spPr>
          <a:xfrm>
            <a:off x="504000" y="1326600"/>
            <a:ext cx="9071640" cy="3288240"/>
          </a:xfrm>
          <a:prstGeom prst="rect">
            <a:avLst/>
          </a:prstGeom>
          <a:noFill/>
          <a:ln w="0">
            <a:noFill/>
          </a:ln>
        </p:spPr>
        <p:txBody>
          <a:bodyPr lIns="0" rIns="0" tIns="0" bIns="0">
            <a:normAutofit fontScale="26000"/>
          </a:bodyPr>
          <a:p>
            <a:r>
              <a:rPr b="1" lang="en-US" sz="3200" spc="-1" strike="noStrike">
                <a:latin typeface="Tahoma"/>
              </a:rPr>
              <a:t>do {</a:t>
            </a:r>
            <a:endParaRPr b="0" lang="en-US" sz="3200" spc="-1" strike="noStrike">
              <a:latin typeface="Tahoma"/>
            </a:endParaRPr>
          </a:p>
          <a:p>
            <a:r>
              <a:rPr b="1" lang="en-US" sz="3200" spc="-1" strike="noStrike">
                <a:latin typeface="Tahoma"/>
              </a:rPr>
              <a:t>  </a:t>
            </a:r>
            <a:r>
              <a:rPr b="1" lang="en-US" sz="3200" spc="-1" strike="noStrike">
                <a:latin typeface="Tahoma"/>
              </a:rPr>
              <a:t>code to be executed;</a:t>
            </a:r>
            <a:endParaRPr b="0" lang="en-US" sz="3200" spc="-1" strike="noStrike">
              <a:latin typeface="Tahoma"/>
            </a:endParaRPr>
          </a:p>
          <a:p>
            <a:r>
              <a:rPr b="1" lang="en-US" sz="3200" spc="-1" strike="noStrike">
                <a:latin typeface="Tahoma"/>
              </a:rPr>
              <a:t>} while (condition is true); </a:t>
            </a:r>
            <a:endParaRPr b="0" lang="en-US" sz="3200" spc="-1" strike="noStrike">
              <a:latin typeface="Tahoma"/>
            </a:endParaRPr>
          </a:p>
          <a:p>
            <a:r>
              <a:rPr b="0" i="1" lang="en-US" sz="3200" spc="-1" strike="noStrike">
                <a:latin typeface="Tahoma"/>
              </a:rPr>
              <a:t>For example</a:t>
            </a:r>
            <a:r>
              <a:rPr b="0" lang="en-US" sz="3200" spc="-1" strike="noStrike">
                <a:latin typeface="Tahoma"/>
              </a:rPr>
              <a:t>,</a:t>
            </a:r>
            <a:endParaRPr b="0" lang="en-US" sz="3200" spc="-1" strike="noStrike">
              <a:latin typeface="Tahoma"/>
            </a:endParaRPr>
          </a:p>
          <a:p>
            <a:r>
              <a:rPr b="0" lang="en-US" sz="3200" spc="-1" strike="noStrike">
                <a:latin typeface="Tahoma"/>
              </a:rPr>
              <a:t> </a:t>
            </a:r>
            <a:r>
              <a:rPr b="0" lang="en-US" sz="3200" spc="-1" strike="noStrike">
                <a:latin typeface="Tahoma"/>
              </a:rPr>
              <a:t>&lt;?php</a:t>
            </a:r>
            <a:endParaRPr b="0" lang="en-US" sz="3200" spc="-1" strike="noStrike">
              <a:latin typeface="Tahoma"/>
            </a:endParaRPr>
          </a:p>
          <a:p>
            <a:r>
              <a:rPr b="0" lang="en-US" sz="3200" spc="-1" strike="noStrike">
                <a:latin typeface="Tahoma"/>
              </a:rPr>
              <a:t>$x = 1;</a:t>
            </a:r>
            <a:endParaRPr b="0" lang="en-US" sz="3200" spc="-1" strike="noStrike">
              <a:latin typeface="Tahoma"/>
            </a:endParaRPr>
          </a:p>
          <a:p>
            <a:endParaRPr b="0" lang="en-US" sz="3200" spc="-1" strike="noStrike">
              <a:latin typeface="Tahoma"/>
            </a:endParaRPr>
          </a:p>
          <a:p>
            <a:r>
              <a:rPr b="0" lang="en-US" sz="3200" spc="-1" strike="noStrike">
                <a:latin typeface="Tahoma"/>
              </a:rPr>
              <a:t>do {</a:t>
            </a:r>
            <a:endParaRPr b="0" lang="en-US" sz="3200" spc="-1" strike="noStrike">
              <a:latin typeface="Tahoma"/>
            </a:endParaRPr>
          </a:p>
          <a:p>
            <a:r>
              <a:rPr b="0" lang="en-US" sz="3200" spc="-1" strike="noStrike">
                <a:latin typeface="Tahoma"/>
              </a:rPr>
              <a:t>  </a:t>
            </a:r>
            <a:r>
              <a:rPr b="0" lang="en-US" sz="3200" spc="-1" strike="noStrike">
                <a:latin typeface="Tahoma"/>
              </a:rPr>
              <a:t>echo "The number is: $x &lt;br&gt;";</a:t>
            </a:r>
            <a:endParaRPr b="0" lang="en-US" sz="3200" spc="-1" strike="noStrike">
              <a:latin typeface="Tahoma"/>
            </a:endParaRPr>
          </a:p>
          <a:p>
            <a:r>
              <a:rPr b="0" lang="en-US" sz="3200" spc="-1" strike="noStrike">
                <a:latin typeface="Tahoma"/>
              </a:rPr>
              <a:t>  </a:t>
            </a:r>
            <a:r>
              <a:rPr b="0" lang="en-US" sz="3200" spc="-1" strike="noStrike">
                <a:latin typeface="Tahoma"/>
              </a:rPr>
              <a:t>$x++;</a:t>
            </a:r>
            <a:endParaRPr b="0" lang="en-US" sz="3200" spc="-1" strike="noStrike">
              <a:latin typeface="Tahoma"/>
            </a:endParaRPr>
          </a:p>
          <a:p>
            <a:r>
              <a:rPr b="0" lang="en-US" sz="3200" spc="-1" strike="noStrike">
                <a:latin typeface="Tahoma"/>
              </a:rPr>
              <a:t>} while ($x &lt; 1);</a:t>
            </a:r>
            <a:endParaRPr b="0" lang="en-US" sz="3200" spc="-1" strike="noStrike">
              <a:latin typeface="Tahoma"/>
            </a:endParaRPr>
          </a:p>
          <a:p>
            <a:r>
              <a:rPr b="0" lang="en-US" sz="3200" spc="-1" strike="noStrike">
                <a:latin typeface="Tahoma"/>
              </a:rPr>
              <a:t>?&gt; </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313" name="" descr=""/>
          <p:cNvPicPr/>
          <p:nvPr/>
        </p:nvPicPr>
        <p:blipFill>
          <a:blip r:embed="rId1"/>
          <a:stretch/>
        </p:blipFill>
        <p:spPr>
          <a:xfrm>
            <a:off x="2788560" y="1554480"/>
            <a:ext cx="4892400" cy="1674720"/>
          </a:xfrm>
          <a:prstGeom prst="rect">
            <a:avLst/>
          </a:prstGeom>
          <a:ln w="0">
            <a:noFill/>
          </a:ln>
        </p:spPr>
      </p:pic>
    </p:spTree>
  </p:cSld>
  <mc:AlternateContent>
    <mc:Choice Requires="p14">
      <p:transition spd="slow" p14:dur="2000"/>
    </mc:Choice>
    <mc:Fallback>
      <p:transition spd="slow"/>
    </mc:Fallback>
  </mc:AlternateContent>
</p:sld>
</file>

<file path=ppt/slides/slide1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PHP for loops</a:t>
            </a:r>
            <a:endParaRPr b="0" lang="en-US" sz="4400" spc="-1" strike="noStrike">
              <a:latin typeface="Tahoma"/>
            </a:endParaRPr>
          </a:p>
        </p:txBody>
      </p:sp>
      <p:sp>
        <p:nvSpPr>
          <p:cNvPr id="315" name="TextShape 2"/>
          <p:cNvSpPr txBox="1"/>
          <p:nvPr/>
        </p:nvSpPr>
        <p:spPr>
          <a:xfrm>
            <a:off x="504000" y="1326600"/>
            <a:ext cx="9071640" cy="3288240"/>
          </a:xfrm>
          <a:prstGeom prst="rect">
            <a:avLst/>
          </a:prstGeom>
          <a:noFill/>
          <a:ln w="0">
            <a:noFill/>
          </a:ln>
        </p:spPr>
        <p:txBody>
          <a:bodyPr lIns="0" rIns="0" tIns="0" bIns="0">
            <a:normAutofit fontScale="36000"/>
          </a:bodyPr>
          <a:p>
            <a:r>
              <a:rPr b="1" lang="en-US" sz="3200" spc="-1" strike="noStrike">
                <a:latin typeface="Tahoma"/>
              </a:rPr>
              <a:t>for (init counter; test counter; increment counter) {</a:t>
            </a:r>
            <a:endParaRPr b="0" lang="en-US" sz="3200" spc="-1" strike="noStrike">
              <a:latin typeface="Tahoma"/>
            </a:endParaRPr>
          </a:p>
          <a:p>
            <a:r>
              <a:rPr b="1" lang="en-US" sz="3200" spc="-1" strike="noStrike">
                <a:latin typeface="Tahoma"/>
              </a:rPr>
              <a:t>  </a:t>
            </a:r>
            <a:r>
              <a:rPr b="1" lang="en-US" sz="3200" spc="-1" strike="noStrike">
                <a:latin typeface="Tahoma"/>
              </a:rPr>
              <a:t>code to be executed for each iteration;</a:t>
            </a:r>
            <a:endParaRPr b="0" lang="en-US" sz="3200" spc="-1" strike="noStrike">
              <a:latin typeface="Tahoma"/>
            </a:endParaRPr>
          </a:p>
          <a:p>
            <a:r>
              <a:rPr b="1" lang="en-US" sz="3200" spc="-1" strike="noStrike">
                <a:latin typeface="Tahoma"/>
              </a:rPr>
              <a:t>} </a:t>
            </a:r>
            <a:endParaRPr b="0" lang="en-US" sz="3200" spc="-1" strike="noStrike">
              <a:latin typeface="Tahoma"/>
            </a:endParaRPr>
          </a:p>
          <a:p>
            <a:r>
              <a:rPr b="0" i="1" lang="en-US" sz="3200" spc="-1" strike="noStrike">
                <a:latin typeface="Tahoma"/>
              </a:rPr>
              <a:t>For example</a:t>
            </a:r>
            <a:r>
              <a:rPr b="0" lang="en-US" sz="3200" spc="-1" strike="noStrike">
                <a:latin typeface="Tahoma"/>
              </a:rPr>
              <a:t>,</a:t>
            </a:r>
            <a:endParaRPr b="0" lang="en-US" sz="3200" spc="-1" strike="noStrike">
              <a:latin typeface="Tahoma"/>
            </a:endParaRPr>
          </a:p>
          <a:p>
            <a:r>
              <a:rPr b="0" lang="en-US" sz="3200" spc="-1" strike="noStrike">
                <a:latin typeface="Tahoma"/>
              </a:rPr>
              <a:t> </a:t>
            </a:r>
            <a:r>
              <a:rPr b="0" lang="en-US" sz="3200" spc="-1" strike="noStrike">
                <a:latin typeface="Tahoma"/>
              </a:rPr>
              <a:t>&lt;?php</a:t>
            </a:r>
            <a:endParaRPr b="0" lang="en-US" sz="3200" spc="-1" strike="noStrike">
              <a:latin typeface="Tahoma"/>
            </a:endParaRPr>
          </a:p>
          <a:p>
            <a:r>
              <a:rPr b="0" lang="en-US" sz="3200" spc="-1" strike="noStrike">
                <a:latin typeface="Tahoma"/>
              </a:rPr>
              <a:t>for ($x = 0; $x &lt;= 10; $x++) {</a:t>
            </a:r>
            <a:endParaRPr b="0" lang="en-US" sz="3200" spc="-1" strike="noStrike">
              <a:latin typeface="Tahoma"/>
            </a:endParaRPr>
          </a:p>
          <a:p>
            <a:r>
              <a:rPr b="0" lang="en-US" sz="3200" spc="-1" strike="noStrike">
                <a:latin typeface="Tahoma"/>
              </a:rPr>
              <a:t>  </a:t>
            </a:r>
            <a:r>
              <a:rPr b="0" lang="en-US" sz="3200" spc="-1" strike="noStrike">
                <a:latin typeface="Tahoma"/>
              </a:rPr>
              <a:t>echo "The number is: $x &lt;br&gt;";</a:t>
            </a:r>
            <a:endParaRPr b="0" lang="en-US" sz="3200" spc="-1" strike="noStrike">
              <a:latin typeface="Tahoma"/>
            </a:endParaRPr>
          </a:p>
          <a:p>
            <a:r>
              <a:rPr b="0" lang="en-US" sz="3200" spc="-1" strike="noStrike">
                <a:latin typeface="Tahoma"/>
              </a:rPr>
              <a:t>}</a:t>
            </a:r>
            <a:endParaRPr b="0" lang="en-US" sz="3200" spc="-1" strike="noStrike">
              <a:latin typeface="Tahoma"/>
            </a:endParaRPr>
          </a:p>
          <a:p>
            <a:r>
              <a:rPr b="0" lang="en-US" sz="3200" spc="-1" strike="noStrike">
                <a:latin typeface="Tahoma"/>
              </a:rPr>
              <a:t>?&gt;</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TextShape 1"/>
          <p:cNvSpPr txBox="1"/>
          <p:nvPr/>
        </p:nvSpPr>
        <p:spPr>
          <a:xfrm>
            <a:off x="504000" y="226080"/>
            <a:ext cx="9071640" cy="946440"/>
          </a:xfrm>
          <a:prstGeom prst="rect">
            <a:avLst/>
          </a:prstGeom>
          <a:noFill/>
          <a:ln w="0">
            <a:noFill/>
          </a:ln>
        </p:spPr>
        <p:txBody>
          <a:bodyPr lIns="0" rIns="0" tIns="0" bIns="0" anchor="ctr">
            <a:noAutofit/>
          </a:bodyPr>
          <a:p>
            <a:pPr algn="ctr">
              <a:lnSpc>
                <a:spcPct val="100000"/>
              </a:lnSpc>
            </a:pPr>
            <a:r>
              <a:rPr b="0" lang="en-US" sz="4400" spc="-1" strike="noStrike">
                <a:latin typeface="Tahoma"/>
              </a:rPr>
              <a:t>&lt;label&gt;</a:t>
            </a:r>
            <a:endParaRPr b="0" lang="en-US" sz="4400" spc="-1" strike="noStrike">
              <a:latin typeface="Tahoma"/>
            </a:endParaRPr>
          </a:p>
        </p:txBody>
      </p:sp>
      <p:sp>
        <p:nvSpPr>
          <p:cNvPr id="66" name="TextShape 2"/>
          <p:cNvSpPr txBox="1"/>
          <p:nvPr/>
        </p:nvSpPr>
        <p:spPr>
          <a:xfrm>
            <a:off x="504000" y="1326600"/>
            <a:ext cx="9071640" cy="3288240"/>
          </a:xfrm>
          <a:prstGeom prst="rect">
            <a:avLst/>
          </a:prstGeom>
          <a:noFill/>
          <a:ln w="0">
            <a:noFill/>
          </a:ln>
        </p:spPr>
        <p:txBody>
          <a:bodyPr lIns="0" rIns="0" tIns="0" bIns="0">
            <a:normAutofit fontScale="51000"/>
          </a:bodyPr>
          <a:p>
            <a:pPr marL="432000" indent="-324000">
              <a:spcBef>
                <a:spcPts val="1414"/>
              </a:spcBef>
              <a:buClr>
                <a:srgbClr val="000000"/>
              </a:buClr>
              <a:buSzPct val="45000"/>
              <a:buFont typeface="Wingdings" charset="2"/>
              <a:buChar char=""/>
            </a:pPr>
            <a:r>
              <a:rPr b="0" lang="en-US" sz="3200" spc="-1" strike="noStrike">
                <a:latin typeface="Tahoma"/>
              </a:rPr>
              <a:t>Defines the label for the next tags:</a:t>
            </a:r>
            <a:endParaRPr b="0" lang="en-US" sz="3200" spc="-1" strike="noStrike">
              <a:latin typeface="Tahoma"/>
            </a:endParaRPr>
          </a:p>
          <a:p>
            <a:pPr lvl="1" marL="864000" indent="-324000">
              <a:spcBef>
                <a:spcPts val="1134"/>
              </a:spcBef>
              <a:buClr>
                <a:srgbClr val="000000"/>
              </a:buClr>
              <a:buSzPct val="75000"/>
              <a:buFont typeface="Symbol" charset="2"/>
              <a:buChar char=""/>
            </a:pPr>
            <a:r>
              <a:rPr b="0" i="1" lang="en-US" sz="2800" spc="-1" strike="noStrike">
                <a:latin typeface="Tahoma"/>
              </a:rPr>
              <a:t>&lt;input type="checkbox"&gt;</a:t>
            </a:r>
            <a:endParaRPr b="0" i="1" lang="en-US" sz="2800" spc="-1" strike="noStrike">
              <a:latin typeface="Tahoma"/>
            </a:endParaRPr>
          </a:p>
          <a:p>
            <a:pPr lvl="1" marL="864000" indent="-324000">
              <a:spcBef>
                <a:spcPts val="1134"/>
              </a:spcBef>
              <a:buClr>
                <a:srgbClr val="000000"/>
              </a:buClr>
              <a:buSzPct val="75000"/>
              <a:buFont typeface="Symbol" charset="2"/>
              <a:buChar char=""/>
            </a:pPr>
            <a:r>
              <a:rPr b="0" i="1" lang="en-US" sz="2800" spc="-1" strike="noStrike">
                <a:latin typeface="Tahoma"/>
              </a:rPr>
              <a:t>&lt;input type="color"&gt;</a:t>
            </a:r>
            <a:endParaRPr b="0" i="1" lang="en-US" sz="2800" spc="-1" strike="noStrike">
              <a:latin typeface="Tahoma"/>
            </a:endParaRPr>
          </a:p>
          <a:p>
            <a:pPr lvl="1" marL="864000" indent="-324000">
              <a:spcBef>
                <a:spcPts val="1134"/>
              </a:spcBef>
              <a:buClr>
                <a:srgbClr val="000000"/>
              </a:buClr>
              <a:buSzPct val="75000"/>
              <a:buFont typeface="Symbol" charset="2"/>
              <a:buChar char=""/>
            </a:pPr>
            <a:r>
              <a:rPr b="0" i="1" lang="en-US" sz="2800" spc="-1" strike="noStrike">
                <a:latin typeface="Tahoma"/>
              </a:rPr>
              <a:t>&lt;input type="date"&gt;</a:t>
            </a:r>
            <a:endParaRPr b="0" i="1" lang="en-US" sz="2800" spc="-1" strike="noStrike">
              <a:latin typeface="Tahoma"/>
            </a:endParaRPr>
          </a:p>
          <a:p>
            <a:pPr lvl="1" marL="864000" indent="-324000">
              <a:spcBef>
                <a:spcPts val="1134"/>
              </a:spcBef>
              <a:buClr>
                <a:srgbClr val="000000"/>
              </a:buClr>
              <a:buSzPct val="75000"/>
              <a:buFont typeface="Symbol" charset="2"/>
              <a:buChar char=""/>
            </a:pPr>
            <a:r>
              <a:rPr b="0" i="1" lang="en-US" sz="2800" spc="-1" strike="noStrike">
                <a:latin typeface="Tahoma"/>
              </a:rPr>
              <a:t>&lt;input type="datetime-local"&gt;</a:t>
            </a:r>
            <a:endParaRPr b="0" i="1" lang="en-US" sz="2800" spc="-1" strike="noStrike">
              <a:latin typeface="Tahoma"/>
            </a:endParaRPr>
          </a:p>
          <a:p>
            <a:pPr lvl="1" marL="864000" indent="-324000">
              <a:spcBef>
                <a:spcPts val="1134"/>
              </a:spcBef>
              <a:buClr>
                <a:srgbClr val="000000"/>
              </a:buClr>
              <a:buSzPct val="75000"/>
              <a:buFont typeface="Symbol" charset="2"/>
              <a:buChar char=""/>
            </a:pPr>
            <a:r>
              <a:rPr b="0" i="1" lang="en-US" sz="2800" spc="-1" strike="noStrike">
                <a:latin typeface="Tahoma"/>
              </a:rPr>
              <a:t>&lt;input type="email"&gt;</a:t>
            </a:r>
            <a:endParaRPr b="0" i="1" lang="en-US" sz="2800" spc="-1" strike="noStrike">
              <a:latin typeface="Tahoma"/>
            </a:endParaRPr>
          </a:p>
          <a:p>
            <a:pPr lvl="1" marL="864000" indent="-324000">
              <a:spcBef>
                <a:spcPts val="1134"/>
              </a:spcBef>
              <a:buClr>
                <a:srgbClr val="000000"/>
              </a:buClr>
              <a:buSzPct val="75000"/>
              <a:buFont typeface="Symbol" charset="2"/>
              <a:buChar char=""/>
            </a:pPr>
            <a:r>
              <a:rPr b="0" i="1" lang="en-US" sz="2800" spc="-1" strike="noStrike">
                <a:latin typeface="Tahoma"/>
              </a:rPr>
              <a:t>&lt;input type="file"&gt;</a:t>
            </a:r>
            <a:endParaRPr b="0" i="1" lang="en-US" sz="2800" spc="-1" strike="noStrike">
              <a:latin typeface="Tahoma"/>
            </a:endParaRPr>
          </a:p>
          <a:p>
            <a:pPr lvl="1" marL="864000" indent="-324000">
              <a:spcBef>
                <a:spcPts val="1134"/>
              </a:spcBef>
              <a:buClr>
                <a:srgbClr val="000000"/>
              </a:buClr>
              <a:buSzPct val="75000"/>
              <a:buFont typeface="Symbol" charset="2"/>
              <a:buChar char=""/>
            </a:pPr>
            <a:r>
              <a:rPr b="0" i="1" lang="en-US" sz="2800" spc="-1" strike="noStrike">
                <a:latin typeface="Tahoma"/>
              </a:rPr>
              <a:t>&lt;input type="month"&gt;</a:t>
            </a:r>
            <a:endParaRPr b="0" i="1" lang="en-US" sz="2800" spc="-1" strike="noStrike">
              <a:latin typeface="Tahoma"/>
            </a:endParaRPr>
          </a:p>
          <a:p>
            <a:pPr lvl="1" marL="864000" indent="-324000">
              <a:spcBef>
                <a:spcPts val="1134"/>
              </a:spcBef>
              <a:buClr>
                <a:srgbClr val="000000"/>
              </a:buClr>
              <a:buSzPct val="75000"/>
              <a:buFont typeface="Symbol" charset="2"/>
              <a:buChar char=""/>
            </a:pPr>
            <a:r>
              <a:rPr b="0" i="1" lang="en-US" sz="2800" spc="-1" strike="noStrike">
                <a:latin typeface="Tahoma"/>
              </a:rPr>
              <a:t>&lt;input type="number"&gt;</a:t>
            </a:r>
            <a:endParaRPr b="0" i="1" lang="en-US" sz="2800" spc="-1" strike="noStrike">
              <a:latin typeface="Tahoma"/>
            </a:endParaRPr>
          </a:p>
        </p:txBody>
      </p:sp>
    </p:spTree>
  </p:cSld>
  <mc:AlternateContent>
    <mc:Choice Requires="p14">
      <p:transition spd="slow" p14:dur="2000"/>
    </mc:Choice>
    <mc:Fallback>
      <p:transition spd="slow"/>
    </mc:Fallback>
  </mc:AlternateContent>
</p:sld>
</file>

<file path=ppt/slides/slide1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316" name="" descr=""/>
          <p:cNvPicPr/>
          <p:nvPr/>
        </p:nvPicPr>
        <p:blipFill>
          <a:blip r:embed="rId1"/>
          <a:stretch/>
        </p:blipFill>
        <p:spPr>
          <a:xfrm>
            <a:off x="2926080" y="822960"/>
            <a:ext cx="2834640" cy="4291560"/>
          </a:xfrm>
          <a:prstGeom prst="rect">
            <a:avLst/>
          </a:prstGeom>
          <a:ln w="0">
            <a:noFill/>
          </a:ln>
        </p:spPr>
      </p:pic>
    </p:spTree>
  </p:cSld>
  <mc:AlternateContent>
    <mc:Choice Requires="p14">
      <p:transition spd="slow" p14:dur="2000"/>
    </mc:Choice>
    <mc:Fallback>
      <p:transition spd="slow"/>
    </mc:Fallback>
  </mc:AlternateContent>
</p:sld>
</file>

<file path=ppt/slides/slide1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PHP foreach loops</a:t>
            </a:r>
            <a:endParaRPr b="0" lang="en-US" sz="4400" spc="-1" strike="noStrike">
              <a:latin typeface="Tahoma"/>
            </a:endParaRPr>
          </a:p>
        </p:txBody>
      </p:sp>
      <p:sp>
        <p:nvSpPr>
          <p:cNvPr id="318" name="TextShape 2"/>
          <p:cNvSpPr txBox="1"/>
          <p:nvPr/>
        </p:nvSpPr>
        <p:spPr>
          <a:xfrm>
            <a:off x="504000" y="1326600"/>
            <a:ext cx="9071640" cy="3288240"/>
          </a:xfrm>
          <a:prstGeom prst="rect">
            <a:avLst/>
          </a:prstGeom>
          <a:noFill/>
          <a:ln w="0">
            <a:noFill/>
          </a:ln>
        </p:spPr>
        <p:txBody>
          <a:bodyPr lIns="0" rIns="0" tIns="0" bIns="0">
            <a:normAutofit fontScale="30000"/>
          </a:bodyPr>
          <a:p>
            <a:r>
              <a:rPr b="1" lang="en-US" sz="3200" spc="-1" strike="noStrike">
                <a:latin typeface="Tahoma"/>
              </a:rPr>
              <a:t>foreach ($array as $value) {</a:t>
            </a:r>
            <a:endParaRPr b="0" lang="en-US" sz="3200" spc="-1" strike="noStrike">
              <a:latin typeface="Tahoma"/>
            </a:endParaRPr>
          </a:p>
          <a:p>
            <a:r>
              <a:rPr b="1" lang="en-US" sz="3200" spc="-1" strike="noStrike">
                <a:latin typeface="Tahoma"/>
              </a:rPr>
              <a:t>  </a:t>
            </a:r>
            <a:r>
              <a:rPr b="1" lang="en-US" sz="3200" spc="-1" strike="noStrike">
                <a:latin typeface="Tahoma"/>
              </a:rPr>
              <a:t>code to be executed;</a:t>
            </a:r>
            <a:endParaRPr b="0" lang="en-US" sz="3200" spc="-1" strike="noStrike">
              <a:latin typeface="Tahoma"/>
            </a:endParaRPr>
          </a:p>
          <a:p>
            <a:r>
              <a:rPr b="1" lang="en-US" sz="3200" spc="-1" strike="noStrike">
                <a:latin typeface="Tahoma"/>
              </a:rPr>
              <a:t>}</a:t>
            </a:r>
            <a:endParaRPr b="0" lang="en-US" sz="3200" spc="-1" strike="noStrike">
              <a:latin typeface="Tahoma"/>
            </a:endParaRPr>
          </a:p>
          <a:p>
            <a:r>
              <a:rPr b="0" i="1" lang="en-US" sz="3200" spc="-1" strike="noStrike">
                <a:latin typeface="Tahoma"/>
              </a:rPr>
              <a:t>For example</a:t>
            </a:r>
            <a:r>
              <a:rPr b="0" lang="en-US" sz="3200" spc="-1" strike="noStrike">
                <a:latin typeface="Tahoma"/>
              </a:rPr>
              <a:t>,</a:t>
            </a:r>
            <a:endParaRPr b="0" lang="en-US" sz="3200" spc="-1" strike="noStrike">
              <a:latin typeface="Tahoma"/>
            </a:endParaRPr>
          </a:p>
          <a:p>
            <a:r>
              <a:rPr b="0" lang="en-US" sz="3200" spc="-1" strike="noStrike">
                <a:latin typeface="Tahoma"/>
              </a:rPr>
              <a:t>&lt;?php</a:t>
            </a:r>
            <a:endParaRPr b="0" lang="en-US" sz="3200" spc="-1" strike="noStrike">
              <a:latin typeface="Tahoma"/>
            </a:endParaRPr>
          </a:p>
          <a:p>
            <a:r>
              <a:rPr b="0" lang="en-US" sz="3200" spc="-1" strike="noStrike">
                <a:latin typeface="Tahoma"/>
              </a:rPr>
              <a:t>$colors = array("red", "green", "blue", "yellow");</a:t>
            </a:r>
            <a:endParaRPr b="0" lang="en-US" sz="3200" spc="-1" strike="noStrike">
              <a:latin typeface="Tahoma"/>
            </a:endParaRPr>
          </a:p>
          <a:p>
            <a:endParaRPr b="0" lang="en-US" sz="3200" spc="-1" strike="noStrike">
              <a:latin typeface="Tahoma"/>
            </a:endParaRPr>
          </a:p>
          <a:p>
            <a:r>
              <a:rPr b="0" lang="en-US" sz="3200" spc="-1" strike="noStrike">
                <a:latin typeface="Tahoma"/>
              </a:rPr>
              <a:t>foreach ($colors as $value) {</a:t>
            </a:r>
            <a:endParaRPr b="0" lang="en-US" sz="3200" spc="-1" strike="noStrike">
              <a:latin typeface="Tahoma"/>
            </a:endParaRPr>
          </a:p>
          <a:p>
            <a:r>
              <a:rPr b="0" lang="en-US" sz="3200" spc="-1" strike="noStrike">
                <a:latin typeface="Tahoma"/>
              </a:rPr>
              <a:t>  </a:t>
            </a:r>
            <a:r>
              <a:rPr b="0" lang="en-US" sz="3200" spc="-1" strike="noStrike">
                <a:latin typeface="Tahoma"/>
              </a:rPr>
              <a:t>echo "$value &lt;br&gt;";</a:t>
            </a:r>
            <a:endParaRPr b="0" lang="en-US" sz="3200" spc="-1" strike="noStrike">
              <a:latin typeface="Tahoma"/>
            </a:endParaRPr>
          </a:p>
          <a:p>
            <a:r>
              <a:rPr b="0" lang="en-US" sz="3200" spc="-1" strike="noStrike">
                <a:latin typeface="Tahoma"/>
              </a:rPr>
              <a:t>}</a:t>
            </a:r>
            <a:endParaRPr b="0" lang="en-US" sz="3200" spc="-1" strike="noStrike">
              <a:latin typeface="Tahoma"/>
            </a:endParaRPr>
          </a:p>
          <a:p>
            <a:r>
              <a:rPr b="0" lang="en-US" sz="3200" spc="-1" strike="noStrike">
                <a:latin typeface="Tahoma"/>
              </a:rPr>
              <a:t>?&gt;</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319" name="" descr=""/>
          <p:cNvPicPr/>
          <p:nvPr/>
        </p:nvPicPr>
        <p:blipFill>
          <a:blip r:embed="rId1"/>
          <a:stretch/>
        </p:blipFill>
        <p:spPr>
          <a:xfrm>
            <a:off x="2926080" y="914400"/>
            <a:ext cx="3067200" cy="3842280"/>
          </a:xfrm>
          <a:prstGeom prst="rect">
            <a:avLst/>
          </a:prstGeom>
          <a:ln w="0">
            <a:noFill/>
          </a:ln>
        </p:spPr>
      </p:pic>
    </p:spTree>
  </p:cSld>
  <mc:AlternateContent>
    <mc:Choice Requires="p14">
      <p:transition spd="slow" p14:dur="2000"/>
    </mc:Choice>
    <mc:Fallback>
      <p:transition spd="slow"/>
    </mc:Fallback>
  </mc:AlternateContent>
</p:sld>
</file>

<file path=ppt/slides/slide1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break</a:t>
            </a:r>
            <a:endParaRPr b="0" lang="en-US" sz="4400" spc="-1" strike="noStrike">
              <a:latin typeface="Tahoma"/>
            </a:endParaRPr>
          </a:p>
        </p:txBody>
      </p:sp>
      <p:sp>
        <p:nvSpPr>
          <p:cNvPr id="321" name="TextShape 2"/>
          <p:cNvSpPr txBox="1"/>
          <p:nvPr/>
        </p:nvSpPr>
        <p:spPr>
          <a:xfrm>
            <a:off x="504000" y="1326600"/>
            <a:ext cx="9071640" cy="3288240"/>
          </a:xfrm>
          <a:prstGeom prst="rect">
            <a:avLst/>
          </a:prstGeom>
          <a:noFill/>
          <a:ln w="0">
            <a:noFill/>
          </a:ln>
        </p:spPr>
        <p:txBody>
          <a:bodyPr lIns="0" rIns="0" tIns="0" bIns="0">
            <a:normAutofit fontScale="28000"/>
          </a:bodyPr>
          <a:p>
            <a:r>
              <a:rPr b="1" lang="en-US" sz="3200" spc="-1" strike="noStrike">
                <a:latin typeface="Tahoma"/>
              </a:rPr>
              <a:t>To jump out of the loop. Also, could be used for jumping out of the switch, as it described before.</a:t>
            </a:r>
            <a:endParaRPr b="0" lang="en-US" sz="3200" spc="-1" strike="noStrike">
              <a:latin typeface="Tahoma"/>
            </a:endParaRPr>
          </a:p>
          <a:p>
            <a:r>
              <a:rPr b="0" i="1" lang="en-US" sz="3200" spc="-1" strike="noStrike">
                <a:latin typeface="Tahoma"/>
              </a:rPr>
              <a:t>For example,</a:t>
            </a:r>
            <a:endParaRPr b="0" lang="en-US" sz="3200" spc="-1" strike="noStrike">
              <a:latin typeface="Tahoma"/>
            </a:endParaRPr>
          </a:p>
          <a:p>
            <a:r>
              <a:rPr b="0" lang="en-US" sz="3200" spc="-1" strike="noStrike">
                <a:latin typeface="Tahoma"/>
              </a:rPr>
              <a:t>&lt;?php</a:t>
            </a:r>
            <a:endParaRPr b="0" lang="en-US" sz="3200" spc="-1" strike="noStrike">
              <a:latin typeface="Tahoma"/>
            </a:endParaRPr>
          </a:p>
          <a:p>
            <a:r>
              <a:rPr b="0" lang="en-US" sz="3200" spc="-1" strike="noStrike">
                <a:latin typeface="Tahoma"/>
              </a:rPr>
              <a:t>for ($x = 0; $x &lt; 10; $x++) {</a:t>
            </a:r>
            <a:endParaRPr b="0" lang="en-US" sz="3200" spc="-1" strike="noStrike">
              <a:latin typeface="Tahoma"/>
            </a:endParaRPr>
          </a:p>
          <a:p>
            <a:r>
              <a:rPr b="0" lang="en-US" sz="3200" spc="-1" strike="noStrike">
                <a:latin typeface="Tahoma"/>
              </a:rPr>
              <a:t>  </a:t>
            </a:r>
            <a:r>
              <a:rPr b="0" lang="en-US" sz="3200" spc="-1" strike="noStrike">
                <a:latin typeface="Tahoma"/>
              </a:rPr>
              <a:t>if ($x == 4) {</a:t>
            </a:r>
            <a:endParaRPr b="0" lang="en-US" sz="3200" spc="-1" strike="noStrike">
              <a:latin typeface="Tahoma"/>
            </a:endParaRPr>
          </a:p>
          <a:p>
            <a:r>
              <a:rPr b="0" lang="en-US" sz="3200" spc="-1" strike="noStrike">
                <a:latin typeface="Tahoma"/>
              </a:rPr>
              <a:t>    </a:t>
            </a:r>
            <a:r>
              <a:rPr b="0" lang="en-US" sz="3200" spc="-1" strike="noStrike">
                <a:latin typeface="Tahoma"/>
              </a:rPr>
              <a:t>break;</a:t>
            </a:r>
            <a:endParaRPr b="0" lang="en-US" sz="3200" spc="-1" strike="noStrike">
              <a:latin typeface="Tahoma"/>
            </a:endParaRPr>
          </a:p>
          <a:p>
            <a:r>
              <a:rPr b="0" lang="en-US" sz="3200" spc="-1" strike="noStrike">
                <a:latin typeface="Tahoma"/>
              </a:rPr>
              <a:t>  </a:t>
            </a:r>
            <a:r>
              <a:rPr b="0" lang="en-US" sz="3200" spc="-1" strike="noStrike">
                <a:latin typeface="Tahoma"/>
              </a:rPr>
              <a:t>}</a:t>
            </a:r>
            <a:endParaRPr b="0" lang="en-US" sz="3200" spc="-1" strike="noStrike">
              <a:latin typeface="Tahoma"/>
            </a:endParaRPr>
          </a:p>
          <a:p>
            <a:r>
              <a:rPr b="0" lang="en-US" sz="3200" spc="-1" strike="noStrike">
                <a:latin typeface="Tahoma"/>
              </a:rPr>
              <a:t>  </a:t>
            </a:r>
            <a:r>
              <a:rPr b="0" lang="en-US" sz="3200" spc="-1" strike="noStrike">
                <a:latin typeface="Tahoma"/>
              </a:rPr>
              <a:t>echo "The number is: $x &lt;br&gt;";</a:t>
            </a:r>
            <a:endParaRPr b="0" lang="en-US" sz="3200" spc="-1" strike="noStrike">
              <a:latin typeface="Tahoma"/>
            </a:endParaRPr>
          </a:p>
          <a:p>
            <a:r>
              <a:rPr b="0" lang="en-US" sz="3200" spc="-1" strike="noStrike">
                <a:latin typeface="Tahoma"/>
              </a:rPr>
              <a:t>}</a:t>
            </a:r>
            <a:endParaRPr b="0" lang="en-US" sz="3200" spc="-1" strike="noStrike">
              <a:latin typeface="Tahoma"/>
            </a:endParaRPr>
          </a:p>
          <a:p>
            <a:r>
              <a:rPr b="0" lang="en-US" sz="3200" spc="-1" strike="noStrike">
                <a:latin typeface="Tahoma"/>
              </a:rPr>
              <a:t>?&gt;</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322" name="" descr=""/>
          <p:cNvPicPr/>
          <p:nvPr/>
        </p:nvPicPr>
        <p:blipFill>
          <a:blip r:embed="rId1"/>
          <a:stretch/>
        </p:blipFill>
        <p:spPr>
          <a:xfrm>
            <a:off x="2103120" y="1097280"/>
            <a:ext cx="4344480" cy="2991240"/>
          </a:xfrm>
          <a:prstGeom prst="rect">
            <a:avLst/>
          </a:prstGeom>
          <a:ln w="0">
            <a:noFill/>
          </a:ln>
        </p:spPr>
      </p:pic>
    </p:spTree>
  </p:cSld>
  <mc:AlternateContent>
    <mc:Choice Requires="p14">
      <p:transition spd="slow" p14:dur="2000"/>
    </mc:Choice>
    <mc:Fallback>
      <p:transition spd="slow"/>
    </mc:Fallback>
  </mc:AlternateContent>
</p:sld>
</file>

<file path=ppt/slides/slide1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continue</a:t>
            </a:r>
            <a:endParaRPr b="0" lang="en-US" sz="4400" spc="-1" strike="noStrike">
              <a:latin typeface="Tahoma"/>
            </a:endParaRPr>
          </a:p>
        </p:txBody>
      </p:sp>
      <p:sp>
        <p:nvSpPr>
          <p:cNvPr id="324" name="TextShape 2"/>
          <p:cNvSpPr txBox="1"/>
          <p:nvPr/>
        </p:nvSpPr>
        <p:spPr>
          <a:xfrm>
            <a:off x="504000" y="1326600"/>
            <a:ext cx="9071640" cy="3288240"/>
          </a:xfrm>
          <a:prstGeom prst="rect">
            <a:avLst/>
          </a:prstGeom>
          <a:noFill/>
          <a:ln w="0">
            <a:noFill/>
          </a:ln>
        </p:spPr>
        <p:txBody>
          <a:bodyPr lIns="0" rIns="0" tIns="0" bIns="0">
            <a:normAutofit fontScale="28000"/>
          </a:bodyPr>
          <a:p>
            <a:r>
              <a:rPr b="1" lang="en-US" sz="3200" spc="-1" strike="noStrike">
                <a:latin typeface="Tahoma"/>
              </a:rPr>
              <a:t>To break one iteration (in the loop), if a specified condition occurs, and continues with the next iteration in the loop.</a:t>
            </a:r>
            <a:endParaRPr b="0" lang="en-US" sz="3200" spc="-1" strike="noStrike">
              <a:latin typeface="Tahoma"/>
            </a:endParaRPr>
          </a:p>
          <a:p>
            <a:r>
              <a:rPr b="0" i="1" lang="en-US" sz="3200" spc="-1" strike="noStrike">
                <a:latin typeface="Tahoma"/>
              </a:rPr>
              <a:t>For example,</a:t>
            </a:r>
            <a:endParaRPr b="0" lang="en-US" sz="3200" spc="-1" strike="noStrike">
              <a:latin typeface="Tahoma"/>
            </a:endParaRPr>
          </a:p>
          <a:p>
            <a:r>
              <a:rPr b="0" lang="en-US" sz="3200" spc="-1" strike="noStrike">
                <a:latin typeface="Tahoma"/>
              </a:rPr>
              <a:t>&lt;?php</a:t>
            </a:r>
            <a:endParaRPr b="0" lang="en-US" sz="3200" spc="-1" strike="noStrike">
              <a:latin typeface="Tahoma"/>
            </a:endParaRPr>
          </a:p>
          <a:p>
            <a:r>
              <a:rPr b="0" lang="en-US" sz="3200" spc="-1" strike="noStrike">
                <a:latin typeface="Tahoma"/>
              </a:rPr>
              <a:t>for ($x = 0; $x &lt; 10; $x++) {</a:t>
            </a:r>
            <a:endParaRPr b="0" lang="en-US" sz="3200" spc="-1" strike="noStrike">
              <a:latin typeface="Tahoma"/>
            </a:endParaRPr>
          </a:p>
          <a:p>
            <a:r>
              <a:rPr b="0" lang="en-US" sz="3200" spc="-1" strike="noStrike">
                <a:latin typeface="Tahoma"/>
              </a:rPr>
              <a:t>  </a:t>
            </a:r>
            <a:r>
              <a:rPr b="0" lang="en-US" sz="3200" spc="-1" strike="noStrike">
                <a:latin typeface="Tahoma"/>
              </a:rPr>
              <a:t>if ($x == 4) {</a:t>
            </a:r>
            <a:endParaRPr b="0" lang="en-US" sz="3200" spc="-1" strike="noStrike">
              <a:latin typeface="Tahoma"/>
            </a:endParaRPr>
          </a:p>
          <a:p>
            <a:r>
              <a:rPr b="0" lang="en-US" sz="3200" spc="-1" strike="noStrike">
                <a:latin typeface="Tahoma"/>
              </a:rPr>
              <a:t>    </a:t>
            </a:r>
            <a:r>
              <a:rPr b="0" lang="en-US" sz="3200" spc="-1" strike="noStrike">
                <a:latin typeface="Tahoma"/>
              </a:rPr>
              <a:t>continue;</a:t>
            </a:r>
            <a:endParaRPr b="0" lang="en-US" sz="3200" spc="-1" strike="noStrike">
              <a:latin typeface="Tahoma"/>
            </a:endParaRPr>
          </a:p>
          <a:p>
            <a:r>
              <a:rPr b="0" lang="en-US" sz="3200" spc="-1" strike="noStrike">
                <a:latin typeface="Tahoma"/>
              </a:rPr>
              <a:t>  </a:t>
            </a:r>
            <a:r>
              <a:rPr b="0" lang="en-US" sz="3200" spc="-1" strike="noStrike">
                <a:latin typeface="Tahoma"/>
              </a:rPr>
              <a:t>}</a:t>
            </a:r>
            <a:endParaRPr b="0" lang="en-US" sz="3200" spc="-1" strike="noStrike">
              <a:latin typeface="Tahoma"/>
            </a:endParaRPr>
          </a:p>
          <a:p>
            <a:r>
              <a:rPr b="0" lang="en-US" sz="3200" spc="-1" strike="noStrike">
                <a:latin typeface="Tahoma"/>
              </a:rPr>
              <a:t>  </a:t>
            </a:r>
            <a:r>
              <a:rPr b="0" lang="en-US" sz="3200" spc="-1" strike="noStrike">
                <a:latin typeface="Tahoma"/>
              </a:rPr>
              <a:t>echo "The number is: $x &lt;br&gt;";</a:t>
            </a:r>
            <a:endParaRPr b="0" lang="en-US" sz="3200" spc="-1" strike="noStrike">
              <a:latin typeface="Tahoma"/>
            </a:endParaRPr>
          </a:p>
          <a:p>
            <a:r>
              <a:rPr b="0" lang="en-US" sz="3200" spc="-1" strike="noStrike">
                <a:latin typeface="Tahoma"/>
              </a:rPr>
              <a:t>}</a:t>
            </a:r>
            <a:endParaRPr b="0" lang="en-US" sz="3200" spc="-1" strike="noStrike">
              <a:latin typeface="Tahoma"/>
            </a:endParaRPr>
          </a:p>
          <a:p>
            <a:r>
              <a:rPr b="0" lang="en-US" sz="3200" spc="-1" strike="noStrike">
                <a:latin typeface="Tahoma"/>
              </a:rPr>
              <a:t>?&gt;</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325" name="" descr=""/>
          <p:cNvPicPr/>
          <p:nvPr/>
        </p:nvPicPr>
        <p:blipFill>
          <a:blip r:embed="rId1"/>
          <a:stretch/>
        </p:blipFill>
        <p:spPr>
          <a:xfrm>
            <a:off x="2524680" y="731520"/>
            <a:ext cx="2778840" cy="3546360"/>
          </a:xfrm>
          <a:prstGeom prst="rect">
            <a:avLst/>
          </a:prstGeom>
          <a:ln w="0">
            <a:noFill/>
          </a:ln>
        </p:spPr>
      </p:pic>
    </p:spTree>
  </p:cSld>
  <mc:AlternateContent>
    <mc:Choice Requires="p14">
      <p:transition spd="slow" p14:dur="2000"/>
    </mc:Choice>
    <mc:Fallback>
      <p:transition spd="slow"/>
    </mc:Fallback>
  </mc:AlternateContent>
</p:sld>
</file>

<file path=ppt/slides/slide1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PHP functions</a:t>
            </a:r>
            <a:endParaRPr b="0" lang="en-US" sz="4400" spc="-1" strike="noStrike">
              <a:latin typeface="Tahoma"/>
            </a:endParaRPr>
          </a:p>
        </p:txBody>
      </p:sp>
      <p:sp>
        <p:nvSpPr>
          <p:cNvPr id="327" name="TextShape 2"/>
          <p:cNvSpPr txBox="1"/>
          <p:nvPr/>
        </p:nvSpPr>
        <p:spPr>
          <a:xfrm>
            <a:off x="504000" y="1326600"/>
            <a:ext cx="9071640" cy="3288240"/>
          </a:xfrm>
          <a:prstGeom prst="rect">
            <a:avLst/>
          </a:prstGeom>
          <a:noFill/>
          <a:ln w="0">
            <a:noFill/>
          </a:ln>
        </p:spPr>
        <p:txBody>
          <a:bodyPr lIns="0" rIns="0" tIns="0" bIns="0">
            <a:normAutofit/>
          </a:bodyPr>
          <a:p>
            <a:r>
              <a:rPr b="0" lang="en-US" sz="3200" spc="-1" strike="noStrike">
                <a:latin typeface="Tahoma"/>
              </a:rPr>
              <a:t>function nameOfTheFunction (variables)</a:t>
            </a:r>
            <a:endParaRPr b="0" lang="en-US" sz="3200" spc="-1" strike="noStrike">
              <a:latin typeface="Tahoma"/>
            </a:endParaRPr>
          </a:p>
          <a:p>
            <a:r>
              <a:rPr b="0" lang="en-US" sz="3200" spc="-1" strike="noStrike">
                <a:latin typeface="Tahoma"/>
              </a:rPr>
              <a:t>{</a:t>
            </a:r>
            <a:endParaRPr b="0" lang="en-US" sz="3200" spc="-1" strike="noStrike">
              <a:latin typeface="Tahoma"/>
            </a:endParaRPr>
          </a:p>
          <a:p>
            <a:r>
              <a:rPr b="0" lang="en-US" sz="3200" spc="-1" strike="noStrike">
                <a:latin typeface="Tahoma"/>
              </a:rPr>
              <a:t>/* Definition */</a:t>
            </a:r>
            <a:endParaRPr b="0" lang="en-US" sz="3200" spc="-1" strike="noStrike">
              <a:latin typeface="Tahoma"/>
            </a:endParaRPr>
          </a:p>
          <a:p>
            <a:r>
              <a:rPr b="0" lang="en-US" sz="3200" spc="-1" strike="noStrike">
                <a:latin typeface="Tahoma"/>
              </a:rPr>
              <a:t>}</a:t>
            </a:r>
            <a:endParaRPr b="0" lang="en-US" sz="3200" spc="-1" strike="noStrike">
              <a:latin typeface="Tahoma"/>
            </a:endParaRPr>
          </a:p>
          <a:p>
            <a:pPr>
              <a:lnSpc>
                <a:spcPct val="100000"/>
              </a:lnSpc>
              <a:spcBef>
                <a:spcPts val="1414"/>
              </a:spcBef>
            </a:pPr>
            <a:r>
              <a:rPr b="0" lang="en-US" sz="3200" spc="-1" strike="noStrike">
                <a:latin typeface="Tahoma"/>
              </a:rPr>
              <a:t>nameOfTheFunction (variableValues);</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PHP functions (continue)</a:t>
            </a:r>
            <a:endParaRPr b="0" lang="en-US" sz="4400" spc="-1" strike="noStrike">
              <a:latin typeface="Tahoma"/>
            </a:endParaRPr>
          </a:p>
        </p:txBody>
      </p:sp>
      <p:sp>
        <p:nvSpPr>
          <p:cNvPr id="329" name="TextShape 2"/>
          <p:cNvSpPr txBox="1"/>
          <p:nvPr/>
        </p:nvSpPr>
        <p:spPr>
          <a:xfrm>
            <a:off x="504000" y="1005840"/>
            <a:ext cx="7085520" cy="4159800"/>
          </a:xfrm>
          <a:prstGeom prst="rect">
            <a:avLst/>
          </a:prstGeom>
          <a:noFill/>
          <a:ln w="0">
            <a:noFill/>
          </a:ln>
        </p:spPr>
        <p:txBody>
          <a:bodyPr lIns="0" rIns="0" tIns="0" bIns="0">
            <a:normAutofit fontScale="16000"/>
          </a:bodyPr>
          <a:p>
            <a:r>
              <a:rPr b="0" lang="en-US" sz="3200" spc="-1" strike="noStrike">
                <a:latin typeface="Tahoma"/>
              </a:rPr>
              <a:t> </a:t>
            </a:r>
            <a:r>
              <a:rPr b="0" lang="en-US" sz="3200" spc="-1" strike="noStrike">
                <a:latin typeface="Tahoma"/>
              </a:rPr>
              <a:t>&lt;?php</a:t>
            </a:r>
            <a:endParaRPr b="0" lang="en-US" sz="3200" spc="-1" strike="noStrike">
              <a:latin typeface="Tahoma"/>
            </a:endParaRPr>
          </a:p>
          <a:p>
            <a:r>
              <a:rPr b="0" lang="en-US" sz="3200" spc="-1" strike="noStrike">
                <a:latin typeface="Tahoma"/>
              </a:rPr>
              <a:t>function writeMsg() {</a:t>
            </a:r>
            <a:endParaRPr b="0" lang="en-US" sz="3200" spc="-1" strike="noStrike">
              <a:latin typeface="Tahoma"/>
            </a:endParaRPr>
          </a:p>
          <a:p>
            <a:r>
              <a:rPr b="0" lang="en-US" sz="3200" spc="-1" strike="noStrike">
                <a:latin typeface="Tahoma"/>
              </a:rPr>
              <a:t>  </a:t>
            </a:r>
            <a:r>
              <a:rPr b="0" lang="en-US" sz="3200" spc="-1" strike="noStrike">
                <a:latin typeface="Tahoma"/>
              </a:rPr>
              <a:t>echo "Hello world!&lt;br&gt;";</a:t>
            </a:r>
            <a:endParaRPr b="0" lang="en-US" sz="3200" spc="-1" strike="noStrike">
              <a:latin typeface="Tahoma"/>
            </a:endParaRPr>
          </a:p>
          <a:p>
            <a:r>
              <a:rPr b="0" lang="en-US" sz="3200" spc="-1" strike="noStrike">
                <a:latin typeface="Tahoma"/>
              </a:rPr>
              <a:t>}</a:t>
            </a:r>
            <a:endParaRPr b="0" lang="en-US" sz="3200" spc="-1" strike="noStrike">
              <a:latin typeface="Tahoma"/>
            </a:endParaRPr>
          </a:p>
          <a:p>
            <a:r>
              <a:rPr b="0" lang="en-US" sz="3200" spc="-1" strike="noStrike">
                <a:latin typeface="Tahoma"/>
              </a:rPr>
              <a:t>writeMsg(); // call the function</a:t>
            </a:r>
            <a:endParaRPr b="0" lang="en-US" sz="3200" spc="-1" strike="noStrike">
              <a:latin typeface="Tahoma"/>
            </a:endParaRPr>
          </a:p>
          <a:p>
            <a:r>
              <a:rPr b="0" lang="en-US" sz="3200" spc="-1" strike="noStrike">
                <a:latin typeface="Tahoma"/>
              </a:rPr>
              <a:t>function Test($name, $surname) {</a:t>
            </a:r>
            <a:endParaRPr b="0" lang="en-US" sz="3200" spc="-1" strike="noStrike">
              <a:latin typeface="Tahoma"/>
            </a:endParaRPr>
          </a:p>
          <a:p>
            <a:r>
              <a:rPr b="0" lang="en-US" sz="3200" spc="-1" strike="noStrike">
                <a:latin typeface="Tahoma"/>
              </a:rPr>
              <a:t>  </a:t>
            </a:r>
            <a:r>
              <a:rPr b="0" lang="en-US" sz="3200" spc="-1" strike="noStrike">
                <a:latin typeface="Tahoma"/>
              </a:rPr>
              <a:t>echo "Hello $name $surname!&lt;br&gt;";</a:t>
            </a:r>
            <a:endParaRPr b="0" lang="en-US" sz="3200" spc="-1" strike="noStrike">
              <a:latin typeface="Tahoma"/>
            </a:endParaRPr>
          </a:p>
          <a:p>
            <a:r>
              <a:rPr b="0" lang="en-US" sz="3200" spc="-1" strike="noStrike">
                <a:latin typeface="Tahoma"/>
              </a:rPr>
              <a:t>}</a:t>
            </a:r>
            <a:endParaRPr b="0" lang="en-US" sz="3200" spc="-1" strike="noStrike">
              <a:latin typeface="Tahoma"/>
            </a:endParaRPr>
          </a:p>
          <a:p>
            <a:r>
              <a:rPr b="0" lang="en-US" sz="3200" spc="-1" strike="noStrike">
                <a:latin typeface="Tahoma"/>
              </a:rPr>
              <a:t>Test("Ulvi", "Bajarani");</a:t>
            </a:r>
            <a:endParaRPr b="0" lang="en-US" sz="3200" spc="-1" strike="noStrike">
              <a:latin typeface="Tahoma"/>
            </a:endParaRPr>
          </a:p>
          <a:p>
            <a:r>
              <a:rPr b="0" lang="en-US" sz="3200" spc="-1" strike="noStrike">
                <a:latin typeface="Tahoma"/>
              </a:rPr>
              <a:t>function TestDefaultValue($name="John", $surname="Doe") {</a:t>
            </a:r>
            <a:endParaRPr b="0" lang="en-US" sz="3200" spc="-1" strike="noStrike">
              <a:latin typeface="Tahoma"/>
            </a:endParaRPr>
          </a:p>
          <a:p>
            <a:r>
              <a:rPr b="0" lang="en-US" sz="3200" spc="-1" strike="noStrike">
                <a:latin typeface="Tahoma"/>
              </a:rPr>
              <a:t>  </a:t>
            </a:r>
            <a:r>
              <a:rPr b="0" lang="en-US" sz="3200" spc="-1" strike="noStrike">
                <a:latin typeface="Tahoma"/>
              </a:rPr>
              <a:t>echo "Hello $name $surname!&lt;br&gt;";</a:t>
            </a:r>
            <a:endParaRPr b="0" lang="en-US" sz="3200" spc="-1" strike="noStrike">
              <a:latin typeface="Tahoma"/>
            </a:endParaRPr>
          </a:p>
          <a:p>
            <a:r>
              <a:rPr b="0" lang="en-US" sz="3200" spc="-1" strike="noStrike">
                <a:latin typeface="Tahoma"/>
              </a:rPr>
              <a:t>}</a:t>
            </a:r>
            <a:endParaRPr b="0" lang="en-US" sz="3200" spc="-1" strike="noStrike">
              <a:latin typeface="Tahoma"/>
            </a:endParaRPr>
          </a:p>
          <a:p>
            <a:r>
              <a:rPr b="0" lang="en-US" sz="3200" spc="-1" strike="noStrike">
                <a:latin typeface="Tahoma"/>
              </a:rPr>
              <a:t>TestDefaultValue("Ulvi", "Bajarani");</a:t>
            </a:r>
            <a:endParaRPr b="0" lang="en-US" sz="3200" spc="-1" strike="noStrike">
              <a:latin typeface="Tahoma"/>
            </a:endParaRPr>
          </a:p>
          <a:p>
            <a:r>
              <a:rPr b="0" lang="en-US" sz="3200" spc="-1" strike="noStrike">
                <a:latin typeface="Tahoma"/>
              </a:rPr>
              <a:t>TestDefaultValue();</a:t>
            </a:r>
            <a:endParaRPr b="0" lang="en-US" sz="3200" spc="-1" strike="noStrike">
              <a:latin typeface="Tahoma"/>
            </a:endParaRPr>
          </a:p>
          <a:p>
            <a:r>
              <a:rPr b="0" lang="en-US" sz="3200" spc="-1" strike="noStrike">
                <a:latin typeface="Tahoma"/>
              </a:rPr>
              <a:t>function TestAddition($a, $b) {</a:t>
            </a:r>
            <a:endParaRPr b="0" lang="en-US" sz="3200" spc="-1" strike="noStrike">
              <a:latin typeface="Tahoma"/>
            </a:endParaRPr>
          </a:p>
          <a:p>
            <a:r>
              <a:rPr b="0" lang="en-US" sz="3200" spc="-1" strike="noStrike">
                <a:latin typeface="Tahoma"/>
              </a:rPr>
              <a:t>return $a + $b;</a:t>
            </a:r>
            <a:endParaRPr b="0" lang="en-US" sz="3200" spc="-1" strike="noStrike">
              <a:latin typeface="Tahoma"/>
            </a:endParaRPr>
          </a:p>
          <a:p>
            <a:r>
              <a:rPr b="0" lang="en-US" sz="3200" spc="-1" strike="noStrike">
                <a:latin typeface="Tahoma"/>
              </a:rPr>
              <a:t>}</a:t>
            </a:r>
            <a:endParaRPr b="0" lang="en-US" sz="3200" spc="-1" strike="noStrike">
              <a:latin typeface="Tahoma"/>
            </a:endParaRPr>
          </a:p>
          <a:p>
            <a:r>
              <a:rPr b="0" lang="en-US" sz="3200" spc="-1" strike="noStrike">
                <a:latin typeface="Tahoma"/>
              </a:rPr>
              <a:t>TestAddition(5, 10);</a:t>
            </a:r>
            <a:endParaRPr b="0" lang="en-US" sz="3200" spc="-1" strike="noStrike">
              <a:latin typeface="Tahoma"/>
            </a:endParaRPr>
          </a:p>
          <a:p>
            <a:r>
              <a:rPr b="0" lang="en-US" sz="3200" spc="-1" strike="noStrike">
                <a:latin typeface="Tahoma"/>
              </a:rPr>
              <a:t>?&gt;</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330" name="" descr=""/>
          <p:cNvPicPr/>
          <p:nvPr/>
        </p:nvPicPr>
        <p:blipFill>
          <a:blip r:embed="rId1"/>
          <a:stretch/>
        </p:blipFill>
        <p:spPr>
          <a:xfrm>
            <a:off x="2286000" y="1005840"/>
            <a:ext cx="3969000" cy="311508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&lt;label&gt; (continued)</a:t>
            </a:r>
            <a:endParaRPr b="0" lang="en-US" sz="4400" spc="-1" strike="noStrike">
              <a:latin typeface="Tahoma"/>
            </a:endParaRPr>
          </a:p>
        </p:txBody>
      </p:sp>
      <p:sp>
        <p:nvSpPr>
          <p:cNvPr id="68" name="TextShape 2"/>
          <p:cNvSpPr txBox="1"/>
          <p:nvPr/>
        </p:nvSpPr>
        <p:spPr>
          <a:xfrm>
            <a:off x="504000" y="1326600"/>
            <a:ext cx="9071640" cy="3288240"/>
          </a:xfrm>
          <a:prstGeom prst="rect">
            <a:avLst/>
          </a:prstGeom>
          <a:noFill/>
          <a:ln w="0">
            <a:noFill/>
          </a:ln>
        </p:spPr>
        <p:txBody>
          <a:bodyPr lIns="0" rIns="0" tIns="0" bIns="0">
            <a:normAutofit fontScale="44000"/>
          </a:bodyPr>
          <a:p>
            <a:pPr marL="432000" indent="-324000">
              <a:spcBef>
                <a:spcPts val="1414"/>
              </a:spcBef>
              <a:buClr>
                <a:srgbClr val="000000"/>
              </a:buClr>
              <a:buSzPct val="45000"/>
              <a:buFont typeface="Wingdings" charset="2"/>
              <a:buChar char=""/>
            </a:pPr>
            <a:r>
              <a:rPr b="0" lang="en-US" sz="3200" spc="-1" strike="noStrike">
                <a:latin typeface="Tahoma"/>
              </a:rPr>
              <a:t>Defines the label for the next tags:</a:t>
            </a:r>
            <a:endParaRPr b="0" lang="en-US" sz="3200" spc="-1" strike="noStrike">
              <a:latin typeface="Tahoma"/>
            </a:endParaRPr>
          </a:p>
          <a:p>
            <a:pPr lvl="1" marL="864000" indent="-324000">
              <a:spcBef>
                <a:spcPts val="1134"/>
              </a:spcBef>
              <a:buClr>
                <a:srgbClr val="000000"/>
              </a:buClr>
              <a:buSzPct val="75000"/>
              <a:buFont typeface="Symbol" charset="2"/>
              <a:buChar char=""/>
            </a:pPr>
            <a:r>
              <a:rPr b="0" i="1" lang="en-US" sz="2800" spc="-1" strike="noStrike">
                <a:latin typeface="Tahoma"/>
              </a:rPr>
              <a:t>&lt;input type="password"&gt;</a:t>
            </a:r>
            <a:endParaRPr b="0" i="1" lang="en-US" sz="2800" spc="-1" strike="noStrike">
              <a:latin typeface="Tahoma"/>
            </a:endParaRPr>
          </a:p>
          <a:p>
            <a:pPr lvl="1" marL="864000" indent="-324000">
              <a:spcBef>
                <a:spcPts val="1134"/>
              </a:spcBef>
              <a:buClr>
                <a:srgbClr val="000000"/>
              </a:buClr>
              <a:buSzPct val="75000"/>
              <a:buFont typeface="Symbol" charset="2"/>
              <a:buChar char=""/>
            </a:pPr>
            <a:r>
              <a:rPr b="0" i="1" lang="en-US" sz="2800" spc="-1" strike="noStrike">
                <a:latin typeface="Tahoma"/>
              </a:rPr>
              <a:t>&lt;input type="radio"&gt;</a:t>
            </a:r>
            <a:endParaRPr b="0" i="1" lang="en-US" sz="2800" spc="-1" strike="noStrike">
              <a:latin typeface="Tahoma"/>
            </a:endParaRPr>
          </a:p>
          <a:p>
            <a:pPr lvl="1" marL="864000" indent="-324000">
              <a:spcBef>
                <a:spcPts val="1134"/>
              </a:spcBef>
              <a:buClr>
                <a:srgbClr val="000000"/>
              </a:buClr>
              <a:buSzPct val="75000"/>
              <a:buFont typeface="Symbol" charset="2"/>
              <a:buChar char=""/>
            </a:pPr>
            <a:r>
              <a:rPr b="0" i="1" lang="en-US" sz="2800" spc="-1" strike="noStrike">
                <a:latin typeface="Tahoma"/>
              </a:rPr>
              <a:t>&lt;input type="range"&gt;</a:t>
            </a:r>
            <a:endParaRPr b="0" i="1" lang="en-US" sz="2800" spc="-1" strike="noStrike">
              <a:latin typeface="Tahoma"/>
            </a:endParaRPr>
          </a:p>
          <a:p>
            <a:pPr lvl="1" marL="864000" indent="-324000">
              <a:spcBef>
                <a:spcPts val="1134"/>
              </a:spcBef>
              <a:buClr>
                <a:srgbClr val="000000"/>
              </a:buClr>
              <a:buSzPct val="75000"/>
              <a:buFont typeface="Symbol" charset="2"/>
              <a:buChar char=""/>
            </a:pPr>
            <a:r>
              <a:rPr b="0" i="1" lang="en-US" sz="2800" spc="-1" strike="noStrike">
                <a:latin typeface="Tahoma"/>
              </a:rPr>
              <a:t>&lt;input type="search"&gt;</a:t>
            </a:r>
            <a:endParaRPr b="0" i="1" lang="en-US" sz="2800" spc="-1" strike="noStrike">
              <a:latin typeface="Tahoma"/>
            </a:endParaRPr>
          </a:p>
          <a:p>
            <a:pPr lvl="1" marL="864000" indent="-324000">
              <a:spcBef>
                <a:spcPts val="1134"/>
              </a:spcBef>
              <a:buClr>
                <a:srgbClr val="000000"/>
              </a:buClr>
              <a:buSzPct val="75000"/>
              <a:buFont typeface="Symbol" charset="2"/>
              <a:buChar char=""/>
            </a:pPr>
            <a:r>
              <a:rPr b="0" i="1" lang="en-US" sz="2800" spc="-1" strike="noStrike">
                <a:latin typeface="Tahoma"/>
              </a:rPr>
              <a:t>&lt;input type="tel"&gt;</a:t>
            </a:r>
            <a:endParaRPr b="0" i="1" lang="en-US" sz="2800" spc="-1" strike="noStrike">
              <a:latin typeface="Tahoma"/>
            </a:endParaRPr>
          </a:p>
          <a:p>
            <a:pPr lvl="1" marL="864000" indent="-324000">
              <a:spcBef>
                <a:spcPts val="1134"/>
              </a:spcBef>
              <a:buClr>
                <a:srgbClr val="000000"/>
              </a:buClr>
              <a:buSzPct val="75000"/>
              <a:buFont typeface="Symbol" charset="2"/>
              <a:buChar char=""/>
            </a:pPr>
            <a:r>
              <a:rPr b="0" i="1" lang="en-US" sz="2800" spc="-1" strike="noStrike">
                <a:latin typeface="Tahoma"/>
              </a:rPr>
              <a:t>&lt;input type="text"&gt;</a:t>
            </a:r>
            <a:endParaRPr b="0" i="1" lang="en-US" sz="2800" spc="-1" strike="noStrike">
              <a:latin typeface="Tahoma"/>
            </a:endParaRPr>
          </a:p>
          <a:p>
            <a:pPr lvl="1" marL="864000" indent="-324000">
              <a:spcBef>
                <a:spcPts val="1134"/>
              </a:spcBef>
              <a:buClr>
                <a:srgbClr val="000000"/>
              </a:buClr>
              <a:buSzPct val="75000"/>
              <a:buFont typeface="Symbol" charset="2"/>
              <a:buChar char=""/>
            </a:pPr>
            <a:r>
              <a:rPr b="0" i="1" lang="en-US" sz="2800" spc="-1" strike="noStrike">
                <a:latin typeface="Tahoma"/>
              </a:rPr>
              <a:t>&lt;input type="time"&gt;</a:t>
            </a:r>
            <a:endParaRPr b="0" i="1" lang="en-US" sz="2800" spc="-1" strike="noStrike">
              <a:latin typeface="Tahoma"/>
            </a:endParaRPr>
          </a:p>
          <a:p>
            <a:pPr lvl="1" marL="864000" indent="-324000">
              <a:spcBef>
                <a:spcPts val="1134"/>
              </a:spcBef>
              <a:buClr>
                <a:srgbClr val="000000"/>
              </a:buClr>
              <a:buSzPct val="75000"/>
              <a:buFont typeface="Symbol" charset="2"/>
              <a:buChar char=""/>
            </a:pPr>
            <a:r>
              <a:rPr b="0" i="1" lang="en-US" sz="2800" spc="-1" strike="noStrike">
                <a:latin typeface="Tahoma"/>
              </a:rPr>
              <a:t>&lt;input type="url"&gt;</a:t>
            </a:r>
            <a:endParaRPr b="0" i="1" lang="en-US" sz="2800" spc="-1" strike="noStrike">
              <a:latin typeface="Tahoma"/>
            </a:endParaRPr>
          </a:p>
          <a:p>
            <a:pPr lvl="1" marL="864000" indent="-324000">
              <a:spcBef>
                <a:spcPts val="1134"/>
              </a:spcBef>
              <a:buClr>
                <a:srgbClr val="000000"/>
              </a:buClr>
              <a:buSzPct val="75000"/>
              <a:buFont typeface="Symbol" charset="2"/>
              <a:buChar char=""/>
            </a:pPr>
            <a:r>
              <a:rPr b="0" i="1" lang="en-US" sz="2800" spc="-1" strike="noStrike">
                <a:latin typeface="Tahoma"/>
              </a:rPr>
              <a:t>&lt;input type="week"&gt;</a:t>
            </a:r>
            <a:endParaRPr b="0" i="1" lang="en-US" sz="2800" spc="-1" strike="noStrike">
              <a:latin typeface="Tahoma"/>
            </a:endParaRPr>
          </a:p>
        </p:txBody>
      </p:sp>
    </p:spTree>
  </p:cSld>
  <mc:AlternateContent>
    <mc:Choice Requires="p14">
      <p:transition spd="slow" p14:dur="2000"/>
    </mc:Choice>
    <mc:Fallback>
      <p:transition spd="slow"/>
    </mc:Fallback>
  </mc:AlternateContent>
</p:sld>
</file>

<file path=ppt/slides/slide1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PHP Array</a:t>
            </a:r>
            <a:endParaRPr b="0" lang="en-US" sz="4400" spc="-1" strike="noStrike">
              <a:latin typeface="Tahoma"/>
            </a:endParaRPr>
          </a:p>
        </p:txBody>
      </p:sp>
      <p:sp>
        <p:nvSpPr>
          <p:cNvPr id="332" name="TextShape 2"/>
          <p:cNvSpPr txBox="1"/>
          <p:nvPr/>
        </p:nvSpPr>
        <p:spPr>
          <a:xfrm>
            <a:off x="504000" y="1326600"/>
            <a:ext cx="9071640" cy="3288240"/>
          </a:xfrm>
          <a:prstGeom prst="rect">
            <a:avLst/>
          </a:prstGeom>
          <a:noFill/>
          <a:ln w="0">
            <a:noFill/>
          </a:ln>
        </p:spPr>
        <p:txBody>
          <a:bodyPr lIns="0" rIns="0" tIns="0" bIns="0">
            <a:normAutofit fontScale="65000"/>
          </a:bodyPr>
          <a:p>
            <a:r>
              <a:rPr b="1" lang="en-US" sz="3200" spc="-1" strike="noStrike">
                <a:latin typeface="Tahoma"/>
              </a:rPr>
              <a:t>Created by array(values);</a:t>
            </a:r>
            <a:endParaRPr b="0" lang="en-US" sz="3200" spc="-1" strike="noStrike">
              <a:latin typeface="Tahoma"/>
            </a:endParaRPr>
          </a:p>
          <a:p>
            <a:r>
              <a:rPr b="0" i="1" lang="en-US" sz="3200" spc="-1" strike="noStrike">
                <a:latin typeface="Tahoma"/>
              </a:rPr>
              <a:t>For example,</a:t>
            </a:r>
            <a:endParaRPr b="0" lang="en-US" sz="3200" spc="-1" strike="noStrike">
              <a:latin typeface="Tahoma"/>
            </a:endParaRPr>
          </a:p>
          <a:p>
            <a:r>
              <a:rPr b="0" lang="en-US" sz="3200" spc="-1" strike="noStrike">
                <a:latin typeface="Tahoma"/>
              </a:rPr>
              <a:t>&lt;?php</a:t>
            </a:r>
            <a:endParaRPr b="0" lang="en-US" sz="3200" spc="-1" strike="noStrike">
              <a:latin typeface="Tahoma"/>
            </a:endParaRPr>
          </a:p>
          <a:p>
            <a:r>
              <a:rPr b="0" lang="en-US" sz="3200" spc="-1" strike="noStrike">
                <a:latin typeface="Tahoma"/>
              </a:rPr>
              <a:t>$cars = array("Volvo", "BMW", "Toyota");</a:t>
            </a:r>
            <a:endParaRPr b="0" lang="en-US" sz="3200" spc="-1" strike="noStrike">
              <a:latin typeface="Tahoma"/>
            </a:endParaRPr>
          </a:p>
          <a:p>
            <a:r>
              <a:rPr b="0" lang="en-US" sz="3200" spc="-1" strike="noStrike">
                <a:latin typeface="Tahoma"/>
              </a:rPr>
              <a:t>echo "I like " . $cars[0] . ", " . $cars[1] . " and " . $cars[2] . ".";</a:t>
            </a:r>
            <a:endParaRPr b="0" lang="en-US" sz="3200" spc="-1" strike="noStrike">
              <a:latin typeface="Tahoma"/>
            </a:endParaRPr>
          </a:p>
          <a:p>
            <a:r>
              <a:rPr b="0" lang="en-US" sz="3200" spc="-1" strike="noStrike">
                <a:latin typeface="Tahoma"/>
              </a:rPr>
              <a:t>?&gt;</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333" name="" descr=""/>
          <p:cNvPicPr/>
          <p:nvPr/>
        </p:nvPicPr>
        <p:blipFill>
          <a:blip r:embed="rId1"/>
          <a:stretch/>
        </p:blipFill>
        <p:spPr>
          <a:xfrm>
            <a:off x="2112480" y="1554480"/>
            <a:ext cx="6208560" cy="1435680"/>
          </a:xfrm>
          <a:prstGeom prst="rect">
            <a:avLst/>
          </a:prstGeom>
          <a:ln w="0">
            <a:noFill/>
          </a:ln>
        </p:spPr>
      </p:pic>
    </p:spTree>
  </p:cSld>
  <mc:AlternateContent>
    <mc:Choice Requires="p14">
      <p:transition spd="slow" p14:dur="2000"/>
    </mc:Choice>
    <mc:Fallback>
      <p:transition spd="slow"/>
    </mc:Fallback>
  </mc:AlternateContent>
</p:sld>
</file>

<file path=ppt/slides/slide1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TextShape 1"/>
          <p:cNvSpPr txBox="1"/>
          <p:nvPr/>
        </p:nvSpPr>
        <p:spPr>
          <a:xfrm>
            <a:off x="479880" y="97560"/>
            <a:ext cx="8664120" cy="675720"/>
          </a:xfrm>
          <a:prstGeom prst="rect">
            <a:avLst/>
          </a:prstGeom>
          <a:noFill/>
          <a:ln w="0">
            <a:noFill/>
          </a:ln>
        </p:spPr>
        <p:txBody>
          <a:bodyPr lIns="0" rIns="0" tIns="0" bIns="0" anchor="ctr">
            <a:noAutofit/>
          </a:bodyPr>
          <a:p>
            <a:pPr algn="ctr"/>
            <a:r>
              <a:rPr b="0" lang="en-US" sz="4400" spc="-1" strike="noStrike">
                <a:latin typeface="Tahoma"/>
              </a:rPr>
              <a:t>PHP super global variables</a:t>
            </a:r>
            <a:endParaRPr b="0" lang="en-US" sz="4400" spc="-1" strike="noStrike">
              <a:latin typeface="Tahoma"/>
            </a:endParaRPr>
          </a:p>
        </p:txBody>
      </p:sp>
      <p:sp>
        <p:nvSpPr>
          <p:cNvPr id="335" name="TextShape 2"/>
          <p:cNvSpPr txBox="1"/>
          <p:nvPr/>
        </p:nvSpPr>
        <p:spPr>
          <a:xfrm>
            <a:off x="548640" y="822960"/>
            <a:ext cx="9071640" cy="4050720"/>
          </a:xfrm>
          <a:prstGeom prst="rect">
            <a:avLst/>
          </a:prstGeom>
          <a:noFill/>
          <a:ln w="0">
            <a:noFill/>
          </a:ln>
        </p:spPr>
        <p:txBody>
          <a:bodyPr lIns="0" rIns="0" tIns="0" bIns="0">
            <a:normAutofit fontScale="88000"/>
          </a:bodyPr>
          <a:p>
            <a:pPr marL="432000" indent="-324000">
              <a:lnSpc>
                <a:spcPct val="100000"/>
              </a:lnSpc>
              <a:spcBef>
                <a:spcPts val="1414"/>
              </a:spcBef>
              <a:buClr>
                <a:srgbClr val="000000"/>
              </a:buClr>
              <a:buSzPct val="45000"/>
              <a:buFont typeface="Wingdings" charset="2"/>
              <a:buChar char=""/>
            </a:pPr>
            <a:r>
              <a:rPr b="0" lang="en-US" sz="2200" spc="-1" strike="noStrike">
                <a:latin typeface="Tahoma"/>
              </a:rPr>
              <a:t>The </a:t>
            </a:r>
            <a:r>
              <a:rPr b="1" lang="en-US" sz="2200" spc="-1" strike="noStrike">
                <a:latin typeface="Tahoma"/>
              </a:rPr>
              <a:t>super global variables</a:t>
            </a:r>
            <a:r>
              <a:rPr b="0" lang="en-US" sz="2200" spc="-1" strike="noStrike">
                <a:latin typeface="Tahoma"/>
              </a:rPr>
              <a:t> allow the usage of HTTP requests:</a:t>
            </a:r>
            <a:endParaRPr b="0" lang="en-US" sz="2200" spc="-1" strike="noStrike">
              <a:latin typeface="Tahoma"/>
            </a:endParaRPr>
          </a:p>
          <a:p>
            <a:pPr lvl="1" marL="864000" indent="-324000">
              <a:spcBef>
                <a:spcPts val="1134"/>
              </a:spcBef>
              <a:buClr>
                <a:srgbClr val="000000"/>
              </a:buClr>
              <a:buSzPct val="75000"/>
              <a:buFont typeface="Symbol" charset="2"/>
              <a:buChar char=""/>
            </a:pPr>
            <a:r>
              <a:rPr b="1" i="1" lang="en-US" sz="2200" spc="-1" strike="noStrike">
                <a:latin typeface="Tahoma"/>
              </a:rPr>
              <a:t>$_POST –</a:t>
            </a:r>
            <a:r>
              <a:rPr b="0" i="1" lang="en-US" sz="2200" spc="-1" strike="noStrike">
                <a:latin typeface="Tahoma"/>
              </a:rPr>
              <a:t> for post formdata</a:t>
            </a:r>
            <a:endParaRPr b="0" i="1" lang="en-US" sz="2200" spc="-1" strike="noStrike">
              <a:latin typeface="Tahoma"/>
            </a:endParaRPr>
          </a:p>
          <a:p>
            <a:pPr lvl="1" marL="864000" indent="-324000">
              <a:spcBef>
                <a:spcPts val="1134"/>
              </a:spcBef>
              <a:buClr>
                <a:srgbClr val="000000"/>
              </a:buClr>
              <a:buSzPct val="75000"/>
              <a:buFont typeface="Symbol" charset="2"/>
              <a:buChar char=""/>
            </a:pPr>
            <a:r>
              <a:rPr b="1" i="1" lang="en-US" sz="2200" spc="-1" strike="noStrike">
                <a:latin typeface="Tahoma"/>
              </a:rPr>
              <a:t>$_GET</a:t>
            </a:r>
            <a:r>
              <a:rPr b="0" i="1" lang="en-US" sz="2200" spc="-1" strike="noStrike">
                <a:latin typeface="Tahoma"/>
              </a:rPr>
              <a:t> – for get formdata or query string.</a:t>
            </a:r>
            <a:endParaRPr b="0" i="1" lang="en-US" sz="2200" spc="-1" strike="noStrike">
              <a:latin typeface="Tahoma"/>
            </a:endParaRPr>
          </a:p>
          <a:p>
            <a:pPr lvl="1" marL="864000" indent="-324000">
              <a:spcBef>
                <a:spcPts val="1134"/>
              </a:spcBef>
              <a:buClr>
                <a:srgbClr val="000000"/>
              </a:buClr>
              <a:buSzPct val="75000"/>
              <a:buFont typeface="Symbol" charset="2"/>
              <a:buChar char=""/>
            </a:pPr>
            <a:r>
              <a:rPr b="1" i="1" lang="en-US" sz="2200" spc="-1" strike="noStrike">
                <a:latin typeface="Tahoma"/>
              </a:rPr>
              <a:t>$_REQUEST –</a:t>
            </a:r>
            <a:r>
              <a:rPr b="0" i="1" lang="en-US" sz="2200" spc="-1" strike="noStrike">
                <a:latin typeface="Tahoma"/>
              </a:rPr>
              <a:t> for either get or post request data.</a:t>
            </a:r>
            <a:endParaRPr b="0" i="1" lang="en-US" sz="2200" spc="-1" strike="noStrike">
              <a:latin typeface="Tahoma"/>
            </a:endParaRPr>
          </a:p>
          <a:p>
            <a:pPr lvl="1" marL="864000" indent="-324000">
              <a:spcBef>
                <a:spcPts val="1134"/>
              </a:spcBef>
              <a:buClr>
                <a:srgbClr val="000000"/>
              </a:buClr>
              <a:buSzPct val="75000"/>
              <a:buFont typeface="Symbol" charset="2"/>
              <a:buChar char=""/>
            </a:pPr>
            <a:r>
              <a:rPr b="1" i="1" lang="en-US" sz="2200" spc="-1" strike="noStrike">
                <a:latin typeface="Tahoma"/>
              </a:rPr>
              <a:t>$_SERVER</a:t>
            </a:r>
            <a:r>
              <a:rPr b="0" i="1" lang="en-US" sz="2200" spc="-1" strike="noStrike">
                <a:latin typeface="Tahoma"/>
              </a:rPr>
              <a:t> – for information related to the Web server, HTTP request headers, and the PHP script itself</a:t>
            </a:r>
            <a:endParaRPr b="0" i="1" lang="en-US" sz="2200" spc="-1" strike="noStrike">
              <a:latin typeface="Tahoma"/>
            </a:endParaRPr>
          </a:p>
          <a:p>
            <a:pPr lvl="1" marL="864000" indent="-324000">
              <a:spcBef>
                <a:spcPts val="1134"/>
              </a:spcBef>
              <a:buClr>
                <a:srgbClr val="000000"/>
              </a:buClr>
              <a:buSzPct val="75000"/>
              <a:buFont typeface="Symbol" charset="2"/>
              <a:buChar char=""/>
            </a:pPr>
            <a:r>
              <a:rPr b="1" i="1" lang="en-US" sz="2200" spc="-1" strike="noStrike">
                <a:latin typeface="Tahoma"/>
              </a:rPr>
              <a:t>$_ENV</a:t>
            </a:r>
            <a:r>
              <a:rPr b="0" i="1" lang="en-US" sz="2200" spc="-1" strike="noStrike">
                <a:latin typeface="Tahoma"/>
              </a:rPr>
              <a:t> – for CGI defined variables and any form the shell used on particular operating systems</a:t>
            </a:r>
            <a:endParaRPr b="0" i="1" lang="en-US" sz="2200" spc="-1" strike="noStrike">
              <a:latin typeface="Tahoma"/>
            </a:endParaRPr>
          </a:p>
          <a:p>
            <a:pPr lvl="1" marL="864000" indent="-324000">
              <a:lnSpc>
                <a:spcPct val="100000"/>
              </a:lnSpc>
              <a:spcBef>
                <a:spcPts val="1134"/>
              </a:spcBef>
              <a:buClr>
                <a:srgbClr val="000000"/>
              </a:buClr>
              <a:buSzPct val="75000"/>
              <a:buFont typeface="Symbol" charset="2"/>
              <a:buChar char=""/>
            </a:pPr>
            <a:r>
              <a:rPr b="1" i="1" lang="en-US" sz="2200" spc="-1" strike="noStrike">
                <a:latin typeface="Tahoma"/>
                <a:ea typeface="Microsoft YaHei"/>
              </a:rPr>
              <a:t>$_COOKIES</a:t>
            </a:r>
            <a:r>
              <a:rPr b="0" i="1" lang="en-US" sz="2200" spc="-1" strike="noStrike">
                <a:latin typeface="Tahoma"/>
                <a:ea typeface="Microsoft YaHei"/>
              </a:rPr>
              <a:t> </a:t>
            </a:r>
            <a:r>
              <a:rPr b="0" i="1" lang="en-US" sz="2200" spc="-1" strike="noStrike">
                <a:latin typeface="Tahoma"/>
              </a:rPr>
              <a:t>– for stored cookies</a:t>
            </a:r>
            <a:endParaRPr b="0" i="1" lang="en-US" sz="2200" spc="-1" strike="noStrike">
              <a:latin typeface="Tahoma"/>
            </a:endParaRPr>
          </a:p>
          <a:p>
            <a:pPr lvl="1" marL="864000" indent="-324000">
              <a:lnSpc>
                <a:spcPct val="100000"/>
              </a:lnSpc>
              <a:spcBef>
                <a:spcPts val="1134"/>
              </a:spcBef>
              <a:buClr>
                <a:srgbClr val="000000"/>
              </a:buClr>
              <a:buSzPct val="75000"/>
              <a:buFont typeface="Symbol" charset="2"/>
              <a:buChar char=""/>
            </a:pPr>
            <a:r>
              <a:rPr b="1" i="1" lang="en-US" sz="2200" spc="-1" strike="noStrike">
                <a:latin typeface="Tahoma"/>
                <a:ea typeface="Microsoft YaHei"/>
              </a:rPr>
              <a:t>$_SESSION</a:t>
            </a:r>
            <a:r>
              <a:rPr b="0" i="1" lang="en-US" sz="2200" spc="-1" strike="noStrike">
                <a:latin typeface="Tahoma"/>
                <a:ea typeface="Microsoft YaHei"/>
              </a:rPr>
              <a:t> </a:t>
            </a:r>
            <a:r>
              <a:rPr b="0" i="1" lang="en-US" sz="2200" spc="-1" strike="noStrike">
                <a:latin typeface="Tahoma"/>
              </a:rPr>
              <a:t>– for session information</a:t>
            </a:r>
            <a:endParaRPr b="0" i="1" lang="en-US" sz="2200" spc="-1" strike="noStrike">
              <a:latin typeface="Tahoma"/>
            </a:endParaRPr>
          </a:p>
        </p:txBody>
      </p:sp>
    </p:spTree>
  </p:cSld>
  <mc:AlternateContent>
    <mc:Choice Requires="p14">
      <p:transition spd="slow" p14:dur="2000"/>
    </mc:Choice>
    <mc:Fallback>
      <p:transition spd="slow"/>
    </mc:Fallback>
  </mc:AlternateContent>
</p:sld>
</file>

<file path=ppt/slides/slide1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PHP Form Processing</a:t>
            </a:r>
            <a:endParaRPr b="0" lang="en-US" sz="4400" spc="-1" strike="noStrike">
              <a:latin typeface="Tahoma"/>
            </a:endParaRPr>
          </a:p>
        </p:txBody>
      </p:sp>
      <p:sp>
        <p:nvSpPr>
          <p:cNvPr id="337" name="TextShape 2"/>
          <p:cNvSpPr txBox="1"/>
          <p:nvPr/>
        </p:nvSpPr>
        <p:spPr>
          <a:xfrm>
            <a:off x="504000" y="1326600"/>
            <a:ext cx="9071640" cy="2239560"/>
          </a:xfrm>
          <a:prstGeom prst="rect">
            <a:avLst/>
          </a:prstGeom>
          <a:noFill/>
          <a:ln w="0">
            <a:noFill/>
          </a:ln>
        </p:spPr>
        <p:txBody>
          <a:bodyPr lIns="0" rIns="0" tIns="0" bIns="0">
            <a:normAutofit/>
          </a:bodyPr>
          <a:p>
            <a:pPr marL="432000" indent="-324000">
              <a:lnSpc>
                <a:spcPct val="100000"/>
              </a:lnSpc>
              <a:spcBef>
                <a:spcPts val="1414"/>
              </a:spcBef>
              <a:buClr>
                <a:srgbClr val="000000"/>
              </a:buClr>
              <a:buSzPct val="45000"/>
              <a:buFont typeface="Wingdings" charset="2"/>
              <a:buChar char=""/>
            </a:pPr>
            <a:r>
              <a:rPr b="0" lang="en-US" sz="3200" spc="-1" strike="noStrike">
                <a:latin typeface="Tahoma"/>
                <a:ea typeface="Microsoft YaHei"/>
              </a:rPr>
              <a:t>Is done by $_GET["name"] and $_POST["name"</a:t>
            </a:r>
            <a:r>
              <a:rPr b="0" lang="en-US" sz="3200" spc="-1" strike="noStrike">
                <a:latin typeface="Tahoma"/>
              </a:rPr>
              <a:t>] methods (same as HTML’s get and post). For details please go to the proper slide.</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TextShape 1"/>
          <p:cNvSpPr txBox="1"/>
          <p:nvPr/>
        </p:nvSpPr>
        <p:spPr>
          <a:xfrm>
            <a:off x="504000" y="226080"/>
            <a:ext cx="9371520" cy="596880"/>
          </a:xfrm>
          <a:prstGeom prst="rect">
            <a:avLst/>
          </a:prstGeom>
          <a:noFill/>
          <a:ln w="0">
            <a:noFill/>
          </a:ln>
        </p:spPr>
        <p:txBody>
          <a:bodyPr lIns="0" rIns="0" tIns="0" bIns="0" anchor="ctr">
            <a:noAutofit/>
          </a:bodyPr>
          <a:p>
            <a:pPr algn="ctr"/>
            <a:r>
              <a:rPr b="0" lang="en-US" sz="3600" spc="-1" strike="noStrike">
                <a:latin typeface="Tahoma"/>
              </a:rPr>
              <a:t>PHP Form Processing (continued)</a:t>
            </a:r>
            <a:endParaRPr b="0" lang="en-US" sz="3600" spc="-1" strike="noStrike">
              <a:latin typeface="Tahoma"/>
            </a:endParaRPr>
          </a:p>
        </p:txBody>
      </p:sp>
      <p:sp>
        <p:nvSpPr>
          <p:cNvPr id="339" name="TextShape 2"/>
          <p:cNvSpPr txBox="1"/>
          <p:nvPr/>
        </p:nvSpPr>
        <p:spPr>
          <a:xfrm>
            <a:off x="869760" y="1005840"/>
            <a:ext cx="8091360" cy="4159800"/>
          </a:xfrm>
          <a:prstGeom prst="rect">
            <a:avLst/>
          </a:prstGeom>
          <a:noFill/>
          <a:ln w="0">
            <a:noFill/>
          </a:ln>
        </p:spPr>
        <p:txBody>
          <a:bodyPr lIns="0" rIns="0" tIns="0" bIns="0">
            <a:normAutofit fontScale="27000"/>
          </a:bodyPr>
          <a:p>
            <a:pPr>
              <a:lnSpc>
                <a:spcPct val="100000"/>
              </a:lnSpc>
              <a:spcBef>
                <a:spcPts val="1414"/>
              </a:spcBef>
            </a:pPr>
            <a:r>
              <a:rPr b="0" lang="en-US" sz="3200" spc="-1" strike="noStrike">
                <a:latin typeface="Tahoma"/>
              </a:rPr>
              <a:t>&lt;html&gt;</a:t>
            </a:r>
            <a:endParaRPr b="0" lang="en-US" sz="3200" spc="-1" strike="noStrike">
              <a:latin typeface="Tahoma"/>
            </a:endParaRPr>
          </a:p>
          <a:p>
            <a:pPr>
              <a:lnSpc>
                <a:spcPct val="100000"/>
              </a:lnSpc>
              <a:spcBef>
                <a:spcPts val="1414"/>
              </a:spcBef>
            </a:pPr>
            <a:r>
              <a:rPr b="0" lang="en-US" sz="3200" spc="-1" strike="noStrike">
                <a:latin typeface="Tahoma"/>
              </a:rPr>
              <a:t>&lt;body&gt;</a:t>
            </a:r>
            <a:endParaRPr b="0" lang="en-US" sz="3200" spc="-1" strike="noStrike">
              <a:latin typeface="Tahoma"/>
            </a:endParaRPr>
          </a:p>
          <a:p>
            <a:pPr>
              <a:lnSpc>
                <a:spcPct val="100000"/>
              </a:lnSpc>
              <a:spcBef>
                <a:spcPts val="1414"/>
              </a:spcBef>
            </a:pPr>
            <a:r>
              <a:rPr b="0" lang="en-US" sz="3200" spc="-1" strike="noStrike">
                <a:latin typeface="Tahoma"/>
              </a:rPr>
              <a:t>&lt;form action="" method="post"&gt;</a:t>
            </a:r>
            <a:endParaRPr b="0" lang="en-US" sz="3200" spc="-1" strike="noStrike">
              <a:latin typeface="Tahoma"/>
            </a:endParaRPr>
          </a:p>
          <a:p>
            <a:pPr>
              <a:lnSpc>
                <a:spcPct val="100000"/>
              </a:lnSpc>
              <a:spcBef>
                <a:spcPts val="1414"/>
              </a:spcBef>
            </a:pPr>
            <a:r>
              <a:rPr b="0" lang="en-US" sz="3200" spc="-1" strike="noStrike">
                <a:latin typeface="Tahoma"/>
              </a:rPr>
              <a:t>Name: &lt;input type="text" name="name"&gt;&lt;br&gt;E-mail: &lt;input type="text" name="email"&gt;&lt;br&gt;&lt;input type="submit" name="SubmitButton"&gt;</a:t>
            </a:r>
            <a:endParaRPr b="0" lang="en-US" sz="3200" spc="-1" strike="noStrike">
              <a:latin typeface="Tahoma"/>
            </a:endParaRPr>
          </a:p>
          <a:p>
            <a:pPr>
              <a:lnSpc>
                <a:spcPct val="100000"/>
              </a:lnSpc>
              <a:spcBef>
                <a:spcPts val="1414"/>
              </a:spcBef>
            </a:pPr>
            <a:r>
              <a:rPr b="0" lang="en-US" sz="3200" spc="-1" strike="noStrike">
                <a:latin typeface="Tahoma"/>
              </a:rPr>
              <a:t>&lt;/form&gt;</a:t>
            </a:r>
            <a:endParaRPr b="0" lang="en-US" sz="3200" spc="-1" strike="noStrike">
              <a:latin typeface="Tahoma"/>
            </a:endParaRPr>
          </a:p>
          <a:p>
            <a:pPr>
              <a:lnSpc>
                <a:spcPct val="100000"/>
              </a:lnSpc>
              <a:spcBef>
                <a:spcPts val="1414"/>
              </a:spcBef>
            </a:pPr>
            <a:r>
              <a:rPr b="0" lang="en-US" sz="3200" spc="-1" strike="noStrike">
                <a:latin typeface="Tahoma"/>
              </a:rPr>
              <a:t>&lt;?php </a:t>
            </a:r>
            <a:endParaRPr b="0" lang="en-US" sz="3200" spc="-1" strike="noStrike">
              <a:latin typeface="Tahoma"/>
            </a:endParaRPr>
          </a:p>
          <a:p>
            <a:pPr>
              <a:lnSpc>
                <a:spcPct val="100000"/>
              </a:lnSpc>
              <a:spcBef>
                <a:spcPts val="1414"/>
              </a:spcBef>
            </a:pPr>
            <a:r>
              <a:rPr b="0" lang="en-US" sz="3200" spc="-1" strike="noStrike">
                <a:latin typeface="Tahoma"/>
              </a:rPr>
              <a:t>if(isset($_POST['SubmitButton']))</a:t>
            </a:r>
            <a:endParaRPr b="0" lang="en-US" sz="3200" spc="-1" strike="noStrike">
              <a:latin typeface="Tahoma"/>
            </a:endParaRPr>
          </a:p>
          <a:p>
            <a:pPr>
              <a:lnSpc>
                <a:spcPct val="100000"/>
              </a:lnSpc>
              <a:spcBef>
                <a:spcPts val="1414"/>
              </a:spcBef>
            </a:pPr>
            <a:r>
              <a:rPr b="0" lang="en-US" sz="3200" spc="-1" strike="noStrike">
                <a:latin typeface="Tahoma"/>
              </a:rPr>
              <a:t>{echo "Welcome: " . $_POST["name"] . "&lt;br&gt;" . "Your email address is: " . $_POST["email"] ;}</a:t>
            </a:r>
            <a:endParaRPr b="0" lang="en-US" sz="3200" spc="-1" strike="noStrike">
              <a:latin typeface="Tahoma"/>
            </a:endParaRPr>
          </a:p>
          <a:p>
            <a:pPr>
              <a:lnSpc>
                <a:spcPct val="100000"/>
              </a:lnSpc>
              <a:spcBef>
                <a:spcPts val="1414"/>
              </a:spcBef>
            </a:pPr>
            <a:r>
              <a:rPr b="0" lang="en-US" sz="3200" spc="-1" strike="noStrike">
                <a:latin typeface="Tahoma"/>
              </a:rPr>
              <a:t>?&gt;</a:t>
            </a:r>
            <a:endParaRPr b="0" lang="en-US" sz="3200" spc="-1" strike="noStrike">
              <a:latin typeface="Tahoma"/>
            </a:endParaRPr>
          </a:p>
          <a:p>
            <a:pPr>
              <a:lnSpc>
                <a:spcPct val="100000"/>
              </a:lnSpc>
              <a:spcBef>
                <a:spcPts val="1414"/>
              </a:spcBef>
            </a:pPr>
            <a:r>
              <a:rPr b="0" lang="en-US" sz="3200" spc="-1" strike="noStrike">
                <a:latin typeface="Tahoma"/>
              </a:rPr>
              <a:t>&lt;/body&gt;</a:t>
            </a:r>
            <a:endParaRPr b="0" lang="en-US" sz="3200" spc="-1" strike="noStrike">
              <a:latin typeface="Tahoma"/>
            </a:endParaRPr>
          </a:p>
          <a:p>
            <a:pPr>
              <a:lnSpc>
                <a:spcPct val="100000"/>
              </a:lnSpc>
              <a:spcBef>
                <a:spcPts val="1414"/>
              </a:spcBef>
            </a:pPr>
            <a:r>
              <a:rPr b="0" lang="en-US" sz="3200" spc="-1" strike="noStrike">
                <a:latin typeface="Tahoma"/>
              </a:rPr>
              <a:t>&lt;/html&gt; </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340" name="" descr=""/>
          <p:cNvPicPr/>
          <p:nvPr/>
        </p:nvPicPr>
        <p:blipFill>
          <a:blip r:embed="rId1"/>
          <a:stretch/>
        </p:blipFill>
        <p:spPr>
          <a:xfrm>
            <a:off x="365760" y="274320"/>
            <a:ext cx="4163760" cy="1554480"/>
          </a:xfrm>
          <a:prstGeom prst="rect">
            <a:avLst/>
          </a:prstGeom>
          <a:ln w="0">
            <a:noFill/>
          </a:ln>
        </p:spPr>
      </p:pic>
      <p:pic>
        <p:nvPicPr>
          <p:cNvPr id="341" name="" descr=""/>
          <p:cNvPicPr/>
          <p:nvPr/>
        </p:nvPicPr>
        <p:blipFill>
          <a:blip r:embed="rId2"/>
          <a:stretch/>
        </p:blipFill>
        <p:spPr>
          <a:xfrm>
            <a:off x="5394960" y="274320"/>
            <a:ext cx="4023360" cy="2127240"/>
          </a:xfrm>
          <a:prstGeom prst="rect">
            <a:avLst/>
          </a:prstGeom>
          <a:ln w="0">
            <a:noFill/>
          </a:ln>
        </p:spPr>
      </p:pic>
      <p:pic>
        <p:nvPicPr>
          <p:cNvPr id="342" name="" descr=""/>
          <p:cNvPicPr/>
          <p:nvPr/>
        </p:nvPicPr>
        <p:blipFill>
          <a:blip r:embed="rId3"/>
          <a:stretch/>
        </p:blipFill>
        <p:spPr>
          <a:xfrm>
            <a:off x="3017520" y="2743200"/>
            <a:ext cx="3383280" cy="1983600"/>
          </a:xfrm>
          <a:prstGeom prst="rect">
            <a:avLst/>
          </a:prstGeom>
          <a:ln w="0">
            <a:noFill/>
          </a:ln>
        </p:spPr>
      </p:pic>
    </p:spTree>
  </p:cSld>
  <mc:AlternateContent>
    <mc:Choice Requires="p14">
      <p:transition spd="slow" p14:dur="2000"/>
    </mc:Choice>
    <mc:Fallback>
      <p:transition spd="slow"/>
    </mc:Fallback>
  </mc:AlternateContent>
</p:sld>
</file>

<file path=ppt/slides/slide1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PHP Form Validation</a:t>
            </a:r>
            <a:endParaRPr b="0" lang="en-US" sz="4400" spc="-1" strike="noStrike">
              <a:latin typeface="Tahoma"/>
            </a:endParaRPr>
          </a:p>
        </p:txBody>
      </p:sp>
      <p:sp>
        <p:nvSpPr>
          <p:cNvPr id="344" name="TextShape 2"/>
          <p:cNvSpPr txBox="1"/>
          <p:nvPr/>
        </p:nvSpPr>
        <p:spPr>
          <a:xfrm>
            <a:off x="504000" y="1326600"/>
            <a:ext cx="9071640" cy="3288240"/>
          </a:xfrm>
          <a:prstGeom prst="rect">
            <a:avLst/>
          </a:prstGeom>
          <a:noFill/>
          <a:ln w="0">
            <a:noFill/>
          </a:ln>
        </p:spPr>
        <p:txBody>
          <a:bodyPr lIns="0" rIns="0" tIns="0" bIns="0">
            <a:normAutofit fontScale="27000"/>
          </a:bodyPr>
          <a:p>
            <a:pPr marL="432000" indent="-324000">
              <a:spcBef>
                <a:spcPts val="1414"/>
              </a:spcBef>
              <a:buClr>
                <a:srgbClr val="000000"/>
              </a:buClr>
              <a:buSzPct val="45000"/>
              <a:buFont typeface="Wingdings" charset="2"/>
              <a:buChar char=""/>
            </a:pPr>
            <a:r>
              <a:rPr b="0" lang="en-US" sz="3200" spc="-1" strike="noStrike">
                <a:latin typeface="Tahoma"/>
              </a:rPr>
              <a:t>$_SERVER["PHP_SELF"] is a super global variable returning the file name of the executing script. It submits the data in the same page instead of jumping to another page.</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Can be used by hackers.</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To avoid the interception by hackers:</a:t>
            </a:r>
            <a:endParaRPr b="0" lang="en-US" sz="3200" spc="-1" strike="noStrike">
              <a:latin typeface="Tahoma"/>
            </a:endParaRPr>
          </a:p>
          <a:p>
            <a:pPr marL="432000" indent="-324000">
              <a:lnSpc>
                <a:spcPct val="100000"/>
              </a:lnSpc>
              <a:spcBef>
                <a:spcPts val="1414"/>
              </a:spcBef>
              <a:buClr>
                <a:srgbClr val="000000"/>
              </a:buClr>
              <a:buSzPct val="45000"/>
              <a:buFont typeface="Wingdings" charset="2"/>
              <a:buChar char=""/>
            </a:pPr>
            <a:r>
              <a:rPr b="0" lang="en-US" sz="3200" spc="-1" strike="noStrike">
                <a:latin typeface="Tahoma"/>
                <a:ea typeface="Microsoft YaHei"/>
              </a:rPr>
              <a:t>Use </a:t>
            </a:r>
            <a:r>
              <a:rPr b="1" lang="en-US" sz="3200" spc="-1" strike="noStrike">
                <a:latin typeface="Tahoma"/>
                <a:ea typeface="Microsoft YaHei"/>
              </a:rPr>
              <a:t>htmlspecialchars()</a:t>
            </a:r>
            <a:r>
              <a:rPr b="0" lang="en-US" sz="3200" spc="-1" strike="noStrike">
                <a:latin typeface="Tahoma"/>
                <a:ea typeface="Microsoft YaHei"/>
              </a:rPr>
              <a:t> function for </a:t>
            </a:r>
            <a:r>
              <a:rPr b="0" lang="en-US" sz="3200" spc="-1" strike="noStrike">
                <a:latin typeface="Tahoma"/>
              </a:rPr>
              <a:t>$_SERVER["PHP_SELF"]. The function converts all characters to HTML characters, which allows to avoid JavaScript code execution (Cross-site Scripting attacks)</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Remove extra spaces/tabs by </a:t>
            </a:r>
            <a:r>
              <a:rPr b="1" lang="en-US" sz="3200" spc="-1" strike="noStrike">
                <a:latin typeface="Tahoma"/>
              </a:rPr>
              <a:t>trim()</a:t>
            </a:r>
            <a:r>
              <a:rPr b="0" lang="en-US" sz="3200" spc="-1" strike="noStrike">
                <a:latin typeface="Tahoma"/>
              </a:rPr>
              <a:t> function</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Remove \ - Backslashes by stripslashes() function</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PHP Form Validation (continued)</a:t>
            </a:r>
            <a:endParaRPr b="0" lang="en-US" sz="4400" spc="-1" strike="noStrike">
              <a:latin typeface="Tahoma"/>
            </a:endParaRPr>
          </a:p>
        </p:txBody>
      </p:sp>
      <p:sp>
        <p:nvSpPr>
          <p:cNvPr id="346" name="TextShape 2"/>
          <p:cNvSpPr txBox="1"/>
          <p:nvPr/>
        </p:nvSpPr>
        <p:spPr>
          <a:xfrm>
            <a:off x="504000" y="1326600"/>
            <a:ext cx="9071640" cy="3288240"/>
          </a:xfrm>
          <a:prstGeom prst="rect">
            <a:avLst/>
          </a:prstGeom>
          <a:noFill/>
          <a:ln w="0">
            <a:noFill/>
          </a:ln>
        </p:spPr>
        <p:txBody>
          <a:bodyPr lIns="0" rIns="0" tIns="0" bIns="0">
            <a:normAutofit fontScale="13000"/>
          </a:bodyPr>
          <a:p>
            <a:r>
              <a:rPr b="0" lang="en-US" sz="3200" spc="-1" strike="noStrike">
                <a:latin typeface="Tahoma"/>
              </a:rPr>
              <a:t>&lt;!DOCTYPE HTML&gt;  </a:t>
            </a:r>
            <a:endParaRPr b="0" lang="en-US" sz="3200" spc="-1" strike="noStrike">
              <a:latin typeface="Tahoma"/>
            </a:endParaRPr>
          </a:p>
          <a:p>
            <a:r>
              <a:rPr b="0" lang="en-US" sz="3200" spc="-1" strike="noStrike">
                <a:latin typeface="Tahoma"/>
              </a:rPr>
              <a:t>&lt;html&gt;</a:t>
            </a:r>
            <a:endParaRPr b="0" lang="en-US" sz="3200" spc="-1" strike="noStrike">
              <a:latin typeface="Tahoma"/>
            </a:endParaRPr>
          </a:p>
          <a:p>
            <a:r>
              <a:rPr b="0" lang="en-US" sz="3200" spc="-1" strike="noStrike">
                <a:latin typeface="Tahoma"/>
              </a:rPr>
              <a:t>&lt;head&gt;</a:t>
            </a:r>
            <a:endParaRPr b="0" lang="en-US" sz="3200" spc="-1" strike="noStrike">
              <a:latin typeface="Tahoma"/>
            </a:endParaRPr>
          </a:p>
          <a:p>
            <a:r>
              <a:rPr b="0" lang="en-US" sz="3200" spc="-1" strike="noStrike">
                <a:latin typeface="Tahoma"/>
              </a:rPr>
              <a:t>&lt;/head&gt;</a:t>
            </a:r>
            <a:endParaRPr b="0" lang="en-US" sz="3200" spc="-1" strike="noStrike">
              <a:latin typeface="Tahoma"/>
            </a:endParaRPr>
          </a:p>
          <a:p>
            <a:r>
              <a:rPr b="0" lang="en-US" sz="3200" spc="-1" strike="noStrike">
                <a:latin typeface="Tahoma"/>
              </a:rPr>
              <a:t>&lt;body&gt;  </a:t>
            </a:r>
            <a:endParaRPr b="0" lang="en-US" sz="3200" spc="-1" strike="noStrike">
              <a:latin typeface="Tahoma"/>
            </a:endParaRPr>
          </a:p>
          <a:p>
            <a:endParaRPr b="0" lang="en-US" sz="3200" spc="-1" strike="noStrike">
              <a:latin typeface="Tahoma"/>
            </a:endParaRPr>
          </a:p>
          <a:p>
            <a:r>
              <a:rPr b="0" lang="en-US" sz="3200" spc="-1" strike="noStrike">
                <a:latin typeface="Tahoma"/>
              </a:rPr>
              <a:t>&lt;?php</a:t>
            </a:r>
            <a:endParaRPr b="0" lang="en-US" sz="3200" spc="-1" strike="noStrike">
              <a:latin typeface="Tahoma"/>
            </a:endParaRPr>
          </a:p>
          <a:p>
            <a:r>
              <a:rPr b="0" lang="en-US" sz="3200" spc="-1" strike="noStrike">
                <a:latin typeface="Tahoma"/>
              </a:rPr>
              <a:t>// define variables and set to empty values</a:t>
            </a:r>
            <a:endParaRPr b="0" lang="en-US" sz="3200" spc="-1" strike="noStrike">
              <a:latin typeface="Tahoma"/>
            </a:endParaRPr>
          </a:p>
          <a:p>
            <a:r>
              <a:rPr b="0" lang="en-US" sz="3200" spc="-1" strike="noStrike">
                <a:latin typeface="Tahoma"/>
              </a:rPr>
              <a:t>$name = $email = $gender = $comment = $website = "";</a:t>
            </a:r>
            <a:endParaRPr b="0" lang="en-US" sz="3200" spc="-1" strike="noStrike">
              <a:latin typeface="Tahoma"/>
            </a:endParaRPr>
          </a:p>
          <a:p>
            <a:endParaRPr b="0" lang="en-US" sz="3200" spc="-1" strike="noStrike">
              <a:latin typeface="Tahoma"/>
            </a:endParaRPr>
          </a:p>
          <a:p>
            <a:r>
              <a:rPr b="0" lang="en-US" sz="3200" spc="-1" strike="noStrike">
                <a:latin typeface="Tahoma"/>
              </a:rPr>
              <a:t>if ($_SERVER["REQUEST_METHOD"] == "POST") {</a:t>
            </a:r>
            <a:endParaRPr b="0" lang="en-US" sz="3200" spc="-1" strike="noStrike">
              <a:latin typeface="Tahoma"/>
            </a:endParaRPr>
          </a:p>
          <a:p>
            <a:r>
              <a:rPr b="0" lang="en-US" sz="3200" spc="-1" strike="noStrike">
                <a:latin typeface="Tahoma"/>
              </a:rPr>
              <a:t>  </a:t>
            </a:r>
            <a:r>
              <a:rPr b="0" lang="en-US" sz="3200" spc="-1" strike="noStrike">
                <a:latin typeface="Tahoma"/>
              </a:rPr>
              <a:t>$name = test_input($_POST["name"]);</a:t>
            </a:r>
            <a:endParaRPr b="0" lang="en-US" sz="3200" spc="-1" strike="noStrike">
              <a:latin typeface="Tahoma"/>
            </a:endParaRPr>
          </a:p>
          <a:p>
            <a:r>
              <a:rPr b="0" lang="en-US" sz="3200" spc="-1" strike="noStrike">
                <a:latin typeface="Tahoma"/>
              </a:rPr>
              <a:t>  </a:t>
            </a:r>
            <a:r>
              <a:rPr b="0" lang="en-US" sz="3200" spc="-1" strike="noStrike">
                <a:latin typeface="Tahoma"/>
              </a:rPr>
              <a:t>$email = test_input($_POST["email"]);</a:t>
            </a:r>
            <a:endParaRPr b="0" lang="en-US" sz="3200" spc="-1" strike="noStrike">
              <a:latin typeface="Tahoma"/>
            </a:endParaRPr>
          </a:p>
          <a:p>
            <a:r>
              <a:rPr b="0" lang="en-US" sz="3200" spc="-1" strike="noStrike">
                <a:latin typeface="Tahoma"/>
              </a:rPr>
              <a:t>  </a:t>
            </a:r>
            <a:r>
              <a:rPr b="0" lang="en-US" sz="3200" spc="-1" strike="noStrike">
                <a:latin typeface="Tahoma"/>
              </a:rPr>
              <a:t>$website = test_input($_POST["website"]);</a:t>
            </a:r>
            <a:endParaRPr b="0" lang="en-US" sz="3200" spc="-1" strike="noStrike">
              <a:latin typeface="Tahoma"/>
            </a:endParaRPr>
          </a:p>
          <a:p>
            <a:r>
              <a:rPr b="0" lang="en-US" sz="3200" spc="-1" strike="noStrike">
                <a:latin typeface="Tahoma"/>
              </a:rPr>
              <a:t>  </a:t>
            </a:r>
            <a:r>
              <a:rPr b="0" lang="en-US" sz="3200" spc="-1" strike="noStrike">
                <a:latin typeface="Tahoma"/>
              </a:rPr>
              <a:t>$comment = test_input($_POST["comment"]);</a:t>
            </a:r>
            <a:endParaRPr b="0" lang="en-US" sz="3200" spc="-1" strike="noStrike">
              <a:latin typeface="Tahoma"/>
            </a:endParaRPr>
          </a:p>
          <a:p>
            <a:r>
              <a:rPr b="0" lang="en-US" sz="3200" spc="-1" strike="noStrike">
                <a:latin typeface="Tahoma"/>
              </a:rPr>
              <a:t>  </a:t>
            </a:r>
            <a:r>
              <a:rPr b="0" lang="en-US" sz="3200" spc="-1" strike="noStrike">
                <a:latin typeface="Tahoma"/>
              </a:rPr>
              <a:t>$gender = test_input($_POST["gender"]);</a:t>
            </a:r>
            <a:endParaRPr b="0" lang="en-US" sz="3200" spc="-1" strike="noStrike">
              <a:latin typeface="Tahoma"/>
            </a:endParaRPr>
          </a:p>
          <a:p>
            <a:r>
              <a:rPr b="0" lang="en-US" sz="3200" spc="-1" strike="noStrike">
                <a:latin typeface="Tahoma"/>
              </a:rPr>
              <a:t>}</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TextShape 1"/>
          <p:cNvSpPr txBox="1"/>
          <p:nvPr/>
        </p:nvSpPr>
        <p:spPr>
          <a:xfrm>
            <a:off x="504000" y="177120"/>
            <a:ext cx="9071640" cy="1043280"/>
          </a:xfrm>
          <a:prstGeom prst="rect">
            <a:avLst/>
          </a:prstGeom>
          <a:noFill/>
          <a:ln w="0">
            <a:noFill/>
          </a:ln>
        </p:spPr>
        <p:txBody>
          <a:bodyPr lIns="0" rIns="0" tIns="0" bIns="0" anchor="ctr">
            <a:noAutofit/>
          </a:bodyPr>
          <a:p>
            <a:pPr algn="ctr"/>
            <a:r>
              <a:rPr b="0" lang="en-US" sz="4400" spc="-1" strike="noStrike">
                <a:latin typeface="Tahoma"/>
              </a:rPr>
              <a:t>PHP Form Validation (continued) </a:t>
            </a:r>
            <a:r>
              <a:rPr b="0" lang="en-US" sz="2400" spc="-1" strike="noStrike">
                <a:latin typeface="Tahoma"/>
              </a:rPr>
              <a:t>the continue of the code</a:t>
            </a:r>
            <a:endParaRPr b="0" lang="en-US" sz="2400" spc="-1" strike="noStrike">
              <a:latin typeface="Tahoma"/>
            </a:endParaRPr>
          </a:p>
        </p:txBody>
      </p:sp>
      <p:sp>
        <p:nvSpPr>
          <p:cNvPr id="348" name="TextShape 2"/>
          <p:cNvSpPr txBox="1"/>
          <p:nvPr/>
        </p:nvSpPr>
        <p:spPr>
          <a:xfrm>
            <a:off x="504000" y="1326600"/>
            <a:ext cx="9071640" cy="3288240"/>
          </a:xfrm>
          <a:prstGeom prst="rect">
            <a:avLst/>
          </a:prstGeom>
          <a:noFill/>
          <a:ln w="0">
            <a:noFill/>
          </a:ln>
        </p:spPr>
        <p:txBody>
          <a:bodyPr lIns="0" rIns="0" tIns="0" bIns="0">
            <a:normAutofit fontScale="41000"/>
          </a:bodyPr>
          <a:p>
            <a:r>
              <a:rPr b="0" lang="en-US" sz="3200" spc="-1" strike="noStrike">
                <a:latin typeface="Tahoma"/>
              </a:rPr>
              <a:t>function test_input($data) {</a:t>
            </a:r>
            <a:endParaRPr b="0" lang="en-US" sz="3200" spc="-1" strike="noStrike">
              <a:latin typeface="Tahoma"/>
            </a:endParaRPr>
          </a:p>
          <a:p>
            <a:r>
              <a:rPr b="0" lang="en-US" sz="3200" spc="-1" strike="noStrike">
                <a:latin typeface="Tahoma"/>
              </a:rPr>
              <a:t>  </a:t>
            </a:r>
            <a:r>
              <a:rPr b="0" lang="en-US" sz="3200" spc="-1" strike="noStrike">
                <a:latin typeface="Tahoma"/>
              </a:rPr>
              <a:t>$data = trim($data);</a:t>
            </a:r>
            <a:endParaRPr b="0" lang="en-US" sz="3200" spc="-1" strike="noStrike">
              <a:latin typeface="Tahoma"/>
            </a:endParaRPr>
          </a:p>
          <a:p>
            <a:r>
              <a:rPr b="0" lang="en-US" sz="3200" spc="-1" strike="noStrike">
                <a:latin typeface="Tahoma"/>
              </a:rPr>
              <a:t>  </a:t>
            </a:r>
            <a:r>
              <a:rPr b="0" lang="en-US" sz="3200" spc="-1" strike="noStrike">
                <a:latin typeface="Tahoma"/>
              </a:rPr>
              <a:t>$data = stripslashes($data);</a:t>
            </a:r>
            <a:endParaRPr b="0" lang="en-US" sz="3200" spc="-1" strike="noStrike">
              <a:latin typeface="Tahoma"/>
            </a:endParaRPr>
          </a:p>
          <a:p>
            <a:r>
              <a:rPr b="0" lang="en-US" sz="3200" spc="-1" strike="noStrike">
                <a:latin typeface="Tahoma"/>
              </a:rPr>
              <a:t>  </a:t>
            </a:r>
            <a:r>
              <a:rPr b="0" lang="en-US" sz="3200" spc="-1" strike="noStrike">
                <a:latin typeface="Tahoma"/>
              </a:rPr>
              <a:t>$data = htmlspecialchars($data);</a:t>
            </a:r>
            <a:endParaRPr b="0" lang="en-US" sz="3200" spc="-1" strike="noStrike">
              <a:latin typeface="Tahoma"/>
            </a:endParaRPr>
          </a:p>
          <a:p>
            <a:r>
              <a:rPr b="0" lang="en-US" sz="3200" spc="-1" strike="noStrike">
                <a:latin typeface="Tahoma"/>
              </a:rPr>
              <a:t>  </a:t>
            </a:r>
            <a:r>
              <a:rPr b="0" lang="en-US" sz="3200" spc="-1" strike="noStrike">
                <a:latin typeface="Tahoma"/>
              </a:rPr>
              <a:t>return $data;</a:t>
            </a:r>
            <a:endParaRPr b="0" lang="en-US" sz="3200" spc="-1" strike="noStrike">
              <a:latin typeface="Tahoma"/>
            </a:endParaRPr>
          </a:p>
          <a:p>
            <a:r>
              <a:rPr b="0" lang="en-US" sz="3200" spc="-1" strike="noStrike">
                <a:latin typeface="Tahoma"/>
              </a:rPr>
              <a:t>}</a:t>
            </a:r>
            <a:endParaRPr b="0" lang="en-US" sz="3200" spc="-1" strike="noStrike">
              <a:latin typeface="Tahoma"/>
            </a:endParaRPr>
          </a:p>
          <a:p>
            <a:r>
              <a:rPr b="0" lang="en-US" sz="3200" spc="-1" strike="noStrike">
                <a:latin typeface="Tahoma"/>
              </a:rPr>
              <a:t>?&gt;</a:t>
            </a:r>
            <a:endParaRPr b="0" lang="en-US" sz="3200" spc="-1" strike="noStrike">
              <a:latin typeface="Tahoma"/>
            </a:endParaRPr>
          </a:p>
          <a:p>
            <a:endParaRPr b="0" lang="en-US" sz="3200" spc="-1" strike="noStrike">
              <a:latin typeface="Tahoma"/>
            </a:endParaRPr>
          </a:p>
          <a:p>
            <a:r>
              <a:rPr b="0" lang="en-US" sz="3200" spc="-1" strike="noStrike">
                <a:latin typeface="Tahoma"/>
              </a:rPr>
              <a:t>&lt;h2&gt;PHP Form Validation Example&lt;/h2&gt;</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TextShape 1"/>
          <p:cNvSpPr txBox="1"/>
          <p:nvPr/>
        </p:nvSpPr>
        <p:spPr>
          <a:xfrm>
            <a:off x="504000" y="177120"/>
            <a:ext cx="9071640" cy="1043280"/>
          </a:xfrm>
          <a:prstGeom prst="rect">
            <a:avLst/>
          </a:prstGeom>
          <a:noFill/>
          <a:ln w="0">
            <a:noFill/>
          </a:ln>
        </p:spPr>
        <p:txBody>
          <a:bodyPr lIns="0" rIns="0" tIns="0" bIns="0" anchor="ctr">
            <a:noAutofit/>
          </a:bodyPr>
          <a:p>
            <a:pPr algn="ctr"/>
            <a:r>
              <a:rPr b="0" lang="en-US" sz="4400" spc="-1" strike="noStrike">
                <a:latin typeface="Tahoma"/>
              </a:rPr>
              <a:t>PHP Form Validation (continued) </a:t>
            </a:r>
            <a:r>
              <a:rPr b="0" lang="en-US" sz="2400" spc="-1" strike="noStrike">
                <a:latin typeface="Tahoma"/>
              </a:rPr>
              <a:t>the continue of the code</a:t>
            </a:r>
            <a:endParaRPr b="0" lang="en-US" sz="2400" spc="-1" strike="noStrike">
              <a:latin typeface="Tahoma"/>
            </a:endParaRPr>
          </a:p>
        </p:txBody>
      </p:sp>
      <p:sp>
        <p:nvSpPr>
          <p:cNvPr id="350" name="TextShape 2"/>
          <p:cNvSpPr txBox="1"/>
          <p:nvPr/>
        </p:nvSpPr>
        <p:spPr>
          <a:xfrm>
            <a:off x="504000" y="1326600"/>
            <a:ext cx="9071640" cy="3288240"/>
          </a:xfrm>
          <a:prstGeom prst="rect">
            <a:avLst/>
          </a:prstGeom>
          <a:noFill/>
          <a:ln w="0">
            <a:noFill/>
          </a:ln>
        </p:spPr>
        <p:txBody>
          <a:bodyPr lIns="0" rIns="0" tIns="0" bIns="0">
            <a:normAutofit fontScale="11000"/>
          </a:bodyPr>
          <a:p>
            <a:r>
              <a:rPr b="0" lang="en-US" sz="3200" spc="-1" strike="noStrike">
                <a:latin typeface="Tahoma"/>
              </a:rPr>
              <a:t>&lt;form method="post" action="&lt;?php echo htmlspecialchars($_SERVER["PHP_SELF"]);?&gt;"&gt;  </a:t>
            </a:r>
            <a:endParaRPr b="0" lang="en-US" sz="3200" spc="-1" strike="noStrike">
              <a:latin typeface="Tahoma"/>
            </a:endParaRPr>
          </a:p>
          <a:p>
            <a:r>
              <a:rPr b="0" lang="en-US" sz="3200" spc="-1" strike="noStrike">
                <a:latin typeface="Tahoma"/>
              </a:rPr>
              <a:t>  </a:t>
            </a:r>
            <a:r>
              <a:rPr b="0" lang="en-US" sz="3200" spc="-1" strike="noStrike">
                <a:latin typeface="Tahoma"/>
              </a:rPr>
              <a:t>Name: &lt;input type="text" name="name"&gt;</a:t>
            </a:r>
            <a:endParaRPr b="0" lang="en-US" sz="3200" spc="-1" strike="noStrike">
              <a:latin typeface="Tahoma"/>
            </a:endParaRPr>
          </a:p>
          <a:p>
            <a:r>
              <a:rPr b="0" lang="en-US" sz="3200" spc="-1" strike="noStrike">
                <a:latin typeface="Tahoma"/>
              </a:rPr>
              <a:t>  </a:t>
            </a:r>
            <a:r>
              <a:rPr b="0" lang="en-US" sz="3200" spc="-1" strike="noStrike">
                <a:latin typeface="Tahoma"/>
              </a:rPr>
              <a:t>&lt;br&gt;&lt;br&gt;</a:t>
            </a:r>
            <a:endParaRPr b="0" lang="en-US" sz="3200" spc="-1" strike="noStrike">
              <a:latin typeface="Tahoma"/>
            </a:endParaRPr>
          </a:p>
          <a:p>
            <a:r>
              <a:rPr b="0" lang="en-US" sz="3200" spc="-1" strike="noStrike">
                <a:latin typeface="Tahoma"/>
              </a:rPr>
              <a:t>  </a:t>
            </a:r>
            <a:r>
              <a:rPr b="0" lang="en-US" sz="3200" spc="-1" strike="noStrike">
                <a:latin typeface="Tahoma"/>
              </a:rPr>
              <a:t>E-mail: &lt;input type="text" name="email"&gt;</a:t>
            </a:r>
            <a:endParaRPr b="0" lang="en-US" sz="3200" spc="-1" strike="noStrike">
              <a:latin typeface="Tahoma"/>
            </a:endParaRPr>
          </a:p>
          <a:p>
            <a:r>
              <a:rPr b="0" lang="en-US" sz="3200" spc="-1" strike="noStrike">
                <a:latin typeface="Tahoma"/>
              </a:rPr>
              <a:t>  </a:t>
            </a:r>
            <a:r>
              <a:rPr b="0" lang="en-US" sz="3200" spc="-1" strike="noStrike">
                <a:latin typeface="Tahoma"/>
              </a:rPr>
              <a:t>&lt;br&gt;&lt;br&gt;</a:t>
            </a:r>
            <a:endParaRPr b="0" lang="en-US" sz="3200" spc="-1" strike="noStrike">
              <a:latin typeface="Tahoma"/>
            </a:endParaRPr>
          </a:p>
          <a:p>
            <a:r>
              <a:rPr b="0" lang="en-US" sz="3200" spc="-1" strike="noStrike">
                <a:latin typeface="Tahoma"/>
              </a:rPr>
              <a:t>  </a:t>
            </a:r>
            <a:r>
              <a:rPr b="0" lang="en-US" sz="3200" spc="-1" strike="noStrike">
                <a:latin typeface="Tahoma"/>
              </a:rPr>
              <a:t>Website: &lt;input type="text" name="website"&gt;</a:t>
            </a:r>
            <a:endParaRPr b="0" lang="en-US" sz="3200" spc="-1" strike="noStrike">
              <a:latin typeface="Tahoma"/>
            </a:endParaRPr>
          </a:p>
          <a:p>
            <a:r>
              <a:rPr b="0" lang="en-US" sz="3200" spc="-1" strike="noStrike">
                <a:latin typeface="Tahoma"/>
              </a:rPr>
              <a:t>  </a:t>
            </a:r>
            <a:r>
              <a:rPr b="0" lang="en-US" sz="3200" spc="-1" strike="noStrike">
                <a:latin typeface="Tahoma"/>
              </a:rPr>
              <a:t>&lt;br&gt;&lt;br&gt;</a:t>
            </a:r>
            <a:endParaRPr b="0" lang="en-US" sz="3200" spc="-1" strike="noStrike">
              <a:latin typeface="Tahoma"/>
            </a:endParaRPr>
          </a:p>
          <a:p>
            <a:r>
              <a:rPr b="0" lang="en-US" sz="3200" spc="-1" strike="noStrike">
                <a:latin typeface="Tahoma"/>
              </a:rPr>
              <a:t>  </a:t>
            </a:r>
            <a:r>
              <a:rPr b="0" lang="en-US" sz="3200" spc="-1" strike="noStrike">
                <a:latin typeface="Tahoma"/>
              </a:rPr>
              <a:t>Comment: &lt;textarea name="comment" rows="5" cols="40"&gt;&lt;/textarea&gt;</a:t>
            </a:r>
            <a:endParaRPr b="0" lang="en-US" sz="3200" spc="-1" strike="noStrike">
              <a:latin typeface="Tahoma"/>
            </a:endParaRPr>
          </a:p>
          <a:p>
            <a:r>
              <a:rPr b="0" lang="en-US" sz="3200" spc="-1" strike="noStrike">
                <a:latin typeface="Tahoma"/>
              </a:rPr>
              <a:t>  </a:t>
            </a:r>
            <a:r>
              <a:rPr b="0" lang="en-US" sz="3200" spc="-1" strike="noStrike">
                <a:latin typeface="Tahoma"/>
              </a:rPr>
              <a:t>&lt;br&gt;&lt;br&gt;</a:t>
            </a:r>
            <a:endParaRPr b="0" lang="en-US" sz="3200" spc="-1" strike="noStrike">
              <a:latin typeface="Tahoma"/>
            </a:endParaRPr>
          </a:p>
          <a:p>
            <a:r>
              <a:rPr b="0" lang="en-US" sz="3200" spc="-1" strike="noStrike">
                <a:latin typeface="Tahoma"/>
              </a:rPr>
              <a:t>  </a:t>
            </a:r>
            <a:r>
              <a:rPr b="0" lang="en-US" sz="3200" spc="-1" strike="noStrike">
                <a:latin typeface="Tahoma"/>
              </a:rPr>
              <a:t>Gender:</a:t>
            </a:r>
            <a:endParaRPr b="0" lang="en-US" sz="3200" spc="-1" strike="noStrike">
              <a:latin typeface="Tahoma"/>
            </a:endParaRPr>
          </a:p>
          <a:p>
            <a:r>
              <a:rPr b="0" lang="en-US" sz="3200" spc="-1" strike="noStrike">
                <a:latin typeface="Tahoma"/>
              </a:rPr>
              <a:t>  </a:t>
            </a:r>
            <a:r>
              <a:rPr b="0" lang="en-US" sz="3200" spc="-1" strike="noStrike">
                <a:latin typeface="Tahoma"/>
              </a:rPr>
              <a:t>&lt;input type="radio" name="gender" value="female"&gt;Female</a:t>
            </a:r>
            <a:endParaRPr b="0" lang="en-US" sz="3200" spc="-1" strike="noStrike">
              <a:latin typeface="Tahoma"/>
            </a:endParaRPr>
          </a:p>
          <a:p>
            <a:r>
              <a:rPr b="0" lang="en-US" sz="3200" spc="-1" strike="noStrike">
                <a:latin typeface="Tahoma"/>
              </a:rPr>
              <a:t>  </a:t>
            </a:r>
            <a:r>
              <a:rPr b="0" lang="en-US" sz="3200" spc="-1" strike="noStrike">
                <a:latin typeface="Tahoma"/>
              </a:rPr>
              <a:t>&lt;input type="radio" name="gender" value="male"&gt;Male</a:t>
            </a:r>
            <a:endParaRPr b="0" lang="en-US" sz="3200" spc="-1" strike="noStrike">
              <a:latin typeface="Tahoma"/>
            </a:endParaRPr>
          </a:p>
          <a:p>
            <a:r>
              <a:rPr b="0" lang="en-US" sz="3200" spc="-1" strike="noStrike">
                <a:latin typeface="Tahoma"/>
              </a:rPr>
              <a:t>  </a:t>
            </a:r>
            <a:r>
              <a:rPr b="0" lang="en-US" sz="3200" spc="-1" strike="noStrike">
                <a:latin typeface="Tahoma"/>
              </a:rPr>
              <a:t>&lt;input type="radio" name="gender" value="other"&gt;Other</a:t>
            </a:r>
            <a:endParaRPr b="0" lang="en-US" sz="3200" spc="-1" strike="noStrike">
              <a:latin typeface="Tahoma"/>
            </a:endParaRPr>
          </a:p>
          <a:p>
            <a:r>
              <a:rPr b="0" lang="en-US" sz="3200" spc="-1" strike="noStrike">
                <a:latin typeface="Tahoma"/>
              </a:rPr>
              <a:t>  </a:t>
            </a:r>
            <a:r>
              <a:rPr b="0" lang="en-US" sz="3200" spc="-1" strike="noStrike">
                <a:latin typeface="Tahoma"/>
              </a:rPr>
              <a:t>&lt;br&gt;&lt;br&gt;</a:t>
            </a:r>
            <a:endParaRPr b="0" lang="en-US" sz="3200" spc="-1" strike="noStrike">
              <a:latin typeface="Tahoma"/>
            </a:endParaRPr>
          </a:p>
          <a:p>
            <a:r>
              <a:rPr b="0" lang="en-US" sz="3200" spc="-1" strike="noStrike">
                <a:latin typeface="Tahoma"/>
              </a:rPr>
              <a:t>  </a:t>
            </a:r>
            <a:r>
              <a:rPr b="0" lang="en-US" sz="3200" spc="-1" strike="noStrike">
                <a:latin typeface="Tahoma"/>
              </a:rPr>
              <a:t>&lt;input type="submit" name="submit" value="Submit"&gt;  </a:t>
            </a:r>
            <a:endParaRPr b="0" lang="en-US" sz="3200" spc="-1" strike="noStrike">
              <a:latin typeface="Tahoma"/>
            </a:endParaRPr>
          </a:p>
          <a:p>
            <a:r>
              <a:rPr b="0" lang="en-US" sz="3200" spc="-1" strike="noStrike">
                <a:latin typeface="Tahoma"/>
              </a:rPr>
              <a:t>&lt;/form&gt;</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&lt;label&gt; (continued)</a:t>
            </a:r>
            <a:endParaRPr b="0" lang="en-US" sz="4400" spc="-1" strike="noStrike">
              <a:latin typeface="Tahoma"/>
            </a:endParaRPr>
          </a:p>
        </p:txBody>
      </p:sp>
      <p:sp>
        <p:nvSpPr>
          <p:cNvPr id="70" name="TextShape 2"/>
          <p:cNvSpPr txBox="1"/>
          <p:nvPr/>
        </p:nvSpPr>
        <p:spPr>
          <a:xfrm>
            <a:off x="504000" y="1326600"/>
            <a:ext cx="9071640" cy="3288240"/>
          </a:xfrm>
          <a:prstGeom prst="rect">
            <a:avLst/>
          </a:prstGeom>
          <a:noFill/>
          <a:ln w="0">
            <a:noFill/>
          </a:ln>
        </p:spPr>
        <p:txBody>
          <a:bodyPr lIns="0" rIns="0" tIns="0" bIns="0">
            <a:normAutofit/>
          </a:bodyPr>
          <a:p>
            <a:pPr marL="432000" indent="-324000">
              <a:spcBef>
                <a:spcPts val="1414"/>
              </a:spcBef>
              <a:buClr>
                <a:srgbClr val="000000"/>
              </a:buClr>
              <a:buSzPct val="45000"/>
              <a:buFont typeface="Wingdings" charset="2"/>
              <a:buChar char=""/>
            </a:pPr>
            <a:r>
              <a:rPr b="0" lang="en-US" sz="3200" spc="-1" strike="noStrike">
                <a:latin typeface="Tahoma"/>
              </a:rPr>
              <a:t>Defines the label for the next tags:</a:t>
            </a:r>
            <a:endParaRPr b="0" lang="en-US" sz="3200" spc="-1" strike="noStrike">
              <a:latin typeface="Tahoma"/>
            </a:endParaRPr>
          </a:p>
          <a:p>
            <a:pPr lvl="1" marL="864000" indent="-324000">
              <a:spcBef>
                <a:spcPts val="1134"/>
              </a:spcBef>
              <a:buClr>
                <a:srgbClr val="000000"/>
              </a:buClr>
              <a:buSzPct val="75000"/>
              <a:buFont typeface="Symbol" charset="2"/>
              <a:buChar char=""/>
            </a:pPr>
            <a:r>
              <a:rPr b="0" i="1" lang="en-US" sz="2800" spc="-1" strike="noStrike">
                <a:latin typeface="Tahoma"/>
              </a:rPr>
              <a:t>&lt;meter&gt;</a:t>
            </a:r>
            <a:endParaRPr b="0" i="1" lang="en-US" sz="2800" spc="-1" strike="noStrike">
              <a:latin typeface="Tahoma"/>
            </a:endParaRPr>
          </a:p>
          <a:p>
            <a:pPr lvl="1" marL="864000" indent="-324000">
              <a:spcBef>
                <a:spcPts val="1134"/>
              </a:spcBef>
              <a:buClr>
                <a:srgbClr val="000000"/>
              </a:buClr>
              <a:buSzPct val="75000"/>
              <a:buFont typeface="Symbol" charset="2"/>
              <a:buChar char=""/>
            </a:pPr>
            <a:r>
              <a:rPr b="0" i="1" lang="en-US" sz="2800" spc="-1" strike="noStrike">
                <a:latin typeface="Tahoma"/>
              </a:rPr>
              <a:t>&lt;progress&gt;</a:t>
            </a:r>
            <a:endParaRPr b="0" i="1" lang="en-US" sz="2800" spc="-1" strike="noStrike">
              <a:latin typeface="Tahoma"/>
            </a:endParaRPr>
          </a:p>
          <a:p>
            <a:pPr lvl="1" marL="864000" indent="-324000">
              <a:spcBef>
                <a:spcPts val="1134"/>
              </a:spcBef>
              <a:buClr>
                <a:srgbClr val="000000"/>
              </a:buClr>
              <a:buSzPct val="75000"/>
              <a:buFont typeface="Symbol" charset="2"/>
              <a:buChar char=""/>
            </a:pPr>
            <a:r>
              <a:rPr b="0" i="1" lang="en-US" sz="2800" spc="-1" strike="noStrike">
                <a:latin typeface="Tahoma"/>
              </a:rPr>
              <a:t>&lt;select&gt;</a:t>
            </a:r>
            <a:endParaRPr b="0" i="1" lang="en-US" sz="2800" spc="-1" strike="noStrike">
              <a:latin typeface="Tahoma"/>
            </a:endParaRPr>
          </a:p>
          <a:p>
            <a:pPr lvl="1" marL="864000" indent="-324000">
              <a:spcBef>
                <a:spcPts val="1134"/>
              </a:spcBef>
              <a:buClr>
                <a:srgbClr val="000000"/>
              </a:buClr>
              <a:buSzPct val="75000"/>
              <a:buFont typeface="Symbol" charset="2"/>
              <a:buChar char=""/>
            </a:pPr>
            <a:r>
              <a:rPr b="0" i="1" lang="en-US" sz="2800" spc="-1" strike="noStrike">
                <a:latin typeface="Tahoma"/>
              </a:rPr>
              <a:t>&lt;textarea&gt;</a:t>
            </a:r>
            <a:endParaRPr b="0" i="1" lang="en-US" sz="2800" spc="-1" strike="noStrike">
              <a:latin typeface="Tahoma"/>
            </a:endParaRPr>
          </a:p>
        </p:txBody>
      </p:sp>
    </p:spTree>
  </p:cSld>
  <mc:AlternateContent>
    <mc:Choice Requires="p14">
      <p:transition spd="slow" p14:dur="2000"/>
    </mc:Choice>
    <mc:Fallback>
      <p:transition spd="slow"/>
    </mc:Fallback>
  </mc:AlternateContent>
</p:sld>
</file>

<file path=ppt/slides/slide1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TextShape 1"/>
          <p:cNvSpPr txBox="1"/>
          <p:nvPr/>
        </p:nvSpPr>
        <p:spPr>
          <a:xfrm>
            <a:off x="504000" y="177120"/>
            <a:ext cx="9071640" cy="1043280"/>
          </a:xfrm>
          <a:prstGeom prst="rect">
            <a:avLst/>
          </a:prstGeom>
          <a:noFill/>
          <a:ln w="0">
            <a:noFill/>
          </a:ln>
        </p:spPr>
        <p:txBody>
          <a:bodyPr lIns="0" rIns="0" tIns="0" bIns="0" anchor="ctr">
            <a:noAutofit/>
          </a:bodyPr>
          <a:p>
            <a:pPr algn="ctr"/>
            <a:r>
              <a:rPr b="0" lang="en-US" sz="4400" spc="-1" strike="noStrike">
                <a:latin typeface="Tahoma"/>
              </a:rPr>
              <a:t>PHP Form Validation (continued) </a:t>
            </a:r>
            <a:r>
              <a:rPr b="0" lang="en-US" sz="2400" spc="-1" strike="noStrike">
                <a:latin typeface="Tahoma"/>
              </a:rPr>
              <a:t>the continue of the code</a:t>
            </a:r>
            <a:endParaRPr b="0" lang="en-US" sz="2400" spc="-1" strike="noStrike">
              <a:latin typeface="Tahoma"/>
            </a:endParaRPr>
          </a:p>
        </p:txBody>
      </p:sp>
      <p:sp>
        <p:nvSpPr>
          <p:cNvPr id="352" name="TextShape 2"/>
          <p:cNvSpPr txBox="1"/>
          <p:nvPr/>
        </p:nvSpPr>
        <p:spPr>
          <a:xfrm>
            <a:off x="504000" y="1326600"/>
            <a:ext cx="9071640" cy="3288240"/>
          </a:xfrm>
          <a:prstGeom prst="rect">
            <a:avLst/>
          </a:prstGeom>
          <a:noFill/>
          <a:ln w="0">
            <a:noFill/>
          </a:ln>
        </p:spPr>
        <p:txBody>
          <a:bodyPr lIns="0" rIns="0" tIns="0" bIns="0">
            <a:normAutofit fontScale="18000"/>
          </a:bodyPr>
          <a:p>
            <a:r>
              <a:rPr b="0" lang="en-US" sz="3200" spc="-1" strike="noStrike">
                <a:latin typeface="Tahoma"/>
              </a:rPr>
              <a:t>&lt;?php</a:t>
            </a:r>
            <a:endParaRPr b="0" lang="en-US" sz="3200" spc="-1" strike="noStrike">
              <a:latin typeface="Tahoma"/>
            </a:endParaRPr>
          </a:p>
          <a:p>
            <a:r>
              <a:rPr b="0" lang="en-US" sz="3200" spc="-1" strike="noStrike">
                <a:latin typeface="Tahoma"/>
              </a:rPr>
              <a:t>echo "&lt;h2&gt;Your Input:&lt;/h2&gt;";</a:t>
            </a:r>
            <a:endParaRPr b="0" lang="en-US" sz="3200" spc="-1" strike="noStrike">
              <a:latin typeface="Tahoma"/>
            </a:endParaRPr>
          </a:p>
          <a:p>
            <a:r>
              <a:rPr b="0" lang="en-US" sz="3200" spc="-1" strike="noStrike">
                <a:latin typeface="Tahoma"/>
              </a:rPr>
              <a:t>echo $name;</a:t>
            </a:r>
            <a:endParaRPr b="0" lang="en-US" sz="3200" spc="-1" strike="noStrike">
              <a:latin typeface="Tahoma"/>
            </a:endParaRPr>
          </a:p>
          <a:p>
            <a:r>
              <a:rPr b="0" lang="en-US" sz="3200" spc="-1" strike="noStrike">
                <a:latin typeface="Tahoma"/>
              </a:rPr>
              <a:t>echo "&lt;br&gt;";</a:t>
            </a:r>
            <a:endParaRPr b="0" lang="en-US" sz="3200" spc="-1" strike="noStrike">
              <a:latin typeface="Tahoma"/>
            </a:endParaRPr>
          </a:p>
          <a:p>
            <a:r>
              <a:rPr b="0" lang="en-US" sz="3200" spc="-1" strike="noStrike">
                <a:latin typeface="Tahoma"/>
              </a:rPr>
              <a:t>echo $email;</a:t>
            </a:r>
            <a:endParaRPr b="0" lang="en-US" sz="3200" spc="-1" strike="noStrike">
              <a:latin typeface="Tahoma"/>
            </a:endParaRPr>
          </a:p>
          <a:p>
            <a:r>
              <a:rPr b="0" lang="en-US" sz="3200" spc="-1" strike="noStrike">
                <a:latin typeface="Tahoma"/>
              </a:rPr>
              <a:t>echo "&lt;br&gt;";</a:t>
            </a:r>
            <a:endParaRPr b="0" lang="en-US" sz="3200" spc="-1" strike="noStrike">
              <a:latin typeface="Tahoma"/>
            </a:endParaRPr>
          </a:p>
          <a:p>
            <a:r>
              <a:rPr b="0" lang="en-US" sz="3200" spc="-1" strike="noStrike">
                <a:latin typeface="Tahoma"/>
              </a:rPr>
              <a:t>echo $website;</a:t>
            </a:r>
            <a:endParaRPr b="0" lang="en-US" sz="3200" spc="-1" strike="noStrike">
              <a:latin typeface="Tahoma"/>
            </a:endParaRPr>
          </a:p>
          <a:p>
            <a:r>
              <a:rPr b="0" lang="en-US" sz="3200" spc="-1" strike="noStrike">
                <a:latin typeface="Tahoma"/>
              </a:rPr>
              <a:t>echo "&lt;br&gt;";</a:t>
            </a:r>
            <a:endParaRPr b="0" lang="en-US" sz="3200" spc="-1" strike="noStrike">
              <a:latin typeface="Tahoma"/>
            </a:endParaRPr>
          </a:p>
          <a:p>
            <a:r>
              <a:rPr b="0" lang="en-US" sz="3200" spc="-1" strike="noStrike">
                <a:latin typeface="Tahoma"/>
              </a:rPr>
              <a:t>echo $comment;</a:t>
            </a:r>
            <a:endParaRPr b="0" lang="en-US" sz="3200" spc="-1" strike="noStrike">
              <a:latin typeface="Tahoma"/>
            </a:endParaRPr>
          </a:p>
          <a:p>
            <a:r>
              <a:rPr b="0" lang="en-US" sz="3200" spc="-1" strike="noStrike">
                <a:latin typeface="Tahoma"/>
              </a:rPr>
              <a:t>echo "&lt;br&gt;";</a:t>
            </a:r>
            <a:endParaRPr b="0" lang="en-US" sz="3200" spc="-1" strike="noStrike">
              <a:latin typeface="Tahoma"/>
            </a:endParaRPr>
          </a:p>
          <a:p>
            <a:r>
              <a:rPr b="0" lang="en-US" sz="3200" spc="-1" strike="noStrike">
                <a:latin typeface="Tahoma"/>
              </a:rPr>
              <a:t>echo $gender;</a:t>
            </a:r>
            <a:endParaRPr b="0" lang="en-US" sz="3200" spc="-1" strike="noStrike">
              <a:latin typeface="Tahoma"/>
            </a:endParaRPr>
          </a:p>
          <a:p>
            <a:r>
              <a:rPr b="0" lang="en-US" sz="3200" spc="-1" strike="noStrike">
                <a:latin typeface="Tahoma"/>
              </a:rPr>
              <a:t>?&gt;</a:t>
            </a:r>
            <a:endParaRPr b="0" lang="en-US" sz="3200" spc="-1" strike="noStrike">
              <a:latin typeface="Tahoma"/>
            </a:endParaRPr>
          </a:p>
          <a:p>
            <a:endParaRPr b="0" lang="en-US" sz="3200" spc="-1" strike="noStrike">
              <a:latin typeface="Tahoma"/>
            </a:endParaRPr>
          </a:p>
          <a:p>
            <a:r>
              <a:rPr b="0" lang="en-US" sz="3200" spc="-1" strike="noStrike">
                <a:latin typeface="Tahoma"/>
              </a:rPr>
              <a:t>&lt;/body&gt;</a:t>
            </a:r>
            <a:endParaRPr b="0" lang="en-US" sz="3200" spc="-1" strike="noStrike">
              <a:latin typeface="Tahoma"/>
            </a:endParaRPr>
          </a:p>
          <a:p>
            <a:r>
              <a:rPr b="0" lang="en-US" sz="3200" spc="-1" strike="noStrike">
                <a:latin typeface="Tahoma"/>
              </a:rPr>
              <a:t>&lt;/html&gt;</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353" name="" descr=""/>
          <p:cNvPicPr/>
          <p:nvPr/>
        </p:nvPicPr>
        <p:blipFill>
          <a:blip r:embed="rId1"/>
          <a:stretch/>
        </p:blipFill>
        <p:spPr>
          <a:xfrm>
            <a:off x="548640" y="914400"/>
            <a:ext cx="2743200" cy="3474720"/>
          </a:xfrm>
          <a:prstGeom prst="rect">
            <a:avLst/>
          </a:prstGeom>
          <a:ln w="0">
            <a:noFill/>
          </a:ln>
        </p:spPr>
      </p:pic>
      <p:pic>
        <p:nvPicPr>
          <p:cNvPr id="354" name="" descr=""/>
          <p:cNvPicPr/>
          <p:nvPr/>
        </p:nvPicPr>
        <p:blipFill>
          <a:blip r:embed="rId2"/>
          <a:stretch/>
        </p:blipFill>
        <p:spPr>
          <a:xfrm>
            <a:off x="2966040" y="640080"/>
            <a:ext cx="3293280" cy="3425760"/>
          </a:xfrm>
          <a:prstGeom prst="rect">
            <a:avLst/>
          </a:prstGeom>
          <a:ln w="0">
            <a:noFill/>
          </a:ln>
        </p:spPr>
      </p:pic>
      <p:pic>
        <p:nvPicPr>
          <p:cNvPr id="355" name="" descr=""/>
          <p:cNvPicPr/>
          <p:nvPr/>
        </p:nvPicPr>
        <p:blipFill>
          <a:blip r:embed="rId3"/>
          <a:stretch/>
        </p:blipFill>
        <p:spPr>
          <a:xfrm>
            <a:off x="6259320" y="323280"/>
            <a:ext cx="3159000" cy="3547440"/>
          </a:xfrm>
          <a:prstGeom prst="rect">
            <a:avLst/>
          </a:prstGeom>
          <a:ln w="0">
            <a:noFill/>
          </a:ln>
        </p:spPr>
      </p:pic>
    </p:spTree>
  </p:cSld>
  <mc:AlternateContent>
    <mc:Choice Requires="p14">
      <p:transition spd="slow" p14:dur="2000"/>
    </mc:Choice>
    <mc:Fallback>
      <p:transition spd="slow"/>
    </mc:Fallback>
  </mc:AlternateContent>
</p:sld>
</file>

<file path=ppt/slides/slide1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PHP Form Validation</a:t>
            </a:r>
            <a:endParaRPr b="0" lang="en-US" sz="4400" spc="-1" strike="noStrike">
              <a:latin typeface="Tahoma"/>
            </a:endParaRPr>
          </a:p>
        </p:txBody>
      </p:sp>
      <p:sp>
        <p:nvSpPr>
          <p:cNvPr id="357" name="TextShape 2"/>
          <p:cNvSpPr txBox="1"/>
          <p:nvPr/>
        </p:nvSpPr>
        <p:spPr>
          <a:xfrm>
            <a:off x="504000" y="1326600"/>
            <a:ext cx="9071640" cy="3288240"/>
          </a:xfrm>
          <a:prstGeom prst="rect">
            <a:avLst/>
          </a:prstGeom>
          <a:noFill/>
          <a:ln w="0">
            <a:noFill/>
          </a:ln>
        </p:spPr>
        <p:txBody>
          <a:bodyPr lIns="0" rIns="0" tIns="0" bIns="0">
            <a:normAutofit/>
          </a:bodyPr>
          <a:p>
            <a:pPr marL="432000" indent="-324000">
              <a:spcBef>
                <a:spcPts val="1414"/>
              </a:spcBef>
              <a:buClr>
                <a:srgbClr val="000000"/>
              </a:buClr>
              <a:buSzPct val="45000"/>
              <a:buFont typeface="Wingdings" charset="2"/>
              <a:buChar char=""/>
            </a:pPr>
            <a:r>
              <a:rPr b="0" lang="en-US" sz="3200" spc="-1" strike="noStrike">
                <a:latin typeface="Tahoma"/>
              </a:rPr>
              <a:t>To check if the variable is empty, we use </a:t>
            </a:r>
            <a:r>
              <a:rPr b="1" lang="en-US" sz="3200" spc="-1" strike="noStrike">
                <a:latin typeface="Tahoma"/>
              </a:rPr>
              <a:t>empty()</a:t>
            </a:r>
            <a:r>
              <a:rPr b="0" lang="en-US" sz="3200" spc="-1" strike="noStrike">
                <a:latin typeface="Tahoma"/>
              </a:rPr>
              <a:t> function.</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PHP Form Validation (continued)</a:t>
            </a:r>
            <a:endParaRPr b="0" lang="en-US" sz="4400" spc="-1" strike="noStrike">
              <a:latin typeface="Tahoma"/>
            </a:endParaRPr>
          </a:p>
        </p:txBody>
      </p:sp>
      <p:sp>
        <p:nvSpPr>
          <p:cNvPr id="359" name="TextShape 2"/>
          <p:cNvSpPr txBox="1"/>
          <p:nvPr/>
        </p:nvSpPr>
        <p:spPr>
          <a:xfrm>
            <a:off x="504000" y="1326600"/>
            <a:ext cx="9071640" cy="3288240"/>
          </a:xfrm>
          <a:prstGeom prst="rect">
            <a:avLst/>
          </a:prstGeom>
          <a:noFill/>
          <a:ln w="0">
            <a:noFill/>
          </a:ln>
        </p:spPr>
        <p:txBody>
          <a:bodyPr lIns="0" rIns="0" tIns="0" bIns="0">
            <a:normAutofit fontScale="19000"/>
          </a:bodyPr>
          <a:p>
            <a:r>
              <a:rPr b="0" lang="en-US" sz="3200" spc="-1" strike="noStrike">
                <a:latin typeface="Tahoma"/>
              </a:rPr>
              <a:t>&lt;!DOCTYPE HTML&gt;  </a:t>
            </a:r>
            <a:endParaRPr b="0" lang="en-US" sz="3200" spc="-1" strike="noStrike">
              <a:latin typeface="Tahoma"/>
            </a:endParaRPr>
          </a:p>
          <a:p>
            <a:r>
              <a:rPr b="0" lang="en-US" sz="3200" spc="-1" strike="noStrike">
                <a:latin typeface="Tahoma"/>
              </a:rPr>
              <a:t>&lt;html&gt;</a:t>
            </a:r>
            <a:endParaRPr b="0" lang="en-US" sz="3200" spc="-1" strike="noStrike">
              <a:latin typeface="Tahoma"/>
            </a:endParaRPr>
          </a:p>
          <a:p>
            <a:r>
              <a:rPr b="0" lang="en-US" sz="3200" spc="-1" strike="noStrike">
                <a:latin typeface="Tahoma"/>
              </a:rPr>
              <a:t>&lt;head&gt;</a:t>
            </a:r>
            <a:endParaRPr b="0" lang="en-US" sz="3200" spc="-1" strike="noStrike">
              <a:latin typeface="Tahoma"/>
            </a:endParaRPr>
          </a:p>
          <a:p>
            <a:r>
              <a:rPr b="0" lang="en-US" sz="3200" spc="-1" strike="noStrike">
                <a:latin typeface="Tahoma"/>
              </a:rPr>
              <a:t>&lt;style&gt;</a:t>
            </a:r>
            <a:endParaRPr b="0" lang="en-US" sz="3200" spc="-1" strike="noStrike">
              <a:latin typeface="Tahoma"/>
            </a:endParaRPr>
          </a:p>
          <a:p>
            <a:r>
              <a:rPr b="0" lang="en-US" sz="3200" spc="-1" strike="noStrike">
                <a:latin typeface="Tahoma"/>
              </a:rPr>
              <a:t>.error {color: #FF0000;}</a:t>
            </a:r>
            <a:endParaRPr b="0" lang="en-US" sz="3200" spc="-1" strike="noStrike">
              <a:latin typeface="Tahoma"/>
            </a:endParaRPr>
          </a:p>
          <a:p>
            <a:r>
              <a:rPr b="0" lang="en-US" sz="3200" spc="-1" strike="noStrike">
                <a:latin typeface="Tahoma"/>
              </a:rPr>
              <a:t>&lt;/style&gt;</a:t>
            </a:r>
            <a:endParaRPr b="0" lang="en-US" sz="3200" spc="-1" strike="noStrike">
              <a:latin typeface="Tahoma"/>
            </a:endParaRPr>
          </a:p>
          <a:p>
            <a:r>
              <a:rPr b="0" lang="en-US" sz="3200" spc="-1" strike="noStrike">
                <a:latin typeface="Tahoma"/>
              </a:rPr>
              <a:t>&lt;/head&gt;</a:t>
            </a:r>
            <a:endParaRPr b="0" lang="en-US" sz="3200" spc="-1" strike="noStrike">
              <a:latin typeface="Tahoma"/>
            </a:endParaRPr>
          </a:p>
          <a:p>
            <a:r>
              <a:rPr b="0" lang="en-US" sz="3200" spc="-1" strike="noStrike">
                <a:latin typeface="Tahoma"/>
              </a:rPr>
              <a:t>&lt;body&gt;  </a:t>
            </a:r>
            <a:endParaRPr b="0" lang="en-US" sz="3200" spc="-1" strike="noStrike">
              <a:latin typeface="Tahoma"/>
            </a:endParaRPr>
          </a:p>
          <a:p>
            <a:endParaRPr b="0" lang="en-US" sz="3200" spc="-1" strike="noStrike">
              <a:latin typeface="Tahoma"/>
            </a:endParaRPr>
          </a:p>
          <a:p>
            <a:r>
              <a:rPr b="0" lang="en-US" sz="3200" spc="-1" strike="noStrike">
                <a:latin typeface="Tahoma"/>
              </a:rPr>
              <a:t>&lt;?php</a:t>
            </a:r>
            <a:endParaRPr b="0" lang="en-US" sz="3200" spc="-1" strike="noStrike">
              <a:latin typeface="Tahoma"/>
            </a:endParaRPr>
          </a:p>
          <a:p>
            <a:r>
              <a:rPr b="0" lang="en-US" sz="3200" spc="-1" strike="noStrike">
                <a:latin typeface="Tahoma"/>
              </a:rPr>
              <a:t>// define variables and set to empty values</a:t>
            </a:r>
            <a:endParaRPr b="0" lang="en-US" sz="3200" spc="-1" strike="noStrike">
              <a:latin typeface="Tahoma"/>
            </a:endParaRPr>
          </a:p>
          <a:p>
            <a:r>
              <a:rPr b="0" lang="en-US" sz="3200" spc="-1" strike="noStrike">
                <a:latin typeface="Tahoma"/>
              </a:rPr>
              <a:t>$nameErr = $emailErr = $genderErr = $websiteErr = "";</a:t>
            </a:r>
            <a:endParaRPr b="0" lang="en-US" sz="3200" spc="-1" strike="noStrike">
              <a:latin typeface="Tahoma"/>
            </a:endParaRPr>
          </a:p>
          <a:p>
            <a:r>
              <a:rPr b="0" lang="en-US" sz="3200" spc="-1" strike="noStrike">
                <a:latin typeface="Tahoma"/>
              </a:rPr>
              <a:t>$name = $email = $gender = $comment = $website = "";</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TextShape 1"/>
          <p:cNvSpPr txBox="1"/>
          <p:nvPr/>
        </p:nvSpPr>
        <p:spPr>
          <a:xfrm>
            <a:off x="504000" y="177120"/>
            <a:ext cx="9071640" cy="1043280"/>
          </a:xfrm>
          <a:prstGeom prst="rect">
            <a:avLst/>
          </a:prstGeom>
          <a:noFill/>
          <a:ln w="0">
            <a:noFill/>
          </a:ln>
        </p:spPr>
        <p:txBody>
          <a:bodyPr lIns="0" rIns="0" tIns="0" bIns="0" anchor="ctr">
            <a:noAutofit/>
          </a:bodyPr>
          <a:p>
            <a:pPr algn="ctr"/>
            <a:r>
              <a:rPr b="0" lang="en-US" sz="4400" spc="-1" strike="noStrike">
                <a:latin typeface="Tahoma"/>
              </a:rPr>
              <a:t>PHP Form Validation (continued) </a:t>
            </a:r>
            <a:r>
              <a:rPr b="0" lang="en-US" sz="2400" spc="-1" strike="noStrike">
                <a:latin typeface="Tahoma"/>
              </a:rPr>
              <a:t>the continue of the code</a:t>
            </a:r>
            <a:endParaRPr b="0" lang="en-US" sz="2400" spc="-1" strike="noStrike">
              <a:latin typeface="Tahoma"/>
            </a:endParaRPr>
          </a:p>
        </p:txBody>
      </p:sp>
      <p:sp>
        <p:nvSpPr>
          <p:cNvPr id="361" name="TextShape 2"/>
          <p:cNvSpPr txBox="1"/>
          <p:nvPr/>
        </p:nvSpPr>
        <p:spPr>
          <a:xfrm>
            <a:off x="504000" y="1326600"/>
            <a:ext cx="9071640" cy="3288240"/>
          </a:xfrm>
          <a:prstGeom prst="rect">
            <a:avLst/>
          </a:prstGeom>
          <a:noFill/>
          <a:ln w="0">
            <a:noFill/>
          </a:ln>
        </p:spPr>
        <p:txBody>
          <a:bodyPr lIns="0" rIns="0" tIns="0" bIns="0">
            <a:normAutofit fontScale="7000"/>
          </a:bodyPr>
          <a:p>
            <a:r>
              <a:rPr b="0" lang="en-US" sz="4000" spc="-1" strike="noStrike">
                <a:latin typeface="Tahoma"/>
              </a:rPr>
              <a:t>if ($_SERVER["REQUEST_METHOD"] == "POST") {</a:t>
            </a:r>
            <a:endParaRPr b="0" lang="en-US" sz="4000" spc="-1" strike="noStrike">
              <a:latin typeface="Tahoma"/>
            </a:endParaRPr>
          </a:p>
          <a:p>
            <a:r>
              <a:rPr b="0" lang="en-US" sz="4000" spc="-1" strike="noStrike">
                <a:latin typeface="Tahoma"/>
              </a:rPr>
              <a:t>  </a:t>
            </a:r>
            <a:r>
              <a:rPr b="0" lang="en-US" sz="4000" spc="-1" strike="noStrike">
                <a:latin typeface="Tahoma"/>
              </a:rPr>
              <a:t>if (empty($_POST["name"])) {$nameErr = "Name is required";} else {$name = test_input($_POST["name"]);}</a:t>
            </a:r>
            <a:endParaRPr b="0" lang="en-US" sz="4000" spc="-1" strike="noStrike">
              <a:latin typeface="Tahoma"/>
            </a:endParaRPr>
          </a:p>
          <a:p>
            <a:r>
              <a:rPr b="0" lang="en-US" sz="4000" spc="-1" strike="noStrike">
                <a:latin typeface="Tahoma"/>
              </a:rPr>
              <a:t>  </a:t>
            </a:r>
            <a:endParaRPr b="0" lang="en-US" sz="4000" spc="-1" strike="noStrike">
              <a:latin typeface="Tahoma"/>
            </a:endParaRPr>
          </a:p>
          <a:p>
            <a:r>
              <a:rPr b="0" lang="en-US" sz="4000" spc="-1" strike="noStrike">
                <a:latin typeface="Tahoma"/>
              </a:rPr>
              <a:t>  </a:t>
            </a:r>
            <a:r>
              <a:rPr b="0" lang="en-US" sz="4000" spc="-1" strike="noStrike">
                <a:latin typeface="Tahoma"/>
              </a:rPr>
              <a:t>if (empty($_POST["email"])) {$emailErr = "Email is required";} else {$email = test_input($_POST["email"]);}</a:t>
            </a:r>
            <a:endParaRPr b="0" lang="en-US" sz="4000" spc="-1" strike="noStrike">
              <a:latin typeface="Tahoma"/>
            </a:endParaRPr>
          </a:p>
          <a:p>
            <a:r>
              <a:rPr b="0" lang="en-US" sz="4000" spc="-1" strike="noStrike">
                <a:latin typeface="Tahoma"/>
              </a:rPr>
              <a:t>    </a:t>
            </a:r>
            <a:endParaRPr b="0" lang="en-US" sz="4000" spc="-1" strike="noStrike">
              <a:latin typeface="Tahoma"/>
            </a:endParaRPr>
          </a:p>
          <a:p>
            <a:r>
              <a:rPr b="0" lang="en-US" sz="4000" spc="-1" strike="noStrike">
                <a:latin typeface="Tahoma"/>
              </a:rPr>
              <a:t>  </a:t>
            </a:r>
            <a:r>
              <a:rPr b="0" lang="en-US" sz="4000" spc="-1" strike="noStrike">
                <a:latin typeface="Tahoma"/>
              </a:rPr>
              <a:t>if (empty($_POST["website"])) {$website = "";} else {$website = test_input($_POST["website"]);}</a:t>
            </a:r>
            <a:endParaRPr b="0" lang="en-US" sz="4000" spc="-1" strike="noStrike">
              <a:latin typeface="Tahoma"/>
            </a:endParaRPr>
          </a:p>
          <a:p>
            <a:endParaRPr b="0" lang="en-US" sz="4000" spc="-1" strike="noStrike">
              <a:latin typeface="Tahoma"/>
            </a:endParaRPr>
          </a:p>
          <a:p>
            <a:r>
              <a:rPr b="0" lang="en-US" sz="4000" spc="-1" strike="noStrike">
                <a:latin typeface="Tahoma"/>
              </a:rPr>
              <a:t>  </a:t>
            </a:r>
            <a:r>
              <a:rPr b="0" lang="en-US" sz="4000" spc="-1" strike="noStrike">
                <a:latin typeface="Tahoma"/>
              </a:rPr>
              <a:t>if (empty($_POST["comment"])) {$comment = "";} else {$comment = test_input($_POST["comment"]);}</a:t>
            </a:r>
            <a:endParaRPr b="0" lang="en-US" sz="4000" spc="-1" strike="noStrike">
              <a:latin typeface="Tahoma"/>
            </a:endParaRPr>
          </a:p>
          <a:p>
            <a:endParaRPr b="0" lang="en-US" sz="4000" spc="-1" strike="noStrike">
              <a:latin typeface="Tahoma"/>
            </a:endParaRPr>
          </a:p>
          <a:p>
            <a:r>
              <a:rPr b="0" lang="en-US" sz="4000" spc="-1" strike="noStrike">
                <a:latin typeface="Tahoma"/>
              </a:rPr>
              <a:t>  </a:t>
            </a:r>
            <a:r>
              <a:rPr b="0" lang="en-US" sz="4000" spc="-1" strike="noStrike">
                <a:latin typeface="Tahoma"/>
              </a:rPr>
              <a:t>if (empty($_POST["gender"])) {$genderErr = "Gender is required";} else {$gender = test_input($_POST["gender"]);}</a:t>
            </a:r>
            <a:endParaRPr b="0" lang="en-US" sz="4000" spc="-1" strike="noStrike">
              <a:latin typeface="Tahoma"/>
            </a:endParaRPr>
          </a:p>
          <a:p>
            <a:r>
              <a:rPr b="0" lang="en-US" sz="4000" spc="-1" strike="noStrike">
                <a:latin typeface="Tahoma"/>
              </a:rPr>
              <a:t>}</a:t>
            </a:r>
            <a:endParaRPr b="0" lang="en-US" sz="4000" spc="-1" strike="noStrike">
              <a:latin typeface="Tahoma"/>
            </a:endParaRPr>
          </a:p>
          <a:p>
            <a:r>
              <a:rPr b="0" lang="en-US" sz="4000" spc="-1" strike="noStrike">
                <a:latin typeface="Tahoma"/>
              </a:rPr>
              <a:t>?&gt;</a:t>
            </a:r>
            <a:endParaRPr b="0" lang="en-US" sz="4000" spc="-1" strike="noStrike">
              <a:latin typeface="Tahoma"/>
            </a:endParaRPr>
          </a:p>
        </p:txBody>
      </p:sp>
    </p:spTree>
  </p:cSld>
  <mc:AlternateContent>
    <mc:Choice Requires="p14">
      <p:transition spd="slow" p14:dur="2000"/>
    </mc:Choice>
    <mc:Fallback>
      <p:transition spd="slow"/>
    </mc:Fallback>
  </mc:AlternateContent>
</p:sld>
</file>

<file path=ppt/slides/slide1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TextShape 1"/>
          <p:cNvSpPr txBox="1"/>
          <p:nvPr/>
        </p:nvSpPr>
        <p:spPr>
          <a:xfrm>
            <a:off x="504000" y="177120"/>
            <a:ext cx="9071640" cy="1043280"/>
          </a:xfrm>
          <a:prstGeom prst="rect">
            <a:avLst/>
          </a:prstGeom>
          <a:noFill/>
          <a:ln w="0">
            <a:noFill/>
          </a:ln>
        </p:spPr>
        <p:txBody>
          <a:bodyPr lIns="0" rIns="0" tIns="0" bIns="0" anchor="ctr">
            <a:noAutofit/>
          </a:bodyPr>
          <a:p>
            <a:pPr algn="ctr"/>
            <a:r>
              <a:rPr b="0" lang="en-US" sz="4400" spc="-1" strike="noStrike">
                <a:latin typeface="Tahoma"/>
              </a:rPr>
              <a:t>PHP Form Validation (continued) </a:t>
            </a:r>
            <a:r>
              <a:rPr b="0" lang="en-US" sz="2400" spc="-1" strike="noStrike">
                <a:latin typeface="Tahoma"/>
              </a:rPr>
              <a:t>the continue of the code</a:t>
            </a:r>
            <a:endParaRPr b="0" lang="en-US" sz="2400" spc="-1" strike="noStrike">
              <a:latin typeface="Tahoma"/>
            </a:endParaRPr>
          </a:p>
        </p:txBody>
      </p:sp>
      <p:sp>
        <p:nvSpPr>
          <p:cNvPr id="363" name="TextShape 2"/>
          <p:cNvSpPr txBox="1"/>
          <p:nvPr/>
        </p:nvSpPr>
        <p:spPr>
          <a:xfrm>
            <a:off x="504000" y="1326600"/>
            <a:ext cx="9071640" cy="3976920"/>
          </a:xfrm>
          <a:prstGeom prst="rect">
            <a:avLst/>
          </a:prstGeom>
          <a:noFill/>
          <a:ln w="0">
            <a:noFill/>
          </a:ln>
        </p:spPr>
        <p:txBody>
          <a:bodyPr lIns="0" rIns="0" tIns="0" bIns="0">
            <a:normAutofit fontScale="17000"/>
          </a:bodyPr>
          <a:p>
            <a:r>
              <a:rPr b="0" lang="en-US" sz="3200" spc="-1" strike="noStrike">
                <a:latin typeface="Tahoma"/>
              </a:rPr>
              <a:t>&lt;h2&gt;PHP Form Validation Example&lt;/h2&gt;&lt;p&gt;&lt;span class="error"&gt;* required field&lt;/span&gt;&lt;/p&gt;&lt;form method="post" action="&lt;?php echo htmlspecialchars($_SERVER["PHP_SELF"]);?&gt;"&gt;Name: &lt;input type="text" name="name"&gt;&lt;span class="error"&gt;* &lt;?php echo $nameErr;?&gt;&lt;/span&gt;&lt;br&gt;&lt;br&gt;E-mail: &lt;input type="text" name="email"&gt;&lt;span class="error"&gt;* &lt;?php echo $emailErr;?&gt;&lt;/span&gt;&lt;br&gt;&lt;br&gt;Website: &lt;input type="text" name="website"&gt;&lt;span class="error"&gt;&lt;?php echo $websiteErr;?&gt;&lt;/span&gt;&lt;br&gt;&lt;br&gt;Comment: &lt;textarea name="comment" rows="5" cols="40"&gt;&lt;/textarea&gt;&lt;br&gt;&lt;br&gt;Gender:&lt;input type="radio" name="gender" value="female"&gt;Female&lt;input type="radio" name="gender" value="male"&gt;Male&lt;input type="radio" name="gender" value="other"&gt;Other&lt;span class="error"&gt;* &lt;?php echo $genderErr;?&gt;&lt;/span&gt;&lt;br&gt;&lt;br&gt;&lt;input type="submit" name="submit" value="Submit"&gt;&lt;/form&gt;</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TextShape 1"/>
          <p:cNvSpPr txBox="1"/>
          <p:nvPr/>
        </p:nvSpPr>
        <p:spPr>
          <a:xfrm>
            <a:off x="504000" y="177120"/>
            <a:ext cx="9071640" cy="1043280"/>
          </a:xfrm>
          <a:prstGeom prst="rect">
            <a:avLst/>
          </a:prstGeom>
          <a:noFill/>
          <a:ln w="0">
            <a:noFill/>
          </a:ln>
        </p:spPr>
        <p:txBody>
          <a:bodyPr lIns="0" rIns="0" tIns="0" bIns="0" anchor="ctr">
            <a:noAutofit/>
          </a:bodyPr>
          <a:p>
            <a:pPr algn="ctr"/>
            <a:r>
              <a:rPr b="0" lang="en-US" sz="4400" spc="-1" strike="noStrike">
                <a:latin typeface="Tahoma"/>
              </a:rPr>
              <a:t>PHP Form Validation (continued) </a:t>
            </a:r>
            <a:r>
              <a:rPr b="0" lang="en-US" sz="2400" spc="-1" strike="noStrike">
                <a:latin typeface="Tahoma"/>
              </a:rPr>
              <a:t>the continue of the code</a:t>
            </a:r>
            <a:endParaRPr b="0" lang="en-US" sz="2400" spc="-1" strike="noStrike">
              <a:latin typeface="Tahoma"/>
            </a:endParaRPr>
          </a:p>
        </p:txBody>
      </p:sp>
      <p:sp>
        <p:nvSpPr>
          <p:cNvPr id="365" name="TextShape 2"/>
          <p:cNvSpPr txBox="1"/>
          <p:nvPr/>
        </p:nvSpPr>
        <p:spPr>
          <a:xfrm>
            <a:off x="504000" y="1326600"/>
            <a:ext cx="9071640" cy="3288240"/>
          </a:xfrm>
          <a:prstGeom prst="rect">
            <a:avLst/>
          </a:prstGeom>
          <a:noFill/>
          <a:ln w="0">
            <a:noFill/>
          </a:ln>
        </p:spPr>
        <p:txBody>
          <a:bodyPr lIns="0" rIns="0" tIns="0" bIns="0">
            <a:normAutofit fontScale="18000"/>
          </a:bodyPr>
          <a:p>
            <a:r>
              <a:rPr b="0" lang="en-US" sz="3200" spc="-1" strike="noStrike">
                <a:latin typeface="Tahoma"/>
              </a:rPr>
              <a:t>&lt;?php</a:t>
            </a:r>
            <a:endParaRPr b="0" lang="en-US" sz="3200" spc="-1" strike="noStrike">
              <a:latin typeface="Tahoma"/>
            </a:endParaRPr>
          </a:p>
          <a:p>
            <a:r>
              <a:rPr b="0" lang="en-US" sz="3200" spc="-1" strike="noStrike">
                <a:latin typeface="Tahoma"/>
              </a:rPr>
              <a:t>echo "&lt;h2&gt;Your Input:&lt;/h2&gt;";</a:t>
            </a:r>
            <a:endParaRPr b="0" lang="en-US" sz="3200" spc="-1" strike="noStrike">
              <a:latin typeface="Tahoma"/>
            </a:endParaRPr>
          </a:p>
          <a:p>
            <a:r>
              <a:rPr b="0" lang="en-US" sz="3200" spc="-1" strike="noStrike">
                <a:latin typeface="Tahoma"/>
              </a:rPr>
              <a:t>echo $name;</a:t>
            </a:r>
            <a:endParaRPr b="0" lang="en-US" sz="3200" spc="-1" strike="noStrike">
              <a:latin typeface="Tahoma"/>
            </a:endParaRPr>
          </a:p>
          <a:p>
            <a:r>
              <a:rPr b="0" lang="en-US" sz="3200" spc="-1" strike="noStrike">
                <a:latin typeface="Tahoma"/>
              </a:rPr>
              <a:t>echo "&lt;br&gt;";</a:t>
            </a:r>
            <a:endParaRPr b="0" lang="en-US" sz="3200" spc="-1" strike="noStrike">
              <a:latin typeface="Tahoma"/>
            </a:endParaRPr>
          </a:p>
          <a:p>
            <a:r>
              <a:rPr b="0" lang="en-US" sz="3200" spc="-1" strike="noStrike">
                <a:latin typeface="Tahoma"/>
              </a:rPr>
              <a:t>echo $email;</a:t>
            </a:r>
            <a:endParaRPr b="0" lang="en-US" sz="3200" spc="-1" strike="noStrike">
              <a:latin typeface="Tahoma"/>
            </a:endParaRPr>
          </a:p>
          <a:p>
            <a:r>
              <a:rPr b="0" lang="en-US" sz="3200" spc="-1" strike="noStrike">
                <a:latin typeface="Tahoma"/>
              </a:rPr>
              <a:t>echo "&lt;br&gt;";</a:t>
            </a:r>
            <a:endParaRPr b="0" lang="en-US" sz="3200" spc="-1" strike="noStrike">
              <a:latin typeface="Tahoma"/>
            </a:endParaRPr>
          </a:p>
          <a:p>
            <a:r>
              <a:rPr b="0" lang="en-US" sz="3200" spc="-1" strike="noStrike">
                <a:latin typeface="Tahoma"/>
              </a:rPr>
              <a:t>echo $website;</a:t>
            </a:r>
            <a:endParaRPr b="0" lang="en-US" sz="3200" spc="-1" strike="noStrike">
              <a:latin typeface="Tahoma"/>
            </a:endParaRPr>
          </a:p>
          <a:p>
            <a:r>
              <a:rPr b="0" lang="en-US" sz="3200" spc="-1" strike="noStrike">
                <a:latin typeface="Tahoma"/>
              </a:rPr>
              <a:t>echo "&lt;br&gt;";</a:t>
            </a:r>
            <a:endParaRPr b="0" lang="en-US" sz="3200" spc="-1" strike="noStrike">
              <a:latin typeface="Tahoma"/>
            </a:endParaRPr>
          </a:p>
          <a:p>
            <a:r>
              <a:rPr b="0" lang="en-US" sz="3200" spc="-1" strike="noStrike">
                <a:latin typeface="Tahoma"/>
              </a:rPr>
              <a:t>echo $comment;</a:t>
            </a:r>
            <a:endParaRPr b="0" lang="en-US" sz="3200" spc="-1" strike="noStrike">
              <a:latin typeface="Tahoma"/>
            </a:endParaRPr>
          </a:p>
          <a:p>
            <a:r>
              <a:rPr b="0" lang="en-US" sz="3200" spc="-1" strike="noStrike">
                <a:latin typeface="Tahoma"/>
              </a:rPr>
              <a:t>echo "&lt;br&gt;";</a:t>
            </a:r>
            <a:endParaRPr b="0" lang="en-US" sz="3200" spc="-1" strike="noStrike">
              <a:latin typeface="Tahoma"/>
            </a:endParaRPr>
          </a:p>
          <a:p>
            <a:r>
              <a:rPr b="0" lang="en-US" sz="3200" spc="-1" strike="noStrike">
                <a:latin typeface="Tahoma"/>
              </a:rPr>
              <a:t>echo $gender;</a:t>
            </a:r>
            <a:endParaRPr b="0" lang="en-US" sz="3200" spc="-1" strike="noStrike">
              <a:latin typeface="Tahoma"/>
            </a:endParaRPr>
          </a:p>
          <a:p>
            <a:r>
              <a:rPr b="0" lang="en-US" sz="3200" spc="-1" strike="noStrike">
                <a:latin typeface="Tahoma"/>
              </a:rPr>
              <a:t>?&gt;</a:t>
            </a:r>
            <a:endParaRPr b="0" lang="en-US" sz="3200" spc="-1" strike="noStrike">
              <a:latin typeface="Tahoma"/>
            </a:endParaRPr>
          </a:p>
          <a:p>
            <a:endParaRPr b="0" lang="en-US" sz="3200" spc="-1" strike="noStrike">
              <a:latin typeface="Tahoma"/>
            </a:endParaRPr>
          </a:p>
          <a:p>
            <a:r>
              <a:rPr b="0" lang="en-US" sz="3200" spc="-1" strike="noStrike">
                <a:latin typeface="Tahoma"/>
              </a:rPr>
              <a:t>&lt;/body&gt;</a:t>
            </a:r>
            <a:endParaRPr b="0" lang="en-US" sz="3200" spc="-1" strike="noStrike">
              <a:latin typeface="Tahoma"/>
            </a:endParaRPr>
          </a:p>
          <a:p>
            <a:r>
              <a:rPr b="0" lang="en-US" sz="3200" spc="-1" strike="noStrike">
                <a:latin typeface="Tahoma"/>
              </a:rPr>
              <a:t>&lt;/html&gt;</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366" name="" descr=""/>
          <p:cNvPicPr/>
          <p:nvPr/>
        </p:nvPicPr>
        <p:blipFill>
          <a:blip r:embed="rId1"/>
          <a:stretch/>
        </p:blipFill>
        <p:spPr>
          <a:xfrm>
            <a:off x="774000" y="1000440"/>
            <a:ext cx="2609280" cy="2657160"/>
          </a:xfrm>
          <a:prstGeom prst="rect">
            <a:avLst/>
          </a:prstGeom>
          <a:ln w="0">
            <a:noFill/>
          </a:ln>
        </p:spPr>
      </p:pic>
      <p:pic>
        <p:nvPicPr>
          <p:cNvPr id="367" name="" descr=""/>
          <p:cNvPicPr/>
          <p:nvPr/>
        </p:nvPicPr>
        <p:blipFill>
          <a:blip r:embed="rId2"/>
          <a:stretch/>
        </p:blipFill>
        <p:spPr>
          <a:xfrm>
            <a:off x="7362360" y="146880"/>
            <a:ext cx="2421720" cy="2322000"/>
          </a:xfrm>
          <a:prstGeom prst="rect">
            <a:avLst/>
          </a:prstGeom>
          <a:ln w="0">
            <a:noFill/>
          </a:ln>
        </p:spPr>
      </p:pic>
      <p:pic>
        <p:nvPicPr>
          <p:cNvPr id="368" name="" descr=""/>
          <p:cNvPicPr/>
          <p:nvPr/>
        </p:nvPicPr>
        <p:blipFill>
          <a:blip r:embed="rId3"/>
          <a:stretch/>
        </p:blipFill>
        <p:spPr>
          <a:xfrm>
            <a:off x="3566160" y="1371600"/>
            <a:ext cx="3244320" cy="3566160"/>
          </a:xfrm>
          <a:prstGeom prst="rect">
            <a:avLst/>
          </a:prstGeom>
          <a:ln w="0">
            <a:noFill/>
          </a:ln>
        </p:spPr>
      </p:pic>
    </p:spTree>
  </p:cSld>
  <mc:AlternateContent>
    <mc:Choice Requires="p14">
      <p:transition spd="slow" p14:dur="2000"/>
    </mc:Choice>
    <mc:Fallback>
      <p:transition spd="slow"/>
    </mc:Fallback>
  </mc:AlternateContent>
</p:sld>
</file>

<file path=ppt/slides/slide1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PHP Form Validation (continued)</a:t>
            </a:r>
            <a:endParaRPr b="0" lang="en-US" sz="4400" spc="-1" strike="noStrike">
              <a:latin typeface="Tahoma"/>
            </a:endParaRPr>
          </a:p>
        </p:txBody>
      </p:sp>
      <p:sp>
        <p:nvSpPr>
          <p:cNvPr id="370" name="TextShape 2"/>
          <p:cNvSpPr txBox="1"/>
          <p:nvPr/>
        </p:nvSpPr>
        <p:spPr>
          <a:xfrm>
            <a:off x="504000" y="1326600"/>
            <a:ext cx="9071640" cy="3288240"/>
          </a:xfrm>
          <a:prstGeom prst="rect">
            <a:avLst/>
          </a:prstGeom>
          <a:noFill/>
          <a:ln w="0">
            <a:noFill/>
          </a:ln>
        </p:spPr>
        <p:txBody>
          <a:bodyPr lIns="0" rIns="0" tIns="0" bIns="0">
            <a:normAutofit fontScale="47000"/>
          </a:bodyPr>
          <a:p>
            <a:pPr marL="432000" indent="-324000">
              <a:spcBef>
                <a:spcPts val="1414"/>
              </a:spcBef>
              <a:buClr>
                <a:srgbClr val="000000"/>
              </a:buClr>
              <a:buSzPct val="45000"/>
              <a:buFont typeface="Wingdings" charset="2"/>
              <a:buChar char=""/>
            </a:pPr>
            <a:r>
              <a:rPr b="0" lang="en-US" sz="3200" spc="-1" strike="noStrike">
                <a:latin typeface="Tahoma"/>
              </a:rPr>
              <a:t>Name validation:</a:t>
            </a:r>
            <a:endParaRPr b="0" lang="en-US" sz="3200" spc="-1" strike="noStrike">
              <a:latin typeface="Tahoma"/>
            </a:endParaRPr>
          </a:p>
          <a:p>
            <a:r>
              <a:rPr b="0" lang="en-US" sz="3200" spc="-1" strike="noStrike">
                <a:latin typeface="Tahoma"/>
              </a:rPr>
              <a:t>$name = test_input($_POST["name"]);</a:t>
            </a:r>
            <a:endParaRPr b="0" lang="en-US" sz="3200" spc="-1" strike="noStrike">
              <a:latin typeface="Tahoma"/>
            </a:endParaRPr>
          </a:p>
          <a:p>
            <a:r>
              <a:rPr b="0" lang="en-US" sz="3200" spc="-1" strike="noStrike">
                <a:latin typeface="Tahoma"/>
              </a:rPr>
              <a:t>if (!preg_match("/^[a-zA-Z-' ]*$/",$name)) {</a:t>
            </a:r>
            <a:endParaRPr b="0" lang="en-US" sz="3200" spc="-1" strike="noStrike">
              <a:latin typeface="Tahoma"/>
            </a:endParaRPr>
          </a:p>
          <a:p>
            <a:r>
              <a:rPr b="0" lang="en-US" sz="3200" spc="-1" strike="noStrike">
                <a:latin typeface="Tahoma"/>
              </a:rPr>
              <a:t>  </a:t>
            </a:r>
            <a:r>
              <a:rPr b="0" lang="en-US" sz="3200" spc="-1" strike="noStrike">
                <a:latin typeface="Tahoma"/>
              </a:rPr>
              <a:t>$nameErr = "Only letters and white space allowed";</a:t>
            </a:r>
            <a:endParaRPr b="0" lang="en-US" sz="3200" spc="-1" strike="noStrike">
              <a:latin typeface="Tahoma"/>
            </a:endParaRPr>
          </a:p>
          <a:p>
            <a:r>
              <a:rPr b="0" lang="en-US" sz="3200" spc="-1" strike="noStrike">
                <a:latin typeface="Tahoma"/>
              </a:rPr>
              <a:t>}</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The preg_match() function searches a string for pattern, returning true if the pattern exists, and false otherwise.</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PHP Form Validation (continued)</a:t>
            </a:r>
            <a:endParaRPr b="0" lang="en-US" sz="4400" spc="-1" strike="noStrike">
              <a:latin typeface="Tahoma"/>
            </a:endParaRPr>
          </a:p>
        </p:txBody>
      </p:sp>
      <p:sp>
        <p:nvSpPr>
          <p:cNvPr id="372" name="TextShape 2"/>
          <p:cNvSpPr txBox="1"/>
          <p:nvPr/>
        </p:nvSpPr>
        <p:spPr>
          <a:xfrm>
            <a:off x="504000" y="1326600"/>
            <a:ext cx="9071640" cy="3288240"/>
          </a:xfrm>
          <a:prstGeom prst="rect">
            <a:avLst/>
          </a:prstGeom>
          <a:noFill/>
          <a:ln w="0">
            <a:noFill/>
          </a:ln>
        </p:spPr>
        <p:txBody>
          <a:bodyPr lIns="0" rIns="0" tIns="0" bIns="0">
            <a:normAutofit fontScale="84000"/>
          </a:bodyPr>
          <a:p>
            <a:pPr marL="432000" indent="-324000">
              <a:spcBef>
                <a:spcPts val="1414"/>
              </a:spcBef>
              <a:buClr>
                <a:srgbClr val="000000"/>
              </a:buClr>
              <a:buSzPct val="45000"/>
              <a:buFont typeface="Wingdings" charset="2"/>
              <a:buChar char=""/>
            </a:pPr>
            <a:r>
              <a:rPr b="0" lang="en-US" sz="3200" spc="-1" strike="noStrike">
                <a:latin typeface="Tahoma"/>
              </a:rPr>
              <a:t>Email validation:</a:t>
            </a:r>
            <a:endParaRPr b="0" lang="en-US" sz="3200" spc="-1" strike="noStrike">
              <a:latin typeface="Tahoma"/>
            </a:endParaRPr>
          </a:p>
          <a:p>
            <a:r>
              <a:rPr b="0" lang="en-US" sz="3200" spc="-1" strike="noStrike">
                <a:latin typeface="Tahoma"/>
              </a:rPr>
              <a:t>$email = test_input($_POST["email"]);</a:t>
            </a:r>
            <a:endParaRPr b="0" lang="en-US" sz="3200" spc="-1" strike="noStrike">
              <a:latin typeface="Tahoma"/>
            </a:endParaRPr>
          </a:p>
          <a:p>
            <a:r>
              <a:rPr b="0" lang="en-US" sz="3200" spc="-1" strike="noStrike">
                <a:latin typeface="Tahoma"/>
              </a:rPr>
              <a:t>if (!filter_var($email, FILTER_VALIDATE_EMAIL)) {</a:t>
            </a:r>
            <a:endParaRPr b="0" lang="en-US" sz="3200" spc="-1" strike="noStrike">
              <a:latin typeface="Tahoma"/>
            </a:endParaRPr>
          </a:p>
          <a:p>
            <a:r>
              <a:rPr b="0" lang="en-US" sz="3200" spc="-1" strike="noStrike">
                <a:latin typeface="Tahoma"/>
              </a:rPr>
              <a:t>$emailErr = "Invalid email format";</a:t>
            </a:r>
            <a:endParaRPr b="0" lang="en-US" sz="3200" spc="-1" strike="noStrike">
              <a:latin typeface="Tahoma"/>
            </a:endParaRPr>
          </a:p>
          <a:p>
            <a:r>
              <a:rPr b="0" lang="en-US" sz="3200" spc="-1" strike="noStrike">
                <a:latin typeface="Tahoma"/>
              </a:rPr>
              <a:t>}</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&lt;label&gt; (continued)</a:t>
            </a:r>
            <a:endParaRPr b="0" lang="en-US" sz="4400" spc="-1" strike="noStrike">
              <a:latin typeface="Tahoma"/>
            </a:endParaRPr>
          </a:p>
        </p:txBody>
      </p:sp>
      <p:sp>
        <p:nvSpPr>
          <p:cNvPr id="72" name="TextShape 2"/>
          <p:cNvSpPr txBox="1"/>
          <p:nvPr/>
        </p:nvSpPr>
        <p:spPr>
          <a:xfrm>
            <a:off x="504000" y="1326600"/>
            <a:ext cx="9071640" cy="3288240"/>
          </a:xfrm>
          <a:prstGeom prst="rect">
            <a:avLst/>
          </a:prstGeom>
          <a:noFill/>
          <a:ln w="0">
            <a:noFill/>
          </a:ln>
        </p:spPr>
        <p:txBody>
          <a:bodyPr lIns="0" rIns="0" tIns="0" bIns="0">
            <a:normAutofit fontScale="97000"/>
          </a:bodyPr>
          <a:p>
            <a:pPr marL="432000" indent="-324000">
              <a:spcBef>
                <a:spcPts val="1414"/>
              </a:spcBef>
              <a:buClr>
                <a:srgbClr val="000000"/>
              </a:buClr>
              <a:buSzPct val="45000"/>
              <a:buFont typeface="Wingdings" charset="2"/>
              <a:buChar char=""/>
            </a:pPr>
            <a:r>
              <a:rPr b="0" lang="en-US" sz="3200" spc="-1" strike="noStrike">
                <a:latin typeface="Tahoma"/>
              </a:rPr>
              <a:t>Have next attributes (value in the parentheses):</a:t>
            </a:r>
            <a:endParaRPr b="0" lang="en-US" sz="3200" spc="-1" strike="noStrike">
              <a:latin typeface="Tahoma"/>
            </a:endParaRPr>
          </a:p>
          <a:p>
            <a:pPr lvl="1" marL="864000" indent="-324000">
              <a:spcBef>
                <a:spcPts val="1134"/>
              </a:spcBef>
              <a:buClr>
                <a:srgbClr val="000000"/>
              </a:buClr>
              <a:buSzPct val="75000"/>
              <a:buFont typeface="Symbol" charset="2"/>
              <a:buChar char=""/>
            </a:pPr>
            <a:r>
              <a:rPr b="0" lang="en-US" sz="2800" spc="-1" strike="noStrike">
                <a:latin typeface="Tahoma"/>
                <a:ea typeface="Microsoft YaHei"/>
              </a:rPr>
              <a:t>for (</a:t>
            </a:r>
            <a:r>
              <a:rPr b="0" i="1" lang="en-US" sz="2800" spc="-1" strike="noStrike">
                <a:latin typeface="Tahoma"/>
                <a:ea typeface="Microsoft YaHei"/>
              </a:rPr>
              <a:t>element_id</a:t>
            </a:r>
            <a:r>
              <a:rPr b="0" lang="en-US" sz="2800" spc="-1" strike="noStrike">
                <a:latin typeface="Tahoma"/>
                <a:ea typeface="Microsoft YaHei"/>
              </a:rPr>
              <a:t>) – Specifies the id of the form where the label is bounded. Must be equal to the id of the related element. Also, the element might also be bounded by placing inside the &lt;label&gt;</a:t>
            </a:r>
            <a:r>
              <a:rPr b="0" lang="en-US" sz="2800" spc="-1" strike="noStrike">
                <a:latin typeface="Tahoma"/>
              </a:rPr>
              <a:t>&lt;/label&gt;.</a:t>
            </a:r>
            <a:endParaRPr b="0" i="1" lang="en-US" sz="2800" spc="-1" strike="noStrike">
              <a:latin typeface="Tahoma"/>
            </a:endParaRPr>
          </a:p>
          <a:p>
            <a:pPr lvl="1" marL="864000" indent="-324000">
              <a:spcBef>
                <a:spcPts val="1134"/>
              </a:spcBef>
              <a:buClr>
                <a:srgbClr val="000000"/>
              </a:buClr>
              <a:buSzPct val="75000"/>
              <a:buFont typeface="Symbol" charset="2"/>
              <a:buChar char=""/>
            </a:pPr>
            <a:r>
              <a:rPr b="0" lang="en-US" sz="2800" spc="-1" strike="noStrike">
                <a:latin typeface="Tahoma"/>
              </a:rPr>
              <a:t>form (</a:t>
            </a:r>
            <a:r>
              <a:rPr b="0" i="1" lang="en-US" sz="2800" spc="-1" strike="noStrike">
                <a:latin typeface="Tahoma"/>
              </a:rPr>
              <a:t>form_id</a:t>
            </a:r>
            <a:r>
              <a:rPr b="0" lang="en-US" sz="2800" spc="-1" strike="noStrike">
                <a:latin typeface="Tahoma"/>
              </a:rPr>
              <a:t>) – Specifies the form where the label is bounded.</a:t>
            </a:r>
            <a:endParaRPr b="0" i="1" lang="en-US" sz="2800" spc="-1" strike="noStrike">
              <a:latin typeface="Tahoma"/>
            </a:endParaRPr>
          </a:p>
        </p:txBody>
      </p:sp>
    </p:spTree>
  </p:cSld>
  <mc:AlternateContent>
    <mc:Choice Requires="p14">
      <p:transition spd="slow" p14:dur="2000"/>
    </mc:Choice>
    <mc:Fallback>
      <p:transition spd="slow"/>
    </mc:Fallback>
  </mc:AlternateContent>
</p:sld>
</file>

<file path=ppt/slides/slide1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PHP Form Validation (continued)</a:t>
            </a:r>
            <a:endParaRPr b="0" lang="en-US" sz="4400" spc="-1" strike="noStrike">
              <a:latin typeface="Tahoma"/>
            </a:endParaRPr>
          </a:p>
        </p:txBody>
      </p:sp>
      <p:sp>
        <p:nvSpPr>
          <p:cNvPr id="374" name="TextShape 2"/>
          <p:cNvSpPr txBox="1"/>
          <p:nvPr/>
        </p:nvSpPr>
        <p:spPr>
          <a:xfrm>
            <a:off x="504000" y="1326600"/>
            <a:ext cx="9071640" cy="3288240"/>
          </a:xfrm>
          <a:prstGeom prst="rect">
            <a:avLst/>
          </a:prstGeom>
          <a:noFill/>
          <a:ln w="0">
            <a:noFill/>
          </a:ln>
        </p:spPr>
        <p:txBody>
          <a:bodyPr lIns="0" rIns="0" tIns="0" bIns="0">
            <a:normAutofit fontScale="91000"/>
          </a:bodyPr>
          <a:p>
            <a:pPr marL="432000" indent="-324000">
              <a:spcBef>
                <a:spcPts val="1414"/>
              </a:spcBef>
              <a:buClr>
                <a:srgbClr val="000000"/>
              </a:buClr>
              <a:buSzPct val="45000"/>
              <a:buFont typeface="Wingdings" charset="2"/>
              <a:buChar char=""/>
            </a:pPr>
            <a:r>
              <a:rPr b="0" lang="en-US" sz="3200" spc="-1" strike="noStrike">
                <a:latin typeface="Tahoma"/>
              </a:rPr>
              <a:t>$website = test_input($_POST["website"]);</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if (!preg_match("/\b(?:(?:https?|ftp):\/\/|www\.)[-a-z0-9+&amp;@#\/%?=~_|!:,.;]*[-a-z0-9+&amp;@#\/%=~_|]/i",$website)) {</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$websiteErr = "Invalid URL";</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Using MySQL with PHP</a:t>
            </a:r>
            <a:endParaRPr b="0" lang="en-US" sz="4400" spc="-1" strike="noStrike">
              <a:latin typeface="Tahoma"/>
            </a:endParaRPr>
          </a:p>
        </p:txBody>
      </p:sp>
      <p:sp>
        <p:nvSpPr>
          <p:cNvPr id="376" name="TextShape 2"/>
          <p:cNvSpPr txBox="1"/>
          <p:nvPr/>
        </p:nvSpPr>
        <p:spPr>
          <a:xfrm>
            <a:off x="504000" y="1326600"/>
            <a:ext cx="9071640" cy="3288240"/>
          </a:xfrm>
          <a:prstGeom prst="rect">
            <a:avLst/>
          </a:prstGeom>
          <a:noFill/>
          <a:ln w="0">
            <a:noFill/>
          </a:ln>
        </p:spPr>
        <p:txBody>
          <a:bodyPr lIns="0" rIns="0" tIns="0" bIns="0">
            <a:normAutofit/>
          </a:bodyPr>
          <a:p>
            <a:pPr marL="432000" indent="-324000">
              <a:spcBef>
                <a:spcPts val="1414"/>
              </a:spcBef>
              <a:buClr>
                <a:srgbClr val="000000"/>
              </a:buClr>
              <a:buSzPct val="45000"/>
              <a:buFont typeface="Wingdings" charset="2"/>
              <a:buChar char=""/>
            </a:pPr>
            <a:r>
              <a:rPr b="0" lang="en-US" sz="3200" spc="-1" strike="noStrike">
                <a:latin typeface="Tahoma"/>
              </a:rPr>
              <a:t>For the database operations, either MySQLi or PDO might be used (the latter one is not going to be covered). MySQLi allows both procedural and OOP approach.</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Using MySQL with PHP (continued)</a:t>
            </a:r>
            <a:endParaRPr b="0" lang="en-US" sz="4400" spc="-1" strike="noStrike">
              <a:latin typeface="Tahoma"/>
            </a:endParaRPr>
          </a:p>
        </p:txBody>
      </p:sp>
      <p:sp>
        <p:nvSpPr>
          <p:cNvPr id="378" name="TextShape 2"/>
          <p:cNvSpPr txBox="1"/>
          <p:nvPr/>
        </p:nvSpPr>
        <p:spPr>
          <a:xfrm>
            <a:off x="504000" y="1326600"/>
            <a:ext cx="9071640" cy="3288240"/>
          </a:xfrm>
          <a:prstGeom prst="rect">
            <a:avLst/>
          </a:prstGeom>
          <a:noFill/>
          <a:ln w="0">
            <a:noFill/>
          </a:ln>
        </p:spPr>
        <p:txBody>
          <a:bodyPr lIns="0" rIns="0" tIns="0" bIns="0">
            <a:normAutofit fontScale="21000"/>
          </a:bodyPr>
          <a:p>
            <a:pPr marL="432000" indent="-324000">
              <a:spcBef>
                <a:spcPts val="1414"/>
              </a:spcBef>
              <a:buClr>
                <a:srgbClr val="000000"/>
              </a:buClr>
              <a:buSzPct val="45000"/>
              <a:buFont typeface="Wingdings" charset="2"/>
              <a:buChar char=""/>
            </a:pPr>
            <a:r>
              <a:rPr b="0" lang="en-US" sz="3200" spc="-1" strike="noStrike">
                <a:latin typeface="Tahoma"/>
              </a:rPr>
              <a:t>To connect the database, these values are used (OOP):</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&lt;?php</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$servername = "localhost";$username = "username";$password = "password";$dbname = "dbname";</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 Create connection</a:t>
            </a:r>
            <a:endParaRPr b="0" lang="en-US" sz="3200" spc="-1" strike="noStrike">
              <a:latin typeface="Tahoma"/>
            </a:endParaRPr>
          </a:p>
          <a:p>
            <a:pPr marL="432000" indent="-324000">
              <a:spcBef>
                <a:spcPts val="1414"/>
              </a:spcBef>
              <a:buClr>
                <a:srgbClr val="000000"/>
              </a:buClr>
              <a:buSzPct val="45000"/>
              <a:buFont typeface="Wingdings" charset="2"/>
              <a:buChar char=""/>
            </a:pPr>
            <a:r>
              <a:rPr b="1" lang="en-US" sz="3200" spc="-1" strike="noStrike">
                <a:latin typeface="Tahoma"/>
              </a:rPr>
              <a:t>$conn = new mysqli($servername, $username, $password, $dbname);</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 Check connection</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if ($conn-&gt;connect_error) {</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  </a:t>
            </a:r>
            <a:r>
              <a:rPr b="0" lang="en-US" sz="3200" spc="-1" strike="noStrike">
                <a:latin typeface="Tahoma"/>
              </a:rPr>
              <a:t>die("Connection failed: " . $conn-&gt;connect_error);</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?&gt;</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Using MySQL with PHP (continued)</a:t>
            </a:r>
            <a:endParaRPr b="0" lang="en-US" sz="4400" spc="-1" strike="noStrike">
              <a:latin typeface="Tahoma"/>
            </a:endParaRPr>
          </a:p>
        </p:txBody>
      </p:sp>
      <p:sp>
        <p:nvSpPr>
          <p:cNvPr id="380" name="TextShape 2"/>
          <p:cNvSpPr txBox="1"/>
          <p:nvPr/>
        </p:nvSpPr>
        <p:spPr>
          <a:xfrm>
            <a:off x="504000" y="1326600"/>
            <a:ext cx="9071640" cy="3288240"/>
          </a:xfrm>
          <a:prstGeom prst="rect">
            <a:avLst/>
          </a:prstGeom>
          <a:noFill/>
          <a:ln w="0">
            <a:noFill/>
          </a:ln>
        </p:spPr>
        <p:txBody>
          <a:bodyPr lIns="0" rIns="0" tIns="0" bIns="0">
            <a:normAutofit fontScale="27000"/>
          </a:bodyPr>
          <a:p>
            <a:pPr marL="432000" indent="-324000">
              <a:spcBef>
                <a:spcPts val="1414"/>
              </a:spcBef>
              <a:buClr>
                <a:srgbClr val="000000"/>
              </a:buClr>
              <a:buSzPct val="45000"/>
              <a:buFont typeface="Wingdings" charset="2"/>
              <a:buChar char=""/>
            </a:pPr>
            <a:r>
              <a:rPr b="0" lang="en-US" sz="3200" spc="-1" strike="noStrike">
                <a:latin typeface="Tahoma"/>
              </a:rPr>
              <a:t>To connect the database, these codes are used (procedural):</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&lt;?php</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$servername = "localhost";$username = "username";$password = "password";$dbname = "dbname";</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 Create connection</a:t>
            </a:r>
            <a:endParaRPr b="0" lang="en-US" sz="3200" spc="-1" strike="noStrike">
              <a:latin typeface="Tahoma"/>
            </a:endParaRPr>
          </a:p>
          <a:p>
            <a:pPr marL="432000" indent="-324000">
              <a:spcBef>
                <a:spcPts val="1414"/>
              </a:spcBef>
              <a:buClr>
                <a:srgbClr val="000000"/>
              </a:buClr>
              <a:buSzPct val="45000"/>
              <a:buFont typeface="Wingdings" charset="2"/>
              <a:buChar char=""/>
            </a:pPr>
            <a:r>
              <a:rPr b="1" lang="en-US" sz="3200" spc="-1" strike="noStrike">
                <a:latin typeface="Tahoma"/>
              </a:rPr>
              <a:t>$conn = mysqli_connect($servername, $username, $password, $dbname);</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 Check connection</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if (!$conn) {die("Connection failed: " . mysqli_connect_error());}</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?&gt;</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TextShape 1"/>
          <p:cNvSpPr txBox="1"/>
          <p:nvPr/>
        </p:nvSpPr>
        <p:spPr>
          <a:xfrm>
            <a:off x="504000" y="226080"/>
            <a:ext cx="9071640" cy="946440"/>
          </a:xfrm>
          <a:prstGeom prst="rect">
            <a:avLst/>
          </a:prstGeom>
          <a:noFill/>
          <a:ln w="0">
            <a:noFill/>
          </a:ln>
        </p:spPr>
        <p:txBody>
          <a:bodyPr lIns="0" rIns="0" tIns="0" bIns="0" anchor="ctr">
            <a:noAutofit/>
          </a:bodyPr>
          <a:p>
            <a:pPr algn="ctr">
              <a:lnSpc>
                <a:spcPct val="100000"/>
              </a:lnSpc>
            </a:pPr>
            <a:r>
              <a:rPr b="0" lang="en-US" sz="4400" spc="-1" strike="noStrike">
                <a:latin typeface="Tahoma"/>
                <a:ea typeface="Microsoft YaHei"/>
              </a:rPr>
              <a:t>Using MySQL with PHP </a:t>
            </a:r>
            <a:r>
              <a:rPr b="0" lang="en-US" sz="4400" spc="-1" strike="noStrike">
                <a:latin typeface="Tahoma"/>
              </a:rPr>
              <a:t>(continued)</a:t>
            </a:r>
            <a:endParaRPr b="0" lang="en-US" sz="4400" spc="-1" strike="noStrike">
              <a:latin typeface="Tahoma"/>
            </a:endParaRPr>
          </a:p>
        </p:txBody>
      </p:sp>
      <p:sp>
        <p:nvSpPr>
          <p:cNvPr id="382" name="TextShape 2"/>
          <p:cNvSpPr txBox="1"/>
          <p:nvPr/>
        </p:nvSpPr>
        <p:spPr>
          <a:xfrm>
            <a:off x="504000" y="1326600"/>
            <a:ext cx="9071640" cy="3288240"/>
          </a:xfrm>
          <a:prstGeom prst="rect">
            <a:avLst/>
          </a:prstGeom>
          <a:noFill/>
          <a:ln w="0">
            <a:noFill/>
          </a:ln>
        </p:spPr>
        <p:txBody>
          <a:bodyPr lIns="0" rIns="0" tIns="0" bIns="0">
            <a:normAutofit/>
          </a:bodyPr>
          <a:p>
            <a:pPr marL="432000" indent="-324000">
              <a:spcBef>
                <a:spcPts val="1414"/>
              </a:spcBef>
              <a:buClr>
                <a:srgbClr val="000000"/>
              </a:buClr>
              <a:buSzPct val="45000"/>
              <a:buFont typeface="Wingdings" charset="2"/>
              <a:buChar char=""/>
            </a:pPr>
            <a:r>
              <a:rPr b="0" lang="en-US" sz="3200" spc="-1" strike="noStrike">
                <a:latin typeface="Tahoma"/>
              </a:rPr>
              <a:t>To close the connection, these codes are used:</a:t>
            </a:r>
            <a:endParaRPr b="0" lang="en-US" sz="3200" spc="-1" strike="noStrike">
              <a:latin typeface="Tahoma"/>
            </a:endParaRPr>
          </a:p>
          <a:p>
            <a:pPr lvl="1" marL="864000" indent="-324000">
              <a:spcBef>
                <a:spcPts val="1134"/>
              </a:spcBef>
              <a:buClr>
                <a:srgbClr val="000000"/>
              </a:buClr>
              <a:buSzPct val="75000"/>
              <a:buFont typeface="Symbol" charset="2"/>
              <a:buChar char=""/>
            </a:pPr>
            <a:r>
              <a:rPr b="0" i="1" lang="en-US" sz="2800" spc="-1" strike="noStrike">
                <a:latin typeface="Tahoma"/>
              </a:rPr>
              <a:t>For OOP:</a:t>
            </a:r>
            <a:endParaRPr b="0" i="1" lang="en-US" sz="2800" spc="-1" strike="noStrike">
              <a:latin typeface="Tahoma"/>
            </a:endParaRPr>
          </a:p>
          <a:p>
            <a:pPr lvl="1" marL="864000" indent="-324000">
              <a:spcBef>
                <a:spcPts val="1134"/>
              </a:spcBef>
              <a:buClr>
                <a:srgbClr val="000000"/>
              </a:buClr>
              <a:buSzPct val="75000"/>
              <a:buFont typeface="Symbol" charset="2"/>
              <a:buChar char=""/>
            </a:pPr>
            <a:r>
              <a:rPr b="1" i="1" lang="en-US" sz="2800" spc="-1" strike="noStrike">
                <a:latin typeface="Tahoma"/>
              </a:rPr>
              <a:t>$conn→close();</a:t>
            </a:r>
            <a:endParaRPr b="0" i="1" lang="en-US" sz="2800" spc="-1" strike="noStrike">
              <a:latin typeface="Tahoma"/>
            </a:endParaRPr>
          </a:p>
          <a:p>
            <a:pPr lvl="1" marL="864000" indent="-324000">
              <a:spcBef>
                <a:spcPts val="1134"/>
              </a:spcBef>
              <a:buClr>
                <a:srgbClr val="000000"/>
              </a:buClr>
              <a:buSzPct val="75000"/>
              <a:buFont typeface="Symbol" charset="2"/>
              <a:buChar char=""/>
            </a:pPr>
            <a:r>
              <a:rPr b="0" i="1" lang="en-US" sz="2800" spc="-1" strike="noStrike">
                <a:latin typeface="Tahoma"/>
              </a:rPr>
              <a:t>For Procedural:</a:t>
            </a:r>
            <a:endParaRPr b="0" i="1" lang="en-US" sz="2800" spc="-1" strike="noStrike">
              <a:latin typeface="Tahoma"/>
            </a:endParaRPr>
          </a:p>
          <a:p>
            <a:pPr lvl="1" marL="864000" indent="-324000">
              <a:spcBef>
                <a:spcPts val="1134"/>
              </a:spcBef>
              <a:buClr>
                <a:srgbClr val="000000"/>
              </a:buClr>
              <a:buSzPct val="75000"/>
              <a:buFont typeface="Symbol" charset="2"/>
              <a:buChar char=""/>
            </a:pPr>
            <a:r>
              <a:rPr b="1" i="1" lang="en-US" sz="2800" spc="-1" strike="noStrike">
                <a:latin typeface="Tahoma"/>
              </a:rPr>
              <a:t>mysqli_close($conn);</a:t>
            </a:r>
            <a:endParaRPr b="0" i="1" lang="en-US" sz="2800" spc="-1" strike="noStrike">
              <a:latin typeface="Tahoma"/>
            </a:endParaRPr>
          </a:p>
        </p:txBody>
      </p:sp>
    </p:spTree>
  </p:cSld>
  <mc:AlternateContent>
    <mc:Choice Requires="p14">
      <p:transition spd="slow" p14:dur="2000"/>
    </mc:Choice>
    <mc:Fallback>
      <p:transition spd="slow"/>
    </mc:Fallback>
  </mc:AlternateContent>
</p:sld>
</file>

<file path=ppt/slides/slide1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TextShape 1"/>
          <p:cNvSpPr txBox="1"/>
          <p:nvPr/>
        </p:nvSpPr>
        <p:spPr>
          <a:xfrm>
            <a:off x="504000" y="226080"/>
            <a:ext cx="9071640" cy="946440"/>
          </a:xfrm>
          <a:prstGeom prst="rect">
            <a:avLst/>
          </a:prstGeom>
          <a:noFill/>
          <a:ln w="0">
            <a:noFill/>
          </a:ln>
        </p:spPr>
        <p:txBody>
          <a:bodyPr lIns="0" rIns="0" tIns="0" bIns="0" anchor="ctr">
            <a:noAutofit/>
          </a:bodyPr>
          <a:p>
            <a:pPr algn="ctr">
              <a:lnSpc>
                <a:spcPct val="100000"/>
              </a:lnSpc>
            </a:pPr>
            <a:r>
              <a:rPr b="0" lang="en-US" sz="4400" spc="-1" strike="noStrike">
                <a:latin typeface="Tahoma"/>
                <a:ea typeface="Microsoft YaHei"/>
              </a:rPr>
              <a:t>Using MySQL with PHP </a:t>
            </a:r>
            <a:r>
              <a:rPr b="0" lang="en-US" sz="4400" spc="-1" strike="noStrike">
                <a:latin typeface="Tahoma"/>
              </a:rPr>
              <a:t>(continued)</a:t>
            </a:r>
            <a:endParaRPr b="0" lang="en-US" sz="4400" spc="-1" strike="noStrike">
              <a:latin typeface="Tahoma"/>
            </a:endParaRPr>
          </a:p>
        </p:txBody>
      </p:sp>
      <p:sp>
        <p:nvSpPr>
          <p:cNvPr id="384" name="TextShape 2"/>
          <p:cNvSpPr txBox="1"/>
          <p:nvPr/>
        </p:nvSpPr>
        <p:spPr>
          <a:xfrm>
            <a:off x="504000" y="1326600"/>
            <a:ext cx="9071640" cy="3288240"/>
          </a:xfrm>
          <a:prstGeom prst="rect">
            <a:avLst/>
          </a:prstGeom>
          <a:noFill/>
          <a:ln w="0">
            <a:noFill/>
          </a:ln>
        </p:spPr>
        <p:txBody>
          <a:bodyPr lIns="0" rIns="0" tIns="0" bIns="0">
            <a:normAutofit fontScale="46000"/>
          </a:bodyPr>
          <a:p>
            <a:pPr marL="432000" indent="-324000">
              <a:spcBef>
                <a:spcPts val="1414"/>
              </a:spcBef>
              <a:buClr>
                <a:srgbClr val="000000"/>
              </a:buClr>
              <a:buSzPct val="45000"/>
              <a:buFont typeface="Wingdings" charset="2"/>
              <a:buChar char=""/>
            </a:pPr>
            <a:r>
              <a:rPr b="0" lang="en-US" sz="3200" spc="-1" strike="noStrike">
                <a:latin typeface="Tahoma"/>
              </a:rPr>
              <a:t>To execute the specific SQL statements, these codes are used:</a:t>
            </a:r>
            <a:endParaRPr b="0" lang="en-US" sz="3200" spc="-1" strike="noStrike">
              <a:latin typeface="Tahoma"/>
            </a:endParaRPr>
          </a:p>
          <a:p>
            <a:pPr lvl="1" marL="864000" indent="-324000">
              <a:spcBef>
                <a:spcPts val="1134"/>
              </a:spcBef>
              <a:buClr>
                <a:srgbClr val="000000"/>
              </a:buClr>
              <a:buSzPct val="75000"/>
              <a:buFont typeface="Symbol" charset="2"/>
              <a:buChar char=""/>
            </a:pPr>
            <a:r>
              <a:rPr b="0" i="1" lang="en-US" sz="2800" spc="-1" strike="noStrike">
                <a:latin typeface="Tahoma"/>
              </a:rPr>
              <a:t>For OOP:</a:t>
            </a:r>
            <a:endParaRPr b="0" i="1" lang="en-US" sz="2800" spc="-1" strike="noStrike">
              <a:latin typeface="Tahoma"/>
            </a:endParaRPr>
          </a:p>
          <a:p>
            <a:pPr lvl="1" marL="864000" indent="-324000">
              <a:spcBef>
                <a:spcPts val="1134"/>
              </a:spcBef>
              <a:buClr>
                <a:srgbClr val="000000"/>
              </a:buClr>
              <a:buSzPct val="75000"/>
              <a:buFont typeface="Symbol" charset="2"/>
              <a:buChar char=""/>
            </a:pPr>
            <a:r>
              <a:rPr b="1" i="1" lang="en-US" sz="2800" spc="-1" strike="noStrike">
                <a:latin typeface="Tahoma"/>
              </a:rPr>
              <a:t>$conn-&gt;query($sql)</a:t>
            </a:r>
            <a:endParaRPr b="0" i="1" lang="en-US" sz="2800" spc="-1" strike="noStrike">
              <a:latin typeface="Tahoma"/>
            </a:endParaRPr>
          </a:p>
          <a:p>
            <a:pPr lvl="1" marL="864000" indent="-324000">
              <a:spcBef>
                <a:spcPts val="1134"/>
              </a:spcBef>
              <a:buClr>
                <a:srgbClr val="000000"/>
              </a:buClr>
              <a:buSzPct val="75000"/>
              <a:buFont typeface="Symbol" charset="2"/>
              <a:buChar char=""/>
            </a:pPr>
            <a:r>
              <a:rPr b="0" i="1" lang="en-US" sz="2800" spc="-1" strike="noStrike">
                <a:latin typeface="Tahoma"/>
              </a:rPr>
              <a:t>For Procedural:</a:t>
            </a:r>
            <a:endParaRPr b="0" i="1" lang="en-US" sz="2800" spc="-1" strike="noStrike">
              <a:latin typeface="Tahoma"/>
            </a:endParaRPr>
          </a:p>
          <a:p>
            <a:pPr lvl="1" marL="864000" indent="-324000">
              <a:spcBef>
                <a:spcPts val="1134"/>
              </a:spcBef>
              <a:buClr>
                <a:srgbClr val="000000"/>
              </a:buClr>
              <a:buSzPct val="75000"/>
              <a:buFont typeface="Symbol" charset="2"/>
              <a:buChar char=""/>
            </a:pPr>
            <a:r>
              <a:rPr b="1" i="1" lang="en-US" sz="2800" spc="-1" strike="noStrike">
                <a:latin typeface="Tahoma"/>
              </a:rPr>
              <a:t>mysqli_query($conn, $sql);</a:t>
            </a:r>
            <a:endParaRPr b="0" i="1" lang="en-US" sz="28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Remember that if you create a database, you shouldn’t specify it while connecting (in other words, only the server name, the user name, and the password should be specified)</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TextShape 1"/>
          <p:cNvSpPr txBox="1"/>
          <p:nvPr/>
        </p:nvSpPr>
        <p:spPr>
          <a:xfrm>
            <a:off x="504000" y="226080"/>
            <a:ext cx="9071640" cy="946440"/>
          </a:xfrm>
          <a:prstGeom prst="rect">
            <a:avLst/>
          </a:prstGeom>
          <a:noFill/>
          <a:ln w="0">
            <a:noFill/>
          </a:ln>
        </p:spPr>
        <p:txBody>
          <a:bodyPr lIns="0" rIns="0" tIns="0" bIns="0" anchor="ctr">
            <a:noAutofit/>
          </a:bodyPr>
          <a:p>
            <a:pPr algn="ctr">
              <a:lnSpc>
                <a:spcPct val="100000"/>
              </a:lnSpc>
            </a:pPr>
            <a:r>
              <a:rPr b="0" lang="en-US" sz="4400" spc="-1" strike="noStrike">
                <a:latin typeface="Tahoma"/>
                <a:ea typeface="Microsoft YaHei"/>
              </a:rPr>
              <a:t>Using MySQL with PHP </a:t>
            </a:r>
            <a:r>
              <a:rPr b="0" lang="en-US" sz="4400" spc="-1" strike="noStrike">
                <a:latin typeface="Tahoma"/>
              </a:rPr>
              <a:t>(continued)</a:t>
            </a:r>
            <a:endParaRPr b="0" lang="en-US" sz="4400" spc="-1" strike="noStrike">
              <a:latin typeface="Tahoma"/>
            </a:endParaRPr>
          </a:p>
        </p:txBody>
      </p:sp>
      <p:sp>
        <p:nvSpPr>
          <p:cNvPr id="386" name="TextShape 2"/>
          <p:cNvSpPr txBox="1"/>
          <p:nvPr/>
        </p:nvSpPr>
        <p:spPr>
          <a:xfrm>
            <a:off x="504000" y="1326600"/>
            <a:ext cx="9071640" cy="3288240"/>
          </a:xfrm>
          <a:prstGeom prst="rect">
            <a:avLst/>
          </a:prstGeom>
          <a:noFill/>
          <a:ln w="0">
            <a:noFill/>
          </a:ln>
        </p:spPr>
        <p:txBody>
          <a:bodyPr lIns="0" rIns="0" tIns="0" bIns="0">
            <a:normAutofit fontScale="6000"/>
          </a:bodyPr>
          <a:p>
            <a:pPr marL="432000" indent="-324000">
              <a:lnSpc>
                <a:spcPct val="100000"/>
              </a:lnSpc>
              <a:spcBef>
                <a:spcPts val="1414"/>
              </a:spcBef>
              <a:buClr>
                <a:srgbClr val="000000"/>
              </a:buClr>
              <a:buSzPct val="45000"/>
              <a:buFont typeface="Wingdings" charset="2"/>
              <a:buChar char=""/>
            </a:pPr>
            <a:r>
              <a:rPr b="0" lang="en-US" sz="3200" spc="-1" strike="noStrike">
                <a:latin typeface="Tahoma"/>
                <a:ea typeface="Microsoft YaHei"/>
              </a:rPr>
              <a:t>A prepared statement is a feature used to execute the same (or similar) SQL statements repeatedly with high efficiency. It is done by $conn→prepare($sql); usually executed by </a:t>
            </a:r>
            <a:r>
              <a:rPr b="1" lang="en-US" sz="3200" spc="-1" strike="noStrike">
                <a:latin typeface="Tahoma"/>
                <a:ea typeface="Microsoft YaHei"/>
              </a:rPr>
              <a:t>$stmt = </a:t>
            </a:r>
            <a:r>
              <a:rPr b="1" lang="en-US" sz="3200" spc="-1" strike="noStrike">
                <a:latin typeface="Tahoma"/>
              </a:rPr>
              <a:t>$conn→prepare($sql); </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Prepared statements basically work like this:</a:t>
            </a:r>
            <a:endParaRPr b="0" lang="en-US" sz="3200" spc="-1" strike="noStrike">
              <a:latin typeface="Tahoma"/>
            </a:endParaRPr>
          </a:p>
          <a:p>
            <a:pPr lvl="1" marL="864000" indent="-324000">
              <a:spcBef>
                <a:spcPts val="1134"/>
              </a:spcBef>
              <a:buClr>
                <a:srgbClr val="000000"/>
              </a:buClr>
              <a:buSzPct val="75000"/>
              <a:buFont typeface="Symbol" charset="2"/>
              <a:buChar char=""/>
            </a:pPr>
            <a:r>
              <a:rPr b="0" i="1" lang="en-US" sz="2800" spc="-1" strike="noStrike">
                <a:latin typeface="Tahoma"/>
              </a:rPr>
              <a:t>Prepare: An SQL statement template is created and sent to the database. Certain values are left unspecified, called parameters (labeled "?"). Example: INSERT INTO MyGuests VALUES(?, ?, ?)</a:t>
            </a:r>
            <a:endParaRPr b="0" i="1" lang="en-US" sz="2800" spc="-1" strike="noStrike">
              <a:latin typeface="Tahoma"/>
            </a:endParaRPr>
          </a:p>
          <a:p>
            <a:pPr lvl="1" marL="864000" indent="-324000">
              <a:spcBef>
                <a:spcPts val="1134"/>
              </a:spcBef>
              <a:buClr>
                <a:srgbClr val="000000"/>
              </a:buClr>
              <a:buSzPct val="75000"/>
              <a:buFont typeface="Symbol" charset="2"/>
              <a:buChar char=""/>
            </a:pPr>
            <a:r>
              <a:rPr b="0" i="1" lang="en-US" sz="2800" spc="-1" strike="noStrike">
                <a:latin typeface="Tahoma"/>
              </a:rPr>
              <a:t>The database parses, compiles, and performs query optimization on the SQL statement template, and stores the result without executing it</a:t>
            </a:r>
            <a:endParaRPr b="0" i="1" lang="en-US" sz="2800" spc="-1" strike="noStrike">
              <a:latin typeface="Tahoma"/>
            </a:endParaRPr>
          </a:p>
          <a:p>
            <a:pPr lvl="1" marL="864000" indent="-324000">
              <a:spcBef>
                <a:spcPts val="1134"/>
              </a:spcBef>
              <a:buClr>
                <a:srgbClr val="000000"/>
              </a:buClr>
              <a:buSzPct val="75000"/>
              <a:buFont typeface="Symbol" charset="2"/>
              <a:buChar char=""/>
            </a:pPr>
            <a:r>
              <a:rPr b="0" i="1" lang="en-US" sz="2800" spc="-1" strike="noStrike">
                <a:latin typeface="Tahoma"/>
              </a:rPr>
              <a:t>Execute: At a later time, the application binds the values to the parameters, and the database executes the statement. The application may execute the statement as many times as it wants with different values</a:t>
            </a:r>
            <a:endParaRPr b="0" i="1" lang="en-US" sz="28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Compared to executing SQL statements directly, prepared statements have three main advantages:</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Prepared statements reduce parsing time as the preparation on the query is done only once (although the statement is executed multiple times)</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Bound parameters minimize bandwidth to the server as you need send only the parameters each time, and not the whole query. It is done by </a:t>
            </a:r>
            <a:r>
              <a:rPr b="1" lang="en-US" sz="3200" spc="-1" strike="noStrike">
                <a:latin typeface="Tahoma"/>
              </a:rPr>
              <a:t>$stmt-&gt;bind_param("arguments", variables);</a:t>
            </a:r>
            <a:r>
              <a:rPr b="0" lang="en-US" sz="3200" spc="-1" strike="noStrike">
                <a:latin typeface="Tahoma"/>
              </a:rPr>
              <a:t> arguments are </a:t>
            </a:r>
            <a:r>
              <a:rPr b="1" lang="en-US" sz="3200" spc="-1" strike="noStrike">
                <a:latin typeface="Tahoma"/>
              </a:rPr>
              <a:t>i</a:t>
            </a:r>
            <a:r>
              <a:rPr b="0" lang="en-US" sz="3200" spc="-1" strike="noStrike">
                <a:latin typeface="Tahoma"/>
              </a:rPr>
              <a:t> – integer, </a:t>
            </a:r>
            <a:r>
              <a:rPr b="1" lang="en-US" sz="3200" spc="-1" strike="noStrike">
                <a:latin typeface="Tahoma"/>
              </a:rPr>
              <a:t>d</a:t>
            </a:r>
            <a:r>
              <a:rPr b="0" lang="en-US" sz="3200" spc="-1" strike="noStrike">
                <a:latin typeface="Tahoma"/>
              </a:rPr>
              <a:t> – double, </a:t>
            </a:r>
            <a:r>
              <a:rPr b="1" lang="en-US" sz="3200" spc="-1" strike="noStrike">
                <a:latin typeface="Tahoma"/>
              </a:rPr>
              <a:t>s</a:t>
            </a:r>
            <a:r>
              <a:rPr b="0" lang="en-US" sz="3200" spc="-1" strike="noStrike">
                <a:latin typeface="Tahoma"/>
              </a:rPr>
              <a:t> – string, </a:t>
            </a:r>
            <a:r>
              <a:rPr b="1" lang="en-US" sz="3200" spc="-1" strike="noStrike">
                <a:latin typeface="Tahoma"/>
              </a:rPr>
              <a:t>b</a:t>
            </a:r>
            <a:r>
              <a:rPr b="0" lang="en-US" sz="3200" spc="-1" strike="noStrike">
                <a:latin typeface="Tahoma"/>
              </a:rPr>
              <a:t> – BLOB and written in quotes. Be sure that arguments are equal to the number of variables.</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Prepared statements are very useful against SQL injections, because parameter values, which are transmitted later using a different protocol, need not be correctly escaped. If the original statement template is not derived from external input, SQL injection cannot occur.</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TextShape 1"/>
          <p:cNvSpPr txBox="1"/>
          <p:nvPr/>
        </p:nvSpPr>
        <p:spPr>
          <a:xfrm>
            <a:off x="504000" y="226080"/>
            <a:ext cx="9071640" cy="946440"/>
          </a:xfrm>
          <a:prstGeom prst="rect">
            <a:avLst/>
          </a:prstGeom>
          <a:noFill/>
          <a:ln w="0">
            <a:noFill/>
          </a:ln>
        </p:spPr>
        <p:txBody>
          <a:bodyPr lIns="0" rIns="0" tIns="0" bIns="0" anchor="ctr">
            <a:noAutofit/>
          </a:bodyPr>
          <a:p>
            <a:pPr algn="ctr">
              <a:lnSpc>
                <a:spcPct val="100000"/>
              </a:lnSpc>
            </a:pPr>
            <a:r>
              <a:rPr b="0" lang="en-US" sz="4400" spc="-1" strike="noStrike">
                <a:latin typeface="Tahoma"/>
                <a:ea typeface="Microsoft YaHei"/>
              </a:rPr>
              <a:t>Using MySQL with PHP </a:t>
            </a:r>
            <a:r>
              <a:rPr b="0" lang="en-US" sz="4400" spc="-1" strike="noStrike">
                <a:latin typeface="Tahoma"/>
              </a:rPr>
              <a:t>(continued)</a:t>
            </a:r>
            <a:endParaRPr b="0" lang="en-US" sz="4400" spc="-1" strike="noStrike">
              <a:latin typeface="Tahoma"/>
            </a:endParaRPr>
          </a:p>
        </p:txBody>
      </p:sp>
      <p:sp>
        <p:nvSpPr>
          <p:cNvPr id="388" name="TextShape 2"/>
          <p:cNvSpPr txBox="1"/>
          <p:nvPr/>
        </p:nvSpPr>
        <p:spPr>
          <a:xfrm>
            <a:off x="504000" y="1326600"/>
            <a:ext cx="9071640" cy="3288240"/>
          </a:xfrm>
          <a:prstGeom prst="rect">
            <a:avLst/>
          </a:prstGeom>
          <a:noFill/>
          <a:ln w="0">
            <a:noFill/>
          </a:ln>
        </p:spPr>
        <p:txBody>
          <a:bodyPr lIns="0" rIns="0" tIns="0" bIns="0">
            <a:normAutofit fontScale="49000"/>
          </a:bodyPr>
          <a:p>
            <a:r>
              <a:rPr b="0" lang="en-US" sz="3200" spc="-1" strike="noStrike">
                <a:latin typeface="Tahoma"/>
              </a:rPr>
              <a:t>&lt;!DOCTYPE HTML&gt;  </a:t>
            </a:r>
            <a:endParaRPr b="0" lang="en-US" sz="3200" spc="-1" strike="noStrike">
              <a:latin typeface="Tahoma"/>
            </a:endParaRPr>
          </a:p>
          <a:p>
            <a:r>
              <a:rPr b="0" lang="en-US" sz="3200" spc="-1" strike="noStrike">
                <a:latin typeface="Tahoma"/>
              </a:rPr>
              <a:t>&lt;html&gt;</a:t>
            </a:r>
            <a:endParaRPr b="0" lang="en-US" sz="3200" spc="-1" strike="noStrike">
              <a:latin typeface="Tahoma"/>
            </a:endParaRPr>
          </a:p>
          <a:p>
            <a:r>
              <a:rPr b="0" lang="en-US" sz="3200" spc="-1" strike="noStrike">
                <a:latin typeface="Tahoma"/>
              </a:rPr>
              <a:t>&lt;head&gt;</a:t>
            </a:r>
            <a:endParaRPr b="0" lang="en-US" sz="3200" spc="-1" strike="noStrike">
              <a:latin typeface="Tahoma"/>
            </a:endParaRPr>
          </a:p>
          <a:p>
            <a:r>
              <a:rPr b="0" lang="en-US" sz="3200" spc="-1" strike="noStrike">
                <a:latin typeface="Tahoma"/>
              </a:rPr>
              <a:t>&lt;style&gt;</a:t>
            </a:r>
            <a:endParaRPr b="0" lang="en-US" sz="3200" spc="-1" strike="noStrike">
              <a:latin typeface="Tahoma"/>
            </a:endParaRPr>
          </a:p>
          <a:p>
            <a:r>
              <a:rPr b="0" lang="en-US" sz="3200" spc="-1" strike="noStrike">
                <a:latin typeface="Tahoma"/>
              </a:rPr>
              <a:t>.error {color: #FF0000;}</a:t>
            </a:r>
            <a:endParaRPr b="0" lang="en-US" sz="3200" spc="-1" strike="noStrike">
              <a:latin typeface="Tahoma"/>
            </a:endParaRPr>
          </a:p>
          <a:p>
            <a:r>
              <a:rPr b="0" lang="en-US" sz="3200" spc="-1" strike="noStrike">
                <a:latin typeface="Tahoma"/>
              </a:rPr>
              <a:t>&lt;/style&gt;</a:t>
            </a:r>
            <a:endParaRPr b="0" lang="en-US" sz="3200" spc="-1" strike="noStrike">
              <a:latin typeface="Tahoma"/>
            </a:endParaRPr>
          </a:p>
          <a:p>
            <a:r>
              <a:rPr b="0" lang="en-US" sz="3200" spc="-1" strike="noStrike">
                <a:latin typeface="Tahoma"/>
              </a:rPr>
              <a:t>&lt;/head&gt;</a:t>
            </a:r>
            <a:endParaRPr b="0" lang="en-US" sz="3200" spc="-1" strike="noStrike">
              <a:latin typeface="Tahoma"/>
            </a:endParaRPr>
          </a:p>
          <a:p>
            <a:r>
              <a:rPr b="0" lang="en-US" sz="3200" spc="-1" strike="noStrike">
                <a:latin typeface="Tahoma"/>
              </a:rPr>
              <a:t>&lt;body&gt;</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TextShape 1"/>
          <p:cNvSpPr txBox="1"/>
          <p:nvPr/>
        </p:nvSpPr>
        <p:spPr>
          <a:xfrm>
            <a:off x="504000" y="177840"/>
            <a:ext cx="9071640" cy="1043280"/>
          </a:xfrm>
          <a:prstGeom prst="rect">
            <a:avLst/>
          </a:prstGeom>
          <a:noFill/>
          <a:ln w="0">
            <a:noFill/>
          </a:ln>
        </p:spPr>
        <p:txBody>
          <a:bodyPr lIns="0" rIns="0" tIns="0" bIns="0" anchor="ctr">
            <a:noAutofit/>
          </a:bodyPr>
          <a:p>
            <a:pPr algn="ctr">
              <a:lnSpc>
                <a:spcPct val="100000"/>
              </a:lnSpc>
            </a:pPr>
            <a:r>
              <a:rPr b="0" lang="en-US" sz="4400" spc="-1" strike="noStrike">
                <a:latin typeface="Tahoma"/>
                <a:ea typeface="Microsoft YaHei"/>
              </a:rPr>
              <a:t>Using MySQL with PHP (continued) </a:t>
            </a:r>
            <a:r>
              <a:rPr b="0" lang="en-US" sz="2400" spc="-1" strike="noStrike">
                <a:latin typeface="Tahoma"/>
              </a:rPr>
              <a:t>(the continue of the code)</a:t>
            </a:r>
            <a:endParaRPr b="0" lang="en-US" sz="2400" spc="-1" strike="noStrike">
              <a:latin typeface="Tahoma"/>
            </a:endParaRPr>
          </a:p>
        </p:txBody>
      </p:sp>
      <p:sp>
        <p:nvSpPr>
          <p:cNvPr id="390" name="TextShape 2"/>
          <p:cNvSpPr txBox="1"/>
          <p:nvPr/>
        </p:nvSpPr>
        <p:spPr>
          <a:xfrm>
            <a:off x="504000" y="1326600"/>
            <a:ext cx="9071640" cy="3288240"/>
          </a:xfrm>
          <a:prstGeom prst="rect">
            <a:avLst/>
          </a:prstGeom>
          <a:noFill/>
          <a:ln w="0">
            <a:noFill/>
          </a:ln>
        </p:spPr>
        <p:txBody>
          <a:bodyPr lIns="0" rIns="0" tIns="0" bIns="0">
            <a:normAutofit fontScale="19000"/>
          </a:bodyPr>
          <a:p>
            <a:r>
              <a:rPr b="0" lang="en-US" sz="3200" spc="-1" strike="noStrike">
                <a:latin typeface="Tahoma"/>
              </a:rPr>
              <a:t>&lt;?php</a:t>
            </a:r>
            <a:endParaRPr b="0" lang="en-US" sz="3200" spc="-1" strike="noStrike">
              <a:latin typeface="Tahoma"/>
            </a:endParaRPr>
          </a:p>
          <a:p>
            <a:r>
              <a:rPr b="0" lang="en-US" sz="3200" spc="-1" strike="noStrike">
                <a:latin typeface="Tahoma"/>
              </a:rPr>
              <a:t>$servername = "localhost";</a:t>
            </a:r>
            <a:endParaRPr b="0" lang="en-US" sz="3200" spc="-1" strike="noStrike">
              <a:latin typeface="Tahoma"/>
            </a:endParaRPr>
          </a:p>
          <a:p>
            <a:r>
              <a:rPr b="0" lang="en-US" sz="3200" spc="-1" strike="noStrike">
                <a:latin typeface="Tahoma"/>
              </a:rPr>
              <a:t>$username = "root";</a:t>
            </a:r>
            <a:endParaRPr b="0" lang="en-US" sz="3200" spc="-1" strike="noStrike">
              <a:latin typeface="Tahoma"/>
            </a:endParaRPr>
          </a:p>
          <a:p>
            <a:r>
              <a:rPr b="0" lang="en-US" sz="3200" spc="-1" strike="noStrike">
                <a:latin typeface="Tahoma"/>
              </a:rPr>
              <a:t>$password = "root";</a:t>
            </a:r>
            <a:endParaRPr b="0" lang="en-US" sz="3200" spc="-1" strike="noStrike">
              <a:latin typeface="Tahoma"/>
            </a:endParaRPr>
          </a:p>
          <a:p>
            <a:r>
              <a:rPr b="0" lang="en-US" sz="3200" spc="-1" strike="noStrike">
                <a:latin typeface="Tahoma"/>
              </a:rPr>
              <a:t>$dbname = "myDB";</a:t>
            </a:r>
            <a:endParaRPr b="0" lang="en-US" sz="3200" spc="-1" strike="noStrike">
              <a:latin typeface="Tahoma"/>
            </a:endParaRPr>
          </a:p>
          <a:p>
            <a:endParaRPr b="0" lang="en-US" sz="3200" spc="-1" strike="noStrike">
              <a:latin typeface="Tahoma"/>
            </a:endParaRPr>
          </a:p>
          <a:p>
            <a:r>
              <a:rPr b="0" lang="en-US" sz="3200" spc="-1" strike="noStrike">
                <a:latin typeface="Tahoma"/>
              </a:rPr>
              <a:t>// Create connection</a:t>
            </a:r>
            <a:endParaRPr b="0" lang="en-US" sz="3200" spc="-1" strike="noStrike">
              <a:latin typeface="Tahoma"/>
            </a:endParaRPr>
          </a:p>
          <a:p>
            <a:r>
              <a:rPr b="0" lang="en-US" sz="3200" spc="-1" strike="noStrike">
                <a:latin typeface="Tahoma"/>
              </a:rPr>
              <a:t>$conn = new mysqli($servername, $username, $password, $dbname);</a:t>
            </a:r>
            <a:endParaRPr b="0" lang="en-US" sz="3200" spc="-1" strike="noStrike">
              <a:latin typeface="Tahoma"/>
            </a:endParaRPr>
          </a:p>
          <a:p>
            <a:r>
              <a:rPr b="0" lang="en-US" sz="3200" spc="-1" strike="noStrike">
                <a:latin typeface="Tahoma"/>
              </a:rPr>
              <a:t>// Check connection</a:t>
            </a:r>
            <a:endParaRPr b="0" lang="en-US" sz="3200" spc="-1" strike="noStrike">
              <a:latin typeface="Tahoma"/>
            </a:endParaRPr>
          </a:p>
          <a:p>
            <a:r>
              <a:rPr b="0" lang="en-US" sz="3200" spc="-1" strike="noStrike">
                <a:latin typeface="Tahoma"/>
              </a:rPr>
              <a:t>if ($conn-&gt;connect_error) {</a:t>
            </a:r>
            <a:endParaRPr b="0" lang="en-US" sz="3200" spc="-1" strike="noStrike">
              <a:latin typeface="Tahoma"/>
            </a:endParaRPr>
          </a:p>
          <a:p>
            <a:r>
              <a:rPr b="0" lang="en-US" sz="3200" spc="-1" strike="noStrike">
                <a:latin typeface="Tahoma"/>
              </a:rPr>
              <a:t>  </a:t>
            </a:r>
            <a:r>
              <a:rPr b="0" lang="en-US" sz="3200" spc="-1" strike="noStrike">
                <a:latin typeface="Tahoma"/>
              </a:rPr>
              <a:t>die("Connection failed: " . $conn-&gt;connect_error);</a:t>
            </a:r>
            <a:endParaRPr b="0" lang="en-US" sz="3200" spc="-1" strike="noStrike">
              <a:latin typeface="Tahoma"/>
            </a:endParaRPr>
          </a:p>
          <a:p>
            <a:r>
              <a:rPr b="0" lang="en-US" sz="3200" spc="-1" strike="noStrike">
                <a:latin typeface="Tahoma"/>
              </a:rPr>
              <a:t>}</a:t>
            </a:r>
            <a:endParaRPr b="0" lang="en-US" sz="3200" spc="-1" strike="noStrike">
              <a:latin typeface="Tahoma"/>
            </a:endParaRPr>
          </a:p>
          <a:p>
            <a:r>
              <a:rPr b="0" lang="en-US" sz="3200" spc="-1" strike="noStrike">
                <a:latin typeface="Tahoma"/>
              </a:rPr>
              <a:t>?&gt;</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TextShape 1"/>
          <p:cNvSpPr txBox="1"/>
          <p:nvPr/>
        </p:nvSpPr>
        <p:spPr>
          <a:xfrm>
            <a:off x="504000" y="177840"/>
            <a:ext cx="9071640" cy="1043280"/>
          </a:xfrm>
          <a:prstGeom prst="rect">
            <a:avLst/>
          </a:prstGeom>
          <a:noFill/>
          <a:ln w="0">
            <a:noFill/>
          </a:ln>
        </p:spPr>
        <p:txBody>
          <a:bodyPr lIns="0" rIns="0" tIns="0" bIns="0" anchor="ctr">
            <a:noAutofit/>
          </a:bodyPr>
          <a:p>
            <a:pPr algn="ctr">
              <a:lnSpc>
                <a:spcPct val="100000"/>
              </a:lnSpc>
            </a:pPr>
            <a:r>
              <a:rPr b="0" lang="en-US" sz="4400" spc="-1" strike="noStrike">
                <a:latin typeface="Tahoma"/>
                <a:ea typeface="Microsoft YaHei"/>
              </a:rPr>
              <a:t>Using MySQL with PHP (continued) </a:t>
            </a:r>
            <a:r>
              <a:rPr b="0" lang="en-US" sz="2400" spc="-1" strike="noStrike">
                <a:latin typeface="Tahoma"/>
              </a:rPr>
              <a:t>(the continue of the code)</a:t>
            </a:r>
            <a:endParaRPr b="0" lang="en-US" sz="2400" spc="-1" strike="noStrike">
              <a:latin typeface="Tahoma"/>
            </a:endParaRPr>
          </a:p>
        </p:txBody>
      </p:sp>
      <p:sp>
        <p:nvSpPr>
          <p:cNvPr id="392" name="TextShape 2"/>
          <p:cNvSpPr txBox="1"/>
          <p:nvPr/>
        </p:nvSpPr>
        <p:spPr>
          <a:xfrm>
            <a:off x="504000" y="1326600"/>
            <a:ext cx="9071640" cy="3288240"/>
          </a:xfrm>
          <a:prstGeom prst="rect">
            <a:avLst/>
          </a:prstGeom>
          <a:noFill/>
          <a:ln w="0">
            <a:noFill/>
          </a:ln>
        </p:spPr>
        <p:txBody>
          <a:bodyPr lIns="0" rIns="0" tIns="0" bIns="0">
            <a:normAutofit fontScale="12000"/>
          </a:bodyPr>
          <a:p>
            <a:r>
              <a:rPr b="0" lang="en-US" sz="3200" spc="-1" strike="noStrike">
                <a:latin typeface="Tahoma"/>
              </a:rPr>
              <a:t>&lt;?php</a:t>
            </a:r>
            <a:endParaRPr b="0" lang="en-US" sz="3200" spc="-1" strike="noStrike">
              <a:latin typeface="Tahoma"/>
            </a:endParaRPr>
          </a:p>
          <a:p>
            <a:r>
              <a:rPr b="0" lang="en-US" sz="3200" spc="-1" strike="noStrike">
                <a:latin typeface="Tahoma"/>
              </a:rPr>
              <a:t>// define variables and set to empty values</a:t>
            </a:r>
            <a:endParaRPr b="0" lang="en-US" sz="3200" spc="-1" strike="noStrike">
              <a:latin typeface="Tahoma"/>
            </a:endParaRPr>
          </a:p>
          <a:p>
            <a:r>
              <a:rPr b="0" lang="en-US" sz="3200" spc="-1" strike="noStrike">
                <a:latin typeface="Tahoma"/>
              </a:rPr>
              <a:t>$nameErr = $emailErr = $genderErr = $websiteErr = "";</a:t>
            </a:r>
            <a:endParaRPr b="0" lang="en-US" sz="3200" spc="-1" strike="noStrike">
              <a:latin typeface="Tahoma"/>
            </a:endParaRPr>
          </a:p>
          <a:p>
            <a:r>
              <a:rPr b="0" lang="en-US" sz="3200" spc="-1" strike="noStrike">
                <a:latin typeface="Tahoma"/>
              </a:rPr>
              <a:t>$name = $email = $gender = $comment = $website = "";</a:t>
            </a:r>
            <a:endParaRPr b="0" lang="en-US" sz="3200" spc="-1" strike="noStrike">
              <a:latin typeface="Tahoma"/>
            </a:endParaRPr>
          </a:p>
          <a:p>
            <a:endParaRPr b="0" lang="en-US" sz="3200" spc="-1" strike="noStrike">
              <a:latin typeface="Tahoma"/>
            </a:endParaRPr>
          </a:p>
          <a:p>
            <a:r>
              <a:rPr b="0" lang="en-US" sz="3200" spc="-1" strike="noStrike">
                <a:latin typeface="Tahoma"/>
              </a:rPr>
              <a:t>if ($_SERVER["REQUEST_METHOD"] == "POST") {</a:t>
            </a:r>
            <a:endParaRPr b="0" lang="en-US" sz="3200" spc="-1" strike="noStrike">
              <a:latin typeface="Tahoma"/>
            </a:endParaRPr>
          </a:p>
          <a:p>
            <a:r>
              <a:rPr b="0" lang="en-US" sz="3200" spc="-1" strike="noStrike">
                <a:latin typeface="Tahoma"/>
              </a:rPr>
              <a:t>  </a:t>
            </a:r>
            <a:r>
              <a:rPr b="0" lang="en-US" sz="3200" spc="-1" strike="noStrike">
                <a:latin typeface="Tahoma"/>
              </a:rPr>
              <a:t>if (empty($_POST["name"])) {</a:t>
            </a:r>
            <a:endParaRPr b="0" lang="en-US" sz="3200" spc="-1" strike="noStrike">
              <a:latin typeface="Tahoma"/>
            </a:endParaRPr>
          </a:p>
          <a:p>
            <a:r>
              <a:rPr b="0" lang="en-US" sz="3200" spc="-1" strike="noStrike">
                <a:latin typeface="Tahoma"/>
              </a:rPr>
              <a:t>    </a:t>
            </a:r>
            <a:r>
              <a:rPr b="0" lang="en-US" sz="3200" spc="-1" strike="noStrike">
                <a:latin typeface="Tahoma"/>
              </a:rPr>
              <a:t>$nameErr = "Name is required";</a:t>
            </a:r>
            <a:endParaRPr b="0" lang="en-US" sz="3200" spc="-1" strike="noStrike">
              <a:latin typeface="Tahoma"/>
            </a:endParaRPr>
          </a:p>
          <a:p>
            <a:r>
              <a:rPr b="0" lang="en-US" sz="3200" spc="-1" strike="noStrike">
                <a:latin typeface="Tahoma"/>
              </a:rPr>
              <a:t>  </a:t>
            </a:r>
            <a:r>
              <a:rPr b="0" lang="en-US" sz="3200" spc="-1" strike="noStrike">
                <a:latin typeface="Tahoma"/>
              </a:rPr>
              <a:t>} else {</a:t>
            </a:r>
            <a:endParaRPr b="0" lang="en-US" sz="3200" spc="-1" strike="noStrike">
              <a:latin typeface="Tahoma"/>
            </a:endParaRPr>
          </a:p>
          <a:p>
            <a:r>
              <a:rPr b="0" lang="en-US" sz="3200" spc="-1" strike="noStrike">
                <a:latin typeface="Tahoma"/>
              </a:rPr>
              <a:t>    </a:t>
            </a:r>
            <a:r>
              <a:rPr b="0" lang="en-US" sz="3200" spc="-1" strike="noStrike">
                <a:latin typeface="Tahoma"/>
              </a:rPr>
              <a:t>$name = test_input($_POST["name"]);</a:t>
            </a:r>
            <a:endParaRPr b="0" lang="en-US" sz="3200" spc="-1" strike="noStrike">
              <a:latin typeface="Tahoma"/>
            </a:endParaRPr>
          </a:p>
          <a:p>
            <a:r>
              <a:rPr b="0" lang="en-US" sz="3200" spc="-1" strike="noStrike">
                <a:latin typeface="Tahoma"/>
              </a:rPr>
              <a:t>  </a:t>
            </a:r>
            <a:r>
              <a:rPr b="0" lang="en-US" sz="3200" spc="-1" strike="noStrike">
                <a:latin typeface="Tahoma"/>
              </a:rPr>
              <a:t>}</a:t>
            </a:r>
            <a:endParaRPr b="0" lang="en-US" sz="3200" spc="-1" strike="noStrike">
              <a:latin typeface="Tahoma"/>
            </a:endParaRPr>
          </a:p>
          <a:p>
            <a:r>
              <a:rPr b="0" lang="en-US" sz="3200" spc="-1" strike="noStrike">
                <a:latin typeface="Tahoma"/>
              </a:rPr>
              <a:t>  </a:t>
            </a:r>
            <a:endParaRPr b="0" lang="en-US" sz="3200" spc="-1" strike="noStrike">
              <a:latin typeface="Tahoma"/>
            </a:endParaRPr>
          </a:p>
          <a:p>
            <a:r>
              <a:rPr b="0" lang="en-US" sz="3200" spc="-1" strike="noStrike">
                <a:latin typeface="Tahoma"/>
              </a:rPr>
              <a:t>  </a:t>
            </a:r>
            <a:r>
              <a:rPr b="0" lang="en-US" sz="3200" spc="-1" strike="noStrike">
                <a:latin typeface="Tahoma"/>
              </a:rPr>
              <a:t>if (empty($_POST["email"])) {</a:t>
            </a:r>
            <a:endParaRPr b="0" lang="en-US" sz="3200" spc="-1" strike="noStrike">
              <a:latin typeface="Tahoma"/>
            </a:endParaRPr>
          </a:p>
          <a:p>
            <a:r>
              <a:rPr b="0" lang="en-US" sz="3200" spc="-1" strike="noStrike">
                <a:latin typeface="Tahoma"/>
              </a:rPr>
              <a:t>    </a:t>
            </a:r>
            <a:r>
              <a:rPr b="0" lang="en-US" sz="3200" spc="-1" strike="noStrike">
                <a:latin typeface="Tahoma"/>
              </a:rPr>
              <a:t>$emailErr = "Email is required";</a:t>
            </a:r>
            <a:endParaRPr b="0" lang="en-US" sz="3200" spc="-1" strike="noStrike">
              <a:latin typeface="Tahoma"/>
            </a:endParaRPr>
          </a:p>
          <a:p>
            <a:r>
              <a:rPr b="0" lang="en-US" sz="3200" spc="-1" strike="noStrike">
                <a:latin typeface="Tahoma"/>
              </a:rPr>
              <a:t>  </a:t>
            </a:r>
            <a:r>
              <a:rPr b="0" lang="en-US" sz="3200" spc="-1" strike="noStrike">
                <a:latin typeface="Tahoma"/>
              </a:rPr>
              <a:t>} else {</a:t>
            </a:r>
            <a:endParaRPr b="0" lang="en-US" sz="3200" spc="-1" strike="noStrike">
              <a:latin typeface="Tahoma"/>
            </a:endParaRPr>
          </a:p>
          <a:p>
            <a:r>
              <a:rPr b="0" lang="en-US" sz="3200" spc="-1" strike="noStrike">
                <a:latin typeface="Tahoma"/>
              </a:rPr>
              <a:t>    </a:t>
            </a:r>
            <a:r>
              <a:rPr b="0" lang="en-US" sz="3200" spc="-1" strike="noStrike">
                <a:latin typeface="Tahoma"/>
              </a:rPr>
              <a:t>$email = test_input($_POST["email"]);</a:t>
            </a:r>
            <a:endParaRPr b="0" lang="en-US" sz="3200" spc="-1" strike="noStrike">
              <a:latin typeface="Tahoma"/>
            </a:endParaRPr>
          </a:p>
          <a:p>
            <a:r>
              <a:rPr b="0" lang="en-US" sz="3200" spc="-1" strike="noStrike">
                <a:latin typeface="Tahoma"/>
              </a:rPr>
              <a:t>  </a:t>
            </a:r>
            <a:r>
              <a:rPr b="0" lang="en-US" sz="3200" spc="-1" strike="noStrike">
                <a:latin typeface="Tahoma"/>
              </a:rPr>
              <a:t>}</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TextShape 1"/>
          <p:cNvSpPr txBox="1"/>
          <p:nvPr/>
        </p:nvSpPr>
        <p:spPr>
          <a:xfrm>
            <a:off x="346680" y="2194560"/>
            <a:ext cx="9071640" cy="946440"/>
          </a:xfrm>
          <a:prstGeom prst="rect">
            <a:avLst/>
          </a:prstGeom>
          <a:noFill/>
          <a:ln w="0">
            <a:noFill/>
          </a:ln>
        </p:spPr>
        <p:txBody>
          <a:bodyPr lIns="0" rIns="0" tIns="0" bIns="0" anchor="ctr">
            <a:noAutofit/>
          </a:bodyPr>
          <a:p>
            <a:pPr algn="ctr"/>
            <a:r>
              <a:rPr b="0" lang="en-US" sz="4400" spc="-1" strike="noStrike">
                <a:latin typeface="Tahoma"/>
              </a:rPr>
              <a:t>&lt;input&gt;</a:t>
            </a:r>
            <a:endParaRPr b="0" lang="en-US" sz="4400" spc="-1" strike="noStrike">
              <a:latin typeface="Tahoma"/>
            </a:endParaRPr>
          </a:p>
        </p:txBody>
      </p:sp>
    </p:spTree>
  </p:cSld>
  <mc:AlternateContent>
    <mc:Choice Requires="p14">
      <p:transition spd="slow" p14:dur="2000"/>
    </mc:Choice>
    <mc:Fallback>
      <p:transition spd="slow"/>
    </mc:Fallback>
  </mc:AlternateContent>
</p:sld>
</file>

<file path=ppt/slides/slide1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TextShape 1"/>
          <p:cNvSpPr txBox="1"/>
          <p:nvPr/>
        </p:nvSpPr>
        <p:spPr>
          <a:xfrm>
            <a:off x="504000" y="177840"/>
            <a:ext cx="9071640" cy="1043280"/>
          </a:xfrm>
          <a:prstGeom prst="rect">
            <a:avLst/>
          </a:prstGeom>
          <a:noFill/>
          <a:ln w="0">
            <a:noFill/>
          </a:ln>
        </p:spPr>
        <p:txBody>
          <a:bodyPr lIns="0" rIns="0" tIns="0" bIns="0" anchor="ctr">
            <a:noAutofit/>
          </a:bodyPr>
          <a:p>
            <a:pPr algn="ctr">
              <a:lnSpc>
                <a:spcPct val="100000"/>
              </a:lnSpc>
            </a:pPr>
            <a:r>
              <a:rPr b="0" lang="en-US" sz="4400" spc="-1" strike="noStrike">
                <a:latin typeface="Tahoma"/>
                <a:ea typeface="Microsoft YaHei"/>
              </a:rPr>
              <a:t>Using MySQL with PHP (continued) </a:t>
            </a:r>
            <a:r>
              <a:rPr b="0" lang="en-US" sz="2400" spc="-1" strike="noStrike">
                <a:latin typeface="Tahoma"/>
              </a:rPr>
              <a:t>(the continue of the code)</a:t>
            </a:r>
            <a:endParaRPr b="0" lang="en-US" sz="2400" spc="-1" strike="noStrike">
              <a:latin typeface="Tahoma"/>
            </a:endParaRPr>
          </a:p>
        </p:txBody>
      </p:sp>
      <p:sp>
        <p:nvSpPr>
          <p:cNvPr id="394" name="TextShape 2"/>
          <p:cNvSpPr txBox="1"/>
          <p:nvPr/>
        </p:nvSpPr>
        <p:spPr>
          <a:xfrm>
            <a:off x="504000" y="1326600"/>
            <a:ext cx="9071640" cy="3288240"/>
          </a:xfrm>
          <a:prstGeom prst="rect">
            <a:avLst/>
          </a:prstGeom>
          <a:noFill/>
          <a:ln w="0">
            <a:noFill/>
          </a:ln>
        </p:spPr>
        <p:txBody>
          <a:bodyPr lIns="0" rIns="0" tIns="0" bIns="0">
            <a:normAutofit fontScale="37000"/>
          </a:bodyPr>
          <a:p>
            <a:r>
              <a:rPr b="0" lang="en-US" sz="3200" spc="-1" strike="noStrike">
                <a:latin typeface="Tahoma"/>
              </a:rPr>
              <a:t>if (empty($_POST["website"])) {$website = "";} else {$website = test_input($_POST["website"]);}</a:t>
            </a:r>
            <a:endParaRPr b="0" lang="en-US" sz="3200" spc="-1" strike="noStrike">
              <a:latin typeface="Tahoma"/>
            </a:endParaRPr>
          </a:p>
          <a:p>
            <a:endParaRPr b="0" lang="en-US" sz="3200" spc="-1" strike="noStrike">
              <a:latin typeface="Tahoma"/>
            </a:endParaRPr>
          </a:p>
          <a:p>
            <a:r>
              <a:rPr b="0" lang="en-US" sz="3200" spc="-1" strike="noStrike">
                <a:latin typeface="Tahoma"/>
              </a:rPr>
              <a:t>if (empty($_POST["comment"])) {$comment = "";} else {$comment = test_input($_POST["comment"]);}</a:t>
            </a:r>
            <a:endParaRPr b="0" lang="en-US" sz="3200" spc="-1" strike="noStrike">
              <a:latin typeface="Tahoma"/>
            </a:endParaRPr>
          </a:p>
          <a:p>
            <a:endParaRPr b="0" lang="en-US" sz="3200" spc="-1" strike="noStrike">
              <a:latin typeface="Tahoma"/>
            </a:endParaRPr>
          </a:p>
          <a:p>
            <a:r>
              <a:rPr b="0" lang="en-US" sz="3200" spc="-1" strike="noStrike">
                <a:latin typeface="Tahoma"/>
              </a:rPr>
              <a:t>if (empty($_POST["gender"])) {$genderErr = "Gender is required";} else {$gender = test_input($_POST["gender"]);}</a:t>
            </a:r>
            <a:endParaRPr b="0" lang="en-US" sz="3200" spc="-1" strike="noStrike">
              <a:latin typeface="Tahoma"/>
            </a:endParaRPr>
          </a:p>
          <a:p>
            <a:r>
              <a:rPr b="0" lang="en-US" sz="3200" spc="-1" strike="noStrike">
                <a:latin typeface="Tahoma"/>
              </a:rPr>
              <a:t>}</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TextShape 1"/>
          <p:cNvSpPr txBox="1"/>
          <p:nvPr/>
        </p:nvSpPr>
        <p:spPr>
          <a:xfrm>
            <a:off x="504000" y="177840"/>
            <a:ext cx="9071640" cy="1043280"/>
          </a:xfrm>
          <a:prstGeom prst="rect">
            <a:avLst/>
          </a:prstGeom>
          <a:noFill/>
          <a:ln w="0">
            <a:noFill/>
          </a:ln>
        </p:spPr>
        <p:txBody>
          <a:bodyPr lIns="0" rIns="0" tIns="0" bIns="0" anchor="ctr">
            <a:noAutofit/>
          </a:bodyPr>
          <a:p>
            <a:pPr algn="ctr">
              <a:lnSpc>
                <a:spcPct val="100000"/>
              </a:lnSpc>
            </a:pPr>
            <a:r>
              <a:rPr b="0" lang="en-US" sz="4400" spc="-1" strike="noStrike">
                <a:latin typeface="Tahoma"/>
                <a:ea typeface="Microsoft YaHei"/>
              </a:rPr>
              <a:t>Using MySQL with PHP (continued) </a:t>
            </a:r>
            <a:r>
              <a:rPr b="0" lang="en-US" sz="2400" spc="-1" strike="noStrike">
                <a:latin typeface="Tahoma"/>
              </a:rPr>
              <a:t>(the continue of the code)</a:t>
            </a:r>
            <a:endParaRPr b="0" lang="en-US" sz="2400" spc="-1" strike="noStrike">
              <a:latin typeface="Tahoma"/>
            </a:endParaRPr>
          </a:p>
        </p:txBody>
      </p:sp>
      <p:sp>
        <p:nvSpPr>
          <p:cNvPr id="396" name="TextShape 2"/>
          <p:cNvSpPr txBox="1"/>
          <p:nvPr/>
        </p:nvSpPr>
        <p:spPr>
          <a:xfrm>
            <a:off x="504000" y="1326600"/>
            <a:ext cx="9071640" cy="3288240"/>
          </a:xfrm>
          <a:prstGeom prst="rect">
            <a:avLst/>
          </a:prstGeom>
          <a:noFill/>
          <a:ln w="0">
            <a:noFill/>
          </a:ln>
        </p:spPr>
        <p:txBody>
          <a:bodyPr lIns="0" rIns="0" tIns="0" bIns="0">
            <a:normAutofit fontScale="61000"/>
          </a:bodyPr>
          <a:p>
            <a:r>
              <a:rPr b="0" lang="en-US" sz="3200" spc="-1" strike="noStrike">
                <a:latin typeface="Tahoma"/>
              </a:rPr>
              <a:t>function test_input($data) {</a:t>
            </a:r>
            <a:endParaRPr b="0" lang="en-US" sz="3200" spc="-1" strike="noStrike">
              <a:latin typeface="Tahoma"/>
            </a:endParaRPr>
          </a:p>
          <a:p>
            <a:r>
              <a:rPr b="0" lang="en-US" sz="3200" spc="-1" strike="noStrike">
                <a:latin typeface="Tahoma"/>
              </a:rPr>
              <a:t>  </a:t>
            </a:r>
            <a:r>
              <a:rPr b="0" lang="en-US" sz="3200" spc="-1" strike="noStrike">
                <a:latin typeface="Tahoma"/>
              </a:rPr>
              <a:t>$data = trim($data);</a:t>
            </a:r>
            <a:endParaRPr b="0" lang="en-US" sz="3200" spc="-1" strike="noStrike">
              <a:latin typeface="Tahoma"/>
            </a:endParaRPr>
          </a:p>
          <a:p>
            <a:r>
              <a:rPr b="0" lang="en-US" sz="3200" spc="-1" strike="noStrike">
                <a:latin typeface="Tahoma"/>
              </a:rPr>
              <a:t>  </a:t>
            </a:r>
            <a:r>
              <a:rPr b="0" lang="en-US" sz="3200" spc="-1" strike="noStrike">
                <a:latin typeface="Tahoma"/>
              </a:rPr>
              <a:t>$data = stripslashes($data);</a:t>
            </a:r>
            <a:endParaRPr b="0" lang="en-US" sz="3200" spc="-1" strike="noStrike">
              <a:latin typeface="Tahoma"/>
            </a:endParaRPr>
          </a:p>
          <a:p>
            <a:r>
              <a:rPr b="0" lang="en-US" sz="3200" spc="-1" strike="noStrike">
                <a:latin typeface="Tahoma"/>
              </a:rPr>
              <a:t>  </a:t>
            </a:r>
            <a:r>
              <a:rPr b="0" lang="en-US" sz="3200" spc="-1" strike="noStrike">
                <a:latin typeface="Tahoma"/>
              </a:rPr>
              <a:t>$data = htmlspecialchars($data);</a:t>
            </a:r>
            <a:endParaRPr b="0" lang="en-US" sz="3200" spc="-1" strike="noStrike">
              <a:latin typeface="Tahoma"/>
            </a:endParaRPr>
          </a:p>
          <a:p>
            <a:r>
              <a:rPr b="0" lang="en-US" sz="3200" spc="-1" strike="noStrike">
                <a:latin typeface="Tahoma"/>
              </a:rPr>
              <a:t>  </a:t>
            </a:r>
            <a:r>
              <a:rPr b="0" lang="en-US" sz="3200" spc="-1" strike="noStrike">
                <a:latin typeface="Tahoma"/>
              </a:rPr>
              <a:t>return $data;</a:t>
            </a:r>
            <a:endParaRPr b="0" lang="en-US" sz="3200" spc="-1" strike="noStrike">
              <a:latin typeface="Tahoma"/>
            </a:endParaRPr>
          </a:p>
          <a:p>
            <a:r>
              <a:rPr b="0" lang="en-US" sz="3200" spc="-1" strike="noStrike">
                <a:latin typeface="Tahoma"/>
              </a:rPr>
              <a:t>}</a:t>
            </a:r>
            <a:endParaRPr b="0" lang="en-US" sz="3200" spc="-1" strike="noStrike">
              <a:latin typeface="Tahoma"/>
            </a:endParaRPr>
          </a:p>
          <a:p>
            <a:r>
              <a:rPr b="0" lang="en-US" sz="3200" spc="-1" strike="noStrike">
                <a:latin typeface="Tahoma"/>
              </a:rPr>
              <a:t>?&gt;</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TextShape 1"/>
          <p:cNvSpPr txBox="1"/>
          <p:nvPr/>
        </p:nvSpPr>
        <p:spPr>
          <a:xfrm>
            <a:off x="504000" y="177840"/>
            <a:ext cx="9071640" cy="1043280"/>
          </a:xfrm>
          <a:prstGeom prst="rect">
            <a:avLst/>
          </a:prstGeom>
          <a:noFill/>
          <a:ln w="0">
            <a:noFill/>
          </a:ln>
        </p:spPr>
        <p:txBody>
          <a:bodyPr lIns="0" rIns="0" tIns="0" bIns="0" anchor="ctr">
            <a:noAutofit/>
          </a:bodyPr>
          <a:p>
            <a:pPr algn="ctr">
              <a:lnSpc>
                <a:spcPct val="100000"/>
              </a:lnSpc>
            </a:pPr>
            <a:r>
              <a:rPr b="0" lang="en-US" sz="4400" spc="-1" strike="noStrike">
                <a:latin typeface="Tahoma"/>
                <a:ea typeface="Microsoft YaHei"/>
              </a:rPr>
              <a:t>Using MySQL with PHP (continued) </a:t>
            </a:r>
            <a:r>
              <a:rPr b="0" lang="en-US" sz="2400" spc="-1" strike="noStrike">
                <a:latin typeface="Tahoma"/>
              </a:rPr>
              <a:t>(the continue of the code)</a:t>
            </a:r>
            <a:endParaRPr b="0" lang="en-US" sz="2400" spc="-1" strike="noStrike">
              <a:latin typeface="Tahoma"/>
            </a:endParaRPr>
          </a:p>
        </p:txBody>
      </p:sp>
      <p:sp>
        <p:nvSpPr>
          <p:cNvPr id="398" name="TextShape 2"/>
          <p:cNvSpPr txBox="1"/>
          <p:nvPr/>
        </p:nvSpPr>
        <p:spPr>
          <a:xfrm>
            <a:off x="504000" y="1326600"/>
            <a:ext cx="9071640" cy="3288240"/>
          </a:xfrm>
          <a:prstGeom prst="rect">
            <a:avLst/>
          </a:prstGeom>
          <a:noFill/>
          <a:ln w="0">
            <a:noFill/>
          </a:ln>
        </p:spPr>
        <p:txBody>
          <a:bodyPr lIns="0" rIns="0" tIns="0" bIns="0">
            <a:normAutofit fontScale="13000"/>
          </a:bodyPr>
          <a:p>
            <a:pPr>
              <a:lnSpc>
                <a:spcPct val="100000"/>
              </a:lnSpc>
              <a:spcBef>
                <a:spcPts val="1414"/>
              </a:spcBef>
            </a:pPr>
            <a:r>
              <a:rPr b="0" lang="en-US" sz="3200" spc="-1" strike="noStrike">
                <a:latin typeface="Tahoma"/>
              </a:rPr>
              <a:t>&lt;h2&gt;PHP Form Validation Example&lt;/h2&gt;&lt;p&gt;&lt;span class="error"&gt;* required field&lt;/span&gt;&lt;/p&gt;&lt;form method="post" action="&lt;?php echo htmlspecialchars($_SERVER["PHP_SELF"]);?&gt;"&gt;Name: &lt;input type="text" name="name"&gt;&lt;span class="error"&gt;* &lt;?php echo $nameErr;?&gt;&lt;/span&gt;&lt;br&gt;&lt;br&gt;E-mail: &lt;input type="text" name="email"&gt;&lt;span class="error"&gt;* &lt;?php echo $emailErr;?&gt;&lt;/span&gt;&lt;br&gt;&lt;br&gt;Website: &lt;input type="text" name="website"&gt;&lt;span class="error"&gt;&lt;?php echo $websiteErr;?&gt;&lt;/span&gt;&lt;br&gt;&lt;br&gt;Comment: &lt;textarea name="comment" rows="5" cols="40"&gt;&lt;/textarea&gt;&lt;br&gt;&lt;br&gt;Gender:&lt;input type="radio" name="gender" value="female"&gt;Female&lt;input type="radio" name="gender" value="male"&gt;Male&lt;input type="radio" name="gender" value="other"&gt;Other&lt;span class="error"&gt;* &lt;?php echo $genderErr;?&gt;&lt;/span&gt;&lt;br&gt;&lt;br&gt;&lt;input type="submit" name="submit" value="Submit"&gt;&lt;/form&gt;</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TextShape 1"/>
          <p:cNvSpPr txBox="1"/>
          <p:nvPr/>
        </p:nvSpPr>
        <p:spPr>
          <a:xfrm>
            <a:off x="504000" y="177840"/>
            <a:ext cx="9071640" cy="1043280"/>
          </a:xfrm>
          <a:prstGeom prst="rect">
            <a:avLst/>
          </a:prstGeom>
          <a:noFill/>
          <a:ln w="0">
            <a:noFill/>
          </a:ln>
        </p:spPr>
        <p:txBody>
          <a:bodyPr lIns="0" rIns="0" tIns="0" bIns="0" anchor="ctr">
            <a:noAutofit/>
          </a:bodyPr>
          <a:p>
            <a:pPr algn="ctr">
              <a:lnSpc>
                <a:spcPct val="100000"/>
              </a:lnSpc>
            </a:pPr>
            <a:r>
              <a:rPr b="0" lang="en-US" sz="4400" spc="-1" strike="noStrike">
                <a:latin typeface="Tahoma"/>
                <a:ea typeface="Microsoft YaHei"/>
              </a:rPr>
              <a:t>Using MySQL with PHP (continued) </a:t>
            </a:r>
            <a:r>
              <a:rPr b="0" lang="en-US" sz="2400" spc="-1" strike="noStrike">
                <a:latin typeface="Tahoma"/>
              </a:rPr>
              <a:t>(the continue of the code)</a:t>
            </a:r>
            <a:endParaRPr b="0" lang="en-US" sz="2400" spc="-1" strike="noStrike">
              <a:latin typeface="Tahoma"/>
            </a:endParaRPr>
          </a:p>
        </p:txBody>
      </p:sp>
      <p:sp>
        <p:nvSpPr>
          <p:cNvPr id="400" name="TextShape 2"/>
          <p:cNvSpPr txBox="1"/>
          <p:nvPr/>
        </p:nvSpPr>
        <p:spPr>
          <a:xfrm>
            <a:off x="504000" y="1326600"/>
            <a:ext cx="9071640" cy="3288240"/>
          </a:xfrm>
          <a:prstGeom prst="rect">
            <a:avLst/>
          </a:prstGeom>
          <a:noFill/>
          <a:ln w="0">
            <a:noFill/>
          </a:ln>
        </p:spPr>
        <p:txBody>
          <a:bodyPr lIns="0" rIns="0" tIns="0" bIns="0">
            <a:normAutofit fontScale="16000"/>
          </a:bodyPr>
          <a:p>
            <a:pPr>
              <a:lnSpc>
                <a:spcPct val="100000"/>
              </a:lnSpc>
              <a:spcBef>
                <a:spcPts val="1414"/>
              </a:spcBef>
            </a:pPr>
            <a:r>
              <a:rPr b="0" lang="en-US" sz="3200" spc="-1" strike="noStrike">
                <a:latin typeface="Tahoma"/>
              </a:rPr>
              <a:t>&lt;?php</a:t>
            </a:r>
            <a:endParaRPr b="0" lang="en-US" sz="3200" spc="-1" strike="noStrike">
              <a:latin typeface="Tahoma"/>
            </a:endParaRPr>
          </a:p>
          <a:p>
            <a:pPr>
              <a:lnSpc>
                <a:spcPct val="100000"/>
              </a:lnSpc>
              <a:spcBef>
                <a:spcPts val="1414"/>
              </a:spcBef>
            </a:pPr>
            <a:r>
              <a:rPr b="0" lang="en-US" sz="3200" spc="-1" strike="noStrike">
                <a:latin typeface="Tahoma"/>
              </a:rPr>
              <a:t>if(isset($_POST["submit"]))</a:t>
            </a:r>
            <a:endParaRPr b="0" lang="en-US" sz="3200" spc="-1" strike="noStrike">
              <a:latin typeface="Tahoma"/>
            </a:endParaRPr>
          </a:p>
          <a:p>
            <a:pPr>
              <a:lnSpc>
                <a:spcPct val="100000"/>
              </a:lnSpc>
              <a:spcBef>
                <a:spcPts val="1414"/>
              </a:spcBef>
            </a:pPr>
            <a:r>
              <a:rPr b="0" lang="en-US" sz="3200" spc="-1" strike="noStrike">
                <a:latin typeface="Tahoma"/>
              </a:rPr>
              <a:t>{</a:t>
            </a:r>
            <a:endParaRPr b="0" lang="en-US" sz="3200" spc="-1" strike="noStrike">
              <a:latin typeface="Tahoma"/>
            </a:endParaRPr>
          </a:p>
          <a:p>
            <a:pPr>
              <a:lnSpc>
                <a:spcPct val="100000"/>
              </a:lnSpc>
              <a:spcBef>
                <a:spcPts val="1414"/>
              </a:spcBef>
            </a:pPr>
            <a:r>
              <a:rPr b="0" lang="en-US" sz="3200" spc="-1" strike="noStrike">
                <a:latin typeface="Tahoma"/>
              </a:rPr>
              <a:t>$sql = "INSERT INTO myguests (name, email, gender, comment, website) VALUES (?, ?, ?, ?, ?)";</a:t>
            </a:r>
            <a:endParaRPr b="0" lang="en-US" sz="3200" spc="-1" strike="noStrike">
              <a:latin typeface="Tahoma"/>
            </a:endParaRPr>
          </a:p>
          <a:p>
            <a:pPr>
              <a:lnSpc>
                <a:spcPct val="100000"/>
              </a:lnSpc>
              <a:spcBef>
                <a:spcPts val="1414"/>
              </a:spcBef>
            </a:pPr>
            <a:r>
              <a:rPr b="0" lang="en-US" sz="3200" spc="-1" strike="noStrike">
                <a:latin typeface="Tahoma"/>
              </a:rPr>
              <a:t>$stmt = $conn-&gt;prepare($sql);</a:t>
            </a:r>
            <a:endParaRPr b="0" lang="en-US" sz="3200" spc="-1" strike="noStrike">
              <a:latin typeface="Tahoma"/>
            </a:endParaRPr>
          </a:p>
          <a:p>
            <a:pPr>
              <a:lnSpc>
                <a:spcPct val="100000"/>
              </a:lnSpc>
              <a:spcBef>
                <a:spcPts val="1414"/>
              </a:spcBef>
            </a:pPr>
            <a:r>
              <a:rPr b="0" lang="en-US" sz="3200" spc="-1" strike="noStrike">
                <a:latin typeface="Tahoma"/>
              </a:rPr>
              <a:t>$stmt-&gt;bind_param("sssss", $name, $email, $gender, $comment, $website);</a:t>
            </a:r>
            <a:endParaRPr b="0" lang="en-US" sz="3200" spc="-1" strike="noStrike">
              <a:latin typeface="Tahoma"/>
            </a:endParaRPr>
          </a:p>
          <a:p>
            <a:pPr>
              <a:lnSpc>
                <a:spcPct val="100000"/>
              </a:lnSpc>
              <a:spcBef>
                <a:spcPts val="1414"/>
              </a:spcBef>
            </a:pPr>
            <a:r>
              <a:rPr b="0" lang="en-US" sz="3200" spc="-1" strike="noStrike">
                <a:latin typeface="Tahoma"/>
              </a:rPr>
              <a:t>$stmt-&gt;execute();</a:t>
            </a:r>
            <a:endParaRPr b="0" lang="en-US" sz="3200" spc="-1" strike="noStrike">
              <a:latin typeface="Tahoma"/>
            </a:endParaRPr>
          </a:p>
          <a:p>
            <a:pPr>
              <a:lnSpc>
                <a:spcPct val="100000"/>
              </a:lnSpc>
              <a:spcBef>
                <a:spcPts val="1414"/>
              </a:spcBef>
            </a:pPr>
            <a:r>
              <a:rPr b="0" lang="en-US" sz="3200" spc="-1" strike="noStrike">
                <a:latin typeface="Tahoma"/>
              </a:rPr>
              <a:t>$stmt-&gt;close();</a:t>
            </a:r>
            <a:endParaRPr b="0" lang="en-US" sz="3200" spc="-1" strike="noStrike">
              <a:latin typeface="Tahoma"/>
            </a:endParaRPr>
          </a:p>
          <a:p>
            <a:pPr>
              <a:lnSpc>
                <a:spcPct val="100000"/>
              </a:lnSpc>
              <a:spcBef>
                <a:spcPts val="1414"/>
              </a:spcBef>
            </a:pPr>
            <a:r>
              <a:rPr b="0" lang="en-US" sz="3200" spc="-1" strike="noStrike">
                <a:latin typeface="Tahoma"/>
              </a:rPr>
              <a:t>echo "Data entered successfully!";</a:t>
            </a:r>
            <a:endParaRPr b="0" lang="en-US" sz="3200" spc="-1" strike="noStrike">
              <a:latin typeface="Tahoma"/>
            </a:endParaRPr>
          </a:p>
          <a:p>
            <a:pPr>
              <a:lnSpc>
                <a:spcPct val="100000"/>
              </a:lnSpc>
              <a:spcBef>
                <a:spcPts val="1414"/>
              </a:spcBef>
            </a:pPr>
            <a:r>
              <a:rPr b="0" lang="en-US" sz="3200" spc="-1" strike="noStrike">
                <a:latin typeface="Tahoma"/>
              </a:rPr>
              <a:t>}</a:t>
            </a:r>
            <a:endParaRPr b="0" lang="en-US" sz="3200" spc="-1" strike="noStrike">
              <a:latin typeface="Tahoma"/>
            </a:endParaRPr>
          </a:p>
          <a:p>
            <a:pPr>
              <a:lnSpc>
                <a:spcPct val="100000"/>
              </a:lnSpc>
              <a:spcBef>
                <a:spcPts val="1414"/>
              </a:spcBef>
            </a:pPr>
            <a:r>
              <a:rPr b="0" lang="en-US" sz="3200" spc="-1" strike="noStrike">
                <a:latin typeface="Tahoma"/>
              </a:rPr>
              <a:t>?&gt;</a:t>
            </a:r>
            <a:endParaRPr b="0" lang="en-US" sz="3200" spc="-1" strike="noStrike">
              <a:latin typeface="Tahoma"/>
            </a:endParaRPr>
          </a:p>
          <a:p>
            <a:pPr>
              <a:lnSpc>
                <a:spcPct val="100000"/>
              </a:lnSpc>
              <a:spcBef>
                <a:spcPts val="1414"/>
              </a:spcBef>
            </a:pPr>
            <a:endParaRPr b="0" lang="en-US" sz="3200" spc="-1" strike="noStrike">
              <a:latin typeface="Tahoma"/>
            </a:endParaRPr>
          </a:p>
          <a:p>
            <a:pPr>
              <a:lnSpc>
                <a:spcPct val="100000"/>
              </a:lnSpc>
              <a:spcBef>
                <a:spcPts val="1414"/>
              </a:spcBef>
            </a:pPr>
            <a:r>
              <a:rPr b="0" lang="en-US" sz="3200" spc="-1" strike="noStrike">
                <a:latin typeface="Tahoma"/>
              </a:rPr>
              <a:t>&lt;/body&gt;</a:t>
            </a:r>
            <a:endParaRPr b="0" lang="en-US" sz="3200" spc="-1" strike="noStrike">
              <a:latin typeface="Tahoma"/>
            </a:endParaRPr>
          </a:p>
          <a:p>
            <a:pPr>
              <a:lnSpc>
                <a:spcPct val="100000"/>
              </a:lnSpc>
              <a:spcBef>
                <a:spcPts val="1414"/>
              </a:spcBef>
            </a:pPr>
            <a:r>
              <a:rPr b="0" lang="en-US" sz="3200" spc="-1" strike="noStrike">
                <a:latin typeface="Tahoma"/>
              </a:rPr>
              <a:t>&lt;/html&gt;</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401" name="" descr=""/>
          <p:cNvPicPr/>
          <p:nvPr/>
        </p:nvPicPr>
        <p:blipFill>
          <a:blip r:embed="rId1"/>
          <a:stretch/>
        </p:blipFill>
        <p:spPr>
          <a:xfrm>
            <a:off x="91440" y="90000"/>
            <a:ext cx="3566160" cy="3341160"/>
          </a:xfrm>
          <a:prstGeom prst="rect">
            <a:avLst/>
          </a:prstGeom>
          <a:ln w="0">
            <a:noFill/>
          </a:ln>
        </p:spPr>
      </p:pic>
      <p:pic>
        <p:nvPicPr>
          <p:cNvPr id="402" name="" descr=""/>
          <p:cNvPicPr/>
          <p:nvPr/>
        </p:nvPicPr>
        <p:blipFill>
          <a:blip r:embed="rId2"/>
          <a:stretch/>
        </p:blipFill>
        <p:spPr>
          <a:xfrm>
            <a:off x="3749040" y="91440"/>
            <a:ext cx="3372480" cy="3200400"/>
          </a:xfrm>
          <a:prstGeom prst="rect">
            <a:avLst/>
          </a:prstGeom>
          <a:ln w="0">
            <a:noFill/>
          </a:ln>
        </p:spPr>
      </p:pic>
    </p:spTree>
  </p:cSld>
  <mc:AlternateContent>
    <mc:Choice Requires="p14">
      <p:transition spd="slow" p14:dur="2000"/>
    </mc:Choice>
    <mc:Fallback>
      <p:transition spd="slow"/>
    </mc:Fallback>
  </mc:AlternateContent>
</p:sld>
</file>

<file path=ppt/slides/slide1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403" name="" descr=""/>
          <p:cNvPicPr/>
          <p:nvPr/>
        </p:nvPicPr>
        <p:blipFill>
          <a:blip r:embed="rId1"/>
          <a:stretch/>
        </p:blipFill>
        <p:spPr>
          <a:xfrm>
            <a:off x="744480" y="219600"/>
            <a:ext cx="6845040" cy="4731480"/>
          </a:xfrm>
          <a:prstGeom prst="rect">
            <a:avLst/>
          </a:prstGeom>
          <a:ln w="0">
            <a:noFill/>
          </a:ln>
        </p:spPr>
      </p:pic>
    </p:spTree>
  </p:cSld>
  <mc:AlternateContent>
    <mc:Choice Requires="p14">
      <p:transition spd="slow" p14:dur="2000"/>
    </mc:Choice>
    <mc:Fallback>
      <p:transition spd="slow"/>
    </mc:Fallback>
  </mc:AlternateContent>
</p:sld>
</file>

<file path=ppt/slides/slide1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TextShape 1"/>
          <p:cNvSpPr txBox="1"/>
          <p:nvPr/>
        </p:nvSpPr>
        <p:spPr>
          <a:xfrm>
            <a:off x="504000" y="226080"/>
            <a:ext cx="9071640" cy="946440"/>
          </a:xfrm>
          <a:prstGeom prst="rect">
            <a:avLst/>
          </a:prstGeom>
          <a:noFill/>
          <a:ln w="0">
            <a:noFill/>
          </a:ln>
        </p:spPr>
        <p:txBody>
          <a:bodyPr lIns="0" rIns="0" tIns="0" bIns="0" anchor="ctr">
            <a:noAutofit/>
          </a:bodyPr>
          <a:p>
            <a:pPr algn="ctr">
              <a:lnSpc>
                <a:spcPct val="100000"/>
              </a:lnSpc>
            </a:pPr>
            <a:r>
              <a:rPr b="0" lang="en-US" sz="4400" spc="-1" strike="noStrike">
                <a:latin typeface="Tahoma"/>
              </a:rPr>
              <a:t>PHP Mails</a:t>
            </a:r>
            <a:endParaRPr b="0" lang="en-US" sz="4400" spc="-1" strike="noStrike">
              <a:latin typeface="Tahoma"/>
            </a:endParaRPr>
          </a:p>
        </p:txBody>
      </p:sp>
      <p:sp>
        <p:nvSpPr>
          <p:cNvPr id="405" name="TextShape 2"/>
          <p:cNvSpPr txBox="1"/>
          <p:nvPr/>
        </p:nvSpPr>
        <p:spPr>
          <a:xfrm>
            <a:off x="504000" y="1326600"/>
            <a:ext cx="9071640" cy="3288240"/>
          </a:xfrm>
          <a:prstGeom prst="rect">
            <a:avLst/>
          </a:prstGeom>
          <a:noFill/>
          <a:ln w="0">
            <a:noFill/>
          </a:ln>
        </p:spPr>
        <p:txBody>
          <a:bodyPr lIns="0" rIns="0" tIns="0" bIns="0">
            <a:normAutofit fontScale="35000"/>
          </a:bodyPr>
          <a:p>
            <a:pPr marL="432000" indent="-324000">
              <a:spcBef>
                <a:spcPts val="1414"/>
              </a:spcBef>
              <a:buClr>
                <a:srgbClr val="000000"/>
              </a:buClr>
              <a:buSzPct val="45000"/>
              <a:buFont typeface="Wingdings" charset="2"/>
              <a:buChar char=""/>
            </a:pPr>
            <a:r>
              <a:rPr b="0" lang="en-US" sz="3200" spc="-1" strike="noStrike">
                <a:latin typeface="Tahoma"/>
              </a:rPr>
              <a:t>Is sent by </a:t>
            </a:r>
            <a:r>
              <a:rPr b="1" lang="en-US" sz="3200" spc="-1" strike="noStrike">
                <a:latin typeface="Tahoma"/>
              </a:rPr>
              <a:t>mail()</a:t>
            </a:r>
            <a:r>
              <a:rPr b="0" lang="en-US" sz="3200" spc="-1" strike="noStrike">
                <a:latin typeface="Tahoma"/>
              </a:rPr>
              <a:t> function;</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Has limited functionality;</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PHP mail function does not support SMTP authentication and doesn’t allow sending messages via external servers.</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The syntax is </a:t>
            </a:r>
            <a:r>
              <a:rPr b="1" lang="en-US" sz="3200" spc="-1" strike="noStrike">
                <a:latin typeface="Tahoma"/>
              </a:rPr>
              <a:t>(headers and parameters are optional)</a:t>
            </a:r>
            <a:r>
              <a:rPr b="0" lang="en-US" sz="3200" spc="-1" strike="noStrike">
                <a:latin typeface="Tahoma"/>
              </a:rPr>
              <a:t>:</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&lt;?php</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mail($to_email_address,$subject,$message,[$headers],[$parameters]);</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?&gt;</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TextShape 1"/>
          <p:cNvSpPr txBox="1"/>
          <p:nvPr/>
        </p:nvSpPr>
        <p:spPr>
          <a:xfrm>
            <a:off x="504000" y="226080"/>
            <a:ext cx="9071640" cy="946440"/>
          </a:xfrm>
          <a:prstGeom prst="rect">
            <a:avLst/>
          </a:prstGeom>
          <a:noFill/>
          <a:ln w="0">
            <a:noFill/>
          </a:ln>
        </p:spPr>
        <p:txBody>
          <a:bodyPr lIns="0" rIns="0" tIns="0" bIns="0" anchor="ctr">
            <a:noAutofit/>
          </a:bodyPr>
          <a:p>
            <a:pPr algn="ctr">
              <a:lnSpc>
                <a:spcPct val="100000"/>
              </a:lnSpc>
            </a:pPr>
            <a:r>
              <a:rPr b="0" lang="en-US" sz="4400" spc="-1" strike="noStrike">
                <a:latin typeface="Tahoma"/>
              </a:rPr>
              <a:t>PHP Mails (continued)</a:t>
            </a:r>
            <a:endParaRPr b="0" lang="en-US" sz="4400" spc="-1" strike="noStrike">
              <a:latin typeface="Tahoma"/>
            </a:endParaRPr>
          </a:p>
        </p:txBody>
      </p:sp>
      <p:sp>
        <p:nvSpPr>
          <p:cNvPr id="407" name="TextShape 2"/>
          <p:cNvSpPr txBox="1"/>
          <p:nvPr/>
        </p:nvSpPr>
        <p:spPr>
          <a:xfrm>
            <a:off x="504000" y="1326600"/>
            <a:ext cx="9071640" cy="3288240"/>
          </a:xfrm>
          <a:prstGeom prst="rect">
            <a:avLst/>
          </a:prstGeom>
          <a:noFill/>
          <a:ln w="0">
            <a:noFill/>
          </a:ln>
        </p:spPr>
        <p:txBody>
          <a:bodyPr lIns="0" rIns="0" tIns="0" bIns="0">
            <a:normAutofit fontScale="78000"/>
          </a:bodyPr>
          <a:p>
            <a:r>
              <a:rPr b="0" lang="en-US" sz="3200" spc="-1" strike="noStrike">
                <a:latin typeface="Tahoma"/>
              </a:rPr>
              <a:t>if(isset($_POST["submit"]))</a:t>
            </a:r>
            <a:endParaRPr b="0" lang="en-US" sz="3200" spc="-1" strike="noStrike">
              <a:latin typeface="Tahoma"/>
            </a:endParaRPr>
          </a:p>
          <a:p>
            <a:r>
              <a:rPr b="0" lang="en-US" sz="3200" spc="-1" strike="noStrike">
                <a:latin typeface="Tahoma"/>
              </a:rPr>
              <a:t>{</a:t>
            </a:r>
            <a:endParaRPr b="0" lang="en-US" sz="3200" spc="-1" strike="noStrike">
              <a:latin typeface="Tahoma"/>
            </a:endParaRPr>
          </a:p>
          <a:p>
            <a:r>
              <a:rPr b="0" lang="en-US" sz="3200" spc="-1" strike="noStrike">
                <a:latin typeface="Tahoma"/>
              </a:rPr>
              <a:t>mail($email, "Test", $comment);</a:t>
            </a:r>
            <a:endParaRPr b="0" lang="en-US" sz="3200" spc="-1" strike="noStrike">
              <a:latin typeface="Tahoma"/>
            </a:endParaRPr>
          </a:p>
          <a:p>
            <a:r>
              <a:rPr b="0" lang="en-US" sz="3200" spc="-1" strike="noStrike">
                <a:latin typeface="Tahoma"/>
              </a:rPr>
              <a:t>echo "mail sent successfully!";</a:t>
            </a:r>
            <a:endParaRPr b="0" lang="en-US" sz="3200" spc="-1" strike="noStrike">
              <a:latin typeface="Tahoma"/>
            </a:endParaRPr>
          </a:p>
          <a:p>
            <a:r>
              <a:rPr b="0" lang="en-US" sz="3200" spc="-1" strike="noStrike">
                <a:latin typeface="Tahoma"/>
              </a:rPr>
              <a:t>}</a:t>
            </a:r>
            <a:endParaRPr b="0" lang="en-US" sz="3200" spc="-1" strike="noStrike">
              <a:latin typeface="Tahoma"/>
            </a:endParaRPr>
          </a:p>
          <a:p>
            <a:r>
              <a:rPr b="0" lang="en-US" sz="3200" spc="-1" strike="noStrike">
                <a:latin typeface="Tahoma"/>
              </a:rPr>
              <a:t>?&gt;</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1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408" name="" descr=""/>
          <p:cNvPicPr/>
          <p:nvPr/>
        </p:nvPicPr>
        <p:blipFill>
          <a:blip r:embed="rId1"/>
          <a:stretch/>
        </p:blipFill>
        <p:spPr>
          <a:xfrm>
            <a:off x="2217600" y="457200"/>
            <a:ext cx="4914720" cy="45997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 name="" descr=""/>
          <p:cNvPicPr/>
          <p:nvPr/>
        </p:nvPicPr>
        <p:blipFill>
          <a:blip r:embed="rId1"/>
          <a:stretch/>
        </p:blipFill>
        <p:spPr>
          <a:xfrm>
            <a:off x="392760" y="457200"/>
            <a:ext cx="8586000" cy="438912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Input control types: </a:t>
            </a:r>
            <a:r>
              <a:rPr b="0" i="1" lang="en-US" sz="4400" spc="-1" strike="noStrike">
                <a:latin typeface="Tahoma"/>
              </a:rPr>
              <a:t>text</a:t>
            </a:r>
            <a:endParaRPr b="0" lang="en-US" sz="4400" spc="-1" strike="noStrike">
              <a:latin typeface="Tahoma"/>
            </a:endParaRPr>
          </a:p>
        </p:txBody>
      </p:sp>
      <p:sp>
        <p:nvSpPr>
          <p:cNvPr id="75" name="TextShape 2"/>
          <p:cNvSpPr txBox="1"/>
          <p:nvPr/>
        </p:nvSpPr>
        <p:spPr>
          <a:xfrm>
            <a:off x="274320" y="1044720"/>
            <a:ext cx="7406640" cy="4441680"/>
          </a:xfrm>
          <a:prstGeom prst="rect">
            <a:avLst/>
          </a:prstGeom>
          <a:noFill/>
          <a:ln w="0">
            <a:noFill/>
          </a:ln>
        </p:spPr>
        <p:txBody>
          <a:bodyPr lIns="90000" rIns="90000" tIns="45000" bIns="45000">
            <a:noAutofit/>
          </a:bodyPr>
          <a:p>
            <a:r>
              <a:rPr b="0" lang="en-US" sz="1800" spc="-1" strike="noStrike">
                <a:latin typeface="Tahoma"/>
              </a:rPr>
              <a:t>&lt;!DOCTYPE html&gt;</a:t>
            </a:r>
            <a:endParaRPr b="0" lang="en-US" sz="1800" spc="-1" strike="noStrike">
              <a:latin typeface="Arial"/>
            </a:endParaRPr>
          </a:p>
          <a:p>
            <a:r>
              <a:rPr b="0" lang="en-US" sz="1800" spc="-1" strike="noStrike">
                <a:latin typeface="Tahoma"/>
              </a:rPr>
              <a:t>&lt;html&gt;</a:t>
            </a:r>
            <a:endParaRPr b="0" lang="en-US" sz="1800" spc="-1" strike="noStrike">
              <a:latin typeface="Arial"/>
            </a:endParaRPr>
          </a:p>
          <a:p>
            <a:r>
              <a:rPr b="0" lang="en-US" sz="1800" spc="-1" strike="noStrike">
                <a:latin typeface="Tahoma"/>
              </a:rPr>
              <a:t>&lt;body&gt;</a:t>
            </a:r>
            <a:endParaRPr b="0" lang="en-US" sz="1800" spc="-1" strike="noStrike">
              <a:latin typeface="Arial"/>
            </a:endParaRPr>
          </a:p>
          <a:p>
            <a:r>
              <a:rPr b="0" lang="en-US" sz="1800" spc="-1" strike="noStrike">
                <a:latin typeface="Tahoma"/>
              </a:rPr>
              <a:t>&lt;form&gt;</a:t>
            </a:r>
            <a:endParaRPr b="0" lang="en-US" sz="1800" spc="-1" strike="noStrike">
              <a:latin typeface="Arial"/>
            </a:endParaRPr>
          </a:p>
          <a:p>
            <a:r>
              <a:rPr b="0" lang="en-US" sz="1800" spc="-1" strike="noStrike">
                <a:latin typeface="Tahoma"/>
              </a:rPr>
              <a:t>  </a:t>
            </a:r>
            <a:r>
              <a:rPr b="0" lang="en-US" sz="1800" spc="-1" strike="noStrike">
                <a:latin typeface="Tahoma"/>
              </a:rPr>
              <a:t>&lt;label for="username"&gt;Username: &lt;/label&gt;</a:t>
            </a:r>
            <a:endParaRPr b="0" lang="en-US" sz="1800" spc="-1" strike="noStrike">
              <a:latin typeface="Arial"/>
            </a:endParaRPr>
          </a:p>
          <a:p>
            <a:r>
              <a:rPr b="0" lang="en-US" sz="1800" spc="-1" strike="noStrike">
                <a:latin typeface="Tahoma"/>
              </a:rPr>
              <a:t>  </a:t>
            </a:r>
            <a:r>
              <a:rPr b="0" lang="en-US" sz="1800" spc="-1" strike="noStrike">
                <a:latin typeface="Tahoma"/>
              </a:rPr>
              <a:t>&lt;input type="text" id="username" name="username"&gt;</a:t>
            </a:r>
            <a:endParaRPr b="0" lang="en-US" sz="1800" spc="-1" strike="noStrike">
              <a:latin typeface="Arial"/>
            </a:endParaRPr>
          </a:p>
          <a:p>
            <a:r>
              <a:rPr b="0" lang="en-US" sz="1800" spc="-1" strike="noStrike">
                <a:latin typeface="Tahoma"/>
              </a:rPr>
              <a:t>&lt;/form&gt;</a:t>
            </a:r>
            <a:endParaRPr b="0" lang="en-US" sz="1800" spc="-1" strike="noStrike">
              <a:latin typeface="Arial"/>
            </a:endParaRPr>
          </a:p>
          <a:p>
            <a:r>
              <a:rPr b="0" lang="en-US" sz="1800" spc="-1" strike="noStrike">
                <a:latin typeface="Tahoma"/>
              </a:rPr>
              <a:t>&lt;br&gt;</a:t>
            </a:r>
            <a:endParaRPr b="0" lang="en-US" sz="1800" spc="-1" strike="noStrike">
              <a:latin typeface="Arial"/>
            </a:endParaRPr>
          </a:p>
          <a:p>
            <a:r>
              <a:rPr b="0" lang="en-US" sz="1800" spc="-1" strike="noStrike">
                <a:latin typeface="Tahoma"/>
              </a:rPr>
              <a:t>&lt;form&gt;</a:t>
            </a:r>
            <a:endParaRPr b="0" lang="en-US" sz="1800" spc="-1" strike="noStrike">
              <a:latin typeface="Arial"/>
            </a:endParaRPr>
          </a:p>
          <a:p>
            <a:r>
              <a:rPr b="0" lang="en-US" sz="1800" spc="-1" strike="noStrike">
                <a:latin typeface="Tahoma"/>
              </a:rPr>
              <a:t>  </a:t>
            </a:r>
            <a:r>
              <a:rPr b="0" lang="en-US" sz="1800" spc="-1" strike="noStrike">
                <a:latin typeface="Tahoma"/>
              </a:rPr>
              <a:t>&lt;label&gt;Password: </a:t>
            </a:r>
            <a:endParaRPr b="0" lang="en-US" sz="1800" spc="-1" strike="noStrike">
              <a:latin typeface="Arial"/>
            </a:endParaRPr>
          </a:p>
          <a:p>
            <a:r>
              <a:rPr b="0" lang="en-US" sz="1800" spc="-1" strike="noStrike">
                <a:latin typeface="Tahoma"/>
              </a:rPr>
              <a:t>  </a:t>
            </a:r>
            <a:r>
              <a:rPr b="0" lang="en-US" sz="1800" spc="-1" strike="noStrike">
                <a:latin typeface="Tahoma"/>
              </a:rPr>
              <a:t>	</a:t>
            </a:r>
            <a:r>
              <a:rPr b="0" lang="en-US" sz="1800" spc="-1" strike="noStrike">
                <a:latin typeface="Tahoma"/>
              </a:rPr>
              <a:t>&lt;input type="text" id="password" name="password"&gt;</a:t>
            </a:r>
            <a:endParaRPr b="0" lang="en-US" sz="1800" spc="-1" strike="noStrike">
              <a:latin typeface="Arial"/>
            </a:endParaRPr>
          </a:p>
          <a:p>
            <a:r>
              <a:rPr b="0" lang="en-US" sz="1800" spc="-1" strike="noStrike">
                <a:latin typeface="Tahoma"/>
              </a:rPr>
              <a:t>  </a:t>
            </a:r>
            <a:r>
              <a:rPr b="0" lang="en-US" sz="1800" spc="-1" strike="noStrike">
                <a:latin typeface="Tahoma"/>
              </a:rPr>
              <a:t>&lt;/label&gt;</a:t>
            </a:r>
            <a:endParaRPr b="0" lang="en-US" sz="1800" spc="-1" strike="noStrike">
              <a:latin typeface="Arial"/>
            </a:endParaRPr>
          </a:p>
          <a:p>
            <a:r>
              <a:rPr b="0" lang="en-US" sz="1800" spc="-1" strike="noStrike">
                <a:latin typeface="Tahoma"/>
              </a:rPr>
              <a:t>&lt;/form&gt;</a:t>
            </a:r>
            <a:endParaRPr b="0" lang="en-US" sz="1800" spc="-1" strike="noStrike">
              <a:latin typeface="Arial"/>
            </a:endParaRPr>
          </a:p>
          <a:p>
            <a:r>
              <a:rPr b="0" lang="en-US" sz="1800" spc="-1" strike="noStrike">
                <a:latin typeface="Tahoma"/>
              </a:rPr>
              <a:t>&lt;/body&gt;</a:t>
            </a:r>
            <a:endParaRPr b="0" lang="en-US" sz="1800" spc="-1" strike="noStrike">
              <a:latin typeface="Arial"/>
            </a:endParaRPr>
          </a:p>
          <a:p>
            <a:r>
              <a:rPr b="0" lang="en-US" sz="1800" spc="-1" strike="noStrike">
                <a:latin typeface="Tahoma"/>
              </a:rPr>
              <a:t>&lt;/html&gt;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76" name="" descr=""/>
          <p:cNvPicPr/>
          <p:nvPr/>
        </p:nvPicPr>
        <p:blipFill>
          <a:blip r:embed="rId1"/>
          <a:stretch/>
        </p:blipFill>
        <p:spPr>
          <a:xfrm>
            <a:off x="1463040" y="640080"/>
            <a:ext cx="5754240" cy="394524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Input control types: </a:t>
            </a:r>
            <a:r>
              <a:rPr b="0" i="1" lang="en-US" sz="4400" spc="-1" strike="noStrike">
                <a:latin typeface="Tahoma"/>
              </a:rPr>
              <a:t>submit</a:t>
            </a:r>
            <a:endParaRPr b="0" lang="en-US" sz="4400" spc="-1" strike="noStrike">
              <a:latin typeface="Tahoma"/>
            </a:endParaRPr>
          </a:p>
        </p:txBody>
      </p:sp>
      <p:sp>
        <p:nvSpPr>
          <p:cNvPr id="78" name="TextShape 2"/>
          <p:cNvSpPr txBox="1"/>
          <p:nvPr/>
        </p:nvSpPr>
        <p:spPr>
          <a:xfrm>
            <a:off x="548640" y="1371600"/>
            <a:ext cx="7406640" cy="3673800"/>
          </a:xfrm>
          <a:prstGeom prst="rect">
            <a:avLst/>
          </a:prstGeom>
          <a:noFill/>
          <a:ln w="0">
            <a:noFill/>
          </a:ln>
        </p:spPr>
        <p:txBody>
          <a:bodyPr lIns="90000" rIns="90000" tIns="45000" bIns="45000">
            <a:noAutofit/>
          </a:bodyPr>
          <a:p>
            <a:r>
              <a:rPr b="0" lang="en-US" sz="1800" spc="-1" strike="noStrike">
                <a:latin typeface="Arial"/>
              </a:rPr>
              <a:t>&lt;!DOCTYPE html&gt;</a:t>
            </a:r>
            <a:endParaRPr b="0" lang="en-US" sz="1800" spc="-1" strike="noStrike">
              <a:latin typeface="Arial"/>
            </a:endParaRPr>
          </a:p>
          <a:p>
            <a:r>
              <a:rPr b="0" lang="en-US" sz="1800" spc="-1" strike="noStrike">
                <a:latin typeface="Arial"/>
              </a:rPr>
              <a:t>&lt;html&gt;</a:t>
            </a:r>
            <a:endParaRPr b="0" lang="en-US" sz="1800" spc="-1" strike="noStrike">
              <a:latin typeface="Arial"/>
            </a:endParaRPr>
          </a:p>
          <a:p>
            <a:r>
              <a:rPr b="0" lang="en-US" sz="1800" spc="-1" strike="noStrike">
                <a:latin typeface="Arial"/>
              </a:rPr>
              <a:t>&lt;body&gt;</a:t>
            </a:r>
            <a:endParaRPr b="0" lang="en-US" sz="1800" spc="-1" strike="noStrike">
              <a:latin typeface="Arial"/>
            </a:endParaRPr>
          </a:p>
          <a:p>
            <a:endParaRPr b="0" lang="en-US" sz="1800" spc="-1" strike="noStrike">
              <a:latin typeface="Arial"/>
            </a:endParaRPr>
          </a:p>
          <a:p>
            <a:r>
              <a:rPr b="0" lang="en-US" sz="1800" spc="-1" strike="noStrike">
                <a:latin typeface="Arial"/>
              </a:rPr>
              <a:t>&lt;form action="indexCheckbox.html"&gt;</a:t>
            </a:r>
            <a:endParaRPr b="0" lang="en-US" sz="1800" spc="-1" strike="noStrike">
              <a:latin typeface="Arial"/>
            </a:endParaRPr>
          </a:p>
          <a:p>
            <a:r>
              <a:rPr b="0" lang="en-US" sz="1800" spc="-1" strike="noStrike">
                <a:latin typeface="Arial"/>
              </a:rPr>
              <a:t>  </a:t>
            </a:r>
            <a:r>
              <a:rPr b="0" lang="en-US" sz="1800" spc="-1" strike="noStrike">
                <a:latin typeface="Arial"/>
              </a:rPr>
              <a:t>&lt;label for="fname"&gt;First name: &lt;/label&gt;</a:t>
            </a:r>
            <a:endParaRPr b="0" lang="en-US" sz="1800" spc="-1" strike="noStrike">
              <a:latin typeface="Arial"/>
            </a:endParaRPr>
          </a:p>
          <a:p>
            <a:r>
              <a:rPr b="0" lang="en-US" sz="1800" spc="-1" strike="noStrike">
                <a:latin typeface="Arial"/>
              </a:rPr>
              <a:t>  </a:t>
            </a:r>
            <a:r>
              <a:rPr b="0" lang="en-US" sz="1800" spc="-1" strike="noStrike">
                <a:latin typeface="Arial"/>
              </a:rPr>
              <a:t>&lt;input type="text" id="fname" name="fname"&gt;&lt;br&gt;&lt;br&gt;</a:t>
            </a:r>
            <a:endParaRPr b="0" lang="en-US" sz="1800" spc="-1" strike="noStrike">
              <a:latin typeface="Arial"/>
            </a:endParaRPr>
          </a:p>
          <a:p>
            <a:r>
              <a:rPr b="0" lang="en-US" sz="1800" spc="-1" strike="noStrike">
                <a:latin typeface="Arial"/>
              </a:rPr>
              <a:t>  </a:t>
            </a:r>
            <a:r>
              <a:rPr b="0" lang="en-US" sz="1800" spc="-1" strike="noStrike">
                <a:latin typeface="Arial"/>
              </a:rPr>
              <a:t>&lt;label for="lname"&gt;Last name: &lt;/label&gt;</a:t>
            </a:r>
            <a:endParaRPr b="0" lang="en-US" sz="1800" spc="-1" strike="noStrike">
              <a:latin typeface="Arial"/>
            </a:endParaRPr>
          </a:p>
          <a:p>
            <a:r>
              <a:rPr b="0" lang="en-US" sz="1800" spc="-1" strike="noStrike">
                <a:latin typeface="Arial"/>
              </a:rPr>
              <a:t>  </a:t>
            </a:r>
            <a:r>
              <a:rPr b="0" lang="en-US" sz="1800" spc="-1" strike="noStrike">
                <a:latin typeface="Arial"/>
              </a:rPr>
              <a:t>&lt;input type="text" id="lname" name="lname"&gt;&lt;br&gt;&lt;br&gt;</a:t>
            </a:r>
            <a:endParaRPr b="0" lang="en-US" sz="1800" spc="-1" strike="noStrike">
              <a:latin typeface="Arial"/>
            </a:endParaRPr>
          </a:p>
          <a:p>
            <a:r>
              <a:rPr b="0" lang="en-US" sz="1800" spc="-1" strike="noStrike">
                <a:latin typeface="Arial"/>
              </a:rPr>
              <a:t>  </a:t>
            </a:r>
            <a:r>
              <a:rPr b="0" lang="en-US" sz="1800" spc="-1" strike="noStrike">
                <a:latin typeface="Arial"/>
              </a:rPr>
              <a:t>&lt;input type="submit" value="Submit"&gt;</a:t>
            </a:r>
            <a:endParaRPr b="0" lang="en-US" sz="1800" spc="-1" strike="noStrike">
              <a:latin typeface="Arial"/>
            </a:endParaRPr>
          </a:p>
          <a:p>
            <a:r>
              <a:rPr b="0" lang="en-US" sz="1800" spc="-1" strike="noStrike">
                <a:latin typeface="Arial"/>
              </a:rPr>
              <a:t>&lt;/form&gt; </a:t>
            </a:r>
            <a:endParaRPr b="0" lang="en-US" sz="1800" spc="-1" strike="noStrike">
              <a:latin typeface="Arial"/>
            </a:endParaRPr>
          </a:p>
          <a:p>
            <a:endParaRPr b="0" lang="en-US" sz="1800" spc="-1" strike="noStrike">
              <a:latin typeface="Arial"/>
            </a:endParaRPr>
          </a:p>
          <a:p>
            <a:r>
              <a:rPr b="0" lang="en-US" sz="1800" spc="-1" strike="noStrike">
                <a:latin typeface="Arial"/>
              </a:rPr>
              <a:t>&lt;/body&gt;</a:t>
            </a:r>
            <a:endParaRPr b="0" lang="en-US" sz="1800" spc="-1" strike="noStrike">
              <a:latin typeface="Arial"/>
            </a:endParaRPr>
          </a:p>
          <a:p>
            <a:r>
              <a:rPr b="0" lang="en-US" sz="1800" spc="-1" strike="noStrike">
                <a:latin typeface="Arial"/>
              </a:rPr>
              <a:t>&lt;/html&gt;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79" name="" descr=""/>
          <p:cNvPicPr/>
          <p:nvPr/>
        </p:nvPicPr>
        <p:blipFill>
          <a:blip r:embed="rId1"/>
          <a:stretch/>
        </p:blipFill>
        <p:spPr>
          <a:xfrm>
            <a:off x="1262160" y="1472760"/>
            <a:ext cx="3840480" cy="1819080"/>
          </a:xfrm>
          <a:prstGeom prst="rect">
            <a:avLst/>
          </a:prstGeom>
          <a:ln w="0">
            <a:noFill/>
          </a:ln>
        </p:spPr>
      </p:pic>
      <p:pic>
        <p:nvPicPr>
          <p:cNvPr id="80" name="" descr=""/>
          <p:cNvPicPr/>
          <p:nvPr/>
        </p:nvPicPr>
        <p:blipFill>
          <a:blip r:embed="rId2"/>
          <a:stretch/>
        </p:blipFill>
        <p:spPr>
          <a:xfrm>
            <a:off x="5102640" y="234720"/>
            <a:ext cx="3035520" cy="250848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Input control types: </a:t>
            </a:r>
            <a:r>
              <a:rPr b="0" i="1" lang="en-US" sz="4400" spc="-1" strike="noStrike">
                <a:latin typeface="Tahoma"/>
              </a:rPr>
              <a:t>button</a:t>
            </a:r>
            <a:endParaRPr b="0" lang="en-US" sz="4400" spc="-1" strike="noStrike">
              <a:latin typeface="Tahoma"/>
            </a:endParaRPr>
          </a:p>
        </p:txBody>
      </p:sp>
      <p:sp>
        <p:nvSpPr>
          <p:cNvPr id="82" name="TextShape 2"/>
          <p:cNvSpPr txBox="1"/>
          <p:nvPr/>
        </p:nvSpPr>
        <p:spPr>
          <a:xfrm>
            <a:off x="457200" y="1371600"/>
            <a:ext cx="8321040" cy="2296440"/>
          </a:xfrm>
          <a:prstGeom prst="rect">
            <a:avLst/>
          </a:prstGeom>
          <a:noFill/>
          <a:ln w="0">
            <a:noFill/>
          </a:ln>
        </p:spPr>
        <p:txBody>
          <a:bodyPr lIns="90000" rIns="90000" tIns="45000" bIns="45000">
            <a:noAutofit/>
          </a:bodyPr>
          <a:p>
            <a:r>
              <a:rPr b="0" lang="en-US" sz="1800" spc="-1" strike="noStrike">
                <a:latin typeface="Tahoma"/>
              </a:rPr>
              <a:t>&lt;!DOCTYPE html&gt;</a:t>
            </a:r>
            <a:endParaRPr b="0" lang="en-US" sz="1800" spc="-1" strike="noStrike">
              <a:latin typeface="Arial"/>
            </a:endParaRPr>
          </a:p>
          <a:p>
            <a:r>
              <a:rPr b="0" lang="en-US" sz="1800" spc="-1" strike="noStrike">
                <a:latin typeface="Tahoma"/>
              </a:rPr>
              <a:t>&lt;html&gt;</a:t>
            </a:r>
            <a:endParaRPr b="0" lang="en-US" sz="1800" spc="-1" strike="noStrike">
              <a:latin typeface="Arial"/>
            </a:endParaRPr>
          </a:p>
          <a:p>
            <a:r>
              <a:rPr b="0" lang="en-US" sz="1800" spc="-1" strike="noStrike">
                <a:latin typeface="Tahoma"/>
              </a:rPr>
              <a:t>&lt;body&gt;</a:t>
            </a:r>
            <a:endParaRPr b="0" lang="en-US" sz="1800" spc="-1" strike="noStrike">
              <a:latin typeface="Arial"/>
            </a:endParaRPr>
          </a:p>
          <a:p>
            <a:r>
              <a:rPr b="0" lang="en-US" sz="1800" spc="-1" strike="noStrike">
                <a:latin typeface="Tahoma"/>
              </a:rPr>
              <a:t>&lt;form&gt;</a:t>
            </a:r>
            <a:endParaRPr b="0" lang="en-US" sz="1800" spc="-1" strike="noStrike">
              <a:latin typeface="Arial"/>
            </a:endParaRPr>
          </a:p>
          <a:p>
            <a:r>
              <a:rPr b="0" lang="en-US" sz="1800" spc="-1" strike="noStrike">
                <a:latin typeface="Tahoma"/>
              </a:rPr>
              <a:t>&lt;input type="button" value="Click me!"&gt;</a:t>
            </a:r>
            <a:endParaRPr b="0" lang="en-US" sz="1800" spc="-1" strike="noStrike">
              <a:latin typeface="Arial"/>
            </a:endParaRPr>
          </a:p>
          <a:p>
            <a:r>
              <a:rPr b="0" lang="en-US" sz="1800" spc="-1" strike="noStrike">
                <a:latin typeface="Tahoma"/>
              </a:rPr>
              <a:t>&lt;/form&gt;</a:t>
            </a:r>
            <a:endParaRPr b="0" lang="en-US" sz="1800" spc="-1" strike="noStrike">
              <a:latin typeface="Arial"/>
            </a:endParaRPr>
          </a:p>
          <a:p>
            <a:r>
              <a:rPr b="0" lang="en-US" sz="1800" spc="-1" strike="noStrike">
                <a:latin typeface="Tahoma"/>
              </a:rPr>
              <a:t>&lt;/body&gt;</a:t>
            </a:r>
            <a:endParaRPr b="0" lang="en-US" sz="1800" spc="-1" strike="noStrike">
              <a:latin typeface="Arial"/>
            </a:endParaRPr>
          </a:p>
          <a:p>
            <a:r>
              <a:rPr b="0" lang="en-US" sz="1800" spc="-1" strike="noStrike">
                <a:latin typeface="Tahoma"/>
              </a:rPr>
              <a:t>&lt;/html&gt;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83" name="" descr=""/>
          <p:cNvPicPr/>
          <p:nvPr/>
        </p:nvPicPr>
        <p:blipFill>
          <a:blip r:embed="rId1"/>
          <a:stretch/>
        </p:blipFill>
        <p:spPr>
          <a:xfrm>
            <a:off x="1920240" y="914400"/>
            <a:ext cx="5358960" cy="423180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Input control types: </a:t>
            </a:r>
            <a:r>
              <a:rPr b="0" i="1" lang="en-US" sz="4400" spc="-1" strike="noStrike">
                <a:latin typeface="Tahoma"/>
              </a:rPr>
              <a:t>checkbox</a:t>
            </a:r>
            <a:endParaRPr b="0" lang="en-US" sz="4400" spc="-1" strike="noStrike">
              <a:latin typeface="Tahoma"/>
            </a:endParaRPr>
          </a:p>
        </p:txBody>
      </p:sp>
      <p:sp>
        <p:nvSpPr>
          <p:cNvPr id="85" name="TextShape 2"/>
          <p:cNvSpPr txBox="1"/>
          <p:nvPr/>
        </p:nvSpPr>
        <p:spPr>
          <a:xfrm>
            <a:off x="640080" y="1172520"/>
            <a:ext cx="7863840" cy="4697640"/>
          </a:xfrm>
          <a:prstGeom prst="rect">
            <a:avLst/>
          </a:prstGeom>
          <a:noFill/>
          <a:ln w="0">
            <a:noFill/>
          </a:ln>
        </p:spPr>
        <p:txBody>
          <a:bodyPr lIns="90000" rIns="90000" tIns="45000" bIns="45000">
            <a:noAutofit/>
          </a:bodyPr>
          <a:p>
            <a:r>
              <a:rPr b="0" lang="en-US" sz="1800" spc="-1" strike="noStrike">
                <a:latin typeface="Arial"/>
              </a:rPr>
              <a:t>&lt;!DOCTYPE html&gt;</a:t>
            </a:r>
            <a:endParaRPr b="0" lang="en-US" sz="1800" spc="-1" strike="noStrike">
              <a:latin typeface="Arial"/>
            </a:endParaRPr>
          </a:p>
          <a:p>
            <a:r>
              <a:rPr b="0" lang="en-US" sz="1800" spc="-1" strike="noStrike">
                <a:latin typeface="Arial"/>
              </a:rPr>
              <a:t>&lt;html&gt;</a:t>
            </a:r>
            <a:endParaRPr b="0" lang="en-US" sz="1800" spc="-1" strike="noStrike">
              <a:latin typeface="Arial"/>
            </a:endParaRPr>
          </a:p>
          <a:p>
            <a:r>
              <a:rPr b="0" lang="en-US" sz="1800" spc="-1" strike="noStrike">
                <a:latin typeface="Arial"/>
              </a:rPr>
              <a:t>&lt;body&gt;</a:t>
            </a:r>
            <a:endParaRPr b="0" lang="en-US" sz="1800" spc="-1" strike="noStrike">
              <a:latin typeface="Arial"/>
            </a:endParaRPr>
          </a:p>
          <a:p>
            <a:endParaRPr b="0" lang="en-US" sz="1800" spc="-1" strike="noStrike">
              <a:latin typeface="Arial"/>
            </a:endParaRPr>
          </a:p>
          <a:p>
            <a:r>
              <a:rPr b="0" lang="en-US" sz="1800" spc="-1" strike="noStrike">
                <a:latin typeface="Arial"/>
              </a:rPr>
              <a:t>&lt;form&gt;</a:t>
            </a:r>
            <a:endParaRPr b="0" lang="en-US" sz="1800" spc="-1" strike="noStrike">
              <a:latin typeface="Arial"/>
            </a:endParaRPr>
          </a:p>
          <a:p>
            <a:r>
              <a:rPr b="0" lang="en-US" sz="1800" spc="-1" strike="noStrike">
                <a:latin typeface="Arial"/>
              </a:rPr>
              <a:t>&lt;input type="checkbox" id="vehicle1" name="vehicle1" value="Bike"&gt;</a:t>
            </a:r>
            <a:endParaRPr b="0" lang="en-US" sz="1800" spc="-1" strike="noStrike">
              <a:latin typeface="Arial"/>
            </a:endParaRPr>
          </a:p>
          <a:p>
            <a:r>
              <a:rPr b="0" lang="en-US" sz="1800" spc="-1" strike="noStrike">
                <a:latin typeface="Arial"/>
              </a:rPr>
              <a:t>&lt;label for="vehicle1"&gt;a Bike&lt;/label&gt;&lt;br&gt;</a:t>
            </a:r>
            <a:endParaRPr b="0" lang="en-US" sz="1800" spc="-1" strike="noStrike">
              <a:latin typeface="Arial"/>
            </a:endParaRPr>
          </a:p>
          <a:p>
            <a:r>
              <a:rPr b="0" lang="en-US" sz="1800" spc="-1" strike="noStrike">
                <a:latin typeface="Arial"/>
              </a:rPr>
              <a:t>&lt;input type="checkbox" id="vehicle2" name="vehicle2" value="Car"&gt;</a:t>
            </a:r>
            <a:endParaRPr b="0" lang="en-US" sz="1800" spc="-1" strike="noStrike">
              <a:latin typeface="Arial"/>
            </a:endParaRPr>
          </a:p>
          <a:p>
            <a:r>
              <a:rPr b="0" lang="en-US" sz="1800" spc="-1" strike="noStrike">
                <a:latin typeface="Arial"/>
              </a:rPr>
              <a:t>&lt;label for="vehicle2"&gt;a Car&lt;/label&gt;&lt;br&gt;</a:t>
            </a:r>
            <a:endParaRPr b="0" lang="en-US" sz="1800" spc="-1" strike="noStrike">
              <a:latin typeface="Arial"/>
            </a:endParaRPr>
          </a:p>
          <a:p>
            <a:r>
              <a:rPr b="0" lang="en-US" sz="1800" spc="-1" strike="noStrike">
                <a:latin typeface="Arial"/>
              </a:rPr>
              <a:t>&lt;input type="checkbox" id="vehicle3" name="vehicle3" value="Boat"&gt;</a:t>
            </a:r>
            <a:endParaRPr b="0" lang="en-US" sz="1800" spc="-1" strike="noStrike">
              <a:latin typeface="Arial"/>
            </a:endParaRPr>
          </a:p>
          <a:p>
            <a:r>
              <a:rPr b="0" lang="en-US" sz="1800" spc="-1" strike="noStrike">
                <a:latin typeface="Arial"/>
              </a:rPr>
              <a:t>&lt;label for="vehicle3"&gt;a Boat&lt;/label&gt;&lt;br&gt; </a:t>
            </a:r>
            <a:endParaRPr b="0" lang="en-US" sz="1800" spc="-1" strike="noStrike">
              <a:latin typeface="Arial"/>
            </a:endParaRPr>
          </a:p>
          <a:p>
            <a:r>
              <a:rPr b="0" lang="en-US" sz="1800" spc="-1" strike="noStrike">
                <a:latin typeface="Arial"/>
              </a:rPr>
              <a:t>&lt;/form&gt;</a:t>
            </a:r>
            <a:endParaRPr b="0" lang="en-US" sz="1800" spc="-1" strike="noStrike">
              <a:latin typeface="Arial"/>
            </a:endParaRPr>
          </a:p>
          <a:p>
            <a:endParaRPr b="0" lang="en-US" sz="1800" spc="-1" strike="noStrike">
              <a:latin typeface="Arial"/>
            </a:endParaRPr>
          </a:p>
          <a:p>
            <a:r>
              <a:rPr b="0" lang="en-US" sz="1800" spc="-1" strike="noStrike">
                <a:latin typeface="Arial"/>
              </a:rPr>
              <a:t>&lt;/body&gt;</a:t>
            </a:r>
            <a:endParaRPr b="0" lang="en-US" sz="1800" spc="-1" strike="noStrike">
              <a:latin typeface="Arial"/>
            </a:endParaRPr>
          </a:p>
          <a:p>
            <a:r>
              <a:rPr b="0" lang="en-US" sz="1800" spc="-1" strike="noStrike">
                <a:latin typeface="Arial"/>
              </a:rPr>
              <a:t>&lt;/html&gt;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86" name="" descr=""/>
          <p:cNvPicPr/>
          <p:nvPr/>
        </p:nvPicPr>
        <p:blipFill>
          <a:blip r:embed="rId1"/>
          <a:stretch/>
        </p:blipFill>
        <p:spPr>
          <a:xfrm>
            <a:off x="548640" y="417600"/>
            <a:ext cx="3035520" cy="2508480"/>
          </a:xfrm>
          <a:prstGeom prst="rect">
            <a:avLst/>
          </a:prstGeom>
          <a:ln w="0">
            <a:noFill/>
          </a:ln>
        </p:spPr>
      </p:pic>
      <p:pic>
        <p:nvPicPr>
          <p:cNvPr id="87" name="" descr=""/>
          <p:cNvPicPr/>
          <p:nvPr/>
        </p:nvPicPr>
        <p:blipFill>
          <a:blip r:embed="rId2"/>
          <a:stretch/>
        </p:blipFill>
        <p:spPr>
          <a:xfrm>
            <a:off x="4178160" y="457200"/>
            <a:ext cx="3174480" cy="246888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Input control types: </a:t>
            </a:r>
            <a:r>
              <a:rPr b="0" i="1" lang="en-US" sz="4400" spc="-1" strike="noStrike">
                <a:latin typeface="Tahoma"/>
              </a:rPr>
              <a:t>color</a:t>
            </a:r>
            <a:endParaRPr b="0" lang="en-US" sz="4400" spc="-1" strike="noStrike">
              <a:latin typeface="Tahoma"/>
            </a:endParaRPr>
          </a:p>
        </p:txBody>
      </p:sp>
      <p:sp>
        <p:nvSpPr>
          <p:cNvPr id="89" name="TextShape 2"/>
          <p:cNvSpPr txBox="1"/>
          <p:nvPr/>
        </p:nvSpPr>
        <p:spPr>
          <a:xfrm>
            <a:off x="548640" y="1645920"/>
            <a:ext cx="8503920" cy="2905920"/>
          </a:xfrm>
          <a:prstGeom prst="rect">
            <a:avLst/>
          </a:prstGeom>
          <a:noFill/>
          <a:ln w="0">
            <a:noFill/>
          </a:ln>
        </p:spPr>
        <p:txBody>
          <a:bodyPr lIns="90000" rIns="90000" tIns="45000" bIns="45000">
            <a:noAutofit/>
          </a:bodyPr>
          <a:p>
            <a:r>
              <a:rPr b="0" lang="en-US" sz="1800" spc="-1" strike="noStrike">
                <a:latin typeface="Arial"/>
              </a:rPr>
              <a:t>&lt;!DOCTYPE html&gt;</a:t>
            </a:r>
            <a:endParaRPr b="0" lang="en-US" sz="1800" spc="-1" strike="noStrike">
              <a:latin typeface="Arial"/>
            </a:endParaRPr>
          </a:p>
          <a:p>
            <a:r>
              <a:rPr b="0" lang="en-US" sz="1800" spc="-1" strike="noStrike">
                <a:latin typeface="Arial"/>
              </a:rPr>
              <a:t>&lt;html&gt;</a:t>
            </a:r>
            <a:endParaRPr b="0" lang="en-US" sz="1800" spc="-1" strike="noStrike">
              <a:latin typeface="Arial"/>
            </a:endParaRPr>
          </a:p>
          <a:p>
            <a:r>
              <a:rPr b="0" lang="en-US" sz="1800" spc="-1" strike="noStrike">
                <a:latin typeface="Arial"/>
              </a:rPr>
              <a:t>&lt;body&gt;</a:t>
            </a:r>
            <a:endParaRPr b="0" lang="en-US" sz="1800" spc="-1" strike="noStrike">
              <a:latin typeface="Arial"/>
            </a:endParaRPr>
          </a:p>
          <a:p>
            <a:endParaRPr b="0" lang="en-US" sz="1800" spc="-1" strike="noStrike">
              <a:latin typeface="Arial"/>
            </a:endParaRPr>
          </a:p>
          <a:p>
            <a:r>
              <a:rPr b="0" lang="en-US" sz="1800" spc="-1" strike="noStrike">
                <a:latin typeface="Arial"/>
              </a:rPr>
              <a:t>&lt;form&gt;</a:t>
            </a:r>
            <a:endParaRPr b="0" lang="en-US" sz="1800" spc="-1" strike="noStrike">
              <a:latin typeface="Arial"/>
            </a:endParaRPr>
          </a:p>
          <a:p>
            <a:r>
              <a:rPr b="0" lang="en-US" sz="1800" spc="-1" strike="noStrike">
                <a:latin typeface="Arial"/>
              </a:rPr>
              <a:t>&lt;label for="favcolor"&gt;Select your favorite color:&lt;/label&gt;</a:t>
            </a:r>
            <a:endParaRPr b="0" lang="en-US" sz="1800" spc="-1" strike="noStrike">
              <a:latin typeface="Arial"/>
            </a:endParaRPr>
          </a:p>
          <a:p>
            <a:r>
              <a:rPr b="0" lang="en-US" sz="1800" spc="-1" strike="noStrike">
                <a:latin typeface="Arial"/>
              </a:rPr>
              <a:t>&lt;input type="color" id="favcolor" name="favcolor" value="#ff0000"&gt; </a:t>
            </a:r>
            <a:endParaRPr b="0" lang="en-US" sz="1800" spc="-1" strike="noStrike">
              <a:latin typeface="Arial"/>
            </a:endParaRPr>
          </a:p>
          <a:p>
            <a:r>
              <a:rPr b="0" lang="en-US" sz="1800" spc="-1" strike="noStrike">
                <a:latin typeface="Arial"/>
              </a:rPr>
              <a:t>&lt;/form&gt;</a:t>
            </a:r>
            <a:endParaRPr b="0" lang="en-US" sz="1800" spc="-1" strike="noStrike">
              <a:latin typeface="Arial"/>
            </a:endParaRPr>
          </a:p>
          <a:p>
            <a:endParaRPr b="0" lang="en-US" sz="1800" spc="-1" strike="noStrike">
              <a:latin typeface="Arial"/>
            </a:endParaRPr>
          </a:p>
          <a:p>
            <a:r>
              <a:rPr b="0" lang="en-US" sz="1800" spc="-1" strike="noStrike">
                <a:latin typeface="Arial"/>
              </a:rPr>
              <a:t>&lt;/body&gt;</a:t>
            </a:r>
            <a:endParaRPr b="0" lang="en-US" sz="1800" spc="-1" strike="noStrike">
              <a:latin typeface="Arial"/>
            </a:endParaRPr>
          </a:p>
          <a:p>
            <a:r>
              <a:rPr b="0" lang="en-US" sz="1800" spc="-1" strike="noStrike">
                <a:latin typeface="Arial"/>
              </a:rPr>
              <a:t>&lt;/html&gt;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90" name="" descr=""/>
          <p:cNvPicPr/>
          <p:nvPr/>
        </p:nvPicPr>
        <p:blipFill>
          <a:blip r:embed="rId1"/>
          <a:stretch/>
        </p:blipFill>
        <p:spPr>
          <a:xfrm>
            <a:off x="548640" y="457200"/>
            <a:ext cx="2819160" cy="428400"/>
          </a:xfrm>
          <a:prstGeom prst="rect">
            <a:avLst/>
          </a:prstGeom>
          <a:ln w="0">
            <a:noFill/>
          </a:ln>
        </p:spPr>
      </p:pic>
      <p:pic>
        <p:nvPicPr>
          <p:cNvPr id="91" name="" descr=""/>
          <p:cNvPicPr/>
          <p:nvPr/>
        </p:nvPicPr>
        <p:blipFill>
          <a:blip r:embed="rId2"/>
          <a:stretch/>
        </p:blipFill>
        <p:spPr>
          <a:xfrm>
            <a:off x="505080" y="1276560"/>
            <a:ext cx="7267320" cy="375264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4" name="" descr=""/>
          <p:cNvPicPr/>
          <p:nvPr/>
        </p:nvPicPr>
        <p:blipFill>
          <a:blip r:embed="rId1"/>
          <a:stretch/>
        </p:blipFill>
        <p:spPr>
          <a:xfrm>
            <a:off x="817200" y="614880"/>
            <a:ext cx="8289000" cy="4352760"/>
          </a:xfrm>
          <a:prstGeom prst="rect">
            <a:avLst/>
          </a:prstGeom>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Input control types: </a:t>
            </a:r>
            <a:r>
              <a:rPr b="0" i="1" lang="en-US" sz="4400" spc="-1" strike="noStrike">
                <a:latin typeface="Tahoma"/>
              </a:rPr>
              <a:t>date</a:t>
            </a:r>
            <a:endParaRPr b="0" lang="en-US" sz="4400" spc="-1" strike="noStrike">
              <a:latin typeface="Tahoma"/>
            </a:endParaRPr>
          </a:p>
        </p:txBody>
      </p:sp>
      <p:sp>
        <p:nvSpPr>
          <p:cNvPr id="93" name="TextShape 2"/>
          <p:cNvSpPr txBox="1"/>
          <p:nvPr/>
        </p:nvSpPr>
        <p:spPr>
          <a:xfrm>
            <a:off x="914400" y="1280160"/>
            <a:ext cx="5760720" cy="2905920"/>
          </a:xfrm>
          <a:prstGeom prst="rect">
            <a:avLst/>
          </a:prstGeom>
          <a:noFill/>
          <a:ln w="0">
            <a:noFill/>
          </a:ln>
        </p:spPr>
        <p:txBody>
          <a:bodyPr lIns="90000" rIns="90000" tIns="45000" bIns="45000">
            <a:noAutofit/>
          </a:bodyPr>
          <a:p>
            <a:r>
              <a:rPr b="0" lang="en-US" sz="1800" spc="-1" strike="noStrike">
                <a:latin typeface="Arial"/>
              </a:rPr>
              <a:t>&lt;!DOCTYPE html&gt;</a:t>
            </a:r>
            <a:endParaRPr b="0" lang="en-US" sz="1800" spc="-1" strike="noStrike">
              <a:latin typeface="Arial"/>
            </a:endParaRPr>
          </a:p>
          <a:p>
            <a:r>
              <a:rPr b="0" lang="en-US" sz="1800" spc="-1" strike="noStrike">
                <a:latin typeface="Arial"/>
              </a:rPr>
              <a:t>&lt;html&gt;</a:t>
            </a:r>
            <a:endParaRPr b="0" lang="en-US" sz="1800" spc="-1" strike="noStrike">
              <a:latin typeface="Arial"/>
            </a:endParaRPr>
          </a:p>
          <a:p>
            <a:r>
              <a:rPr b="0" lang="en-US" sz="1800" spc="-1" strike="noStrike">
                <a:latin typeface="Arial"/>
              </a:rPr>
              <a:t>&lt;body&gt;</a:t>
            </a:r>
            <a:endParaRPr b="0" lang="en-US" sz="1800" spc="-1" strike="noStrike">
              <a:latin typeface="Arial"/>
            </a:endParaRPr>
          </a:p>
          <a:p>
            <a:endParaRPr b="0" lang="en-US" sz="1800" spc="-1" strike="noStrike">
              <a:latin typeface="Arial"/>
            </a:endParaRPr>
          </a:p>
          <a:p>
            <a:r>
              <a:rPr b="0" lang="en-US" sz="1800" spc="-1" strike="noStrike">
                <a:latin typeface="Arial"/>
              </a:rPr>
              <a:t>&lt;form&gt;</a:t>
            </a:r>
            <a:endParaRPr b="0" lang="en-US" sz="1800" spc="-1" strike="noStrike">
              <a:latin typeface="Arial"/>
            </a:endParaRPr>
          </a:p>
          <a:p>
            <a:r>
              <a:rPr b="0" lang="en-US" sz="1800" spc="-1" strike="noStrike">
                <a:latin typeface="Arial"/>
              </a:rPr>
              <a:t>&lt;label for="birthday"&gt;Birthday:&lt;/label&gt;</a:t>
            </a:r>
            <a:endParaRPr b="0" lang="en-US" sz="1800" spc="-1" strike="noStrike">
              <a:latin typeface="Arial"/>
            </a:endParaRPr>
          </a:p>
          <a:p>
            <a:r>
              <a:rPr b="0" lang="en-US" sz="1800" spc="-1" strike="noStrike">
                <a:latin typeface="Arial"/>
              </a:rPr>
              <a:t>&lt;input type="date" id="birthday" name="birthday"&gt; </a:t>
            </a:r>
            <a:endParaRPr b="0" lang="en-US" sz="1800" spc="-1" strike="noStrike">
              <a:latin typeface="Arial"/>
            </a:endParaRPr>
          </a:p>
          <a:p>
            <a:r>
              <a:rPr b="0" lang="en-US" sz="1800" spc="-1" strike="noStrike">
                <a:latin typeface="Arial"/>
              </a:rPr>
              <a:t>&lt;/form&gt;</a:t>
            </a:r>
            <a:endParaRPr b="0" lang="en-US" sz="1800" spc="-1" strike="noStrike">
              <a:latin typeface="Arial"/>
            </a:endParaRPr>
          </a:p>
          <a:p>
            <a:endParaRPr b="0" lang="en-US" sz="1800" spc="-1" strike="noStrike">
              <a:latin typeface="Arial"/>
            </a:endParaRPr>
          </a:p>
          <a:p>
            <a:r>
              <a:rPr b="0" lang="en-US" sz="1800" spc="-1" strike="noStrike">
                <a:latin typeface="Arial"/>
              </a:rPr>
              <a:t>&lt;/body&gt;</a:t>
            </a:r>
            <a:endParaRPr b="0" lang="en-US" sz="1800" spc="-1" strike="noStrike">
              <a:latin typeface="Arial"/>
            </a:endParaRPr>
          </a:p>
          <a:p>
            <a:r>
              <a:rPr b="0" lang="en-US" sz="1800" spc="-1" strike="noStrike">
                <a:latin typeface="Arial"/>
              </a:rPr>
              <a:t>&lt;/html&gt;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94" name="" descr=""/>
          <p:cNvPicPr/>
          <p:nvPr/>
        </p:nvPicPr>
        <p:blipFill>
          <a:blip r:embed="rId1"/>
          <a:stretch/>
        </p:blipFill>
        <p:spPr>
          <a:xfrm>
            <a:off x="548640" y="297360"/>
            <a:ext cx="4754880" cy="818640"/>
          </a:xfrm>
          <a:prstGeom prst="rect">
            <a:avLst/>
          </a:prstGeom>
          <a:ln w="0">
            <a:noFill/>
          </a:ln>
        </p:spPr>
      </p:pic>
      <p:pic>
        <p:nvPicPr>
          <p:cNvPr id="95" name="" descr=""/>
          <p:cNvPicPr/>
          <p:nvPr/>
        </p:nvPicPr>
        <p:blipFill>
          <a:blip r:embed="rId2"/>
          <a:stretch/>
        </p:blipFill>
        <p:spPr>
          <a:xfrm>
            <a:off x="2651760" y="1554480"/>
            <a:ext cx="5029200" cy="392508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504000" y="161640"/>
            <a:ext cx="9071640" cy="1075320"/>
          </a:xfrm>
          <a:prstGeom prst="rect">
            <a:avLst/>
          </a:prstGeom>
          <a:noFill/>
          <a:ln w="0">
            <a:noFill/>
          </a:ln>
        </p:spPr>
        <p:txBody>
          <a:bodyPr lIns="0" rIns="0" tIns="0" bIns="0" anchor="ctr">
            <a:noAutofit/>
          </a:bodyPr>
          <a:p>
            <a:pPr algn="ctr">
              <a:lnSpc>
                <a:spcPct val="100000"/>
              </a:lnSpc>
            </a:pPr>
            <a:r>
              <a:rPr b="0" lang="en-US" sz="4400" spc="-1" strike="noStrike">
                <a:latin typeface="Tahoma"/>
                <a:ea typeface="Microsoft YaHei"/>
              </a:rPr>
              <a:t>Input control types: </a:t>
            </a:r>
            <a:r>
              <a:rPr b="0" i="1" lang="en-US" sz="4400" spc="-1" strike="noStrike">
                <a:latin typeface="Tahoma"/>
                <a:ea typeface="Microsoft YaHei"/>
              </a:rPr>
              <a:t>datetime-local </a:t>
            </a:r>
            <a:r>
              <a:rPr b="0" lang="en-US" sz="2600" spc="-1" strike="noStrike">
                <a:latin typeface="Tahoma"/>
              </a:rPr>
              <a:t>(supported in some browsers)</a:t>
            </a:r>
            <a:endParaRPr b="0" lang="en-US" sz="2600" spc="-1" strike="noStrike">
              <a:latin typeface="Tahoma"/>
            </a:endParaRPr>
          </a:p>
        </p:txBody>
      </p:sp>
      <p:sp>
        <p:nvSpPr>
          <p:cNvPr id="97" name="TextShape 2"/>
          <p:cNvSpPr txBox="1"/>
          <p:nvPr/>
        </p:nvSpPr>
        <p:spPr>
          <a:xfrm>
            <a:off x="822960" y="1463040"/>
            <a:ext cx="6217920" cy="3161880"/>
          </a:xfrm>
          <a:prstGeom prst="rect">
            <a:avLst/>
          </a:prstGeom>
          <a:noFill/>
          <a:ln w="0">
            <a:noFill/>
          </a:ln>
        </p:spPr>
        <p:txBody>
          <a:bodyPr lIns="90000" rIns="90000" tIns="45000" bIns="45000">
            <a:noAutofit/>
          </a:bodyPr>
          <a:p>
            <a:r>
              <a:rPr b="0" lang="en-US" sz="1800" spc="-1" strike="noStrike">
                <a:latin typeface="Arial"/>
              </a:rPr>
              <a:t>&lt;!DOCTYPE html&gt;</a:t>
            </a:r>
            <a:endParaRPr b="0" lang="en-US" sz="1800" spc="-1" strike="noStrike">
              <a:latin typeface="Arial"/>
            </a:endParaRPr>
          </a:p>
          <a:p>
            <a:r>
              <a:rPr b="0" lang="en-US" sz="1800" spc="-1" strike="noStrike">
                <a:latin typeface="Arial"/>
              </a:rPr>
              <a:t>&lt;html&gt;</a:t>
            </a:r>
            <a:endParaRPr b="0" lang="en-US" sz="1800" spc="-1" strike="noStrike">
              <a:latin typeface="Arial"/>
            </a:endParaRPr>
          </a:p>
          <a:p>
            <a:r>
              <a:rPr b="0" lang="en-US" sz="1800" spc="-1" strike="noStrike">
                <a:latin typeface="Arial"/>
              </a:rPr>
              <a:t>&lt;body&gt;</a:t>
            </a:r>
            <a:endParaRPr b="0" lang="en-US" sz="1800" spc="-1" strike="noStrike">
              <a:latin typeface="Arial"/>
            </a:endParaRPr>
          </a:p>
          <a:p>
            <a:endParaRPr b="0" lang="en-US" sz="1800" spc="-1" strike="noStrike">
              <a:latin typeface="Arial"/>
            </a:endParaRPr>
          </a:p>
          <a:p>
            <a:r>
              <a:rPr b="0" lang="en-US" sz="1800" spc="-1" strike="noStrike">
                <a:latin typeface="Arial"/>
              </a:rPr>
              <a:t>&lt;form&gt;</a:t>
            </a:r>
            <a:endParaRPr b="0" lang="en-US" sz="1800" spc="-1" strike="noStrike">
              <a:latin typeface="Arial"/>
            </a:endParaRPr>
          </a:p>
          <a:p>
            <a:r>
              <a:rPr b="0" lang="en-US" sz="1800" spc="-1" strike="noStrike">
                <a:latin typeface="Arial"/>
              </a:rPr>
              <a:t>&lt;label for="birthdaytime"&gt;Birthday (date and time):&lt;/label&gt;</a:t>
            </a:r>
            <a:endParaRPr b="0" lang="en-US" sz="1800" spc="-1" strike="noStrike">
              <a:latin typeface="Arial"/>
            </a:endParaRPr>
          </a:p>
          <a:p>
            <a:r>
              <a:rPr b="0" lang="en-US" sz="1800" spc="-1" strike="noStrike">
                <a:latin typeface="Arial"/>
              </a:rPr>
              <a:t>&lt;input type="datetime-local" id="birthdaytime" name="birthdaytime"&gt; </a:t>
            </a:r>
            <a:endParaRPr b="0" lang="en-US" sz="1800" spc="-1" strike="noStrike">
              <a:latin typeface="Arial"/>
            </a:endParaRPr>
          </a:p>
          <a:p>
            <a:r>
              <a:rPr b="0" lang="en-US" sz="1800" spc="-1" strike="noStrike">
                <a:latin typeface="Arial"/>
              </a:rPr>
              <a:t>&lt;/form&gt;</a:t>
            </a:r>
            <a:endParaRPr b="0" lang="en-US" sz="1800" spc="-1" strike="noStrike">
              <a:latin typeface="Arial"/>
            </a:endParaRPr>
          </a:p>
          <a:p>
            <a:endParaRPr b="0" lang="en-US" sz="1800" spc="-1" strike="noStrike">
              <a:latin typeface="Arial"/>
            </a:endParaRPr>
          </a:p>
          <a:p>
            <a:r>
              <a:rPr b="0" lang="en-US" sz="1800" spc="-1" strike="noStrike">
                <a:latin typeface="Arial"/>
              </a:rPr>
              <a:t>&lt;/body&gt;</a:t>
            </a:r>
            <a:endParaRPr b="0" lang="en-US" sz="1800" spc="-1" strike="noStrike">
              <a:latin typeface="Arial"/>
            </a:endParaRPr>
          </a:p>
          <a:p>
            <a:r>
              <a:rPr b="0" lang="en-US" sz="1800" spc="-1" strike="noStrike">
                <a:latin typeface="Arial"/>
              </a:rPr>
              <a:t>&lt;/html&gt;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98" name="" descr=""/>
          <p:cNvPicPr/>
          <p:nvPr/>
        </p:nvPicPr>
        <p:blipFill>
          <a:blip r:embed="rId1"/>
          <a:stretch/>
        </p:blipFill>
        <p:spPr>
          <a:xfrm>
            <a:off x="457200" y="1282320"/>
            <a:ext cx="9200880" cy="1552320"/>
          </a:xfrm>
          <a:prstGeom prst="rect">
            <a:avLst/>
          </a:prstGeom>
          <a:ln w="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Input control types: </a:t>
            </a:r>
            <a:r>
              <a:rPr b="0" i="1" lang="en-US" sz="4400" spc="-1" strike="noStrike">
                <a:latin typeface="Tahoma"/>
              </a:rPr>
              <a:t>email</a:t>
            </a:r>
            <a:endParaRPr b="0" lang="en-US" sz="4400" spc="-1" strike="noStrike">
              <a:latin typeface="Tahoma"/>
            </a:endParaRPr>
          </a:p>
        </p:txBody>
      </p:sp>
      <p:sp>
        <p:nvSpPr>
          <p:cNvPr id="100" name="TextShape 2"/>
          <p:cNvSpPr txBox="1"/>
          <p:nvPr/>
        </p:nvSpPr>
        <p:spPr>
          <a:xfrm>
            <a:off x="1005840" y="1645920"/>
            <a:ext cx="7040880" cy="2905920"/>
          </a:xfrm>
          <a:prstGeom prst="rect">
            <a:avLst/>
          </a:prstGeom>
          <a:noFill/>
          <a:ln w="0">
            <a:noFill/>
          </a:ln>
        </p:spPr>
        <p:txBody>
          <a:bodyPr lIns="90000" rIns="90000" tIns="45000" bIns="45000">
            <a:noAutofit/>
          </a:bodyPr>
          <a:p>
            <a:r>
              <a:rPr b="0" lang="en-US" sz="1800" spc="-1" strike="noStrike">
                <a:latin typeface="Arial"/>
              </a:rPr>
              <a:t>&lt;!DOCTYPE html&gt;</a:t>
            </a:r>
            <a:endParaRPr b="0" lang="en-US" sz="1800" spc="-1" strike="noStrike">
              <a:latin typeface="Arial"/>
            </a:endParaRPr>
          </a:p>
          <a:p>
            <a:r>
              <a:rPr b="0" lang="en-US" sz="1800" spc="-1" strike="noStrike">
                <a:latin typeface="Arial"/>
              </a:rPr>
              <a:t>&lt;html&gt;</a:t>
            </a:r>
            <a:endParaRPr b="0" lang="en-US" sz="1800" spc="-1" strike="noStrike">
              <a:latin typeface="Arial"/>
            </a:endParaRPr>
          </a:p>
          <a:p>
            <a:r>
              <a:rPr b="0" lang="en-US" sz="1800" spc="-1" strike="noStrike">
                <a:latin typeface="Arial"/>
              </a:rPr>
              <a:t>&lt;body&gt;</a:t>
            </a:r>
            <a:endParaRPr b="0" lang="en-US" sz="1800" spc="-1" strike="noStrike">
              <a:latin typeface="Arial"/>
            </a:endParaRPr>
          </a:p>
          <a:p>
            <a:endParaRPr b="0" lang="en-US" sz="1800" spc="-1" strike="noStrike">
              <a:latin typeface="Arial"/>
            </a:endParaRPr>
          </a:p>
          <a:p>
            <a:r>
              <a:rPr b="0" lang="en-US" sz="1800" spc="-1" strike="noStrike">
                <a:latin typeface="Arial"/>
              </a:rPr>
              <a:t>&lt;form&gt;</a:t>
            </a:r>
            <a:endParaRPr b="0" lang="en-US" sz="1800" spc="-1" strike="noStrike">
              <a:latin typeface="Arial"/>
            </a:endParaRPr>
          </a:p>
          <a:p>
            <a:r>
              <a:rPr b="0" lang="en-US" sz="1800" spc="-1" strike="noStrike">
                <a:latin typeface="Arial"/>
              </a:rPr>
              <a:t>&lt;label for="email"&gt;Enter your email:&lt;/label&gt;</a:t>
            </a:r>
            <a:endParaRPr b="0" lang="en-US" sz="1800" spc="-1" strike="noStrike">
              <a:latin typeface="Arial"/>
            </a:endParaRPr>
          </a:p>
          <a:p>
            <a:r>
              <a:rPr b="0" lang="en-US" sz="1800" spc="-1" strike="noStrike">
                <a:latin typeface="Arial"/>
              </a:rPr>
              <a:t>&lt;input type="email" id="email" name="email"&gt; </a:t>
            </a:r>
            <a:endParaRPr b="0" lang="en-US" sz="1800" spc="-1" strike="noStrike">
              <a:latin typeface="Arial"/>
            </a:endParaRPr>
          </a:p>
          <a:p>
            <a:r>
              <a:rPr b="0" lang="en-US" sz="1800" spc="-1" strike="noStrike">
                <a:latin typeface="Arial"/>
              </a:rPr>
              <a:t>&lt;/form&gt;</a:t>
            </a:r>
            <a:endParaRPr b="0" lang="en-US" sz="1800" spc="-1" strike="noStrike">
              <a:latin typeface="Arial"/>
            </a:endParaRPr>
          </a:p>
          <a:p>
            <a:endParaRPr b="0" lang="en-US" sz="1800" spc="-1" strike="noStrike">
              <a:latin typeface="Arial"/>
            </a:endParaRPr>
          </a:p>
          <a:p>
            <a:r>
              <a:rPr b="0" lang="en-US" sz="1800" spc="-1" strike="noStrike">
                <a:latin typeface="Arial"/>
              </a:rPr>
              <a:t>&lt;/body&gt;</a:t>
            </a:r>
            <a:endParaRPr b="0" lang="en-US" sz="1800" spc="-1" strike="noStrike">
              <a:latin typeface="Arial"/>
            </a:endParaRPr>
          </a:p>
          <a:p>
            <a:r>
              <a:rPr b="0" lang="en-US" sz="1800" spc="-1" strike="noStrike">
                <a:latin typeface="Arial"/>
              </a:rPr>
              <a:t>&lt;/html&gt;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101" name="" descr=""/>
          <p:cNvPicPr/>
          <p:nvPr/>
        </p:nvPicPr>
        <p:blipFill>
          <a:blip r:embed="rId1"/>
          <a:stretch/>
        </p:blipFill>
        <p:spPr>
          <a:xfrm>
            <a:off x="640080" y="368640"/>
            <a:ext cx="6321960" cy="728640"/>
          </a:xfrm>
          <a:prstGeom prst="rect">
            <a:avLst/>
          </a:prstGeom>
          <a:ln w="0">
            <a:noFill/>
          </a:ln>
        </p:spPr>
      </p:pic>
      <p:pic>
        <p:nvPicPr>
          <p:cNvPr id="102" name="" descr=""/>
          <p:cNvPicPr/>
          <p:nvPr/>
        </p:nvPicPr>
        <p:blipFill>
          <a:blip r:embed="rId2"/>
          <a:stretch/>
        </p:blipFill>
        <p:spPr>
          <a:xfrm>
            <a:off x="546480" y="1554480"/>
            <a:ext cx="8048880" cy="1737360"/>
          </a:xfrm>
          <a:prstGeom prst="rect">
            <a:avLst/>
          </a:prstGeom>
          <a:ln w="0">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Input control types: </a:t>
            </a:r>
            <a:r>
              <a:rPr b="0" i="1" lang="en-US" sz="4400" spc="-1" strike="noStrike">
                <a:latin typeface="Tahoma"/>
              </a:rPr>
              <a:t>file</a:t>
            </a:r>
            <a:endParaRPr b="0" lang="en-US" sz="4400" spc="-1" strike="noStrike">
              <a:latin typeface="Tahoma"/>
            </a:endParaRPr>
          </a:p>
        </p:txBody>
      </p:sp>
      <p:sp>
        <p:nvSpPr>
          <p:cNvPr id="104" name="TextShape 2"/>
          <p:cNvSpPr txBox="1"/>
          <p:nvPr/>
        </p:nvSpPr>
        <p:spPr>
          <a:xfrm>
            <a:off x="504000" y="1282680"/>
            <a:ext cx="9071640" cy="3369960"/>
          </a:xfrm>
          <a:prstGeom prst="rect">
            <a:avLst/>
          </a:prstGeom>
          <a:noFill/>
          <a:ln w="0">
            <a:noFill/>
          </a:ln>
        </p:spPr>
        <p:txBody>
          <a:bodyPr lIns="0" rIns="0" tIns="0" bIns="0" anchor="ctr">
            <a:noAutofit/>
          </a:bodyPr>
          <a:p>
            <a:pPr algn="ctr">
              <a:lnSpc>
                <a:spcPct val="100000"/>
              </a:lnSpc>
            </a:pPr>
            <a:r>
              <a:rPr b="0" lang="en-US" sz="2200" spc="-1" strike="noStrike">
                <a:latin typeface="Tahoma"/>
              </a:rPr>
              <a:t>It is possible to define the type of the file by </a:t>
            </a:r>
            <a:r>
              <a:rPr b="0" i="1" lang="en-US" sz="2200" spc="-1" strike="noStrike">
                <a:latin typeface="Tahoma"/>
              </a:rPr>
              <a:t>accept</a:t>
            </a:r>
            <a:r>
              <a:rPr b="0" lang="en-US" sz="2200" spc="-1" strike="noStrike">
                <a:latin typeface="Tahoma"/>
              </a:rPr>
              <a:t> attribute, which takes one of these values (possible for other media types):</a:t>
            </a:r>
            <a:endParaRPr b="0" lang="en-US" sz="2200" spc="-1" strike="noStrike">
              <a:latin typeface="Tahoma"/>
            </a:endParaRPr>
          </a:p>
          <a:p>
            <a:pPr algn="ctr">
              <a:lnSpc>
                <a:spcPct val="100000"/>
              </a:lnSpc>
            </a:pPr>
            <a:endParaRPr b="0" lang="en-US" sz="2200" spc="-1" strike="noStrike">
              <a:latin typeface="Tahoma"/>
            </a:endParaRPr>
          </a:p>
          <a:p>
            <a:pPr marL="216000" indent="-216000" algn="ctr">
              <a:lnSpc>
                <a:spcPct val="100000"/>
              </a:lnSpc>
              <a:buClr>
                <a:srgbClr val="000000"/>
              </a:buClr>
              <a:buSzPct val="45000"/>
              <a:buFont typeface="Wingdings" charset="2"/>
              <a:buChar char=""/>
            </a:pPr>
            <a:r>
              <a:rPr b="0" i="1" lang="en-US" sz="2200" spc="-1" strike="noStrike">
                <a:latin typeface="Tahoma"/>
              </a:rPr>
              <a:t>audio/*</a:t>
            </a:r>
            <a:endParaRPr b="0" lang="en-US" sz="2200" spc="-1" strike="noStrike">
              <a:latin typeface="Tahoma"/>
            </a:endParaRPr>
          </a:p>
          <a:p>
            <a:pPr marL="216000" indent="-216000" algn="ctr">
              <a:lnSpc>
                <a:spcPct val="100000"/>
              </a:lnSpc>
              <a:buClr>
                <a:srgbClr val="000000"/>
              </a:buClr>
              <a:buSzPct val="45000"/>
              <a:buFont typeface="Wingdings" charset="2"/>
              <a:buChar char=""/>
            </a:pPr>
            <a:r>
              <a:rPr b="0" i="1" lang="en-US" sz="2200" spc="-1" strike="noStrike">
                <a:latin typeface="Tahoma"/>
              </a:rPr>
              <a:t>video/*</a:t>
            </a:r>
            <a:endParaRPr b="0" lang="en-US" sz="2200" spc="-1" strike="noStrike">
              <a:latin typeface="Tahoma"/>
            </a:endParaRPr>
          </a:p>
          <a:p>
            <a:pPr marL="216000" indent="-216000" algn="ctr">
              <a:lnSpc>
                <a:spcPct val="100000"/>
              </a:lnSpc>
              <a:buClr>
                <a:srgbClr val="000000"/>
              </a:buClr>
              <a:buSzPct val="45000"/>
              <a:buFont typeface="Wingdings" charset="2"/>
              <a:buChar char=""/>
            </a:pPr>
            <a:r>
              <a:rPr b="0" i="1" lang="en-US" sz="2200" spc="-1" strike="noStrike">
                <a:latin typeface="Tahoma"/>
              </a:rPr>
              <a:t>image/*</a:t>
            </a:r>
            <a:endParaRPr b="0" lang="en-US" sz="2200" spc="-1" strike="noStrike">
              <a:latin typeface="Tahoma"/>
            </a:endParaRPr>
          </a:p>
          <a:p>
            <a:pPr marL="216000" indent="-216000" algn="ctr">
              <a:lnSpc>
                <a:spcPct val="100000"/>
              </a:lnSpc>
              <a:buClr>
                <a:srgbClr val="000000"/>
              </a:buClr>
              <a:buSzPct val="45000"/>
              <a:buFont typeface="Wingdings" charset="2"/>
              <a:buChar char=""/>
            </a:pPr>
            <a:endParaRPr b="0" lang="en-US" sz="2200" spc="-1" strike="noStrike">
              <a:latin typeface="Tahoma"/>
            </a:endParaRPr>
          </a:p>
          <a:p>
            <a:pPr algn="ctr">
              <a:lnSpc>
                <a:spcPct val="100000"/>
              </a:lnSpc>
            </a:pPr>
            <a:endParaRPr b="0" lang="en-US" sz="2200" spc="-1" strike="noStrike">
              <a:latin typeface="Tahoma"/>
            </a:endParaRPr>
          </a:p>
          <a:p>
            <a:pPr algn="ctr">
              <a:lnSpc>
                <a:spcPct val="100000"/>
              </a:lnSpc>
            </a:pPr>
            <a:r>
              <a:rPr b="0" lang="en-US" sz="2200" spc="-1" strike="noStrike">
                <a:latin typeface="Tahoma"/>
              </a:rPr>
              <a:t>Do not use this attribute as a validation tool. File uploads should be validated on the server.</a:t>
            </a:r>
            <a:endParaRPr b="0" lang="en-US" sz="2200" spc="-1" strike="noStrike">
              <a:latin typeface="Tahoma"/>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Input control types: </a:t>
            </a:r>
            <a:r>
              <a:rPr b="0" i="1" lang="en-US" sz="4400" spc="-1" strike="noStrike">
                <a:latin typeface="Tahoma"/>
              </a:rPr>
              <a:t>file</a:t>
            </a:r>
            <a:endParaRPr b="0" lang="en-US" sz="4400" spc="-1" strike="noStrike">
              <a:latin typeface="Tahoma"/>
            </a:endParaRPr>
          </a:p>
        </p:txBody>
      </p:sp>
      <p:sp>
        <p:nvSpPr>
          <p:cNvPr id="106" name="TextShape 2"/>
          <p:cNvSpPr txBox="1"/>
          <p:nvPr/>
        </p:nvSpPr>
        <p:spPr>
          <a:xfrm>
            <a:off x="465480" y="1172520"/>
            <a:ext cx="4746600" cy="2906280"/>
          </a:xfrm>
          <a:prstGeom prst="rect">
            <a:avLst/>
          </a:prstGeom>
          <a:noFill/>
          <a:ln w="0">
            <a:noFill/>
          </a:ln>
        </p:spPr>
        <p:txBody>
          <a:bodyPr lIns="90000" rIns="90000" tIns="45000" bIns="45000">
            <a:noAutofit/>
          </a:bodyPr>
          <a:p>
            <a:r>
              <a:rPr b="0" lang="en-US" sz="1800" spc="-1" strike="noStrike">
                <a:latin typeface="Arial"/>
              </a:rPr>
              <a:t>&lt;!DOCTYPE html&gt;</a:t>
            </a:r>
            <a:endParaRPr b="0" lang="en-US" sz="1800" spc="-1" strike="noStrike">
              <a:latin typeface="Arial"/>
            </a:endParaRPr>
          </a:p>
          <a:p>
            <a:r>
              <a:rPr b="0" lang="en-US" sz="1800" spc="-1" strike="noStrike">
                <a:latin typeface="Arial"/>
              </a:rPr>
              <a:t>&lt;html&gt;</a:t>
            </a:r>
            <a:endParaRPr b="0" lang="en-US" sz="1800" spc="-1" strike="noStrike">
              <a:latin typeface="Arial"/>
            </a:endParaRPr>
          </a:p>
          <a:p>
            <a:r>
              <a:rPr b="0" lang="en-US" sz="1800" spc="-1" strike="noStrike">
                <a:latin typeface="Arial"/>
              </a:rPr>
              <a:t>&lt;body&gt;</a:t>
            </a:r>
            <a:endParaRPr b="0" lang="en-US" sz="1800" spc="-1" strike="noStrike">
              <a:latin typeface="Arial"/>
            </a:endParaRPr>
          </a:p>
          <a:p>
            <a:endParaRPr b="0" lang="en-US" sz="1800" spc="-1" strike="noStrike">
              <a:latin typeface="Arial"/>
            </a:endParaRPr>
          </a:p>
          <a:p>
            <a:r>
              <a:rPr b="0" lang="en-US" sz="1800" spc="-1" strike="noStrike">
                <a:latin typeface="Arial"/>
              </a:rPr>
              <a:t>&lt;form&gt;</a:t>
            </a:r>
            <a:endParaRPr b="0" lang="en-US" sz="1800" spc="-1" strike="noStrike">
              <a:latin typeface="Arial"/>
            </a:endParaRPr>
          </a:p>
          <a:p>
            <a:r>
              <a:rPr b="0" lang="en-US" sz="1800" spc="-1" strike="noStrike">
                <a:latin typeface="Arial"/>
              </a:rPr>
              <a:t>&lt;label for="myfile"&gt;Select a file:&lt;/label&gt;</a:t>
            </a:r>
            <a:endParaRPr b="0" lang="en-US" sz="1800" spc="-1" strike="noStrike">
              <a:latin typeface="Arial"/>
            </a:endParaRPr>
          </a:p>
          <a:p>
            <a:r>
              <a:rPr b="0" lang="en-US" sz="1800" spc="-1" strike="noStrike">
                <a:latin typeface="Arial"/>
              </a:rPr>
              <a:t>&lt;input type="file" id="myfile" name="myfile"&gt; </a:t>
            </a:r>
            <a:endParaRPr b="0" lang="en-US" sz="1800" spc="-1" strike="noStrike">
              <a:latin typeface="Arial"/>
            </a:endParaRPr>
          </a:p>
          <a:p>
            <a:r>
              <a:rPr b="0" lang="en-US" sz="1800" spc="-1" strike="noStrike">
                <a:latin typeface="Arial"/>
              </a:rPr>
              <a:t>&lt;/form&gt;</a:t>
            </a:r>
            <a:endParaRPr b="0" lang="en-US" sz="1800" spc="-1" strike="noStrike">
              <a:latin typeface="Arial"/>
            </a:endParaRPr>
          </a:p>
          <a:p>
            <a:endParaRPr b="0" lang="en-US" sz="1800" spc="-1" strike="noStrike">
              <a:latin typeface="Arial"/>
            </a:endParaRPr>
          </a:p>
          <a:p>
            <a:r>
              <a:rPr b="0" lang="en-US" sz="1800" spc="-1" strike="noStrike">
                <a:latin typeface="Arial"/>
              </a:rPr>
              <a:t>&lt;/body&gt;</a:t>
            </a:r>
            <a:endParaRPr b="0" lang="en-US" sz="1800" spc="-1" strike="noStrike">
              <a:latin typeface="Arial"/>
            </a:endParaRPr>
          </a:p>
          <a:p>
            <a:r>
              <a:rPr b="0" lang="en-US" sz="1800" spc="-1" strike="noStrike">
                <a:latin typeface="Arial"/>
              </a:rPr>
              <a:t>&lt;/html&gt;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107" name="" descr=""/>
          <p:cNvPicPr/>
          <p:nvPr/>
        </p:nvPicPr>
        <p:blipFill>
          <a:blip r:embed="rId1"/>
          <a:stretch/>
        </p:blipFill>
        <p:spPr>
          <a:xfrm>
            <a:off x="91440" y="95760"/>
            <a:ext cx="4355280" cy="635760"/>
          </a:xfrm>
          <a:prstGeom prst="rect">
            <a:avLst/>
          </a:prstGeom>
          <a:ln w="0">
            <a:noFill/>
          </a:ln>
        </p:spPr>
      </p:pic>
      <p:pic>
        <p:nvPicPr>
          <p:cNvPr id="108" name="" descr=""/>
          <p:cNvPicPr/>
          <p:nvPr/>
        </p:nvPicPr>
        <p:blipFill>
          <a:blip r:embed="rId2"/>
          <a:stretch/>
        </p:blipFill>
        <p:spPr>
          <a:xfrm>
            <a:off x="84240" y="822960"/>
            <a:ext cx="7505280" cy="3861000"/>
          </a:xfrm>
          <a:prstGeom prst="rect">
            <a:avLst/>
          </a:prstGeom>
          <a:ln w="0">
            <a:noFill/>
          </a:ln>
        </p:spPr>
      </p:pic>
      <p:pic>
        <p:nvPicPr>
          <p:cNvPr id="109" name="" descr=""/>
          <p:cNvPicPr/>
          <p:nvPr/>
        </p:nvPicPr>
        <p:blipFill>
          <a:blip r:embed="rId3"/>
          <a:stretch/>
        </p:blipFill>
        <p:spPr>
          <a:xfrm>
            <a:off x="91440" y="4846320"/>
            <a:ext cx="4278600" cy="515880"/>
          </a:xfrm>
          <a:prstGeom prst="rect">
            <a:avLst/>
          </a:prstGeom>
          <a:ln w="0">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504000" y="161640"/>
            <a:ext cx="9071640" cy="1075320"/>
          </a:xfrm>
          <a:prstGeom prst="rect">
            <a:avLst/>
          </a:prstGeom>
          <a:noFill/>
          <a:ln w="0">
            <a:noFill/>
          </a:ln>
        </p:spPr>
        <p:txBody>
          <a:bodyPr lIns="0" rIns="0" tIns="0" bIns="0" anchor="ctr">
            <a:noAutofit/>
          </a:bodyPr>
          <a:p>
            <a:pPr algn="ctr"/>
            <a:r>
              <a:rPr b="0" lang="en-US" sz="4400" spc="-1" strike="noStrike">
                <a:latin typeface="Tahoma"/>
              </a:rPr>
              <a:t>Input control types: </a:t>
            </a:r>
            <a:r>
              <a:rPr b="0" i="1" lang="en-US" sz="4400" spc="-1" strike="noStrike">
                <a:latin typeface="Tahoma"/>
              </a:rPr>
              <a:t>hidden</a:t>
            </a:r>
            <a:r>
              <a:rPr b="0" lang="en-US" sz="4400" spc="-1" strike="noStrike">
                <a:latin typeface="Tahoma"/>
              </a:rPr>
              <a:t> </a:t>
            </a:r>
            <a:r>
              <a:rPr b="0" lang="en-US" sz="2600" spc="-1" strike="noStrike">
                <a:latin typeface="Tahoma"/>
              </a:rPr>
              <a:t>(used for developers to know the column to update in the database)</a:t>
            </a:r>
            <a:endParaRPr b="0" lang="en-US" sz="2600" spc="-1" strike="noStrike">
              <a:latin typeface="Tahoma"/>
            </a:endParaRPr>
          </a:p>
        </p:txBody>
      </p:sp>
      <p:sp>
        <p:nvSpPr>
          <p:cNvPr id="111" name="TextShape 2"/>
          <p:cNvSpPr txBox="1"/>
          <p:nvPr/>
        </p:nvSpPr>
        <p:spPr>
          <a:xfrm>
            <a:off x="1188720" y="1828800"/>
            <a:ext cx="6511320" cy="2649960"/>
          </a:xfrm>
          <a:prstGeom prst="rect">
            <a:avLst/>
          </a:prstGeom>
          <a:noFill/>
          <a:ln w="0">
            <a:noFill/>
          </a:ln>
        </p:spPr>
        <p:txBody>
          <a:bodyPr lIns="90000" rIns="90000" tIns="45000" bIns="45000">
            <a:noAutofit/>
          </a:bodyPr>
          <a:p>
            <a:r>
              <a:rPr b="0" lang="en-US" sz="1800" spc="-1" strike="noStrike">
                <a:latin typeface="Arial"/>
              </a:rPr>
              <a:t>&lt;!DOCTYPE html&gt;</a:t>
            </a:r>
            <a:endParaRPr b="0" lang="en-US" sz="1800" spc="-1" strike="noStrike">
              <a:latin typeface="Arial"/>
            </a:endParaRPr>
          </a:p>
          <a:p>
            <a:r>
              <a:rPr b="0" lang="en-US" sz="1800" spc="-1" strike="noStrike">
                <a:latin typeface="Arial"/>
              </a:rPr>
              <a:t>&lt;html&gt;</a:t>
            </a:r>
            <a:endParaRPr b="0" lang="en-US" sz="1800" spc="-1" strike="noStrike">
              <a:latin typeface="Arial"/>
            </a:endParaRPr>
          </a:p>
          <a:p>
            <a:r>
              <a:rPr b="0" lang="en-US" sz="1800" spc="-1" strike="noStrike">
                <a:latin typeface="Arial"/>
              </a:rPr>
              <a:t>&lt;body&gt;</a:t>
            </a:r>
            <a:endParaRPr b="0" lang="en-US" sz="1800" spc="-1" strike="noStrike">
              <a:latin typeface="Arial"/>
            </a:endParaRPr>
          </a:p>
          <a:p>
            <a:endParaRPr b="0" lang="en-US" sz="1800" spc="-1" strike="noStrike">
              <a:latin typeface="Arial"/>
            </a:endParaRPr>
          </a:p>
          <a:p>
            <a:r>
              <a:rPr b="0" lang="en-US" sz="1800" spc="-1" strike="noStrike">
                <a:latin typeface="Arial"/>
              </a:rPr>
              <a:t>&lt;form&gt;</a:t>
            </a:r>
            <a:endParaRPr b="0" lang="en-US" sz="1800" spc="-1" strike="noStrike">
              <a:latin typeface="Arial"/>
            </a:endParaRPr>
          </a:p>
          <a:p>
            <a:r>
              <a:rPr b="0" lang="en-US" sz="1800" spc="-1" strike="noStrike">
                <a:latin typeface="Arial"/>
              </a:rPr>
              <a:t>&lt;input type="hidden" id="custId" name="custId" value="3487"&gt;</a:t>
            </a:r>
            <a:endParaRPr b="0" lang="en-US" sz="1800" spc="-1" strike="noStrike">
              <a:latin typeface="Arial"/>
            </a:endParaRPr>
          </a:p>
          <a:p>
            <a:r>
              <a:rPr b="0" lang="en-US" sz="1800" spc="-1" strike="noStrike">
                <a:latin typeface="Arial"/>
              </a:rPr>
              <a:t>&lt;/form&gt;</a:t>
            </a:r>
            <a:endParaRPr b="0" lang="en-US" sz="1800" spc="-1" strike="noStrike">
              <a:latin typeface="Arial"/>
            </a:endParaRPr>
          </a:p>
          <a:p>
            <a:endParaRPr b="0" lang="en-US" sz="1800" spc="-1" strike="noStrike">
              <a:latin typeface="Arial"/>
            </a:endParaRPr>
          </a:p>
          <a:p>
            <a:r>
              <a:rPr b="0" lang="en-US" sz="1800" spc="-1" strike="noStrike">
                <a:latin typeface="Arial"/>
              </a:rPr>
              <a:t>&lt;/body&gt;</a:t>
            </a:r>
            <a:endParaRPr b="0" lang="en-US" sz="1800" spc="-1" strike="noStrike">
              <a:latin typeface="Arial"/>
            </a:endParaRPr>
          </a:p>
          <a:p>
            <a:r>
              <a:rPr b="0" lang="en-US" sz="1800" spc="-1" strike="noStrike">
                <a:latin typeface="Arial"/>
              </a:rPr>
              <a:t>&lt;/html&gt;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HTML Forms</a:t>
            </a:r>
            <a:endParaRPr b="0" lang="en-US" sz="4400" spc="-1" strike="noStrike">
              <a:latin typeface="Tahoma"/>
            </a:endParaRPr>
          </a:p>
        </p:txBody>
      </p:sp>
      <p:sp>
        <p:nvSpPr>
          <p:cNvPr id="46" name="TextShape 2"/>
          <p:cNvSpPr txBox="1"/>
          <p:nvPr/>
        </p:nvSpPr>
        <p:spPr>
          <a:xfrm>
            <a:off x="438120" y="1280160"/>
            <a:ext cx="9071640" cy="3657600"/>
          </a:xfrm>
          <a:prstGeom prst="rect">
            <a:avLst/>
          </a:prstGeom>
          <a:noFill/>
          <a:ln w="0">
            <a:noFill/>
          </a:ln>
        </p:spPr>
        <p:txBody>
          <a:bodyPr lIns="0" rIns="0" tIns="0" bIns="0">
            <a:normAutofit fontScale="83000"/>
          </a:bodyPr>
          <a:p>
            <a:pPr marL="432000" indent="-324000">
              <a:spcBef>
                <a:spcPts val="1414"/>
              </a:spcBef>
              <a:buClr>
                <a:srgbClr val="000000"/>
              </a:buClr>
              <a:buSzPct val="45000"/>
              <a:buFont typeface="Wingdings" charset="2"/>
              <a:buChar char=""/>
            </a:pPr>
            <a:r>
              <a:rPr b="0" lang="en-US" sz="2600" spc="-1" strike="noStrike">
                <a:latin typeface="Tahoma"/>
              </a:rPr>
              <a:t>Handled by </a:t>
            </a:r>
            <a:r>
              <a:rPr b="0" i="1" lang="en-US" sz="2600" spc="-1" strike="noStrike">
                <a:latin typeface="Tahoma"/>
              </a:rPr>
              <a:t>&lt;form&gt;&lt;/form&gt;</a:t>
            </a:r>
            <a:r>
              <a:rPr b="0" lang="en-US" sz="2600" spc="-1" strike="noStrike">
                <a:latin typeface="Tahoma"/>
              </a:rPr>
              <a:t> tags.</a:t>
            </a:r>
            <a:endParaRPr b="0" lang="en-US" sz="2600" spc="-1" strike="noStrike">
              <a:latin typeface="Tahoma"/>
            </a:endParaRPr>
          </a:p>
          <a:p>
            <a:pPr marL="432000" indent="-324000">
              <a:spcBef>
                <a:spcPts val="1414"/>
              </a:spcBef>
              <a:buClr>
                <a:srgbClr val="000000"/>
              </a:buClr>
              <a:buSzPct val="45000"/>
              <a:buFont typeface="Wingdings" charset="2"/>
              <a:buChar char=""/>
            </a:pPr>
            <a:r>
              <a:rPr b="0" lang="en-US" sz="2600" spc="-1" strike="noStrike">
                <a:latin typeface="Tahoma"/>
              </a:rPr>
              <a:t>Might have various input control element types.</a:t>
            </a:r>
            <a:endParaRPr b="0" lang="en-US" sz="2600" spc="-1" strike="noStrike">
              <a:latin typeface="Tahoma"/>
            </a:endParaRPr>
          </a:p>
          <a:p>
            <a:pPr marL="432000" indent="-324000">
              <a:spcBef>
                <a:spcPts val="1414"/>
              </a:spcBef>
              <a:buClr>
                <a:srgbClr val="000000"/>
              </a:buClr>
              <a:buSzPct val="45000"/>
              <a:buFont typeface="Wingdings" charset="2"/>
              <a:buChar char=""/>
            </a:pPr>
            <a:r>
              <a:rPr b="0" lang="en-US" sz="2600" spc="-1" strike="noStrike">
                <a:latin typeface="Tahoma"/>
              </a:rPr>
              <a:t>Might have either </a:t>
            </a:r>
            <a:r>
              <a:rPr b="0" i="1" lang="en-US" sz="2600" spc="-1" strike="noStrike">
                <a:latin typeface="Tahoma"/>
              </a:rPr>
              <a:t>get</a:t>
            </a:r>
            <a:r>
              <a:rPr b="0" lang="en-US" sz="2600" spc="-1" strike="noStrike">
                <a:latin typeface="Tahoma"/>
              </a:rPr>
              <a:t> or </a:t>
            </a:r>
            <a:r>
              <a:rPr b="0" i="1" lang="en-US" sz="2600" spc="-1" strike="noStrike">
                <a:latin typeface="Tahoma"/>
              </a:rPr>
              <a:t>post</a:t>
            </a:r>
            <a:r>
              <a:rPr b="0" lang="en-US" sz="2600" spc="-1" strike="noStrike">
                <a:latin typeface="Tahoma"/>
              </a:rPr>
              <a:t> methods.</a:t>
            </a:r>
            <a:endParaRPr b="0" lang="en-US" sz="2600" spc="-1" strike="noStrike">
              <a:latin typeface="Tahoma"/>
            </a:endParaRPr>
          </a:p>
          <a:p>
            <a:pPr marL="432000" indent="-324000">
              <a:spcBef>
                <a:spcPts val="1414"/>
              </a:spcBef>
              <a:buClr>
                <a:srgbClr val="000000"/>
              </a:buClr>
              <a:buSzPct val="45000"/>
              <a:buFont typeface="Wingdings" charset="2"/>
              <a:buChar char=""/>
            </a:pPr>
            <a:r>
              <a:rPr b="0" lang="en-US" sz="2600" spc="-1" strike="noStrike">
                <a:latin typeface="Tahoma"/>
              </a:rPr>
              <a:t>Might have 3 types of encoding (only in the </a:t>
            </a:r>
            <a:r>
              <a:rPr b="0" i="1" lang="en-US" sz="2600" spc="-1" strike="noStrike">
                <a:latin typeface="Tahoma"/>
              </a:rPr>
              <a:t>post </a:t>
            </a:r>
            <a:r>
              <a:rPr b="0" lang="en-US" sz="2600" spc="-1" strike="noStrike">
                <a:latin typeface="Tahoma"/>
              </a:rPr>
              <a:t>method).</a:t>
            </a:r>
            <a:endParaRPr b="0" lang="en-US" sz="2600" spc="-1" strike="noStrike">
              <a:latin typeface="Tahoma"/>
            </a:endParaRPr>
          </a:p>
          <a:p>
            <a:pPr marL="432000" indent="-324000">
              <a:spcBef>
                <a:spcPts val="1414"/>
              </a:spcBef>
              <a:buClr>
                <a:srgbClr val="000000"/>
              </a:buClr>
              <a:buSzPct val="45000"/>
              <a:buFont typeface="Wingdings" charset="2"/>
              <a:buChar char=""/>
            </a:pPr>
            <a:r>
              <a:rPr b="0" lang="en-US" sz="2600" spc="-1" strike="noStrike">
                <a:latin typeface="Tahoma"/>
              </a:rPr>
              <a:t>Might have user defined labels, which is important to define inputs.</a:t>
            </a:r>
            <a:endParaRPr b="0" lang="en-US" sz="2600" spc="-1" strike="noStrike">
              <a:latin typeface="Tahoma"/>
            </a:endParaRPr>
          </a:p>
          <a:p>
            <a:pPr marL="432000" indent="-324000">
              <a:spcBef>
                <a:spcPts val="1414"/>
              </a:spcBef>
              <a:buClr>
                <a:srgbClr val="000000"/>
              </a:buClr>
              <a:buSzPct val="45000"/>
              <a:buFont typeface="Wingdings" charset="2"/>
              <a:buChar char=""/>
            </a:pPr>
            <a:r>
              <a:rPr b="0" lang="en-US" sz="2600" spc="-1" strike="noStrike">
                <a:latin typeface="Tahoma"/>
              </a:rPr>
              <a:t>Might have own attributes, event attributes and global attributes.</a:t>
            </a:r>
            <a:endParaRPr b="0" lang="en-US" sz="2600" spc="-1" strike="noStrike">
              <a:latin typeface="Tahoma"/>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529560" y="91440"/>
            <a:ext cx="9071640" cy="946440"/>
          </a:xfrm>
          <a:prstGeom prst="rect">
            <a:avLst/>
          </a:prstGeom>
          <a:noFill/>
          <a:ln w="0">
            <a:noFill/>
          </a:ln>
        </p:spPr>
        <p:txBody>
          <a:bodyPr lIns="0" rIns="0" tIns="0" bIns="0" anchor="ctr">
            <a:noAutofit/>
          </a:bodyPr>
          <a:p>
            <a:pPr algn="ctr"/>
            <a:r>
              <a:rPr b="0" lang="en-US" sz="4400" spc="-1" strike="noStrike">
                <a:latin typeface="Tahoma"/>
              </a:rPr>
              <a:t>Input control types: </a:t>
            </a:r>
            <a:r>
              <a:rPr b="0" i="1" lang="en-US" sz="4400" spc="-1" strike="noStrike">
                <a:latin typeface="Tahoma"/>
              </a:rPr>
              <a:t>image</a:t>
            </a:r>
            <a:endParaRPr b="0" lang="en-US" sz="4400" spc="-1" strike="noStrike">
              <a:latin typeface="Tahoma"/>
            </a:endParaRPr>
          </a:p>
        </p:txBody>
      </p:sp>
      <p:sp>
        <p:nvSpPr>
          <p:cNvPr id="113" name="TextShape 2"/>
          <p:cNvSpPr txBox="1"/>
          <p:nvPr/>
        </p:nvSpPr>
        <p:spPr>
          <a:xfrm>
            <a:off x="457200" y="983880"/>
            <a:ext cx="9071640" cy="4411080"/>
          </a:xfrm>
          <a:prstGeom prst="rect">
            <a:avLst/>
          </a:prstGeom>
          <a:noFill/>
          <a:ln w="0">
            <a:noFill/>
          </a:ln>
        </p:spPr>
        <p:txBody>
          <a:bodyPr lIns="0" rIns="0" tIns="0" bIns="0" anchor="ctr">
            <a:noAutofit/>
          </a:bodyPr>
          <a:p>
            <a:pPr marL="216000" indent="-216000" algn="ctr">
              <a:buClr>
                <a:srgbClr val="000000"/>
              </a:buClr>
              <a:buSzPct val="45000"/>
              <a:buFont typeface="Wingdings" charset="2"/>
              <a:buChar char=""/>
            </a:pPr>
            <a:r>
              <a:rPr b="0" lang="en-US" sz="2400" spc="-1" strike="noStrike">
                <a:latin typeface="Tahoma"/>
              </a:rPr>
              <a:t>Might contain </a:t>
            </a:r>
            <a:r>
              <a:rPr b="0" i="1" lang="en-US" sz="2400" spc="-1" strike="noStrike">
                <a:latin typeface="Tahoma"/>
              </a:rPr>
              <a:t>alt</a:t>
            </a:r>
            <a:r>
              <a:rPr b="0" lang="en-US" sz="2400" spc="-1" strike="noStrike">
                <a:latin typeface="Tahoma"/>
              </a:rPr>
              <a:t> attribute for alternative text.</a:t>
            </a:r>
            <a:endParaRPr b="0" lang="en-US" sz="2400" spc="-1" strike="noStrike">
              <a:latin typeface="Tahoma"/>
            </a:endParaRPr>
          </a:p>
          <a:p>
            <a:pPr marL="216000" indent="-216000" algn="ctr">
              <a:buClr>
                <a:srgbClr val="000000"/>
              </a:buClr>
              <a:buSzPct val="45000"/>
              <a:buFont typeface="Wingdings" charset="2"/>
              <a:buChar char=""/>
            </a:pPr>
            <a:r>
              <a:rPr b="0" lang="en-US" sz="2400" spc="-1" strike="noStrike">
                <a:latin typeface="Tahoma"/>
              </a:rPr>
              <a:t>Might contain </a:t>
            </a:r>
            <a:r>
              <a:rPr b="0" i="1" lang="en-US" sz="2400" spc="-1" strike="noStrike">
                <a:latin typeface="Tahoma"/>
              </a:rPr>
              <a:t>src</a:t>
            </a:r>
            <a:r>
              <a:rPr b="0" lang="en-US" sz="2400" spc="-1" strike="noStrike">
                <a:latin typeface="Tahoma"/>
              </a:rPr>
              <a:t> attribute for the URL of the image.</a:t>
            </a:r>
            <a:endParaRPr b="0" lang="en-US" sz="2400" spc="-1" strike="noStrike">
              <a:latin typeface="Tahoma"/>
            </a:endParaRPr>
          </a:p>
          <a:p>
            <a:pPr marL="216000" indent="-216000" algn="ctr">
              <a:buClr>
                <a:srgbClr val="000000"/>
              </a:buClr>
              <a:buSzPct val="45000"/>
              <a:buFont typeface="Wingdings" charset="2"/>
              <a:buChar char=""/>
            </a:pPr>
            <a:r>
              <a:rPr b="0" lang="en-US" sz="2400" spc="-1" strike="noStrike">
                <a:latin typeface="Tahoma"/>
              </a:rPr>
              <a:t>As the </a:t>
            </a:r>
            <a:r>
              <a:rPr b="0" i="1" lang="en-US" sz="2400" spc="-1" strike="noStrike">
                <a:latin typeface="Tahoma"/>
              </a:rPr>
              <a:t>type=”submit”</a:t>
            </a:r>
            <a:r>
              <a:rPr b="0" lang="en-US" sz="2400" spc="-1" strike="noStrike">
                <a:latin typeface="Tahoma"/>
              </a:rPr>
              <a:t> value, might has own encoding values by </a:t>
            </a:r>
            <a:r>
              <a:rPr b="0" i="1" lang="en-US" sz="2400" spc="-1" strike="noStrike">
                <a:latin typeface="Tahoma"/>
              </a:rPr>
              <a:t>formenctype</a:t>
            </a:r>
            <a:r>
              <a:rPr b="0" lang="en-US" sz="2400" spc="-1" strike="noStrike">
                <a:latin typeface="Tahoma"/>
              </a:rPr>
              <a:t> attribute.</a:t>
            </a:r>
            <a:endParaRPr b="0" lang="en-US" sz="2400" spc="-1" strike="noStrike">
              <a:latin typeface="Tahoma"/>
            </a:endParaRPr>
          </a:p>
          <a:p>
            <a:pPr marL="216000" indent="-216000" algn="ctr">
              <a:buClr>
                <a:srgbClr val="000000"/>
              </a:buClr>
              <a:buSzPct val="45000"/>
              <a:buFont typeface="Wingdings" charset="2"/>
              <a:buChar char=""/>
            </a:pPr>
            <a:r>
              <a:rPr b="0" lang="en-US" sz="2400" spc="-1" strike="noStrike">
                <a:latin typeface="Tahoma"/>
              </a:rPr>
              <a:t>As the </a:t>
            </a:r>
            <a:r>
              <a:rPr b="0" i="1" lang="en-US" sz="2400" spc="-1" strike="noStrike">
                <a:latin typeface="Tahoma"/>
              </a:rPr>
              <a:t>type=”submit”</a:t>
            </a:r>
            <a:r>
              <a:rPr b="0" lang="en-US" sz="2400" spc="-1" strike="noStrike">
                <a:latin typeface="Tahoma"/>
              </a:rPr>
              <a:t> value, might has own method by </a:t>
            </a:r>
            <a:r>
              <a:rPr b="0" i="1" lang="en-US" sz="2400" spc="-1" strike="noStrike">
                <a:latin typeface="Tahoma"/>
              </a:rPr>
              <a:t>formmethod</a:t>
            </a:r>
            <a:r>
              <a:rPr b="0" lang="en-US" sz="2400" spc="-1" strike="noStrike">
                <a:latin typeface="Tahoma"/>
              </a:rPr>
              <a:t> attribute.</a:t>
            </a:r>
            <a:endParaRPr b="0" lang="en-US" sz="2400" spc="-1" strike="noStrike">
              <a:latin typeface="Tahoma"/>
            </a:endParaRPr>
          </a:p>
          <a:p>
            <a:pPr marL="216000" indent="-216000" algn="ctr">
              <a:buClr>
                <a:srgbClr val="000000"/>
              </a:buClr>
              <a:buSzPct val="45000"/>
              <a:buFont typeface="Wingdings" charset="2"/>
              <a:buChar char=""/>
            </a:pPr>
            <a:r>
              <a:rPr b="0" lang="en-US" sz="2400" spc="-1" strike="noStrike">
                <a:latin typeface="Tahoma"/>
              </a:rPr>
              <a:t>As the </a:t>
            </a:r>
            <a:r>
              <a:rPr b="0" i="1" lang="en-US" sz="2400" spc="-1" strike="noStrike">
                <a:latin typeface="Tahoma"/>
              </a:rPr>
              <a:t>type=”submit”</a:t>
            </a:r>
            <a:r>
              <a:rPr b="0" lang="en-US" sz="2400" spc="-1" strike="noStrike">
                <a:latin typeface="Tahoma"/>
              </a:rPr>
              <a:t> , might has own action by </a:t>
            </a:r>
            <a:r>
              <a:rPr b="0" i="1" lang="en-US" sz="2400" spc="-1" strike="noStrike">
                <a:latin typeface="Tahoma"/>
              </a:rPr>
              <a:t>formaction</a:t>
            </a:r>
            <a:r>
              <a:rPr b="0" lang="en-US" sz="2400" spc="-1" strike="noStrike">
                <a:latin typeface="Tahoma"/>
              </a:rPr>
              <a:t> attribute.</a:t>
            </a:r>
            <a:endParaRPr b="0" lang="en-US" sz="2400" spc="-1" strike="noStrike">
              <a:latin typeface="Tahoma"/>
            </a:endParaRPr>
          </a:p>
          <a:p>
            <a:pPr marL="216000" indent="-216000" algn="ctr">
              <a:buClr>
                <a:srgbClr val="000000"/>
              </a:buClr>
              <a:buSzPct val="45000"/>
              <a:buFont typeface="Wingdings" charset="2"/>
              <a:buChar char=""/>
            </a:pPr>
            <a:r>
              <a:rPr b="0" lang="en-US" sz="2400" spc="-1" strike="noStrike">
                <a:latin typeface="Tahoma"/>
              </a:rPr>
              <a:t>As the </a:t>
            </a:r>
            <a:r>
              <a:rPr b="0" i="1" lang="en-US" sz="2400" spc="-1" strike="noStrike">
                <a:latin typeface="Tahoma"/>
              </a:rPr>
              <a:t>type=”submit”</a:t>
            </a:r>
            <a:r>
              <a:rPr b="0" lang="en-US" sz="2400" spc="-1" strike="noStrike">
                <a:latin typeface="Tahoma"/>
              </a:rPr>
              <a:t> , might has own target by </a:t>
            </a:r>
            <a:r>
              <a:rPr b="0" i="1" lang="en-US" sz="2400" spc="-1" strike="noStrike">
                <a:latin typeface="Tahoma"/>
              </a:rPr>
              <a:t>formtarget</a:t>
            </a:r>
            <a:r>
              <a:rPr b="0" lang="en-US" sz="2400" spc="-1" strike="noStrike">
                <a:latin typeface="Tahoma"/>
              </a:rPr>
              <a:t> attribute.</a:t>
            </a:r>
            <a:endParaRPr b="0" lang="en-US" sz="2400" spc="-1" strike="noStrike">
              <a:latin typeface="Tahoma"/>
            </a:endParaRPr>
          </a:p>
          <a:p>
            <a:pPr marL="216000" indent="-216000" algn="ctr">
              <a:buClr>
                <a:srgbClr val="000000"/>
              </a:buClr>
              <a:buSzPct val="45000"/>
              <a:buFont typeface="Wingdings" charset="2"/>
              <a:buChar char=""/>
            </a:pPr>
            <a:r>
              <a:rPr b="0" lang="en-US" sz="2400" spc="-1" strike="noStrike">
                <a:latin typeface="Tahoma"/>
              </a:rPr>
              <a:t>Might define the image width and height pixels by </a:t>
            </a:r>
            <a:r>
              <a:rPr b="0" i="1" lang="en-US" sz="2400" spc="-1" strike="noStrike">
                <a:latin typeface="Tahoma"/>
              </a:rPr>
              <a:t>width</a:t>
            </a:r>
            <a:r>
              <a:rPr b="0" lang="en-US" sz="2400" spc="-1" strike="noStrike">
                <a:latin typeface="Tahoma"/>
              </a:rPr>
              <a:t> and </a:t>
            </a:r>
            <a:r>
              <a:rPr b="0" i="1" lang="en-US" sz="2400" spc="-1" strike="noStrike">
                <a:latin typeface="Tahoma"/>
              </a:rPr>
              <a:t>height</a:t>
            </a:r>
            <a:r>
              <a:rPr b="0" lang="en-US" sz="2400" spc="-1" strike="noStrike">
                <a:latin typeface="Tahoma"/>
              </a:rPr>
              <a:t> attributes, respectively.</a:t>
            </a:r>
            <a:endParaRPr b="0" lang="en-US" sz="2400" spc="-1" strike="noStrike">
              <a:latin typeface="Tahoma"/>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Input control types: </a:t>
            </a:r>
            <a:r>
              <a:rPr b="0" i="1" lang="en-US" sz="4400" spc="-1" strike="noStrike">
                <a:latin typeface="Tahoma"/>
              </a:rPr>
              <a:t>image</a:t>
            </a:r>
            <a:endParaRPr b="0" lang="en-US" sz="4400" spc="-1" strike="noStrike">
              <a:latin typeface="Tahoma"/>
            </a:endParaRPr>
          </a:p>
        </p:txBody>
      </p:sp>
      <p:sp>
        <p:nvSpPr>
          <p:cNvPr id="115" name="TextShape 2"/>
          <p:cNvSpPr txBox="1"/>
          <p:nvPr/>
        </p:nvSpPr>
        <p:spPr>
          <a:xfrm>
            <a:off x="548640" y="1172520"/>
            <a:ext cx="7634880" cy="3673800"/>
          </a:xfrm>
          <a:prstGeom prst="rect">
            <a:avLst/>
          </a:prstGeom>
          <a:noFill/>
          <a:ln w="0">
            <a:noFill/>
          </a:ln>
        </p:spPr>
        <p:txBody>
          <a:bodyPr lIns="90000" rIns="90000" tIns="45000" bIns="45000">
            <a:noAutofit/>
          </a:bodyPr>
          <a:p>
            <a:r>
              <a:rPr b="0" lang="en-US" sz="1800" spc="-1" strike="noStrike">
                <a:latin typeface="Arial"/>
              </a:rPr>
              <a:t>&lt;!DOCTYPE html&gt;</a:t>
            </a:r>
            <a:endParaRPr b="0" lang="en-US" sz="1800" spc="-1" strike="noStrike">
              <a:latin typeface="Arial"/>
            </a:endParaRPr>
          </a:p>
          <a:p>
            <a:r>
              <a:rPr b="0" lang="en-US" sz="1800" spc="-1" strike="noStrike">
                <a:latin typeface="Arial"/>
              </a:rPr>
              <a:t>&lt;html&gt;</a:t>
            </a:r>
            <a:endParaRPr b="0" lang="en-US" sz="1800" spc="-1" strike="noStrike">
              <a:latin typeface="Arial"/>
            </a:endParaRPr>
          </a:p>
          <a:p>
            <a:r>
              <a:rPr b="0" lang="en-US" sz="1800" spc="-1" strike="noStrike">
                <a:latin typeface="Arial"/>
              </a:rPr>
              <a:t>&lt;body&gt;</a:t>
            </a:r>
            <a:endParaRPr b="0" lang="en-US" sz="1800" spc="-1" strike="noStrike">
              <a:latin typeface="Arial"/>
            </a:endParaRPr>
          </a:p>
          <a:p>
            <a:endParaRPr b="0" lang="en-US" sz="1800" spc="-1" strike="noStrike">
              <a:latin typeface="Arial"/>
            </a:endParaRPr>
          </a:p>
          <a:p>
            <a:r>
              <a:rPr b="0" lang="en-US" sz="1800" spc="-1" strike="noStrike">
                <a:latin typeface="Arial"/>
              </a:rPr>
              <a:t>&lt;form action="indexCheckbox.html"&gt;</a:t>
            </a:r>
            <a:endParaRPr b="0" lang="en-US" sz="1800" spc="-1" strike="noStrike">
              <a:latin typeface="Arial"/>
            </a:endParaRPr>
          </a:p>
          <a:p>
            <a:r>
              <a:rPr b="0" lang="en-US" sz="1800" spc="-1" strike="noStrike">
                <a:latin typeface="Arial"/>
              </a:rPr>
              <a:t>  </a:t>
            </a:r>
            <a:r>
              <a:rPr b="0" lang="en-US" sz="1800" spc="-1" strike="noStrike">
                <a:latin typeface="Arial"/>
              </a:rPr>
              <a:t>&lt;label for="fname"&gt;First name: &lt;/label&gt;</a:t>
            </a:r>
            <a:endParaRPr b="0" lang="en-US" sz="1800" spc="-1" strike="noStrike">
              <a:latin typeface="Arial"/>
            </a:endParaRPr>
          </a:p>
          <a:p>
            <a:r>
              <a:rPr b="0" lang="en-US" sz="1800" spc="-1" strike="noStrike">
                <a:latin typeface="Arial"/>
              </a:rPr>
              <a:t>  </a:t>
            </a:r>
            <a:r>
              <a:rPr b="0" lang="en-US" sz="1800" spc="-1" strike="noStrike">
                <a:latin typeface="Arial"/>
              </a:rPr>
              <a:t>&lt;input type="text" id="fname" name="fname"&gt;&lt;br&gt;&lt;br&gt;</a:t>
            </a:r>
            <a:endParaRPr b="0" lang="en-US" sz="1800" spc="-1" strike="noStrike">
              <a:latin typeface="Arial"/>
            </a:endParaRPr>
          </a:p>
          <a:p>
            <a:r>
              <a:rPr b="0" lang="en-US" sz="1800" spc="-1" strike="noStrike">
                <a:latin typeface="Arial"/>
              </a:rPr>
              <a:t>  </a:t>
            </a:r>
            <a:r>
              <a:rPr b="0" lang="en-US" sz="1800" spc="-1" strike="noStrike">
                <a:latin typeface="Arial"/>
              </a:rPr>
              <a:t>&lt;label for="lname"&gt;Last name: &lt;/label&gt;</a:t>
            </a:r>
            <a:endParaRPr b="0" lang="en-US" sz="1800" spc="-1" strike="noStrike">
              <a:latin typeface="Arial"/>
            </a:endParaRPr>
          </a:p>
          <a:p>
            <a:r>
              <a:rPr b="0" lang="en-US" sz="1800" spc="-1" strike="noStrike">
                <a:latin typeface="Arial"/>
              </a:rPr>
              <a:t>  </a:t>
            </a:r>
            <a:r>
              <a:rPr b="0" lang="en-US" sz="1800" spc="-1" strike="noStrike">
                <a:latin typeface="Arial"/>
              </a:rPr>
              <a:t>&lt;input type="text" id="lname" name="lname"&gt;&lt;br&gt;&lt;br&gt;</a:t>
            </a:r>
            <a:endParaRPr b="0" lang="en-US" sz="1800" spc="-1" strike="noStrike">
              <a:latin typeface="Arial"/>
            </a:endParaRPr>
          </a:p>
          <a:p>
            <a:r>
              <a:rPr b="0" lang="en-US" sz="1800" spc="-1" strike="noStrike">
                <a:latin typeface="Arial"/>
              </a:rPr>
              <a:t>  </a:t>
            </a:r>
            <a:r>
              <a:rPr b="0" lang="en-US" sz="1800" spc="-1" strike="noStrike">
                <a:latin typeface="Arial"/>
              </a:rPr>
              <a:t>&lt;input type="image" src="test.jpg" alt="Submit" width="48" height="48"&gt; </a:t>
            </a:r>
            <a:endParaRPr b="0" lang="en-US" sz="1800" spc="-1" strike="noStrike">
              <a:latin typeface="Arial"/>
            </a:endParaRPr>
          </a:p>
          <a:p>
            <a:r>
              <a:rPr b="0" lang="en-US" sz="1800" spc="-1" strike="noStrike">
                <a:latin typeface="Arial"/>
              </a:rPr>
              <a:t>&lt;/form&gt; </a:t>
            </a:r>
            <a:endParaRPr b="0" lang="en-US" sz="1800" spc="-1" strike="noStrike">
              <a:latin typeface="Arial"/>
            </a:endParaRPr>
          </a:p>
          <a:p>
            <a:endParaRPr b="0" lang="en-US" sz="1800" spc="-1" strike="noStrike">
              <a:latin typeface="Arial"/>
            </a:endParaRPr>
          </a:p>
          <a:p>
            <a:r>
              <a:rPr b="0" lang="en-US" sz="1800" spc="-1" strike="noStrike">
                <a:latin typeface="Arial"/>
              </a:rPr>
              <a:t>&lt;/body&gt;</a:t>
            </a:r>
            <a:endParaRPr b="0" lang="en-US" sz="1800" spc="-1" strike="noStrike">
              <a:latin typeface="Arial"/>
            </a:endParaRPr>
          </a:p>
          <a:p>
            <a:r>
              <a:rPr b="0" lang="en-US" sz="1800" spc="-1" strike="noStrike">
                <a:latin typeface="Arial"/>
              </a:rPr>
              <a:t>&lt;/html&gt;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116" name="" descr=""/>
          <p:cNvPicPr/>
          <p:nvPr/>
        </p:nvPicPr>
        <p:blipFill>
          <a:blip r:embed="rId1"/>
          <a:stretch/>
        </p:blipFill>
        <p:spPr>
          <a:xfrm>
            <a:off x="154800" y="182880"/>
            <a:ext cx="4217040" cy="2377440"/>
          </a:xfrm>
          <a:prstGeom prst="rect">
            <a:avLst/>
          </a:prstGeom>
          <a:ln w="0">
            <a:noFill/>
          </a:ln>
        </p:spPr>
      </p:pic>
      <p:pic>
        <p:nvPicPr>
          <p:cNvPr id="117" name="" descr=""/>
          <p:cNvPicPr/>
          <p:nvPr/>
        </p:nvPicPr>
        <p:blipFill>
          <a:blip r:embed="rId2"/>
          <a:stretch/>
        </p:blipFill>
        <p:spPr>
          <a:xfrm>
            <a:off x="5102640" y="234720"/>
            <a:ext cx="3035520" cy="2508480"/>
          </a:xfrm>
          <a:prstGeom prst="rect">
            <a:avLst/>
          </a:prstGeom>
          <a:ln w="0">
            <a:noFill/>
          </a:ln>
        </p:spPr>
      </p:pic>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Input control types: </a:t>
            </a:r>
            <a:r>
              <a:rPr b="0" i="1" lang="en-US" sz="4400" spc="-1" strike="noStrike">
                <a:latin typeface="Tahoma"/>
              </a:rPr>
              <a:t>month</a:t>
            </a:r>
            <a:endParaRPr b="0" lang="en-US" sz="4400" spc="-1" strike="noStrike">
              <a:latin typeface="Tahoma"/>
            </a:endParaRPr>
          </a:p>
        </p:txBody>
      </p:sp>
      <p:sp>
        <p:nvSpPr>
          <p:cNvPr id="119" name="TextShape 2"/>
          <p:cNvSpPr txBox="1"/>
          <p:nvPr/>
        </p:nvSpPr>
        <p:spPr>
          <a:xfrm>
            <a:off x="1117800" y="1554480"/>
            <a:ext cx="6197400" cy="2906280"/>
          </a:xfrm>
          <a:prstGeom prst="rect">
            <a:avLst/>
          </a:prstGeom>
          <a:noFill/>
          <a:ln w="0">
            <a:noFill/>
          </a:ln>
        </p:spPr>
        <p:txBody>
          <a:bodyPr lIns="90000" rIns="90000" tIns="45000" bIns="45000">
            <a:noAutofit/>
          </a:bodyPr>
          <a:p>
            <a:r>
              <a:rPr b="0" lang="en-US" sz="1800" spc="-1" strike="noStrike">
                <a:latin typeface="Arial"/>
              </a:rPr>
              <a:t>&lt;!DOCTYPE html&gt;</a:t>
            </a:r>
            <a:endParaRPr b="0" lang="en-US" sz="1800" spc="-1" strike="noStrike">
              <a:latin typeface="Arial"/>
            </a:endParaRPr>
          </a:p>
          <a:p>
            <a:r>
              <a:rPr b="0" lang="en-US" sz="1800" spc="-1" strike="noStrike">
                <a:latin typeface="Arial"/>
              </a:rPr>
              <a:t>&lt;html&gt;</a:t>
            </a:r>
            <a:endParaRPr b="0" lang="en-US" sz="1800" spc="-1" strike="noStrike">
              <a:latin typeface="Arial"/>
            </a:endParaRPr>
          </a:p>
          <a:p>
            <a:r>
              <a:rPr b="0" lang="en-US" sz="1800" spc="-1" strike="noStrike">
                <a:latin typeface="Arial"/>
              </a:rPr>
              <a:t>&lt;body&gt;</a:t>
            </a:r>
            <a:endParaRPr b="0" lang="en-US" sz="1800" spc="-1" strike="noStrike">
              <a:latin typeface="Arial"/>
            </a:endParaRPr>
          </a:p>
          <a:p>
            <a:endParaRPr b="0" lang="en-US" sz="1800" spc="-1" strike="noStrike">
              <a:latin typeface="Arial"/>
            </a:endParaRPr>
          </a:p>
          <a:p>
            <a:r>
              <a:rPr b="0" lang="en-US" sz="1800" spc="-1" strike="noStrike">
                <a:latin typeface="Arial"/>
              </a:rPr>
              <a:t>&lt;form&gt;</a:t>
            </a:r>
            <a:endParaRPr b="0" lang="en-US" sz="1800" spc="-1" strike="noStrike">
              <a:latin typeface="Arial"/>
            </a:endParaRPr>
          </a:p>
          <a:p>
            <a:r>
              <a:rPr b="0" lang="en-US" sz="1800" spc="-1" strike="noStrike">
                <a:latin typeface="Arial"/>
              </a:rPr>
              <a:t>&lt;label for="bdaymonth"&gt;Birthday (month and year):&lt;/label&gt;</a:t>
            </a:r>
            <a:endParaRPr b="0" lang="en-US" sz="1800" spc="-1" strike="noStrike">
              <a:latin typeface="Arial"/>
            </a:endParaRPr>
          </a:p>
          <a:p>
            <a:r>
              <a:rPr b="0" lang="en-US" sz="1800" spc="-1" strike="noStrike">
                <a:latin typeface="Arial"/>
              </a:rPr>
              <a:t>&lt;input type="month" id="bdaymonth" name="bdaymonth"&gt; </a:t>
            </a:r>
            <a:endParaRPr b="0" lang="en-US" sz="1800" spc="-1" strike="noStrike">
              <a:latin typeface="Arial"/>
            </a:endParaRPr>
          </a:p>
          <a:p>
            <a:r>
              <a:rPr b="0" lang="en-US" sz="1800" spc="-1" strike="noStrike">
                <a:latin typeface="Arial"/>
              </a:rPr>
              <a:t>&lt;/form&gt;</a:t>
            </a:r>
            <a:endParaRPr b="0" lang="en-US" sz="1800" spc="-1" strike="noStrike">
              <a:latin typeface="Arial"/>
            </a:endParaRPr>
          </a:p>
          <a:p>
            <a:endParaRPr b="0" lang="en-US" sz="1800" spc="-1" strike="noStrike">
              <a:latin typeface="Arial"/>
            </a:endParaRPr>
          </a:p>
          <a:p>
            <a:r>
              <a:rPr b="0" lang="en-US" sz="1800" spc="-1" strike="noStrike">
                <a:latin typeface="Arial"/>
              </a:rPr>
              <a:t>&lt;/body&gt;</a:t>
            </a:r>
            <a:endParaRPr b="0" lang="en-US" sz="1800" spc="-1" strike="noStrike">
              <a:latin typeface="Arial"/>
            </a:endParaRPr>
          </a:p>
          <a:p>
            <a:r>
              <a:rPr b="0" lang="en-US" sz="1800" spc="-1" strike="noStrike">
                <a:latin typeface="Arial"/>
              </a:rPr>
              <a:t>&lt;/html&gt;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120" name="" descr=""/>
          <p:cNvPicPr/>
          <p:nvPr/>
        </p:nvPicPr>
        <p:blipFill>
          <a:blip r:embed="rId1"/>
          <a:stretch/>
        </p:blipFill>
        <p:spPr>
          <a:xfrm>
            <a:off x="182880" y="182880"/>
            <a:ext cx="7654680" cy="914400"/>
          </a:xfrm>
          <a:prstGeom prst="rect">
            <a:avLst/>
          </a:prstGeom>
          <a:ln w="0">
            <a:noFill/>
          </a:ln>
        </p:spPr>
      </p:pic>
      <p:pic>
        <p:nvPicPr>
          <p:cNvPr id="121" name="" descr=""/>
          <p:cNvPicPr/>
          <p:nvPr/>
        </p:nvPicPr>
        <p:blipFill>
          <a:blip r:embed="rId2"/>
          <a:stretch/>
        </p:blipFill>
        <p:spPr>
          <a:xfrm>
            <a:off x="182880" y="1280160"/>
            <a:ext cx="6675120" cy="3663360"/>
          </a:xfrm>
          <a:prstGeom prst="rect">
            <a:avLst/>
          </a:prstGeom>
          <a:ln w="0">
            <a:noFill/>
          </a:ln>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Input control types: </a:t>
            </a:r>
            <a:r>
              <a:rPr b="0" i="1" lang="en-US" sz="4400" spc="-1" strike="noStrike">
                <a:latin typeface="Tahoma"/>
              </a:rPr>
              <a:t>number</a:t>
            </a:r>
            <a:endParaRPr b="0" lang="en-US" sz="4400" spc="-1" strike="noStrike">
              <a:latin typeface="Tahoma"/>
            </a:endParaRPr>
          </a:p>
        </p:txBody>
      </p:sp>
      <p:sp>
        <p:nvSpPr>
          <p:cNvPr id="123" name="TextShape 2"/>
          <p:cNvSpPr txBox="1"/>
          <p:nvPr/>
        </p:nvSpPr>
        <p:spPr>
          <a:xfrm>
            <a:off x="504000" y="1326600"/>
            <a:ext cx="9071640" cy="3288240"/>
          </a:xfrm>
          <a:prstGeom prst="rect">
            <a:avLst/>
          </a:prstGeom>
          <a:noFill/>
          <a:ln w="0">
            <a:noFill/>
          </a:ln>
        </p:spPr>
        <p:txBody>
          <a:bodyPr lIns="0" rIns="0" tIns="0" bIns="0" anchor="ctr">
            <a:noAutofit/>
          </a:bodyPr>
          <a:p>
            <a:pPr algn="ctr">
              <a:lnSpc>
                <a:spcPct val="100000"/>
              </a:lnSpc>
            </a:pPr>
            <a:r>
              <a:rPr b="0" lang="en-US" sz="2600" spc="-1" strike="noStrike">
                <a:latin typeface="Tahoma"/>
              </a:rPr>
              <a:t> </a:t>
            </a:r>
            <a:r>
              <a:rPr b="0" lang="en-US" sz="2600" spc="-1" strike="noStrike">
                <a:latin typeface="Tahoma"/>
              </a:rPr>
              <a:t>It is possible to set restrictions on what numbers are accepted with the attributes below:</a:t>
            </a:r>
            <a:endParaRPr b="0" lang="en-US" sz="2600" spc="-1" strike="noStrike">
              <a:latin typeface="Tahoma"/>
            </a:endParaRPr>
          </a:p>
          <a:p>
            <a:pPr algn="ctr">
              <a:lnSpc>
                <a:spcPct val="100000"/>
              </a:lnSpc>
            </a:pPr>
            <a:endParaRPr b="0" lang="en-US" sz="2600" spc="-1" strike="noStrike">
              <a:latin typeface="Tahoma"/>
            </a:endParaRPr>
          </a:p>
          <a:p>
            <a:pPr marL="216000" indent="-216000" algn="ctr">
              <a:lnSpc>
                <a:spcPct val="100000"/>
              </a:lnSpc>
              <a:buClr>
                <a:srgbClr val="000000"/>
              </a:buClr>
              <a:buSzPct val="45000"/>
              <a:buFont typeface="Wingdings" charset="2"/>
              <a:buChar char=""/>
            </a:pPr>
            <a:r>
              <a:rPr b="0" i="1" lang="en-US" sz="2600" spc="-1" strike="noStrike">
                <a:latin typeface="Tahoma"/>
              </a:rPr>
              <a:t>max</a:t>
            </a:r>
            <a:r>
              <a:rPr b="0" lang="en-US" sz="2600" spc="-1" strike="noStrike">
                <a:latin typeface="Tahoma"/>
              </a:rPr>
              <a:t> - specifies the maximum value allowed;</a:t>
            </a:r>
            <a:endParaRPr b="0" lang="en-US" sz="2600" spc="-1" strike="noStrike">
              <a:latin typeface="Tahoma"/>
            </a:endParaRPr>
          </a:p>
          <a:p>
            <a:pPr marL="216000" indent="-216000" algn="ctr">
              <a:lnSpc>
                <a:spcPct val="100000"/>
              </a:lnSpc>
              <a:buClr>
                <a:srgbClr val="000000"/>
              </a:buClr>
              <a:buSzPct val="45000"/>
              <a:buFont typeface="Wingdings" charset="2"/>
              <a:buChar char=""/>
            </a:pPr>
            <a:r>
              <a:rPr b="0" i="1" lang="en-US" sz="2600" spc="-1" strike="noStrike">
                <a:latin typeface="Tahoma"/>
              </a:rPr>
              <a:t>min</a:t>
            </a:r>
            <a:r>
              <a:rPr b="0" lang="en-US" sz="2600" spc="-1" strike="noStrike">
                <a:latin typeface="Tahoma"/>
              </a:rPr>
              <a:t> - specifies the minimum value allowed;</a:t>
            </a:r>
            <a:endParaRPr b="0" lang="en-US" sz="2600" spc="-1" strike="noStrike">
              <a:latin typeface="Tahoma"/>
            </a:endParaRPr>
          </a:p>
          <a:p>
            <a:pPr marL="216000" indent="-216000" algn="ctr">
              <a:lnSpc>
                <a:spcPct val="100000"/>
              </a:lnSpc>
              <a:buClr>
                <a:srgbClr val="000000"/>
              </a:buClr>
              <a:buSzPct val="45000"/>
              <a:buFont typeface="Wingdings" charset="2"/>
              <a:buChar char=""/>
            </a:pPr>
            <a:r>
              <a:rPr b="0" i="1" lang="en-US" sz="2600" spc="-1" strike="noStrike">
                <a:latin typeface="Tahoma"/>
              </a:rPr>
              <a:t>step</a:t>
            </a:r>
            <a:r>
              <a:rPr b="0" lang="en-US" sz="2600" spc="-1" strike="noStrike">
                <a:latin typeface="Tahoma"/>
              </a:rPr>
              <a:t> - specifies the legal number intervals;</a:t>
            </a:r>
            <a:endParaRPr b="0" lang="en-US" sz="2600" spc="-1" strike="noStrike">
              <a:latin typeface="Tahoma"/>
            </a:endParaRPr>
          </a:p>
          <a:p>
            <a:pPr marL="216000" indent="-216000" algn="ctr">
              <a:lnSpc>
                <a:spcPct val="100000"/>
              </a:lnSpc>
              <a:buClr>
                <a:srgbClr val="000000"/>
              </a:buClr>
              <a:buSzPct val="45000"/>
              <a:buFont typeface="Wingdings" charset="2"/>
              <a:buChar char=""/>
            </a:pPr>
            <a:r>
              <a:rPr b="0" i="1" lang="en-US" sz="2600" spc="-1" strike="noStrike">
                <a:latin typeface="Tahoma"/>
              </a:rPr>
              <a:t>value</a:t>
            </a:r>
            <a:r>
              <a:rPr b="0" lang="en-US" sz="2600" spc="-1" strike="noStrike">
                <a:latin typeface="Tahoma"/>
              </a:rPr>
              <a:t> - Specifies the default value.</a:t>
            </a:r>
            <a:endParaRPr b="0" lang="en-US" sz="2600" spc="-1" strike="noStrike">
              <a:latin typeface="Tahoma"/>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Input control types: </a:t>
            </a:r>
            <a:r>
              <a:rPr b="0" i="1" lang="en-US" sz="4400" spc="-1" strike="noStrike">
                <a:latin typeface="Tahoma"/>
              </a:rPr>
              <a:t>number</a:t>
            </a:r>
            <a:endParaRPr b="0" lang="en-US" sz="4400" spc="-1" strike="noStrike">
              <a:latin typeface="Tahoma"/>
            </a:endParaRPr>
          </a:p>
        </p:txBody>
      </p:sp>
      <p:sp>
        <p:nvSpPr>
          <p:cNvPr id="125" name="TextShape 2"/>
          <p:cNvSpPr txBox="1"/>
          <p:nvPr/>
        </p:nvSpPr>
        <p:spPr>
          <a:xfrm>
            <a:off x="640080" y="1645920"/>
            <a:ext cx="5760720" cy="3417840"/>
          </a:xfrm>
          <a:prstGeom prst="rect">
            <a:avLst/>
          </a:prstGeom>
          <a:noFill/>
          <a:ln w="0">
            <a:noFill/>
          </a:ln>
        </p:spPr>
        <p:txBody>
          <a:bodyPr lIns="90000" rIns="90000" tIns="45000" bIns="45000">
            <a:noAutofit/>
          </a:bodyPr>
          <a:p>
            <a:r>
              <a:rPr b="0" lang="en-US" sz="1800" spc="-1" strike="noStrike">
                <a:latin typeface="Arial"/>
              </a:rPr>
              <a:t>&lt;!DOCTYPE html&gt;</a:t>
            </a:r>
            <a:endParaRPr b="0" lang="en-US" sz="1800" spc="-1" strike="noStrike">
              <a:latin typeface="Arial"/>
            </a:endParaRPr>
          </a:p>
          <a:p>
            <a:r>
              <a:rPr b="0" lang="en-US" sz="1800" spc="-1" strike="noStrike">
                <a:latin typeface="Arial"/>
              </a:rPr>
              <a:t>&lt;html&gt;</a:t>
            </a:r>
            <a:endParaRPr b="0" lang="en-US" sz="1800" spc="-1" strike="noStrike">
              <a:latin typeface="Arial"/>
            </a:endParaRPr>
          </a:p>
          <a:p>
            <a:r>
              <a:rPr b="0" lang="en-US" sz="1800" spc="-1" strike="noStrike">
                <a:latin typeface="Arial"/>
              </a:rPr>
              <a:t>&lt;body&gt;</a:t>
            </a:r>
            <a:endParaRPr b="0" lang="en-US" sz="1800" spc="-1" strike="noStrike">
              <a:latin typeface="Arial"/>
            </a:endParaRPr>
          </a:p>
          <a:p>
            <a:endParaRPr b="0" lang="en-US" sz="1800" spc="-1" strike="noStrike">
              <a:latin typeface="Arial"/>
            </a:endParaRPr>
          </a:p>
          <a:p>
            <a:r>
              <a:rPr b="0" lang="en-US" sz="1800" spc="-1" strike="noStrike">
                <a:latin typeface="Arial"/>
              </a:rPr>
              <a:t>&lt;form action="indexCheckbox.html"&gt;</a:t>
            </a:r>
            <a:endParaRPr b="0" lang="en-US" sz="1800" spc="-1" strike="noStrike">
              <a:latin typeface="Arial"/>
            </a:endParaRPr>
          </a:p>
          <a:p>
            <a:r>
              <a:rPr b="0" lang="en-US" sz="1800" spc="-1" strike="noStrike">
                <a:latin typeface="Arial"/>
              </a:rPr>
              <a:t> </a:t>
            </a:r>
            <a:r>
              <a:rPr b="0" lang="en-US" sz="1800" spc="-1" strike="noStrike">
                <a:latin typeface="Arial"/>
              </a:rPr>
              <a:t>&lt;label for="quantity"&gt;Quantity (between 1 and 5):&lt;/label&gt;</a:t>
            </a:r>
            <a:endParaRPr b="0" lang="en-US" sz="1800" spc="-1" strike="noStrike">
              <a:latin typeface="Arial"/>
            </a:endParaRPr>
          </a:p>
          <a:p>
            <a:r>
              <a:rPr b="0" lang="en-US" sz="1800" spc="-1" strike="noStrike">
                <a:latin typeface="Arial"/>
              </a:rPr>
              <a:t>&lt;input type="number" id="quantity" name="quantity" min="1" max="5"&gt; </a:t>
            </a:r>
            <a:endParaRPr b="0" lang="en-US" sz="1800" spc="-1" strike="noStrike">
              <a:latin typeface="Arial"/>
            </a:endParaRPr>
          </a:p>
          <a:p>
            <a:r>
              <a:rPr b="0" lang="en-US" sz="1800" spc="-1" strike="noStrike">
                <a:latin typeface="Arial"/>
              </a:rPr>
              <a:t>&lt;/form&gt; </a:t>
            </a:r>
            <a:endParaRPr b="0" lang="en-US" sz="1800" spc="-1" strike="noStrike">
              <a:latin typeface="Arial"/>
            </a:endParaRPr>
          </a:p>
          <a:p>
            <a:endParaRPr b="0" lang="en-US" sz="1800" spc="-1" strike="noStrike">
              <a:latin typeface="Arial"/>
            </a:endParaRPr>
          </a:p>
          <a:p>
            <a:r>
              <a:rPr b="0" lang="en-US" sz="1800" spc="-1" strike="noStrike">
                <a:latin typeface="Arial"/>
              </a:rPr>
              <a:t>&lt;/body&gt;</a:t>
            </a:r>
            <a:endParaRPr b="0" lang="en-US" sz="1800" spc="-1" strike="noStrike">
              <a:latin typeface="Arial"/>
            </a:endParaRPr>
          </a:p>
          <a:p>
            <a:r>
              <a:rPr b="0" lang="en-US" sz="1800" spc="-1" strike="noStrike">
                <a:latin typeface="Arial"/>
              </a:rPr>
              <a:t>&lt;/html&gt;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126" name="" descr=""/>
          <p:cNvPicPr/>
          <p:nvPr/>
        </p:nvPicPr>
        <p:blipFill>
          <a:blip r:embed="rId1"/>
          <a:stretch/>
        </p:blipFill>
        <p:spPr>
          <a:xfrm>
            <a:off x="128160" y="274320"/>
            <a:ext cx="5870520" cy="731520"/>
          </a:xfrm>
          <a:prstGeom prst="rect">
            <a:avLst/>
          </a:prstGeom>
          <a:ln w="0">
            <a:noFill/>
          </a:ln>
        </p:spPr>
      </p:pic>
      <p:pic>
        <p:nvPicPr>
          <p:cNvPr id="127" name="" descr=""/>
          <p:cNvPicPr/>
          <p:nvPr/>
        </p:nvPicPr>
        <p:blipFill>
          <a:blip r:embed="rId2"/>
          <a:stretch/>
        </p:blipFill>
        <p:spPr>
          <a:xfrm>
            <a:off x="91440" y="1204200"/>
            <a:ext cx="5893200" cy="898920"/>
          </a:xfrm>
          <a:prstGeom prst="rect">
            <a:avLst/>
          </a:prstGeom>
          <a:ln w="0">
            <a:noFill/>
          </a:ln>
        </p:spPr>
      </p:pic>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504000" y="161280"/>
            <a:ext cx="9071640" cy="1075320"/>
          </a:xfrm>
          <a:prstGeom prst="rect">
            <a:avLst/>
          </a:prstGeom>
          <a:noFill/>
          <a:ln w="0">
            <a:noFill/>
          </a:ln>
        </p:spPr>
        <p:txBody>
          <a:bodyPr lIns="0" rIns="0" tIns="0" bIns="0" anchor="ctr">
            <a:noAutofit/>
          </a:bodyPr>
          <a:p>
            <a:pPr algn="ctr"/>
            <a:r>
              <a:rPr b="0" lang="en-US" sz="4400" spc="-1" strike="noStrike">
                <a:latin typeface="Tahoma"/>
              </a:rPr>
              <a:t>Input control types: </a:t>
            </a:r>
            <a:r>
              <a:rPr b="0" i="1" lang="en-US" sz="4400" spc="-1" strike="noStrike">
                <a:latin typeface="Tahoma"/>
              </a:rPr>
              <a:t>password</a:t>
            </a:r>
            <a:r>
              <a:rPr b="0" lang="en-US" sz="4400" spc="-1" strike="noStrike">
                <a:latin typeface="Tahoma"/>
              </a:rPr>
              <a:t> </a:t>
            </a:r>
            <a:r>
              <a:rPr b="0" lang="en-US" sz="2600" spc="-1" strike="noStrike">
                <a:latin typeface="Tahoma"/>
              </a:rPr>
              <a:t>(should be used over HTTPS)</a:t>
            </a:r>
            <a:endParaRPr b="0" lang="en-US" sz="2600" spc="-1" strike="noStrike">
              <a:latin typeface="Tahoma"/>
            </a:endParaRPr>
          </a:p>
        </p:txBody>
      </p:sp>
      <p:sp>
        <p:nvSpPr>
          <p:cNvPr id="129" name="TextShape 2"/>
          <p:cNvSpPr txBox="1"/>
          <p:nvPr/>
        </p:nvSpPr>
        <p:spPr>
          <a:xfrm>
            <a:off x="548640" y="1645920"/>
            <a:ext cx="7955280" cy="2905920"/>
          </a:xfrm>
          <a:prstGeom prst="rect">
            <a:avLst/>
          </a:prstGeom>
          <a:noFill/>
          <a:ln w="0">
            <a:noFill/>
          </a:ln>
        </p:spPr>
        <p:txBody>
          <a:bodyPr lIns="90000" rIns="90000" tIns="45000" bIns="45000">
            <a:noAutofit/>
          </a:bodyPr>
          <a:p>
            <a:r>
              <a:rPr b="0" lang="en-US" sz="1800" spc="-1" strike="noStrike">
                <a:latin typeface="Arial"/>
              </a:rPr>
              <a:t>&lt;!DOCTYPE html&gt;</a:t>
            </a:r>
            <a:endParaRPr b="0" lang="en-US" sz="1800" spc="-1" strike="noStrike">
              <a:latin typeface="Arial"/>
            </a:endParaRPr>
          </a:p>
          <a:p>
            <a:r>
              <a:rPr b="0" lang="en-US" sz="1800" spc="-1" strike="noStrike">
                <a:latin typeface="Arial"/>
              </a:rPr>
              <a:t>&lt;html&gt;</a:t>
            </a:r>
            <a:endParaRPr b="0" lang="en-US" sz="1800" spc="-1" strike="noStrike">
              <a:latin typeface="Arial"/>
            </a:endParaRPr>
          </a:p>
          <a:p>
            <a:r>
              <a:rPr b="0" lang="en-US" sz="1800" spc="-1" strike="noStrike">
                <a:latin typeface="Arial"/>
              </a:rPr>
              <a:t>&lt;body&gt;</a:t>
            </a:r>
            <a:endParaRPr b="0" lang="en-US" sz="1800" spc="-1" strike="noStrike">
              <a:latin typeface="Arial"/>
            </a:endParaRPr>
          </a:p>
          <a:p>
            <a:endParaRPr b="0" lang="en-US" sz="1800" spc="-1" strike="noStrike">
              <a:latin typeface="Arial"/>
            </a:endParaRPr>
          </a:p>
          <a:p>
            <a:r>
              <a:rPr b="0" lang="en-US" sz="1800" spc="-1" strike="noStrike">
                <a:latin typeface="Arial"/>
              </a:rPr>
              <a:t>&lt;form&gt;</a:t>
            </a:r>
            <a:endParaRPr b="0" lang="en-US" sz="1800" spc="-1" strike="noStrike">
              <a:latin typeface="Arial"/>
            </a:endParaRPr>
          </a:p>
          <a:p>
            <a:r>
              <a:rPr b="0" lang="en-US" sz="1800" spc="-1" strike="noStrike">
                <a:latin typeface="Arial"/>
              </a:rPr>
              <a:t> </a:t>
            </a:r>
            <a:r>
              <a:rPr b="0" lang="en-US" sz="1800" spc="-1" strike="noStrike">
                <a:latin typeface="Arial"/>
              </a:rPr>
              <a:t>&lt;label for="pwd"&gt;Password:&lt;/label&gt;</a:t>
            </a:r>
            <a:endParaRPr b="0" lang="en-US" sz="1800" spc="-1" strike="noStrike">
              <a:latin typeface="Arial"/>
            </a:endParaRPr>
          </a:p>
          <a:p>
            <a:r>
              <a:rPr b="0" lang="en-US" sz="1800" spc="-1" strike="noStrike">
                <a:latin typeface="Arial"/>
              </a:rPr>
              <a:t>&lt;input type="password" id="pwd" name="pwd"&gt; </a:t>
            </a:r>
            <a:endParaRPr b="0" lang="en-US" sz="1800" spc="-1" strike="noStrike">
              <a:latin typeface="Arial"/>
            </a:endParaRPr>
          </a:p>
          <a:p>
            <a:r>
              <a:rPr b="0" lang="en-US" sz="1800" spc="-1" strike="noStrike">
                <a:latin typeface="Arial"/>
              </a:rPr>
              <a:t>&lt;/form&gt;</a:t>
            </a:r>
            <a:endParaRPr b="0" lang="en-US" sz="1800" spc="-1" strike="noStrike">
              <a:latin typeface="Arial"/>
            </a:endParaRPr>
          </a:p>
          <a:p>
            <a:endParaRPr b="0" lang="en-US" sz="1800" spc="-1" strike="noStrike">
              <a:latin typeface="Arial"/>
            </a:endParaRPr>
          </a:p>
          <a:p>
            <a:r>
              <a:rPr b="0" lang="en-US" sz="1800" spc="-1" strike="noStrike">
                <a:latin typeface="Arial"/>
              </a:rPr>
              <a:t>&lt;/body&gt;</a:t>
            </a:r>
            <a:endParaRPr b="0" lang="en-US" sz="1800" spc="-1" strike="noStrike">
              <a:latin typeface="Arial"/>
            </a:endParaRPr>
          </a:p>
          <a:p>
            <a:r>
              <a:rPr b="0" lang="en-US" sz="1800" spc="-1" strike="noStrike">
                <a:latin typeface="Arial"/>
              </a:rPr>
              <a:t>&lt;/html&gt;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130" name="" descr=""/>
          <p:cNvPicPr/>
          <p:nvPr/>
        </p:nvPicPr>
        <p:blipFill>
          <a:blip r:embed="rId1"/>
          <a:stretch/>
        </p:blipFill>
        <p:spPr>
          <a:xfrm>
            <a:off x="265320" y="182880"/>
            <a:ext cx="4726440" cy="822960"/>
          </a:xfrm>
          <a:prstGeom prst="rect">
            <a:avLst/>
          </a:prstGeom>
          <a:ln w="0">
            <a:noFill/>
          </a:ln>
        </p:spPr>
      </p:pic>
      <p:pic>
        <p:nvPicPr>
          <p:cNvPr id="131" name="" descr=""/>
          <p:cNvPicPr/>
          <p:nvPr/>
        </p:nvPicPr>
        <p:blipFill>
          <a:blip r:embed="rId2"/>
          <a:stretch/>
        </p:blipFill>
        <p:spPr>
          <a:xfrm>
            <a:off x="274320" y="1394640"/>
            <a:ext cx="4666320" cy="7084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HTML Forms</a:t>
            </a:r>
            <a:endParaRPr b="0" lang="en-US" sz="4400" spc="-1" strike="noStrike">
              <a:latin typeface="Tahoma"/>
            </a:endParaRPr>
          </a:p>
        </p:txBody>
      </p:sp>
      <p:sp>
        <p:nvSpPr>
          <p:cNvPr id="48" name="TextShape 2"/>
          <p:cNvSpPr txBox="1"/>
          <p:nvPr/>
        </p:nvSpPr>
        <p:spPr>
          <a:xfrm>
            <a:off x="438120" y="1280160"/>
            <a:ext cx="9071640" cy="3657600"/>
          </a:xfrm>
          <a:prstGeom prst="rect">
            <a:avLst/>
          </a:prstGeom>
          <a:noFill/>
          <a:ln w="0">
            <a:noFill/>
          </a:ln>
        </p:spPr>
        <p:txBody>
          <a:bodyPr lIns="0" rIns="0" tIns="0" bIns="0">
            <a:normAutofit fontScale="49000"/>
          </a:bodyPr>
          <a:p>
            <a:pPr marL="432000" indent="-324000">
              <a:spcBef>
                <a:spcPts val="1414"/>
              </a:spcBef>
              <a:buClr>
                <a:srgbClr val="000000"/>
              </a:buClr>
              <a:buSzPct val="45000"/>
              <a:buFont typeface="Wingdings" charset="2"/>
              <a:buChar char=""/>
            </a:pPr>
            <a:r>
              <a:rPr b="0" lang="en-US" sz="2600" spc="-1" strike="noStrike">
                <a:latin typeface="Tahoma"/>
              </a:rPr>
              <a:t>Might contain one or more of the following form elements:</a:t>
            </a:r>
            <a:endParaRPr b="0" lang="en-US" sz="2600" spc="-1" strike="noStrike">
              <a:latin typeface="Tahoma"/>
            </a:endParaRPr>
          </a:p>
          <a:p>
            <a:pPr lvl="1" marL="864000" indent="-324000">
              <a:spcBef>
                <a:spcPts val="1134"/>
              </a:spcBef>
              <a:buClr>
                <a:srgbClr val="000000"/>
              </a:buClr>
              <a:buSzPct val="75000"/>
              <a:buFont typeface="Symbol" charset="2"/>
              <a:buChar char=""/>
            </a:pPr>
            <a:r>
              <a:rPr b="0" i="1" lang="en-US" sz="2600" spc="-1" strike="noStrike">
                <a:latin typeface="Tahoma"/>
              </a:rPr>
              <a:t>&lt;input&gt;</a:t>
            </a:r>
            <a:endParaRPr b="0" i="1" lang="en-US" sz="2600" spc="-1" strike="noStrike">
              <a:latin typeface="Tahoma"/>
            </a:endParaRPr>
          </a:p>
          <a:p>
            <a:pPr lvl="1" marL="864000" indent="-324000">
              <a:spcBef>
                <a:spcPts val="1134"/>
              </a:spcBef>
              <a:buClr>
                <a:srgbClr val="000000"/>
              </a:buClr>
              <a:buSzPct val="75000"/>
              <a:buFont typeface="Symbol" charset="2"/>
              <a:buChar char=""/>
            </a:pPr>
            <a:r>
              <a:rPr b="0" i="1" lang="en-US" sz="2600" spc="-1" strike="noStrike">
                <a:latin typeface="Tahoma"/>
              </a:rPr>
              <a:t>&lt;textarea&gt;</a:t>
            </a:r>
            <a:endParaRPr b="0" i="1" lang="en-US" sz="2600" spc="-1" strike="noStrike">
              <a:latin typeface="Tahoma"/>
            </a:endParaRPr>
          </a:p>
          <a:p>
            <a:pPr lvl="1" marL="864000" indent="-324000">
              <a:spcBef>
                <a:spcPts val="1134"/>
              </a:spcBef>
              <a:buClr>
                <a:srgbClr val="000000"/>
              </a:buClr>
              <a:buSzPct val="75000"/>
              <a:buFont typeface="Symbol" charset="2"/>
              <a:buChar char=""/>
            </a:pPr>
            <a:r>
              <a:rPr b="0" i="1" lang="en-US" sz="2600" spc="-1" strike="noStrike">
                <a:latin typeface="Tahoma"/>
              </a:rPr>
              <a:t>&lt;button&gt;</a:t>
            </a:r>
            <a:endParaRPr b="0" i="1" lang="en-US" sz="2600" spc="-1" strike="noStrike">
              <a:latin typeface="Tahoma"/>
            </a:endParaRPr>
          </a:p>
          <a:p>
            <a:pPr lvl="1" marL="864000" indent="-324000">
              <a:spcBef>
                <a:spcPts val="1134"/>
              </a:spcBef>
              <a:buClr>
                <a:srgbClr val="000000"/>
              </a:buClr>
              <a:buSzPct val="75000"/>
              <a:buFont typeface="Symbol" charset="2"/>
              <a:buChar char=""/>
            </a:pPr>
            <a:r>
              <a:rPr b="0" i="1" lang="en-US" sz="2600" spc="-1" strike="noStrike">
                <a:latin typeface="Tahoma"/>
              </a:rPr>
              <a:t>&lt;select&gt;</a:t>
            </a:r>
            <a:endParaRPr b="0" i="1" lang="en-US" sz="2600" spc="-1" strike="noStrike">
              <a:latin typeface="Tahoma"/>
            </a:endParaRPr>
          </a:p>
          <a:p>
            <a:pPr lvl="1" marL="864000" indent="-324000">
              <a:spcBef>
                <a:spcPts val="1134"/>
              </a:spcBef>
              <a:buClr>
                <a:srgbClr val="000000"/>
              </a:buClr>
              <a:buSzPct val="75000"/>
              <a:buFont typeface="Symbol" charset="2"/>
              <a:buChar char=""/>
            </a:pPr>
            <a:r>
              <a:rPr b="0" i="1" lang="en-US" sz="2600" spc="-1" strike="noStrike">
                <a:latin typeface="Tahoma"/>
              </a:rPr>
              <a:t>&lt;option&gt;</a:t>
            </a:r>
            <a:endParaRPr b="0" i="1" lang="en-US" sz="2600" spc="-1" strike="noStrike">
              <a:latin typeface="Tahoma"/>
            </a:endParaRPr>
          </a:p>
          <a:p>
            <a:pPr lvl="1" marL="864000" indent="-324000">
              <a:spcBef>
                <a:spcPts val="1134"/>
              </a:spcBef>
              <a:buClr>
                <a:srgbClr val="000000"/>
              </a:buClr>
              <a:buSzPct val="75000"/>
              <a:buFont typeface="Symbol" charset="2"/>
              <a:buChar char=""/>
            </a:pPr>
            <a:r>
              <a:rPr b="0" i="1" lang="en-US" sz="2600" spc="-1" strike="noStrike">
                <a:latin typeface="Tahoma"/>
              </a:rPr>
              <a:t>&lt;optgroup&gt;</a:t>
            </a:r>
            <a:endParaRPr b="0" i="1" lang="en-US" sz="2600" spc="-1" strike="noStrike">
              <a:latin typeface="Tahoma"/>
            </a:endParaRPr>
          </a:p>
          <a:p>
            <a:pPr lvl="1" marL="864000" indent="-324000">
              <a:spcBef>
                <a:spcPts val="1134"/>
              </a:spcBef>
              <a:buClr>
                <a:srgbClr val="000000"/>
              </a:buClr>
              <a:buSzPct val="75000"/>
              <a:buFont typeface="Symbol" charset="2"/>
              <a:buChar char=""/>
            </a:pPr>
            <a:r>
              <a:rPr b="0" i="1" lang="en-US" sz="2600" spc="-1" strike="noStrike">
                <a:latin typeface="Tahoma"/>
              </a:rPr>
              <a:t>&lt;fieldset&gt;</a:t>
            </a:r>
            <a:endParaRPr b="0" i="1" lang="en-US" sz="2600" spc="-1" strike="noStrike">
              <a:latin typeface="Tahoma"/>
            </a:endParaRPr>
          </a:p>
          <a:p>
            <a:pPr lvl="1" marL="864000" indent="-324000">
              <a:spcBef>
                <a:spcPts val="1134"/>
              </a:spcBef>
              <a:buClr>
                <a:srgbClr val="000000"/>
              </a:buClr>
              <a:buSzPct val="75000"/>
              <a:buFont typeface="Symbol" charset="2"/>
              <a:buChar char=""/>
            </a:pPr>
            <a:r>
              <a:rPr b="0" i="1" lang="en-US" sz="2600" spc="-1" strike="noStrike">
                <a:latin typeface="Tahoma"/>
              </a:rPr>
              <a:t>&lt;label&gt;</a:t>
            </a:r>
            <a:endParaRPr b="0" i="1" lang="en-US" sz="2600" spc="-1" strike="noStrike">
              <a:latin typeface="Tahoma"/>
            </a:endParaRPr>
          </a:p>
          <a:p>
            <a:pPr lvl="1" marL="864000" indent="-324000">
              <a:spcBef>
                <a:spcPts val="1134"/>
              </a:spcBef>
              <a:buClr>
                <a:srgbClr val="000000"/>
              </a:buClr>
              <a:buSzPct val="75000"/>
              <a:buFont typeface="Symbol" charset="2"/>
              <a:buChar char=""/>
            </a:pPr>
            <a:r>
              <a:rPr b="0" i="1" lang="en-US" sz="2600" spc="-1" strike="noStrike">
                <a:latin typeface="Tahoma"/>
              </a:rPr>
              <a:t>&lt;output&gt;</a:t>
            </a:r>
            <a:endParaRPr b="0" i="1" lang="en-US" sz="2600" spc="-1" strike="noStrike">
              <a:latin typeface="Tahoma"/>
            </a:endParaRPr>
          </a:p>
          <a:p>
            <a:pPr lvl="1" marL="864000" indent="-324000">
              <a:spcBef>
                <a:spcPts val="1134"/>
              </a:spcBef>
              <a:buClr>
                <a:srgbClr val="000000"/>
              </a:buClr>
              <a:buSzPct val="75000"/>
              <a:buFont typeface="Symbol" charset="2"/>
              <a:buChar char=""/>
            </a:pPr>
            <a:r>
              <a:rPr b="0" i="1" lang="en-US" sz="2600" spc="-1" strike="noStrike">
                <a:latin typeface="Tahoma"/>
              </a:rPr>
              <a:t>&lt;datalist&gt;</a:t>
            </a:r>
            <a:endParaRPr b="0" i="1" lang="en-US" sz="2600" spc="-1" strike="noStrike">
              <a:latin typeface="Tahoma"/>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Input control types: </a:t>
            </a:r>
            <a:r>
              <a:rPr b="0" i="1" lang="en-US" sz="4400" spc="-1" strike="noStrike">
                <a:latin typeface="Tahoma"/>
              </a:rPr>
              <a:t>radio</a:t>
            </a:r>
            <a:endParaRPr b="0" lang="en-US" sz="4400" spc="-1" strike="noStrike">
              <a:latin typeface="Tahoma"/>
            </a:endParaRPr>
          </a:p>
        </p:txBody>
      </p:sp>
      <p:sp>
        <p:nvSpPr>
          <p:cNvPr id="133" name="TextShape 2"/>
          <p:cNvSpPr txBox="1"/>
          <p:nvPr/>
        </p:nvSpPr>
        <p:spPr>
          <a:xfrm>
            <a:off x="504000" y="1326600"/>
            <a:ext cx="9071640" cy="3288240"/>
          </a:xfrm>
          <a:prstGeom prst="rect">
            <a:avLst/>
          </a:prstGeom>
          <a:noFill/>
          <a:ln w="0">
            <a:noFill/>
          </a:ln>
        </p:spPr>
        <p:txBody>
          <a:bodyPr lIns="0" rIns="0" tIns="0" bIns="0" anchor="ctr">
            <a:noAutofit/>
          </a:bodyPr>
          <a:p>
            <a:pPr algn="ctr"/>
            <a:r>
              <a:rPr b="0" lang="en-US" sz="3200" spc="-1" strike="noStrike">
                <a:latin typeface="Tahoma"/>
              </a:rPr>
              <a:t>As the </a:t>
            </a:r>
            <a:r>
              <a:rPr b="0" i="1" lang="en-US" sz="3200" spc="-1" strike="noStrike">
                <a:latin typeface="Tahoma"/>
              </a:rPr>
              <a:t>type=”checkbox”</a:t>
            </a:r>
            <a:r>
              <a:rPr b="0" lang="en-US" sz="3200" spc="-1" strike="noStrike">
                <a:latin typeface="Tahoma"/>
              </a:rPr>
              <a:t> value, the element might be defined as pre-selected by </a:t>
            </a:r>
            <a:r>
              <a:rPr b="0" i="1" lang="en-US" sz="3200" spc="-1" strike="noStrike">
                <a:latin typeface="Tahoma"/>
              </a:rPr>
              <a:t>checked</a:t>
            </a:r>
            <a:r>
              <a:rPr b="0" lang="en-US" sz="3200" spc="-1" strike="noStrike">
                <a:latin typeface="Tahoma"/>
              </a:rPr>
              <a:t> attribute (doesn’t require any values)</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Input control types: </a:t>
            </a:r>
            <a:r>
              <a:rPr b="0" i="1" lang="en-US" sz="4400" spc="-1" strike="noStrike">
                <a:latin typeface="Tahoma"/>
              </a:rPr>
              <a:t>radio</a:t>
            </a:r>
            <a:endParaRPr b="0" lang="en-US" sz="4400" spc="-1" strike="noStrike">
              <a:latin typeface="Tahoma"/>
            </a:endParaRPr>
          </a:p>
        </p:txBody>
      </p:sp>
      <p:sp>
        <p:nvSpPr>
          <p:cNvPr id="135" name="TextShape 2"/>
          <p:cNvSpPr txBox="1"/>
          <p:nvPr/>
        </p:nvSpPr>
        <p:spPr>
          <a:xfrm>
            <a:off x="628560" y="1190880"/>
            <a:ext cx="6686640" cy="3929760"/>
          </a:xfrm>
          <a:prstGeom prst="rect">
            <a:avLst/>
          </a:prstGeom>
          <a:noFill/>
          <a:ln w="0">
            <a:noFill/>
          </a:ln>
        </p:spPr>
        <p:txBody>
          <a:bodyPr lIns="90000" rIns="90000" tIns="45000" bIns="45000">
            <a:noAutofit/>
          </a:bodyPr>
          <a:p>
            <a:r>
              <a:rPr b="0" lang="en-US" sz="1800" spc="-1" strike="noStrike">
                <a:latin typeface="Arial"/>
              </a:rPr>
              <a:t>&lt;!DOCTYPE html&gt;</a:t>
            </a:r>
            <a:endParaRPr b="0" lang="en-US" sz="1800" spc="-1" strike="noStrike">
              <a:latin typeface="Arial"/>
            </a:endParaRPr>
          </a:p>
          <a:p>
            <a:r>
              <a:rPr b="0" lang="en-US" sz="1800" spc="-1" strike="noStrike">
                <a:latin typeface="Arial"/>
              </a:rPr>
              <a:t>&lt;html&gt;</a:t>
            </a:r>
            <a:endParaRPr b="0" lang="en-US" sz="1800" spc="-1" strike="noStrike">
              <a:latin typeface="Arial"/>
            </a:endParaRPr>
          </a:p>
          <a:p>
            <a:r>
              <a:rPr b="0" lang="en-US" sz="1800" spc="-1" strike="noStrike">
                <a:latin typeface="Arial"/>
              </a:rPr>
              <a:t>&lt;body&gt;</a:t>
            </a:r>
            <a:endParaRPr b="0" lang="en-US" sz="1800" spc="-1" strike="noStrike">
              <a:latin typeface="Arial"/>
            </a:endParaRPr>
          </a:p>
          <a:p>
            <a:endParaRPr b="0" lang="en-US" sz="1800" spc="-1" strike="noStrike">
              <a:latin typeface="Arial"/>
            </a:endParaRPr>
          </a:p>
          <a:p>
            <a:r>
              <a:rPr b="0" lang="en-US" sz="1800" spc="-1" strike="noStrike">
                <a:latin typeface="Arial"/>
              </a:rPr>
              <a:t>&lt;form&gt;</a:t>
            </a:r>
            <a:endParaRPr b="0" lang="en-US" sz="1800" spc="-1" strike="noStrike">
              <a:latin typeface="Arial"/>
            </a:endParaRPr>
          </a:p>
          <a:p>
            <a:r>
              <a:rPr b="0" lang="en-US" sz="1800" spc="-1" strike="noStrike">
                <a:latin typeface="Arial"/>
              </a:rPr>
              <a:t>&lt;input type="radio" id="male" name="gender" value="male"&gt;</a:t>
            </a:r>
            <a:endParaRPr b="0" lang="en-US" sz="1800" spc="-1" strike="noStrike">
              <a:latin typeface="Arial"/>
            </a:endParaRPr>
          </a:p>
          <a:p>
            <a:r>
              <a:rPr b="0" lang="en-US" sz="1800" spc="-1" strike="noStrike">
                <a:latin typeface="Arial"/>
              </a:rPr>
              <a:t>&lt;label for="male"&gt;Male&lt;/label&gt;&lt;br&gt;</a:t>
            </a:r>
            <a:endParaRPr b="0" lang="en-US" sz="1800" spc="-1" strike="noStrike">
              <a:latin typeface="Arial"/>
            </a:endParaRPr>
          </a:p>
          <a:p>
            <a:r>
              <a:rPr b="0" lang="en-US" sz="1800" spc="-1" strike="noStrike">
                <a:latin typeface="Arial"/>
              </a:rPr>
              <a:t>&lt;input type="radio" id="female" name="gender" value="female"&gt;</a:t>
            </a:r>
            <a:endParaRPr b="0" lang="en-US" sz="1800" spc="-1" strike="noStrike">
              <a:latin typeface="Arial"/>
            </a:endParaRPr>
          </a:p>
          <a:p>
            <a:r>
              <a:rPr b="0" lang="en-US" sz="1800" spc="-1" strike="noStrike">
                <a:latin typeface="Arial"/>
              </a:rPr>
              <a:t>&lt;label for="female"&gt;Female&lt;/label&gt;&lt;br&gt;</a:t>
            </a:r>
            <a:endParaRPr b="0" lang="en-US" sz="1800" spc="-1" strike="noStrike">
              <a:latin typeface="Arial"/>
            </a:endParaRPr>
          </a:p>
          <a:p>
            <a:r>
              <a:rPr b="0" lang="en-US" sz="1800" spc="-1" strike="noStrike">
                <a:latin typeface="Arial"/>
              </a:rPr>
              <a:t>&lt;input type="radio" id="other" name="gender" value="other"&gt;</a:t>
            </a:r>
            <a:endParaRPr b="0" lang="en-US" sz="1800" spc="-1" strike="noStrike">
              <a:latin typeface="Arial"/>
            </a:endParaRPr>
          </a:p>
          <a:p>
            <a:r>
              <a:rPr b="0" lang="en-US" sz="1800" spc="-1" strike="noStrike">
                <a:latin typeface="Arial"/>
              </a:rPr>
              <a:t>&lt;label for="other"&gt;Other&lt;/label&gt; </a:t>
            </a:r>
            <a:endParaRPr b="0" lang="en-US" sz="1800" spc="-1" strike="noStrike">
              <a:latin typeface="Arial"/>
            </a:endParaRPr>
          </a:p>
          <a:p>
            <a:r>
              <a:rPr b="0" lang="en-US" sz="1800" spc="-1" strike="noStrike">
                <a:latin typeface="Arial"/>
              </a:rPr>
              <a:t>&lt;/form&gt;</a:t>
            </a:r>
            <a:endParaRPr b="0" lang="en-US" sz="1800" spc="-1" strike="noStrike">
              <a:latin typeface="Arial"/>
            </a:endParaRPr>
          </a:p>
          <a:p>
            <a:endParaRPr b="0" lang="en-US" sz="1800" spc="-1" strike="noStrike">
              <a:latin typeface="Arial"/>
            </a:endParaRPr>
          </a:p>
          <a:p>
            <a:r>
              <a:rPr b="0" lang="en-US" sz="1800" spc="-1" strike="noStrike">
                <a:latin typeface="Arial"/>
              </a:rPr>
              <a:t>&lt;/body&gt;</a:t>
            </a:r>
            <a:endParaRPr b="0" lang="en-US" sz="1800" spc="-1" strike="noStrike">
              <a:latin typeface="Arial"/>
            </a:endParaRPr>
          </a:p>
          <a:p>
            <a:r>
              <a:rPr b="0" lang="en-US" sz="1800" spc="-1" strike="noStrike">
                <a:latin typeface="Arial"/>
              </a:rPr>
              <a:t>&lt;/html&gt;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136" name="" descr=""/>
          <p:cNvPicPr/>
          <p:nvPr/>
        </p:nvPicPr>
        <p:blipFill>
          <a:blip r:embed="rId1"/>
          <a:stretch/>
        </p:blipFill>
        <p:spPr>
          <a:xfrm>
            <a:off x="230760" y="440280"/>
            <a:ext cx="1963800" cy="1488960"/>
          </a:xfrm>
          <a:prstGeom prst="rect">
            <a:avLst/>
          </a:prstGeom>
          <a:ln w="0">
            <a:noFill/>
          </a:ln>
        </p:spPr>
      </p:pic>
      <p:pic>
        <p:nvPicPr>
          <p:cNvPr id="137" name="" descr=""/>
          <p:cNvPicPr/>
          <p:nvPr/>
        </p:nvPicPr>
        <p:blipFill>
          <a:blip r:embed="rId2"/>
          <a:stretch/>
        </p:blipFill>
        <p:spPr>
          <a:xfrm>
            <a:off x="2651760" y="457200"/>
            <a:ext cx="1737360" cy="1509120"/>
          </a:xfrm>
          <a:prstGeom prst="rect">
            <a:avLst/>
          </a:prstGeom>
          <a:ln w="0">
            <a:noFill/>
          </a:ln>
        </p:spPr>
      </p:pic>
      <p:pic>
        <p:nvPicPr>
          <p:cNvPr id="138" name="" descr=""/>
          <p:cNvPicPr/>
          <p:nvPr/>
        </p:nvPicPr>
        <p:blipFill>
          <a:blip r:embed="rId3"/>
          <a:stretch/>
        </p:blipFill>
        <p:spPr>
          <a:xfrm>
            <a:off x="4997160" y="457200"/>
            <a:ext cx="2135160" cy="1527840"/>
          </a:xfrm>
          <a:prstGeom prst="rect">
            <a:avLst/>
          </a:prstGeom>
          <a:ln w="0">
            <a:noFill/>
          </a:ln>
        </p:spPr>
      </p:pic>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Input control types: </a:t>
            </a:r>
            <a:r>
              <a:rPr b="0" i="1" lang="en-US" sz="4400" spc="-1" strike="noStrike">
                <a:latin typeface="Tahoma"/>
              </a:rPr>
              <a:t>range</a:t>
            </a:r>
            <a:endParaRPr b="0" lang="en-US" sz="4400" spc="-1" strike="noStrike">
              <a:latin typeface="Tahoma"/>
            </a:endParaRPr>
          </a:p>
        </p:txBody>
      </p:sp>
      <p:sp>
        <p:nvSpPr>
          <p:cNvPr id="140" name="TextShape 2"/>
          <p:cNvSpPr txBox="1"/>
          <p:nvPr/>
        </p:nvSpPr>
        <p:spPr>
          <a:xfrm>
            <a:off x="504000" y="1325520"/>
            <a:ext cx="9071640" cy="3288240"/>
          </a:xfrm>
          <a:prstGeom prst="rect">
            <a:avLst/>
          </a:prstGeom>
          <a:noFill/>
          <a:ln w="0">
            <a:noFill/>
          </a:ln>
        </p:spPr>
        <p:txBody>
          <a:bodyPr lIns="0" rIns="0" tIns="0" bIns="0" anchor="ctr">
            <a:noAutofit/>
          </a:bodyPr>
          <a:p>
            <a:pPr algn="ctr">
              <a:lnSpc>
                <a:spcPct val="100000"/>
              </a:lnSpc>
            </a:pPr>
            <a:r>
              <a:rPr b="0" lang="en-US" sz="2600" spc="-1" strike="noStrike">
                <a:latin typeface="Tahoma"/>
              </a:rPr>
              <a:t>Default range is 0 to 100. However, it is possible to set restrictions on what numbers are accepted with the attributes below:</a:t>
            </a:r>
            <a:endParaRPr b="0" lang="en-US" sz="2600" spc="-1" strike="noStrike">
              <a:latin typeface="Tahoma"/>
            </a:endParaRPr>
          </a:p>
          <a:p>
            <a:pPr algn="ctr">
              <a:lnSpc>
                <a:spcPct val="100000"/>
              </a:lnSpc>
            </a:pPr>
            <a:endParaRPr b="0" lang="en-US" sz="2600" spc="-1" strike="noStrike">
              <a:latin typeface="Tahoma"/>
            </a:endParaRPr>
          </a:p>
          <a:p>
            <a:pPr marL="216000" indent="-216000" algn="ctr">
              <a:lnSpc>
                <a:spcPct val="100000"/>
              </a:lnSpc>
              <a:buClr>
                <a:srgbClr val="000000"/>
              </a:buClr>
              <a:buSzPct val="45000"/>
              <a:buFont typeface="Wingdings" charset="2"/>
              <a:buChar char=""/>
            </a:pPr>
            <a:r>
              <a:rPr b="0" i="1" lang="en-US" sz="2600" spc="-1" strike="noStrike">
                <a:latin typeface="Tahoma"/>
              </a:rPr>
              <a:t>max</a:t>
            </a:r>
            <a:r>
              <a:rPr b="0" lang="en-US" sz="2600" spc="-1" strike="noStrike">
                <a:latin typeface="Tahoma"/>
              </a:rPr>
              <a:t> - specifies the maximum value allowed;</a:t>
            </a:r>
            <a:endParaRPr b="0" lang="en-US" sz="2600" spc="-1" strike="noStrike">
              <a:latin typeface="Tahoma"/>
            </a:endParaRPr>
          </a:p>
          <a:p>
            <a:pPr marL="216000" indent="-216000" algn="ctr">
              <a:lnSpc>
                <a:spcPct val="100000"/>
              </a:lnSpc>
              <a:buClr>
                <a:srgbClr val="000000"/>
              </a:buClr>
              <a:buSzPct val="45000"/>
              <a:buFont typeface="Wingdings" charset="2"/>
              <a:buChar char=""/>
            </a:pPr>
            <a:r>
              <a:rPr b="0" i="1" lang="en-US" sz="2600" spc="-1" strike="noStrike">
                <a:latin typeface="Tahoma"/>
              </a:rPr>
              <a:t>min</a:t>
            </a:r>
            <a:r>
              <a:rPr b="0" lang="en-US" sz="2600" spc="-1" strike="noStrike">
                <a:latin typeface="Tahoma"/>
              </a:rPr>
              <a:t> - specifies the minimum value allowed;</a:t>
            </a:r>
            <a:endParaRPr b="0" lang="en-US" sz="2600" spc="-1" strike="noStrike">
              <a:latin typeface="Tahoma"/>
            </a:endParaRPr>
          </a:p>
          <a:p>
            <a:pPr marL="216000" indent="-216000" algn="ctr">
              <a:lnSpc>
                <a:spcPct val="100000"/>
              </a:lnSpc>
              <a:buClr>
                <a:srgbClr val="000000"/>
              </a:buClr>
              <a:buSzPct val="45000"/>
              <a:buFont typeface="Wingdings" charset="2"/>
              <a:buChar char=""/>
            </a:pPr>
            <a:r>
              <a:rPr b="0" i="1" lang="en-US" sz="2600" spc="-1" strike="noStrike">
                <a:latin typeface="Tahoma"/>
              </a:rPr>
              <a:t>step</a:t>
            </a:r>
            <a:r>
              <a:rPr b="0" lang="en-US" sz="2600" spc="-1" strike="noStrike">
                <a:latin typeface="Tahoma"/>
              </a:rPr>
              <a:t> - specifies the legal number intervals;</a:t>
            </a:r>
            <a:endParaRPr b="0" lang="en-US" sz="2600" spc="-1" strike="noStrike">
              <a:latin typeface="Tahoma"/>
            </a:endParaRPr>
          </a:p>
          <a:p>
            <a:pPr marL="216000" indent="-216000" algn="ctr">
              <a:lnSpc>
                <a:spcPct val="100000"/>
              </a:lnSpc>
              <a:buClr>
                <a:srgbClr val="000000"/>
              </a:buClr>
              <a:buSzPct val="45000"/>
              <a:buFont typeface="Wingdings" charset="2"/>
              <a:buChar char=""/>
            </a:pPr>
            <a:r>
              <a:rPr b="0" i="1" lang="en-US" sz="2600" spc="-1" strike="noStrike">
                <a:latin typeface="Tahoma"/>
              </a:rPr>
              <a:t>value</a:t>
            </a:r>
            <a:r>
              <a:rPr b="0" lang="en-US" sz="2600" spc="-1" strike="noStrike">
                <a:latin typeface="Tahoma"/>
              </a:rPr>
              <a:t> - Specifies the default value.</a:t>
            </a:r>
            <a:endParaRPr b="0" lang="en-US" sz="2600" spc="-1" strike="noStrike">
              <a:latin typeface="Tahoma"/>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Input control types: </a:t>
            </a:r>
            <a:r>
              <a:rPr b="0" i="1" lang="en-US" sz="4400" spc="-1" strike="noStrike">
                <a:latin typeface="Tahoma"/>
              </a:rPr>
              <a:t>range</a:t>
            </a:r>
            <a:endParaRPr b="0" lang="en-US" sz="4400" spc="-1" strike="noStrike">
              <a:latin typeface="Tahoma"/>
            </a:endParaRPr>
          </a:p>
        </p:txBody>
      </p:sp>
      <p:sp>
        <p:nvSpPr>
          <p:cNvPr id="142" name="TextShape 2"/>
          <p:cNvSpPr txBox="1"/>
          <p:nvPr/>
        </p:nvSpPr>
        <p:spPr>
          <a:xfrm>
            <a:off x="640080" y="1371600"/>
            <a:ext cx="6126480" cy="3161880"/>
          </a:xfrm>
          <a:prstGeom prst="rect">
            <a:avLst/>
          </a:prstGeom>
          <a:noFill/>
          <a:ln w="0">
            <a:noFill/>
          </a:ln>
        </p:spPr>
        <p:txBody>
          <a:bodyPr lIns="90000" rIns="90000" tIns="45000" bIns="45000">
            <a:noAutofit/>
          </a:bodyPr>
          <a:p>
            <a:r>
              <a:rPr b="0" lang="en-US" sz="1800" spc="-1" strike="noStrike">
                <a:latin typeface="Arial"/>
              </a:rPr>
              <a:t>&lt;!DOCTYPE html&gt;</a:t>
            </a:r>
            <a:endParaRPr b="0" lang="en-US" sz="1800" spc="-1" strike="noStrike">
              <a:latin typeface="Arial"/>
            </a:endParaRPr>
          </a:p>
          <a:p>
            <a:r>
              <a:rPr b="0" lang="en-US" sz="1800" spc="-1" strike="noStrike">
                <a:latin typeface="Arial"/>
              </a:rPr>
              <a:t>&lt;html&gt;</a:t>
            </a:r>
            <a:endParaRPr b="0" lang="en-US" sz="1800" spc="-1" strike="noStrike">
              <a:latin typeface="Arial"/>
            </a:endParaRPr>
          </a:p>
          <a:p>
            <a:r>
              <a:rPr b="0" lang="en-US" sz="1800" spc="-1" strike="noStrike">
                <a:latin typeface="Arial"/>
              </a:rPr>
              <a:t>&lt;body&gt;</a:t>
            </a:r>
            <a:endParaRPr b="0" lang="en-US" sz="1800" spc="-1" strike="noStrike">
              <a:latin typeface="Arial"/>
            </a:endParaRPr>
          </a:p>
          <a:p>
            <a:endParaRPr b="0" lang="en-US" sz="1800" spc="-1" strike="noStrike">
              <a:latin typeface="Arial"/>
            </a:endParaRPr>
          </a:p>
          <a:p>
            <a:r>
              <a:rPr b="0" lang="en-US" sz="1800" spc="-1" strike="noStrike">
                <a:latin typeface="Arial"/>
              </a:rPr>
              <a:t>&lt;form&gt;</a:t>
            </a:r>
            <a:endParaRPr b="0" lang="en-US" sz="1800" spc="-1" strike="noStrike">
              <a:latin typeface="Arial"/>
            </a:endParaRPr>
          </a:p>
          <a:p>
            <a:r>
              <a:rPr b="0" lang="en-US" sz="1800" spc="-1" strike="noStrike">
                <a:latin typeface="Arial"/>
              </a:rPr>
              <a:t>&lt;label for="points"&gt;Points (between 0 and 10):&lt;/label&gt;</a:t>
            </a:r>
            <a:endParaRPr b="0" lang="en-US" sz="1800" spc="-1" strike="noStrike">
              <a:latin typeface="Arial"/>
            </a:endParaRPr>
          </a:p>
          <a:p>
            <a:r>
              <a:rPr b="0" lang="en-US" sz="1800" spc="-1" strike="noStrike">
                <a:latin typeface="Arial"/>
              </a:rPr>
              <a:t>&lt;input type="range" id="points" name="points" min="0" max="10"&gt; </a:t>
            </a:r>
            <a:endParaRPr b="0" lang="en-US" sz="1800" spc="-1" strike="noStrike">
              <a:latin typeface="Arial"/>
            </a:endParaRPr>
          </a:p>
          <a:p>
            <a:r>
              <a:rPr b="0" lang="en-US" sz="1800" spc="-1" strike="noStrike">
                <a:latin typeface="Arial"/>
              </a:rPr>
              <a:t>&lt;/form&gt;</a:t>
            </a:r>
            <a:endParaRPr b="0" lang="en-US" sz="1800" spc="-1" strike="noStrike">
              <a:latin typeface="Arial"/>
            </a:endParaRPr>
          </a:p>
          <a:p>
            <a:endParaRPr b="0" lang="en-US" sz="1800" spc="-1" strike="noStrike">
              <a:latin typeface="Arial"/>
            </a:endParaRPr>
          </a:p>
          <a:p>
            <a:r>
              <a:rPr b="0" lang="en-US" sz="1800" spc="-1" strike="noStrike">
                <a:latin typeface="Arial"/>
              </a:rPr>
              <a:t>&lt;/body&gt;</a:t>
            </a:r>
            <a:endParaRPr b="0" lang="en-US" sz="1800" spc="-1" strike="noStrike">
              <a:latin typeface="Arial"/>
            </a:endParaRPr>
          </a:p>
          <a:p>
            <a:r>
              <a:rPr b="0" lang="en-US" sz="1800" spc="-1" strike="noStrike">
                <a:latin typeface="Arial"/>
              </a:rPr>
              <a:t>&lt;/html&gt;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143" name="" descr=""/>
          <p:cNvPicPr/>
          <p:nvPr/>
        </p:nvPicPr>
        <p:blipFill>
          <a:blip r:embed="rId1"/>
          <a:stretch/>
        </p:blipFill>
        <p:spPr>
          <a:xfrm>
            <a:off x="228960" y="274320"/>
            <a:ext cx="5767560" cy="640080"/>
          </a:xfrm>
          <a:prstGeom prst="rect">
            <a:avLst/>
          </a:prstGeom>
          <a:ln w="0">
            <a:noFill/>
          </a:ln>
        </p:spPr>
      </p:pic>
      <p:pic>
        <p:nvPicPr>
          <p:cNvPr id="144" name="" descr=""/>
          <p:cNvPicPr/>
          <p:nvPr/>
        </p:nvPicPr>
        <p:blipFill>
          <a:blip r:embed="rId2"/>
          <a:stretch/>
        </p:blipFill>
        <p:spPr>
          <a:xfrm>
            <a:off x="219600" y="1246320"/>
            <a:ext cx="5798160" cy="673920"/>
          </a:xfrm>
          <a:prstGeom prst="rect">
            <a:avLst/>
          </a:prstGeom>
          <a:ln w="0">
            <a:noFill/>
          </a:ln>
        </p:spPr>
      </p:pic>
      <p:pic>
        <p:nvPicPr>
          <p:cNvPr id="145" name="" descr=""/>
          <p:cNvPicPr/>
          <p:nvPr/>
        </p:nvPicPr>
        <p:blipFill>
          <a:blip r:embed="rId3"/>
          <a:stretch/>
        </p:blipFill>
        <p:spPr>
          <a:xfrm>
            <a:off x="182880" y="2194560"/>
            <a:ext cx="6132600" cy="914400"/>
          </a:xfrm>
          <a:prstGeom prst="rect">
            <a:avLst/>
          </a:prstGeom>
          <a:ln w="0">
            <a:noFill/>
          </a:ln>
        </p:spPr>
      </p:pic>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Input control types: </a:t>
            </a:r>
            <a:r>
              <a:rPr b="0" i="1" lang="en-US" sz="4400" spc="-1" strike="noStrike">
                <a:latin typeface="Tahoma"/>
              </a:rPr>
              <a:t>reset</a:t>
            </a:r>
            <a:endParaRPr b="0" lang="en-US" sz="4400" spc="-1" strike="noStrike">
              <a:latin typeface="Tahoma"/>
            </a:endParaRPr>
          </a:p>
        </p:txBody>
      </p:sp>
      <p:sp>
        <p:nvSpPr>
          <p:cNvPr id="147" name="TextShape 2"/>
          <p:cNvSpPr txBox="1"/>
          <p:nvPr/>
        </p:nvSpPr>
        <p:spPr>
          <a:xfrm>
            <a:off x="640080" y="1371600"/>
            <a:ext cx="7315200" cy="3417840"/>
          </a:xfrm>
          <a:prstGeom prst="rect">
            <a:avLst/>
          </a:prstGeom>
          <a:noFill/>
          <a:ln w="0">
            <a:noFill/>
          </a:ln>
        </p:spPr>
        <p:txBody>
          <a:bodyPr lIns="90000" rIns="90000" tIns="45000" bIns="45000">
            <a:noAutofit/>
          </a:bodyPr>
          <a:p>
            <a:r>
              <a:rPr b="0" lang="en-US" sz="1800" spc="-1" strike="noStrike">
                <a:latin typeface="Arial"/>
              </a:rPr>
              <a:t>&lt;!DOCTYPE html&gt;</a:t>
            </a:r>
            <a:endParaRPr b="0" lang="en-US" sz="1800" spc="-1" strike="noStrike">
              <a:latin typeface="Arial"/>
            </a:endParaRPr>
          </a:p>
          <a:p>
            <a:r>
              <a:rPr b="0" lang="en-US" sz="1800" spc="-1" strike="noStrike">
                <a:latin typeface="Arial"/>
              </a:rPr>
              <a:t>&lt;html&gt;</a:t>
            </a:r>
            <a:endParaRPr b="0" lang="en-US" sz="1800" spc="-1" strike="noStrike">
              <a:latin typeface="Arial"/>
            </a:endParaRPr>
          </a:p>
          <a:p>
            <a:r>
              <a:rPr b="0" lang="en-US" sz="1800" spc="-1" strike="noStrike">
                <a:latin typeface="Arial"/>
              </a:rPr>
              <a:t>&lt;body&gt;</a:t>
            </a:r>
            <a:endParaRPr b="0" lang="en-US" sz="1800" spc="-1" strike="noStrike">
              <a:latin typeface="Arial"/>
            </a:endParaRPr>
          </a:p>
          <a:p>
            <a:endParaRPr b="0" lang="en-US" sz="1800" spc="-1" strike="noStrike">
              <a:latin typeface="Arial"/>
            </a:endParaRPr>
          </a:p>
          <a:p>
            <a:r>
              <a:rPr b="0" lang="en-US" sz="1800" spc="-1" strike="noStrike">
                <a:latin typeface="Arial"/>
              </a:rPr>
              <a:t>&lt;form&gt;</a:t>
            </a:r>
            <a:endParaRPr b="0" lang="en-US" sz="1800" spc="-1" strike="noStrike">
              <a:latin typeface="Arial"/>
            </a:endParaRPr>
          </a:p>
          <a:p>
            <a:r>
              <a:rPr b="0" lang="en-US" sz="1800" spc="-1" strike="noStrike">
                <a:latin typeface="Arial"/>
              </a:rPr>
              <a:t>  </a:t>
            </a:r>
            <a:r>
              <a:rPr b="0" lang="en-US" sz="1800" spc="-1" strike="noStrike">
                <a:latin typeface="Arial"/>
              </a:rPr>
              <a:t>&lt;label for="pin"&gt;Enter a PIN:&lt;/label&gt;</a:t>
            </a:r>
            <a:endParaRPr b="0" lang="en-US" sz="1800" spc="-1" strike="noStrike">
              <a:latin typeface="Arial"/>
            </a:endParaRPr>
          </a:p>
          <a:p>
            <a:r>
              <a:rPr b="0" lang="en-US" sz="1800" spc="-1" strike="noStrike">
                <a:latin typeface="Arial"/>
              </a:rPr>
              <a:t>  </a:t>
            </a:r>
            <a:r>
              <a:rPr b="0" lang="en-US" sz="1800" spc="-1" strike="noStrike">
                <a:latin typeface="Arial"/>
              </a:rPr>
              <a:t>&lt;input type="text" id="pin" name="pin" maxlength="4"&gt;&lt;br&gt;&lt;br&gt;  </a:t>
            </a:r>
            <a:endParaRPr b="0" lang="en-US" sz="1800" spc="-1" strike="noStrike">
              <a:latin typeface="Arial"/>
            </a:endParaRPr>
          </a:p>
          <a:p>
            <a:endParaRPr b="0" lang="en-US" sz="1800" spc="-1" strike="noStrike">
              <a:latin typeface="Arial"/>
            </a:endParaRPr>
          </a:p>
          <a:p>
            <a:r>
              <a:rPr b="0" lang="en-US" sz="1800" spc="-1" strike="noStrike">
                <a:latin typeface="Arial"/>
              </a:rPr>
              <a:t>  </a:t>
            </a:r>
            <a:r>
              <a:rPr b="0" lang="en-US" sz="1800" spc="-1" strike="noStrike">
                <a:latin typeface="Arial"/>
              </a:rPr>
              <a:t>&lt;input type="reset" value="Reset"&gt;</a:t>
            </a:r>
            <a:endParaRPr b="0" lang="en-US" sz="1800" spc="-1" strike="noStrike">
              <a:latin typeface="Arial"/>
            </a:endParaRPr>
          </a:p>
          <a:p>
            <a:r>
              <a:rPr b="0" lang="en-US" sz="1800" spc="-1" strike="noStrike">
                <a:latin typeface="Arial"/>
              </a:rPr>
              <a:t>&lt;/form&gt;</a:t>
            </a:r>
            <a:endParaRPr b="0" lang="en-US" sz="1800" spc="-1" strike="noStrike">
              <a:latin typeface="Arial"/>
            </a:endParaRPr>
          </a:p>
          <a:p>
            <a:endParaRPr b="0" lang="en-US" sz="1800" spc="-1" strike="noStrike">
              <a:latin typeface="Arial"/>
            </a:endParaRPr>
          </a:p>
          <a:p>
            <a:r>
              <a:rPr b="0" lang="en-US" sz="1800" spc="-1" strike="noStrike">
                <a:latin typeface="Arial"/>
              </a:rPr>
              <a:t>&lt;/body&gt;</a:t>
            </a:r>
            <a:endParaRPr b="0" lang="en-US" sz="1800" spc="-1" strike="noStrike">
              <a:latin typeface="Arial"/>
            </a:endParaRPr>
          </a:p>
          <a:p>
            <a:r>
              <a:rPr b="0" lang="en-US" sz="1800" spc="-1" strike="noStrike">
                <a:latin typeface="Arial"/>
              </a:rPr>
              <a:t>&lt;/html&gt;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148" name="" descr=""/>
          <p:cNvPicPr/>
          <p:nvPr/>
        </p:nvPicPr>
        <p:blipFill>
          <a:blip r:embed="rId1"/>
          <a:stretch/>
        </p:blipFill>
        <p:spPr>
          <a:xfrm>
            <a:off x="156600" y="181440"/>
            <a:ext cx="3740400" cy="1098720"/>
          </a:xfrm>
          <a:prstGeom prst="rect">
            <a:avLst/>
          </a:prstGeom>
          <a:ln w="0">
            <a:noFill/>
          </a:ln>
        </p:spPr>
      </p:pic>
      <p:pic>
        <p:nvPicPr>
          <p:cNvPr id="149" name="" descr=""/>
          <p:cNvPicPr/>
          <p:nvPr/>
        </p:nvPicPr>
        <p:blipFill>
          <a:blip r:embed="rId2"/>
          <a:stretch/>
        </p:blipFill>
        <p:spPr>
          <a:xfrm>
            <a:off x="165960" y="1394640"/>
            <a:ext cx="3622320" cy="1165680"/>
          </a:xfrm>
          <a:prstGeom prst="rect">
            <a:avLst/>
          </a:prstGeom>
          <a:ln w="0">
            <a:noFill/>
          </a:ln>
        </p:spPr>
      </p:pic>
      <p:pic>
        <p:nvPicPr>
          <p:cNvPr id="150" name="" descr=""/>
          <p:cNvPicPr/>
          <p:nvPr/>
        </p:nvPicPr>
        <p:blipFill>
          <a:blip r:embed="rId3"/>
          <a:stretch/>
        </p:blipFill>
        <p:spPr>
          <a:xfrm>
            <a:off x="182880" y="2743200"/>
            <a:ext cx="3835440" cy="1097280"/>
          </a:xfrm>
          <a:prstGeom prst="rect">
            <a:avLst/>
          </a:prstGeom>
          <a:ln w="0">
            <a:noFill/>
          </a:ln>
        </p:spPr>
      </p:pic>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504000" y="161280"/>
            <a:ext cx="9071640" cy="1075320"/>
          </a:xfrm>
          <a:prstGeom prst="rect">
            <a:avLst/>
          </a:prstGeom>
          <a:noFill/>
          <a:ln w="0">
            <a:noFill/>
          </a:ln>
        </p:spPr>
        <p:txBody>
          <a:bodyPr lIns="0" rIns="0" tIns="0" bIns="0" anchor="ctr">
            <a:noAutofit/>
          </a:bodyPr>
          <a:p>
            <a:pPr algn="ctr"/>
            <a:r>
              <a:rPr b="0" lang="en-US" sz="4400" spc="-1" strike="noStrike">
                <a:latin typeface="Tahoma"/>
              </a:rPr>
              <a:t>Input control types: </a:t>
            </a:r>
            <a:r>
              <a:rPr b="0" i="1" lang="en-US" sz="4400" spc="-1" strike="noStrike">
                <a:latin typeface="Tahoma"/>
              </a:rPr>
              <a:t>search </a:t>
            </a:r>
            <a:r>
              <a:rPr b="0" i="1" lang="en-US" sz="2600" spc="-1" strike="noStrike">
                <a:latin typeface="Tahoma"/>
              </a:rPr>
              <a:t>(must have the name [commonly “q”] )</a:t>
            </a:r>
            <a:endParaRPr b="0" lang="en-US" sz="2600" spc="-1" strike="noStrike">
              <a:latin typeface="Tahoma"/>
            </a:endParaRPr>
          </a:p>
        </p:txBody>
      </p:sp>
      <p:sp>
        <p:nvSpPr>
          <p:cNvPr id="152" name="TextShape 2"/>
          <p:cNvSpPr txBox="1"/>
          <p:nvPr/>
        </p:nvSpPr>
        <p:spPr>
          <a:xfrm>
            <a:off x="548640" y="1463040"/>
            <a:ext cx="5486400" cy="3161880"/>
          </a:xfrm>
          <a:prstGeom prst="rect">
            <a:avLst/>
          </a:prstGeom>
          <a:noFill/>
          <a:ln w="0">
            <a:noFill/>
          </a:ln>
        </p:spPr>
        <p:txBody>
          <a:bodyPr lIns="90000" rIns="90000" tIns="45000" bIns="45000">
            <a:noAutofit/>
          </a:bodyPr>
          <a:p>
            <a:r>
              <a:rPr b="0" lang="en-US" sz="1800" spc="-1" strike="noStrike">
                <a:latin typeface="Arial"/>
              </a:rPr>
              <a:t>&lt;!DOCTYPE html&gt;</a:t>
            </a:r>
            <a:endParaRPr b="0" lang="en-US" sz="1800" spc="-1" strike="noStrike">
              <a:latin typeface="Arial"/>
            </a:endParaRPr>
          </a:p>
          <a:p>
            <a:r>
              <a:rPr b="0" lang="en-US" sz="1800" spc="-1" strike="noStrike">
                <a:latin typeface="Arial"/>
              </a:rPr>
              <a:t>&lt;html&gt;</a:t>
            </a:r>
            <a:endParaRPr b="0" lang="en-US" sz="1800" spc="-1" strike="noStrike">
              <a:latin typeface="Arial"/>
            </a:endParaRPr>
          </a:p>
          <a:p>
            <a:r>
              <a:rPr b="0" lang="en-US" sz="1800" spc="-1" strike="noStrike">
                <a:latin typeface="Arial"/>
              </a:rPr>
              <a:t>&lt;body&gt;</a:t>
            </a:r>
            <a:endParaRPr b="0" lang="en-US" sz="1800" spc="-1" strike="noStrike">
              <a:latin typeface="Arial"/>
            </a:endParaRPr>
          </a:p>
          <a:p>
            <a:endParaRPr b="0" lang="en-US" sz="1800" spc="-1" strike="noStrike">
              <a:latin typeface="Arial"/>
            </a:endParaRPr>
          </a:p>
          <a:p>
            <a:r>
              <a:rPr b="0" lang="en-US" sz="1800" spc="-1" strike="noStrike">
                <a:latin typeface="Arial"/>
              </a:rPr>
              <a:t>&lt;form&gt;</a:t>
            </a:r>
            <a:endParaRPr b="0" lang="en-US" sz="1800" spc="-1" strike="noStrike">
              <a:latin typeface="Arial"/>
            </a:endParaRPr>
          </a:p>
          <a:p>
            <a:r>
              <a:rPr b="0" lang="en-US" sz="1800" spc="-1" strike="noStrike">
                <a:latin typeface="Arial"/>
              </a:rPr>
              <a:t>&lt;label for="gsearch"&gt;Search Google:&lt;/label&gt;</a:t>
            </a:r>
            <a:endParaRPr b="0" lang="en-US" sz="1800" spc="-1" strike="noStrike">
              <a:latin typeface="Arial"/>
            </a:endParaRPr>
          </a:p>
          <a:p>
            <a:r>
              <a:rPr b="0" lang="en-US" sz="1800" spc="-1" strike="noStrike">
                <a:latin typeface="Arial"/>
              </a:rPr>
              <a:t>&lt;input type="search" id="gsearch" name="gsearch"&gt; </a:t>
            </a:r>
            <a:endParaRPr b="0" lang="en-US" sz="1800" spc="-1" strike="noStrike">
              <a:latin typeface="Arial"/>
            </a:endParaRPr>
          </a:p>
          <a:p>
            <a:r>
              <a:rPr b="0" lang="en-US" sz="1800" spc="-1" strike="noStrike">
                <a:latin typeface="Arial"/>
              </a:rPr>
              <a:t>&lt;/form&gt;</a:t>
            </a:r>
            <a:endParaRPr b="0" lang="en-US" sz="1800" spc="-1" strike="noStrike">
              <a:latin typeface="Arial"/>
            </a:endParaRPr>
          </a:p>
          <a:p>
            <a:endParaRPr b="0" lang="en-US" sz="1800" spc="-1" strike="noStrike">
              <a:latin typeface="Arial"/>
            </a:endParaRPr>
          </a:p>
          <a:p>
            <a:r>
              <a:rPr b="0" lang="en-US" sz="1800" spc="-1" strike="noStrike">
                <a:latin typeface="Arial"/>
              </a:rPr>
              <a:t>&lt;/body&gt;</a:t>
            </a:r>
            <a:endParaRPr b="0" lang="en-US" sz="1800" spc="-1" strike="noStrike">
              <a:latin typeface="Arial"/>
            </a:endParaRPr>
          </a:p>
          <a:p>
            <a:r>
              <a:rPr b="0" lang="en-US" sz="1800" spc="-1" strike="noStrike">
                <a:latin typeface="Arial"/>
              </a:rPr>
              <a:t>&lt;/html&gt;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153" name="" descr=""/>
          <p:cNvPicPr/>
          <p:nvPr/>
        </p:nvPicPr>
        <p:blipFill>
          <a:blip r:embed="rId1"/>
          <a:stretch/>
        </p:blipFill>
        <p:spPr>
          <a:xfrm>
            <a:off x="1554480" y="1663920"/>
            <a:ext cx="5972760" cy="7135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TextShape 1"/>
          <p:cNvSpPr txBox="1"/>
          <p:nvPr/>
        </p:nvSpPr>
        <p:spPr>
          <a:xfrm>
            <a:off x="504000" y="208440"/>
            <a:ext cx="9071640" cy="981720"/>
          </a:xfrm>
          <a:prstGeom prst="rect">
            <a:avLst/>
          </a:prstGeom>
          <a:noFill/>
          <a:ln w="0">
            <a:noFill/>
          </a:ln>
        </p:spPr>
        <p:txBody>
          <a:bodyPr lIns="0" rIns="0" tIns="0" bIns="0" anchor="ctr">
            <a:noAutofit/>
          </a:bodyPr>
          <a:p>
            <a:pPr algn="ctr"/>
            <a:r>
              <a:rPr b="1" lang="en-US" sz="3200" spc="-1" strike="noStrike">
                <a:latin typeface="Tahoma"/>
              </a:rPr>
              <a:t>HTML &lt;form&gt; attributes (</a:t>
            </a:r>
            <a:r>
              <a:rPr b="1" i="1" lang="en-US" sz="3200" spc="-1" strike="noStrike">
                <a:latin typeface="Tahoma"/>
              </a:rPr>
              <a:t>value in the parentheses</a:t>
            </a:r>
            <a:r>
              <a:rPr b="1" lang="en-US" sz="3200" spc="-1" strike="noStrike">
                <a:latin typeface="Tahoma"/>
              </a:rPr>
              <a:t>)</a:t>
            </a:r>
            <a:endParaRPr b="0" lang="en-US" sz="3200" spc="-1" strike="noStrike">
              <a:latin typeface="Tahoma"/>
            </a:endParaRPr>
          </a:p>
        </p:txBody>
      </p:sp>
      <p:sp>
        <p:nvSpPr>
          <p:cNvPr id="50" name="TextShape 2"/>
          <p:cNvSpPr txBox="1"/>
          <p:nvPr/>
        </p:nvSpPr>
        <p:spPr>
          <a:xfrm>
            <a:off x="457200" y="1375200"/>
            <a:ext cx="9071640" cy="3288240"/>
          </a:xfrm>
          <a:prstGeom prst="rect">
            <a:avLst/>
          </a:prstGeom>
          <a:noFill/>
          <a:ln w="0">
            <a:noFill/>
          </a:ln>
        </p:spPr>
        <p:txBody>
          <a:bodyPr lIns="0" rIns="0" tIns="0" bIns="0">
            <a:normAutofit/>
          </a:bodyPr>
          <a:p>
            <a:pPr marL="432000" indent="-324000">
              <a:spcBef>
                <a:spcPts val="1414"/>
              </a:spcBef>
              <a:buClr>
                <a:srgbClr val="000000"/>
              </a:buClr>
              <a:buSzPct val="45000"/>
              <a:buFont typeface="Wingdings" charset="2"/>
              <a:buChar char=""/>
            </a:pPr>
            <a:r>
              <a:rPr b="0" lang="en-US" sz="3200" spc="-1" strike="noStrike">
                <a:latin typeface="Tahoma"/>
              </a:rPr>
              <a:t>accept-charset (</a:t>
            </a:r>
            <a:r>
              <a:rPr b="0" i="1" lang="en-US" sz="3200" spc="-1" strike="noStrike">
                <a:latin typeface="Tahoma"/>
              </a:rPr>
              <a:t>character_set</a:t>
            </a:r>
            <a:r>
              <a:rPr b="0" lang="en-US" sz="3200" spc="-1" strike="noStrike">
                <a:latin typeface="Tahoma"/>
              </a:rPr>
              <a:t>) – Specifies the type of the character encoding to be used for the form submission. Common values are UTF-8 and ISO-8859-1.</a:t>
            </a:r>
            <a:endParaRPr b="0" lang="en-US" sz="3200" spc="-1" strike="noStrike">
              <a:latin typeface="Tahoma"/>
            </a:endParaRPr>
          </a:p>
          <a:p>
            <a:pPr marL="432000" indent="-324000">
              <a:spcBef>
                <a:spcPts val="1414"/>
              </a:spcBef>
              <a:buClr>
                <a:srgbClr val="000000"/>
              </a:buClr>
              <a:buSzPct val="45000"/>
              <a:buFont typeface="Wingdings" charset="2"/>
              <a:buChar char=""/>
            </a:pPr>
            <a:r>
              <a:rPr b="1" i="1" lang="en-US" sz="3200" spc="-1" strike="noStrike">
                <a:latin typeface="Tahoma"/>
              </a:rPr>
              <a:t>action</a:t>
            </a:r>
            <a:r>
              <a:rPr b="0" lang="en-US" sz="3200" spc="-1" strike="noStrike">
                <a:latin typeface="Tahoma"/>
              </a:rPr>
              <a:t> (</a:t>
            </a:r>
            <a:r>
              <a:rPr b="0" i="1" lang="en-US" sz="3200" spc="-1" strike="noStrike">
                <a:latin typeface="Tahoma"/>
              </a:rPr>
              <a:t>URL</a:t>
            </a:r>
            <a:r>
              <a:rPr b="0" lang="en-US" sz="3200" spc="-1" strike="noStrike">
                <a:latin typeface="Tahoma"/>
              </a:rPr>
              <a:t>) – Specifies the place where the form is sent by the form submission.</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Input control types: </a:t>
            </a:r>
            <a:r>
              <a:rPr b="0" i="1" lang="en-US" sz="4400" spc="-1" strike="noStrike">
                <a:latin typeface="Tahoma"/>
              </a:rPr>
              <a:t>tel</a:t>
            </a:r>
            <a:endParaRPr b="0" lang="en-US" sz="4400" spc="-1" strike="noStrike">
              <a:latin typeface="Tahoma"/>
            </a:endParaRPr>
          </a:p>
        </p:txBody>
      </p:sp>
      <p:sp>
        <p:nvSpPr>
          <p:cNvPr id="155" name="TextShape 2"/>
          <p:cNvSpPr txBox="1"/>
          <p:nvPr/>
        </p:nvSpPr>
        <p:spPr>
          <a:xfrm>
            <a:off x="988200" y="1404720"/>
            <a:ext cx="8200080" cy="2906280"/>
          </a:xfrm>
          <a:prstGeom prst="rect">
            <a:avLst/>
          </a:prstGeom>
          <a:noFill/>
          <a:ln w="0">
            <a:noFill/>
          </a:ln>
        </p:spPr>
        <p:txBody>
          <a:bodyPr lIns="90000" rIns="90000" tIns="45000" bIns="45000">
            <a:noAutofit/>
          </a:bodyPr>
          <a:p>
            <a:r>
              <a:rPr b="0" lang="en-US" sz="1800" spc="-1" strike="noStrike">
                <a:latin typeface="Arial"/>
              </a:rPr>
              <a:t>&lt;!DOCTYPE html&gt;</a:t>
            </a:r>
            <a:endParaRPr b="0" lang="en-US" sz="1800" spc="-1" strike="noStrike">
              <a:latin typeface="Arial"/>
            </a:endParaRPr>
          </a:p>
          <a:p>
            <a:r>
              <a:rPr b="0" lang="en-US" sz="1800" spc="-1" strike="noStrike">
                <a:latin typeface="Arial"/>
              </a:rPr>
              <a:t>&lt;html&gt;</a:t>
            </a:r>
            <a:endParaRPr b="0" lang="en-US" sz="1800" spc="-1" strike="noStrike">
              <a:latin typeface="Arial"/>
            </a:endParaRPr>
          </a:p>
          <a:p>
            <a:r>
              <a:rPr b="0" lang="en-US" sz="1800" spc="-1" strike="noStrike">
                <a:latin typeface="Arial"/>
              </a:rPr>
              <a:t>&lt;body&gt;</a:t>
            </a:r>
            <a:endParaRPr b="0" lang="en-US" sz="1800" spc="-1" strike="noStrike">
              <a:latin typeface="Arial"/>
            </a:endParaRPr>
          </a:p>
          <a:p>
            <a:endParaRPr b="0" lang="en-US" sz="1800" spc="-1" strike="noStrike">
              <a:latin typeface="Arial"/>
            </a:endParaRPr>
          </a:p>
          <a:p>
            <a:r>
              <a:rPr b="0" lang="en-US" sz="1800" spc="-1" strike="noStrike">
                <a:latin typeface="Arial"/>
              </a:rPr>
              <a:t>&lt;form&gt;</a:t>
            </a:r>
            <a:endParaRPr b="0" lang="en-US" sz="1800" spc="-1" strike="noStrike">
              <a:latin typeface="Arial"/>
            </a:endParaRPr>
          </a:p>
          <a:p>
            <a:r>
              <a:rPr b="0" lang="en-US" sz="1800" spc="-1" strike="noStrike">
                <a:latin typeface="Arial"/>
              </a:rPr>
              <a:t>&lt;label for="phone"&gt;Enter your phone number:&lt;/label&gt;</a:t>
            </a:r>
            <a:endParaRPr b="0" lang="en-US" sz="1800" spc="-1" strike="noStrike">
              <a:latin typeface="Arial"/>
            </a:endParaRPr>
          </a:p>
          <a:p>
            <a:r>
              <a:rPr b="0" lang="en-US" sz="1800" spc="-1" strike="noStrike">
                <a:latin typeface="Arial"/>
              </a:rPr>
              <a:t>&lt;input type="tel" id="phone" name="phone" pattern="[0-9]{3}-[0-9]{2}-[0-9]{3}"&gt; </a:t>
            </a:r>
            <a:endParaRPr b="0" lang="en-US" sz="1800" spc="-1" strike="noStrike">
              <a:latin typeface="Arial"/>
            </a:endParaRPr>
          </a:p>
          <a:p>
            <a:r>
              <a:rPr b="0" lang="en-US" sz="1800" spc="-1" strike="noStrike">
                <a:latin typeface="Arial"/>
              </a:rPr>
              <a:t>&lt;/form&gt;</a:t>
            </a:r>
            <a:endParaRPr b="0" lang="en-US" sz="1800" spc="-1" strike="noStrike">
              <a:latin typeface="Arial"/>
            </a:endParaRPr>
          </a:p>
          <a:p>
            <a:endParaRPr b="0" lang="en-US" sz="1800" spc="-1" strike="noStrike">
              <a:latin typeface="Arial"/>
            </a:endParaRPr>
          </a:p>
          <a:p>
            <a:r>
              <a:rPr b="0" lang="en-US" sz="1800" spc="-1" strike="noStrike">
                <a:latin typeface="Arial"/>
              </a:rPr>
              <a:t>&lt;/body&gt;</a:t>
            </a:r>
            <a:endParaRPr b="0" lang="en-US" sz="1800" spc="-1" strike="noStrike">
              <a:latin typeface="Arial"/>
            </a:endParaRPr>
          </a:p>
          <a:p>
            <a:r>
              <a:rPr b="0" lang="en-US" sz="1800" spc="-1" strike="noStrike">
                <a:latin typeface="Arial"/>
              </a:rPr>
              <a:t>&lt;/html&gt;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156" name="" descr=""/>
          <p:cNvPicPr/>
          <p:nvPr/>
        </p:nvPicPr>
        <p:blipFill>
          <a:blip r:embed="rId1"/>
          <a:stretch/>
        </p:blipFill>
        <p:spPr>
          <a:xfrm>
            <a:off x="548640" y="2094120"/>
            <a:ext cx="7583040" cy="1746360"/>
          </a:xfrm>
          <a:prstGeom prst="rect">
            <a:avLst/>
          </a:prstGeom>
          <a:ln w="0">
            <a:noFill/>
          </a:ln>
        </p:spPr>
      </p:pic>
      <p:pic>
        <p:nvPicPr>
          <p:cNvPr id="157" name="" descr=""/>
          <p:cNvPicPr/>
          <p:nvPr/>
        </p:nvPicPr>
        <p:blipFill>
          <a:blip r:embed="rId2"/>
          <a:stretch/>
        </p:blipFill>
        <p:spPr>
          <a:xfrm>
            <a:off x="548640" y="351000"/>
            <a:ext cx="7736760" cy="837720"/>
          </a:xfrm>
          <a:prstGeom prst="rect">
            <a:avLst/>
          </a:prstGeom>
          <a:ln w="0">
            <a:noFill/>
          </a:ln>
        </p:spPr>
      </p:pic>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Input control types: </a:t>
            </a:r>
            <a:r>
              <a:rPr b="0" i="1" lang="en-US" sz="4400" spc="-1" strike="noStrike">
                <a:latin typeface="Tahoma"/>
              </a:rPr>
              <a:t>time</a:t>
            </a:r>
            <a:endParaRPr b="0" lang="en-US" sz="4400" spc="-1" strike="noStrike">
              <a:latin typeface="Tahoma"/>
            </a:endParaRPr>
          </a:p>
        </p:txBody>
      </p:sp>
      <p:sp>
        <p:nvSpPr>
          <p:cNvPr id="159" name="TextShape 2"/>
          <p:cNvSpPr txBox="1"/>
          <p:nvPr/>
        </p:nvSpPr>
        <p:spPr>
          <a:xfrm>
            <a:off x="1371600" y="1554480"/>
            <a:ext cx="5669280" cy="2905920"/>
          </a:xfrm>
          <a:prstGeom prst="rect">
            <a:avLst/>
          </a:prstGeom>
          <a:noFill/>
          <a:ln w="0">
            <a:noFill/>
          </a:ln>
        </p:spPr>
        <p:txBody>
          <a:bodyPr lIns="90000" rIns="90000" tIns="45000" bIns="45000">
            <a:noAutofit/>
          </a:bodyPr>
          <a:p>
            <a:r>
              <a:rPr b="0" lang="en-US" sz="1800" spc="-1" strike="noStrike">
                <a:latin typeface="Arial"/>
              </a:rPr>
              <a:t>&lt;!DOCTYPE html&gt;</a:t>
            </a:r>
            <a:endParaRPr b="0" lang="en-US" sz="1800" spc="-1" strike="noStrike">
              <a:latin typeface="Arial"/>
            </a:endParaRPr>
          </a:p>
          <a:p>
            <a:r>
              <a:rPr b="0" lang="en-US" sz="1800" spc="-1" strike="noStrike">
                <a:latin typeface="Arial"/>
              </a:rPr>
              <a:t>&lt;html&gt;</a:t>
            </a:r>
            <a:endParaRPr b="0" lang="en-US" sz="1800" spc="-1" strike="noStrike">
              <a:latin typeface="Arial"/>
            </a:endParaRPr>
          </a:p>
          <a:p>
            <a:r>
              <a:rPr b="0" lang="en-US" sz="1800" spc="-1" strike="noStrike">
                <a:latin typeface="Arial"/>
              </a:rPr>
              <a:t>&lt;body&gt;</a:t>
            </a:r>
            <a:endParaRPr b="0" lang="en-US" sz="1800" spc="-1" strike="noStrike">
              <a:latin typeface="Arial"/>
            </a:endParaRPr>
          </a:p>
          <a:p>
            <a:endParaRPr b="0" lang="en-US" sz="1800" spc="-1" strike="noStrike">
              <a:latin typeface="Arial"/>
            </a:endParaRPr>
          </a:p>
          <a:p>
            <a:r>
              <a:rPr b="0" lang="en-US" sz="1800" spc="-1" strike="noStrike">
                <a:latin typeface="Arial"/>
              </a:rPr>
              <a:t>&lt;form&gt;</a:t>
            </a:r>
            <a:endParaRPr b="0" lang="en-US" sz="1800" spc="-1" strike="noStrike">
              <a:latin typeface="Arial"/>
            </a:endParaRPr>
          </a:p>
          <a:p>
            <a:r>
              <a:rPr b="0" lang="en-US" sz="1800" spc="-1" strike="noStrike">
                <a:latin typeface="Arial"/>
              </a:rPr>
              <a:t>&lt;label for="appt"&gt;Select a time:&lt;/label&gt;</a:t>
            </a:r>
            <a:endParaRPr b="0" lang="en-US" sz="1800" spc="-1" strike="noStrike">
              <a:latin typeface="Arial"/>
            </a:endParaRPr>
          </a:p>
          <a:p>
            <a:r>
              <a:rPr b="0" lang="en-US" sz="1800" spc="-1" strike="noStrike">
                <a:latin typeface="Arial"/>
              </a:rPr>
              <a:t>&lt;input type="time" id="appt" name="appt"&gt; </a:t>
            </a:r>
            <a:endParaRPr b="0" lang="en-US" sz="1800" spc="-1" strike="noStrike">
              <a:latin typeface="Arial"/>
            </a:endParaRPr>
          </a:p>
          <a:p>
            <a:r>
              <a:rPr b="0" lang="en-US" sz="1800" spc="-1" strike="noStrike">
                <a:latin typeface="Arial"/>
              </a:rPr>
              <a:t>&lt;/form&gt;</a:t>
            </a:r>
            <a:endParaRPr b="0" lang="en-US" sz="1800" spc="-1" strike="noStrike">
              <a:latin typeface="Arial"/>
            </a:endParaRPr>
          </a:p>
          <a:p>
            <a:endParaRPr b="0" lang="en-US" sz="1800" spc="-1" strike="noStrike">
              <a:latin typeface="Arial"/>
            </a:endParaRPr>
          </a:p>
          <a:p>
            <a:r>
              <a:rPr b="0" lang="en-US" sz="1800" spc="-1" strike="noStrike">
                <a:latin typeface="Arial"/>
              </a:rPr>
              <a:t>&lt;/body&gt;</a:t>
            </a:r>
            <a:endParaRPr b="0" lang="en-US" sz="1800" spc="-1" strike="noStrike">
              <a:latin typeface="Arial"/>
            </a:endParaRPr>
          </a:p>
          <a:p>
            <a:r>
              <a:rPr b="0" lang="en-US" sz="1800" spc="-1" strike="noStrike">
                <a:latin typeface="Arial"/>
              </a:rPr>
              <a:t>&lt;/html&gt;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160" name="" descr=""/>
          <p:cNvPicPr/>
          <p:nvPr/>
        </p:nvPicPr>
        <p:blipFill>
          <a:blip r:embed="rId1"/>
          <a:stretch/>
        </p:blipFill>
        <p:spPr>
          <a:xfrm>
            <a:off x="562320" y="644400"/>
            <a:ext cx="3904200" cy="818640"/>
          </a:xfrm>
          <a:prstGeom prst="rect">
            <a:avLst/>
          </a:prstGeom>
          <a:ln w="0">
            <a:noFill/>
          </a:ln>
        </p:spPr>
      </p:pic>
      <p:pic>
        <p:nvPicPr>
          <p:cNvPr id="161" name="" descr=""/>
          <p:cNvPicPr/>
          <p:nvPr/>
        </p:nvPicPr>
        <p:blipFill>
          <a:blip r:embed="rId2"/>
          <a:stretch/>
        </p:blipFill>
        <p:spPr>
          <a:xfrm>
            <a:off x="571680" y="2343600"/>
            <a:ext cx="3908880" cy="911160"/>
          </a:xfrm>
          <a:prstGeom prst="rect">
            <a:avLst/>
          </a:prstGeom>
          <a:ln w="0">
            <a:noFill/>
          </a:ln>
        </p:spPr>
      </p:pic>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Input control types: </a:t>
            </a:r>
            <a:r>
              <a:rPr b="0" i="1" lang="en-US" sz="4400" spc="-1" strike="noStrike">
                <a:latin typeface="Tahoma"/>
              </a:rPr>
              <a:t>url</a:t>
            </a:r>
            <a:endParaRPr b="0" lang="en-US" sz="4400" spc="-1" strike="noStrike">
              <a:latin typeface="Tahoma"/>
            </a:endParaRPr>
          </a:p>
        </p:txBody>
      </p:sp>
      <p:sp>
        <p:nvSpPr>
          <p:cNvPr id="163" name="TextShape 2"/>
          <p:cNvSpPr txBox="1"/>
          <p:nvPr/>
        </p:nvSpPr>
        <p:spPr>
          <a:xfrm>
            <a:off x="1280160" y="1463040"/>
            <a:ext cx="6583680" cy="3161880"/>
          </a:xfrm>
          <a:prstGeom prst="rect">
            <a:avLst/>
          </a:prstGeom>
          <a:noFill/>
          <a:ln w="0">
            <a:noFill/>
          </a:ln>
        </p:spPr>
        <p:txBody>
          <a:bodyPr lIns="90000" rIns="90000" tIns="45000" bIns="45000">
            <a:noAutofit/>
          </a:bodyPr>
          <a:p>
            <a:r>
              <a:rPr b="0" lang="en-US" sz="1800" spc="-1" strike="noStrike">
                <a:latin typeface="Arial"/>
              </a:rPr>
              <a:t>&lt;!DOCTYPE html&gt;</a:t>
            </a:r>
            <a:endParaRPr b="0" lang="en-US" sz="1800" spc="-1" strike="noStrike">
              <a:latin typeface="Arial"/>
            </a:endParaRPr>
          </a:p>
          <a:p>
            <a:r>
              <a:rPr b="0" lang="en-US" sz="1800" spc="-1" strike="noStrike">
                <a:latin typeface="Arial"/>
              </a:rPr>
              <a:t>&lt;html&gt;</a:t>
            </a:r>
            <a:endParaRPr b="0" lang="en-US" sz="1800" spc="-1" strike="noStrike">
              <a:latin typeface="Arial"/>
            </a:endParaRPr>
          </a:p>
          <a:p>
            <a:r>
              <a:rPr b="0" lang="en-US" sz="1800" spc="-1" strike="noStrike">
                <a:latin typeface="Arial"/>
              </a:rPr>
              <a:t>&lt;body&gt;</a:t>
            </a:r>
            <a:endParaRPr b="0" lang="en-US" sz="1800" spc="-1" strike="noStrike">
              <a:latin typeface="Arial"/>
            </a:endParaRPr>
          </a:p>
          <a:p>
            <a:endParaRPr b="0" lang="en-US" sz="1800" spc="-1" strike="noStrike">
              <a:latin typeface="Arial"/>
            </a:endParaRPr>
          </a:p>
          <a:p>
            <a:r>
              <a:rPr b="0" lang="en-US" sz="1800" spc="-1" strike="noStrike">
                <a:latin typeface="Arial"/>
              </a:rPr>
              <a:t>&lt;form&gt;</a:t>
            </a:r>
            <a:endParaRPr b="0" lang="en-US" sz="1800" spc="-1" strike="noStrike">
              <a:latin typeface="Arial"/>
            </a:endParaRPr>
          </a:p>
          <a:p>
            <a:r>
              <a:rPr b="0" lang="en-US" sz="1800" spc="-1" strike="noStrike">
                <a:latin typeface="Arial"/>
              </a:rPr>
              <a:t>  </a:t>
            </a:r>
            <a:r>
              <a:rPr b="0" lang="en-US" sz="1800" spc="-1" strike="noStrike">
                <a:latin typeface="Arial"/>
              </a:rPr>
              <a:t>&lt;label for="homepage"&gt;Add your homepage:&lt;/label&gt;</a:t>
            </a:r>
            <a:endParaRPr b="0" lang="en-US" sz="1800" spc="-1" strike="noStrike">
              <a:latin typeface="Arial"/>
            </a:endParaRPr>
          </a:p>
          <a:p>
            <a:r>
              <a:rPr b="0" lang="en-US" sz="1800" spc="-1" strike="noStrike">
                <a:latin typeface="Arial"/>
              </a:rPr>
              <a:t>  </a:t>
            </a:r>
            <a:r>
              <a:rPr b="0" lang="en-US" sz="1800" spc="-1" strike="noStrike">
                <a:latin typeface="Arial"/>
              </a:rPr>
              <a:t>&lt;input type="url" id="homepage" name="homepage"&gt;&lt;br&gt;&lt;br&gt;</a:t>
            </a:r>
            <a:endParaRPr b="0" lang="en-US" sz="1800" spc="-1" strike="noStrike">
              <a:latin typeface="Arial"/>
            </a:endParaRPr>
          </a:p>
          <a:p>
            <a:r>
              <a:rPr b="0" lang="en-US" sz="1800" spc="-1" strike="noStrike">
                <a:latin typeface="Arial"/>
              </a:rPr>
              <a:t>&lt;/form&gt;</a:t>
            </a:r>
            <a:endParaRPr b="0" lang="en-US" sz="1800" spc="-1" strike="noStrike">
              <a:latin typeface="Arial"/>
            </a:endParaRPr>
          </a:p>
          <a:p>
            <a:endParaRPr b="0" lang="en-US" sz="1800" spc="-1" strike="noStrike">
              <a:latin typeface="Arial"/>
            </a:endParaRPr>
          </a:p>
          <a:p>
            <a:r>
              <a:rPr b="0" lang="en-US" sz="1800" spc="-1" strike="noStrike">
                <a:latin typeface="Arial"/>
              </a:rPr>
              <a:t>&lt;/body&gt;</a:t>
            </a:r>
            <a:endParaRPr b="0" lang="en-US" sz="1800" spc="-1" strike="noStrike">
              <a:latin typeface="Arial"/>
            </a:endParaRPr>
          </a:p>
          <a:p>
            <a:r>
              <a:rPr b="0" lang="en-US" sz="1800" spc="-1" strike="noStrike">
                <a:latin typeface="Arial"/>
              </a:rPr>
              <a:t>&lt;/html&gt;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164" name="" descr=""/>
          <p:cNvPicPr/>
          <p:nvPr/>
        </p:nvPicPr>
        <p:blipFill>
          <a:blip r:embed="rId1"/>
          <a:stretch/>
        </p:blipFill>
        <p:spPr>
          <a:xfrm>
            <a:off x="1371600" y="1463040"/>
            <a:ext cx="7131600" cy="822960"/>
          </a:xfrm>
          <a:prstGeom prst="rect">
            <a:avLst/>
          </a:prstGeom>
          <a:ln w="0">
            <a:noFill/>
          </a:ln>
        </p:spPr>
      </p:pic>
      <p:pic>
        <p:nvPicPr>
          <p:cNvPr id="165" name="" descr=""/>
          <p:cNvPicPr/>
          <p:nvPr/>
        </p:nvPicPr>
        <p:blipFill>
          <a:blip r:embed="rId2"/>
          <a:stretch/>
        </p:blipFill>
        <p:spPr>
          <a:xfrm>
            <a:off x="1463040" y="2468880"/>
            <a:ext cx="6766560" cy="2104920"/>
          </a:xfrm>
          <a:prstGeom prst="rect">
            <a:avLst/>
          </a:prstGeom>
          <a:ln w="0">
            <a:noFill/>
          </a:ln>
        </p:spPr>
      </p:pic>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504000" y="161640"/>
            <a:ext cx="9071640" cy="1075320"/>
          </a:xfrm>
          <a:prstGeom prst="rect">
            <a:avLst/>
          </a:prstGeom>
          <a:noFill/>
          <a:ln w="0">
            <a:noFill/>
          </a:ln>
        </p:spPr>
        <p:txBody>
          <a:bodyPr lIns="0" rIns="0" tIns="0" bIns="0" anchor="ctr">
            <a:noAutofit/>
          </a:bodyPr>
          <a:p>
            <a:pPr algn="ctr"/>
            <a:r>
              <a:rPr b="0" lang="en-US" sz="4400" spc="-1" strike="noStrike">
                <a:latin typeface="Tahoma"/>
              </a:rPr>
              <a:t>Input control types: </a:t>
            </a:r>
            <a:r>
              <a:rPr b="0" i="1" lang="en-US" sz="4400" spc="-1" strike="noStrike">
                <a:latin typeface="Tahoma"/>
              </a:rPr>
              <a:t>week</a:t>
            </a:r>
            <a:r>
              <a:rPr b="0" lang="en-US" sz="4400" spc="-1" strike="noStrike">
                <a:latin typeface="Tahoma"/>
              </a:rPr>
              <a:t> </a:t>
            </a:r>
            <a:r>
              <a:rPr b="0" lang="en-US" sz="2600" spc="-1" strike="noStrike">
                <a:latin typeface="Tahoma"/>
              </a:rPr>
              <a:t>(supported in some browsers)</a:t>
            </a:r>
            <a:endParaRPr b="0" lang="en-US" sz="2600" spc="-1" strike="noStrike">
              <a:latin typeface="Tahoma"/>
            </a:endParaRPr>
          </a:p>
        </p:txBody>
      </p:sp>
      <p:sp>
        <p:nvSpPr>
          <p:cNvPr id="167" name="TextShape 2"/>
          <p:cNvSpPr txBox="1"/>
          <p:nvPr/>
        </p:nvSpPr>
        <p:spPr>
          <a:xfrm>
            <a:off x="822960" y="1554480"/>
            <a:ext cx="4846320" cy="2905920"/>
          </a:xfrm>
          <a:prstGeom prst="rect">
            <a:avLst/>
          </a:prstGeom>
          <a:noFill/>
          <a:ln w="0">
            <a:noFill/>
          </a:ln>
        </p:spPr>
        <p:txBody>
          <a:bodyPr lIns="90000" rIns="90000" tIns="45000" bIns="45000">
            <a:noAutofit/>
          </a:bodyPr>
          <a:p>
            <a:r>
              <a:rPr b="0" lang="en-US" sz="1800" spc="-1" strike="noStrike">
                <a:latin typeface="Arial"/>
              </a:rPr>
              <a:t>&lt;!DOCTYPE html&gt;</a:t>
            </a:r>
            <a:endParaRPr b="0" lang="en-US" sz="1800" spc="-1" strike="noStrike">
              <a:latin typeface="Arial"/>
            </a:endParaRPr>
          </a:p>
          <a:p>
            <a:r>
              <a:rPr b="0" lang="en-US" sz="1800" spc="-1" strike="noStrike">
                <a:latin typeface="Arial"/>
              </a:rPr>
              <a:t>&lt;html&gt;</a:t>
            </a:r>
            <a:endParaRPr b="0" lang="en-US" sz="1800" spc="-1" strike="noStrike">
              <a:latin typeface="Arial"/>
            </a:endParaRPr>
          </a:p>
          <a:p>
            <a:r>
              <a:rPr b="0" lang="en-US" sz="1800" spc="-1" strike="noStrike">
                <a:latin typeface="Arial"/>
              </a:rPr>
              <a:t>&lt;body&gt;</a:t>
            </a:r>
            <a:endParaRPr b="0" lang="en-US" sz="1800" spc="-1" strike="noStrike">
              <a:latin typeface="Arial"/>
            </a:endParaRPr>
          </a:p>
          <a:p>
            <a:endParaRPr b="0" lang="en-US" sz="1800" spc="-1" strike="noStrike">
              <a:latin typeface="Arial"/>
            </a:endParaRPr>
          </a:p>
          <a:p>
            <a:r>
              <a:rPr b="0" lang="en-US" sz="1800" spc="-1" strike="noStrike">
                <a:latin typeface="Arial"/>
              </a:rPr>
              <a:t>&lt;form&gt;</a:t>
            </a:r>
            <a:endParaRPr b="0" lang="en-US" sz="1800" spc="-1" strike="noStrike">
              <a:latin typeface="Arial"/>
            </a:endParaRPr>
          </a:p>
          <a:p>
            <a:r>
              <a:rPr b="0" lang="en-US" sz="1800" spc="-1" strike="noStrike">
                <a:latin typeface="Arial"/>
              </a:rPr>
              <a:t>&lt;label for="week"&gt;Select a week:&lt;/label&gt;</a:t>
            </a:r>
            <a:endParaRPr b="0" lang="en-US" sz="1800" spc="-1" strike="noStrike">
              <a:latin typeface="Arial"/>
            </a:endParaRPr>
          </a:p>
          <a:p>
            <a:r>
              <a:rPr b="0" lang="en-US" sz="1800" spc="-1" strike="noStrike">
                <a:latin typeface="Arial"/>
              </a:rPr>
              <a:t>&lt;input type="week" id="week" name="week"&gt; </a:t>
            </a:r>
            <a:endParaRPr b="0" lang="en-US" sz="1800" spc="-1" strike="noStrike">
              <a:latin typeface="Arial"/>
            </a:endParaRPr>
          </a:p>
          <a:p>
            <a:r>
              <a:rPr b="0" lang="en-US" sz="1800" spc="-1" strike="noStrike">
                <a:latin typeface="Arial"/>
              </a:rPr>
              <a:t>&lt;/form&gt;</a:t>
            </a:r>
            <a:endParaRPr b="0" lang="en-US" sz="1800" spc="-1" strike="noStrike">
              <a:latin typeface="Arial"/>
            </a:endParaRPr>
          </a:p>
          <a:p>
            <a:endParaRPr b="0" lang="en-US" sz="1800" spc="-1" strike="noStrike">
              <a:latin typeface="Arial"/>
            </a:endParaRPr>
          </a:p>
          <a:p>
            <a:r>
              <a:rPr b="0" lang="en-US" sz="1800" spc="-1" strike="noStrike">
                <a:latin typeface="Arial"/>
              </a:rPr>
              <a:t>&lt;/body&gt;</a:t>
            </a:r>
            <a:endParaRPr b="0" lang="en-US" sz="1800" spc="-1" strike="noStrike">
              <a:latin typeface="Arial"/>
            </a:endParaRPr>
          </a:p>
          <a:p>
            <a:r>
              <a:rPr b="0" lang="en-US" sz="1800" spc="-1" strike="noStrike">
                <a:latin typeface="Arial"/>
              </a:rPr>
              <a:t>&lt;/html&gt;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168" name="" descr=""/>
          <p:cNvPicPr/>
          <p:nvPr/>
        </p:nvPicPr>
        <p:blipFill>
          <a:blip r:embed="rId1"/>
          <a:stretch/>
        </p:blipFill>
        <p:spPr>
          <a:xfrm>
            <a:off x="661320" y="91440"/>
            <a:ext cx="5190840" cy="935280"/>
          </a:xfrm>
          <a:prstGeom prst="rect">
            <a:avLst/>
          </a:prstGeom>
          <a:ln w="0">
            <a:noFill/>
          </a:ln>
        </p:spPr>
      </p:pic>
      <p:pic>
        <p:nvPicPr>
          <p:cNvPr id="169" name="" descr=""/>
          <p:cNvPicPr/>
          <p:nvPr/>
        </p:nvPicPr>
        <p:blipFill>
          <a:blip r:embed="rId2"/>
          <a:stretch/>
        </p:blipFill>
        <p:spPr>
          <a:xfrm>
            <a:off x="3097800" y="1188720"/>
            <a:ext cx="5762160" cy="4439520"/>
          </a:xfrm>
          <a:prstGeom prst="rect">
            <a:avLst/>
          </a:prstGeom>
          <a:ln w="0">
            <a:noFill/>
          </a:ln>
        </p:spPr>
      </p:pic>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504000" y="161280"/>
            <a:ext cx="9071640" cy="1075320"/>
          </a:xfrm>
          <a:prstGeom prst="rect">
            <a:avLst/>
          </a:prstGeom>
          <a:noFill/>
          <a:ln w="0">
            <a:noFill/>
          </a:ln>
        </p:spPr>
        <p:txBody>
          <a:bodyPr lIns="0" rIns="0" tIns="0" bIns="0" anchor="ctr">
            <a:noAutofit/>
          </a:bodyPr>
          <a:p>
            <a:pPr algn="ctr"/>
            <a:r>
              <a:rPr b="0" lang="en-US" sz="4400" spc="-1" strike="noStrike">
                <a:latin typeface="Tahoma"/>
              </a:rPr>
              <a:t>Other &lt;input&gt; attributes </a:t>
            </a:r>
            <a:r>
              <a:rPr b="0" lang="en-US" sz="2600" spc="-1" strike="noStrike">
                <a:latin typeface="Tahoma"/>
              </a:rPr>
              <a:t>(values are in the parentheses)</a:t>
            </a:r>
            <a:endParaRPr b="0" lang="en-US" sz="2600" spc="-1" strike="noStrike">
              <a:latin typeface="Tahoma"/>
            </a:endParaRPr>
          </a:p>
        </p:txBody>
      </p:sp>
      <p:sp>
        <p:nvSpPr>
          <p:cNvPr id="171" name="TextShape 2"/>
          <p:cNvSpPr txBox="1"/>
          <p:nvPr/>
        </p:nvSpPr>
        <p:spPr>
          <a:xfrm>
            <a:off x="504000" y="1326600"/>
            <a:ext cx="9071640" cy="3288240"/>
          </a:xfrm>
          <a:prstGeom prst="rect">
            <a:avLst/>
          </a:prstGeom>
          <a:noFill/>
          <a:ln w="0">
            <a:noFill/>
          </a:ln>
        </p:spPr>
        <p:txBody>
          <a:bodyPr lIns="0" rIns="0" tIns="0" bIns="0">
            <a:normAutofit fontScale="20000"/>
          </a:bodyPr>
          <a:p>
            <a:pPr marL="432000" indent="-324000">
              <a:spcBef>
                <a:spcPts val="1414"/>
              </a:spcBef>
              <a:buClr>
                <a:srgbClr val="000000"/>
              </a:buClr>
              <a:buSzPct val="45000"/>
              <a:buFont typeface="Wingdings" charset="2"/>
              <a:buChar char=""/>
            </a:pPr>
            <a:r>
              <a:rPr b="0" lang="en-US" sz="3200" spc="-1" strike="noStrike">
                <a:latin typeface="Tahoma"/>
              </a:rPr>
              <a:t>autocomplete ( </a:t>
            </a:r>
            <a:r>
              <a:rPr b="0" i="1" lang="en-US" sz="3200" spc="-1" strike="noStrike">
                <a:latin typeface="Tahoma"/>
              </a:rPr>
              <a:t>on</a:t>
            </a:r>
            <a:r>
              <a:rPr b="0" lang="en-US" sz="3200" spc="-1" strike="noStrike">
                <a:latin typeface="Tahoma"/>
              </a:rPr>
              <a:t> or </a:t>
            </a:r>
            <a:r>
              <a:rPr b="0" i="1" lang="en-US" sz="3200" spc="-1" strike="noStrike">
                <a:latin typeface="Tahoma"/>
              </a:rPr>
              <a:t>off</a:t>
            </a:r>
            <a:r>
              <a:rPr b="0" lang="en-US" sz="3200" spc="-1" strike="noStrike">
                <a:latin typeface="Tahoma"/>
              </a:rPr>
              <a:t> ) Specifies whether an &lt;input&gt; element should have autocomplete enabled</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autofocus  Specifies that an &lt;input&gt; element should automatically get focus when the page loads</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dirname ( </a:t>
            </a:r>
            <a:r>
              <a:rPr b="0" i="1" lang="en-US" sz="3200" spc="-1" strike="noStrike">
                <a:latin typeface="Tahoma"/>
              </a:rPr>
              <a:t>inputname.dir</a:t>
            </a:r>
            <a:r>
              <a:rPr b="0" lang="en-US" sz="3200" spc="-1" strike="noStrike">
                <a:latin typeface="Tahoma"/>
              </a:rPr>
              <a:t> ) Specifies that the text direction will be submitted</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disabled  Specifies that an &lt;input&gt; element should be disabled</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form ( </a:t>
            </a:r>
            <a:r>
              <a:rPr b="0" i="1" lang="en-US" sz="3200" spc="-1" strike="noStrike">
                <a:latin typeface="Tahoma"/>
              </a:rPr>
              <a:t>form_id</a:t>
            </a:r>
            <a:r>
              <a:rPr b="0" lang="en-US" sz="3200" spc="-1" strike="noStrike">
                <a:latin typeface="Tahoma"/>
              </a:rPr>
              <a:t> ) Specifies the form the &lt;input&gt; element belongs to</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formnovalidate   Defines that form elements should not be validated when submitted</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list ( </a:t>
            </a:r>
            <a:r>
              <a:rPr b="0" i="1" lang="en-US" sz="3200" spc="-1" strike="noStrike">
                <a:latin typeface="Tahoma"/>
              </a:rPr>
              <a:t>datalist_id</a:t>
            </a:r>
            <a:r>
              <a:rPr b="0" lang="en-US" sz="3200" spc="-1" strike="noStrike">
                <a:latin typeface="Tahoma"/>
              </a:rPr>
              <a:t> ) Refers to a &lt;datalist&gt; element that contains pre-defined options for an &lt;input&gt; element</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504000" y="161280"/>
            <a:ext cx="9071640" cy="1075320"/>
          </a:xfrm>
          <a:prstGeom prst="rect">
            <a:avLst/>
          </a:prstGeom>
          <a:noFill/>
          <a:ln w="0">
            <a:noFill/>
          </a:ln>
        </p:spPr>
        <p:txBody>
          <a:bodyPr lIns="0" rIns="0" tIns="0" bIns="0" anchor="ctr">
            <a:noAutofit/>
          </a:bodyPr>
          <a:p>
            <a:pPr algn="ctr"/>
            <a:r>
              <a:rPr b="0" lang="en-US" sz="4400" spc="-1" strike="noStrike">
                <a:latin typeface="Tahoma"/>
              </a:rPr>
              <a:t>Other &lt;input&gt; attributes </a:t>
            </a:r>
            <a:r>
              <a:rPr b="0" lang="en-US" sz="2600" spc="-1" strike="noStrike">
                <a:latin typeface="Tahoma"/>
              </a:rPr>
              <a:t>(values are in the parentheses)</a:t>
            </a:r>
            <a:endParaRPr b="0" lang="en-US" sz="2600" spc="-1" strike="noStrike">
              <a:latin typeface="Tahoma"/>
            </a:endParaRPr>
          </a:p>
        </p:txBody>
      </p:sp>
      <p:sp>
        <p:nvSpPr>
          <p:cNvPr id="173" name="TextShape 2"/>
          <p:cNvSpPr txBox="1"/>
          <p:nvPr/>
        </p:nvSpPr>
        <p:spPr>
          <a:xfrm>
            <a:off x="504000" y="1326600"/>
            <a:ext cx="9071640" cy="3288240"/>
          </a:xfrm>
          <a:prstGeom prst="rect">
            <a:avLst/>
          </a:prstGeom>
          <a:noFill/>
          <a:ln w="0">
            <a:noFill/>
          </a:ln>
        </p:spPr>
        <p:txBody>
          <a:bodyPr lIns="0" rIns="0" tIns="0" bIns="0">
            <a:normAutofit fontScale="11000"/>
          </a:bodyPr>
          <a:p>
            <a:pPr marL="432000" indent="-324000">
              <a:spcBef>
                <a:spcPts val="1414"/>
              </a:spcBef>
              <a:buClr>
                <a:srgbClr val="000000"/>
              </a:buClr>
              <a:buSzPct val="45000"/>
              <a:buFont typeface="Wingdings" charset="2"/>
              <a:buChar char=""/>
            </a:pPr>
            <a:r>
              <a:rPr b="0" lang="en-US" sz="3200" spc="-1" strike="noStrike">
                <a:latin typeface="Tahoma"/>
              </a:rPr>
              <a:t>maxlength ( </a:t>
            </a:r>
            <a:r>
              <a:rPr b="0" i="1" lang="en-US" sz="3200" spc="-1" strike="noStrike">
                <a:latin typeface="Tahoma"/>
              </a:rPr>
              <a:t>number</a:t>
            </a:r>
            <a:r>
              <a:rPr b="0" lang="en-US" sz="3200" spc="-1" strike="noStrike">
                <a:latin typeface="Tahoma"/>
              </a:rPr>
              <a:t> ) Specifies the maximum number of characters allowed in an &lt;input&gt; element</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minlength ( </a:t>
            </a:r>
            <a:r>
              <a:rPr b="0" i="1" lang="en-US" sz="3200" spc="-1" strike="noStrike">
                <a:latin typeface="Tahoma"/>
              </a:rPr>
              <a:t>number</a:t>
            </a:r>
            <a:r>
              <a:rPr b="0" lang="en-US" sz="3200" spc="-1" strike="noStrike">
                <a:latin typeface="Tahoma"/>
              </a:rPr>
              <a:t> ) Specifies the minimum number of characters required in an &lt;input&gt; element</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multiple   Specifies that a user can enter more than one value in an &lt;input&gt; element</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name ( </a:t>
            </a:r>
            <a:r>
              <a:rPr b="0" i="1" lang="en-US" sz="3200" spc="-1" strike="noStrike">
                <a:latin typeface="Tahoma"/>
              </a:rPr>
              <a:t>text</a:t>
            </a:r>
            <a:r>
              <a:rPr b="0" lang="en-US" sz="3200" spc="-1" strike="noStrike">
                <a:latin typeface="Tahoma"/>
              </a:rPr>
              <a:t> ) Specifies the name of an &lt;input&gt; element</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pattern ( </a:t>
            </a:r>
            <a:r>
              <a:rPr b="0" i="1" lang="en-US" sz="3200" spc="-1" strike="noStrike">
                <a:latin typeface="Tahoma"/>
              </a:rPr>
              <a:t>regexp</a:t>
            </a:r>
            <a:r>
              <a:rPr b="0" lang="en-US" sz="3200" spc="-1" strike="noStrike">
                <a:latin typeface="Tahoma"/>
              </a:rPr>
              <a:t> ) Specifies a regular expression that an &lt;input&gt; element's value is checked against</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placeholder ( </a:t>
            </a:r>
            <a:r>
              <a:rPr b="0" i="1" lang="en-US" sz="3200" spc="-1" strike="noStrike">
                <a:latin typeface="Tahoma"/>
              </a:rPr>
              <a:t>text</a:t>
            </a:r>
            <a:r>
              <a:rPr b="0" lang="en-US" sz="3200" spc="-1" strike="noStrike">
                <a:latin typeface="Tahoma"/>
              </a:rPr>
              <a:t> ) Specifies a short hint that describes the expected value of an &lt;input&gt; element</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readonly   Specifies that an input field is read-only</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required  Specifies that an input field must be filled out before submitting the form</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size ( </a:t>
            </a:r>
            <a:r>
              <a:rPr b="0" i="1" lang="en-US" sz="3200" spc="-1" strike="noStrike">
                <a:latin typeface="Tahoma"/>
              </a:rPr>
              <a:t>number</a:t>
            </a:r>
            <a:r>
              <a:rPr b="0" lang="en-US" sz="3200" spc="-1" strike="noStrike">
                <a:latin typeface="Tahoma"/>
              </a:rPr>
              <a:t> ) Specifies the width, in characters, of an &lt;input&gt; element</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value ( </a:t>
            </a:r>
            <a:r>
              <a:rPr b="0" i="1" lang="en-US" sz="3200" spc="-1" strike="noStrike">
                <a:latin typeface="Tahoma"/>
              </a:rPr>
              <a:t>text</a:t>
            </a:r>
            <a:r>
              <a:rPr b="0" lang="en-US" sz="3200" spc="-1" strike="noStrike">
                <a:latin typeface="Tahoma"/>
              </a:rPr>
              <a:t> ) Specifies the value of an &lt;input&gt; element  </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504000" y="208440"/>
            <a:ext cx="9071640" cy="981720"/>
          </a:xfrm>
          <a:prstGeom prst="rect">
            <a:avLst/>
          </a:prstGeom>
          <a:noFill/>
          <a:ln w="0">
            <a:noFill/>
          </a:ln>
        </p:spPr>
        <p:txBody>
          <a:bodyPr lIns="0" rIns="0" tIns="0" bIns="0" anchor="ctr">
            <a:noAutofit/>
          </a:bodyPr>
          <a:p>
            <a:pPr algn="ctr"/>
            <a:r>
              <a:rPr b="1" lang="en-US" sz="3200" spc="-1" strike="noStrike">
                <a:latin typeface="Tahoma"/>
              </a:rPr>
              <a:t>HTML &lt;form&gt; attributes (</a:t>
            </a:r>
            <a:r>
              <a:rPr b="1" i="1" lang="en-US" sz="3200" spc="-1" strike="noStrike">
                <a:latin typeface="Tahoma"/>
              </a:rPr>
              <a:t>value in the parentheses</a:t>
            </a:r>
            <a:r>
              <a:rPr b="1" lang="en-US" sz="3200" spc="-1" strike="noStrike">
                <a:latin typeface="Tahoma"/>
              </a:rPr>
              <a:t>) [continued]</a:t>
            </a:r>
            <a:endParaRPr b="0" lang="en-US" sz="3200" spc="-1" strike="noStrike">
              <a:latin typeface="Tahoma"/>
            </a:endParaRPr>
          </a:p>
        </p:txBody>
      </p:sp>
      <p:sp>
        <p:nvSpPr>
          <p:cNvPr id="52" name="TextShape 2"/>
          <p:cNvSpPr txBox="1"/>
          <p:nvPr/>
        </p:nvSpPr>
        <p:spPr>
          <a:xfrm>
            <a:off x="457200" y="1375200"/>
            <a:ext cx="9071640" cy="3288240"/>
          </a:xfrm>
          <a:prstGeom prst="rect">
            <a:avLst/>
          </a:prstGeom>
          <a:noFill/>
          <a:ln w="0">
            <a:noFill/>
          </a:ln>
        </p:spPr>
        <p:txBody>
          <a:bodyPr lIns="0" rIns="0" tIns="0" bIns="0">
            <a:normAutofit/>
          </a:bodyPr>
          <a:p>
            <a:pPr marL="432000" indent="-324000">
              <a:spcBef>
                <a:spcPts val="1414"/>
              </a:spcBef>
              <a:buClr>
                <a:srgbClr val="000000"/>
              </a:buClr>
              <a:buSzPct val="45000"/>
              <a:buFont typeface="Wingdings" charset="2"/>
              <a:buChar char=""/>
            </a:pPr>
            <a:r>
              <a:rPr b="0" lang="en-US" sz="3200" spc="-1" strike="noStrike">
                <a:latin typeface="Tahoma"/>
              </a:rPr>
              <a:t>autocomplete (</a:t>
            </a:r>
            <a:r>
              <a:rPr b="0" i="1" lang="en-US" sz="3200" spc="-1" strike="noStrike">
                <a:latin typeface="Tahoma"/>
              </a:rPr>
              <a:t>on </a:t>
            </a:r>
            <a:r>
              <a:rPr b="0" lang="en-US" sz="3200" spc="-1" strike="noStrike">
                <a:latin typeface="Tahoma"/>
              </a:rPr>
              <a:t>or </a:t>
            </a:r>
            <a:r>
              <a:rPr b="0" i="1" lang="en-US" sz="3200" spc="-1" strike="noStrike">
                <a:latin typeface="Tahoma"/>
              </a:rPr>
              <a:t>off</a:t>
            </a:r>
            <a:r>
              <a:rPr b="0" lang="en-US" sz="3200" spc="-1" strike="noStrike">
                <a:latin typeface="Tahoma"/>
              </a:rPr>
              <a:t>) – Specifies if the form could have autocomplete on or off.</a:t>
            </a:r>
            <a:endParaRPr b="0" lang="en-US" sz="3200" spc="-1" strike="noStrike">
              <a:latin typeface="Tahoma"/>
            </a:endParaRPr>
          </a:p>
          <a:p>
            <a:pPr marL="432000" indent="-324000">
              <a:spcBef>
                <a:spcPts val="1414"/>
              </a:spcBef>
              <a:buClr>
                <a:srgbClr val="000000"/>
              </a:buClr>
              <a:buSzPct val="45000"/>
              <a:buFont typeface="Wingdings" charset="2"/>
              <a:buChar char=""/>
            </a:pPr>
            <a:r>
              <a:rPr b="1" i="1" lang="en-US" sz="3200" spc="-1" strike="noStrike">
                <a:latin typeface="Tahoma"/>
              </a:rPr>
              <a:t>enctype</a:t>
            </a:r>
            <a:r>
              <a:rPr b="0" lang="en-US" sz="3200" spc="-1" strike="noStrike">
                <a:latin typeface="Tahoma"/>
              </a:rPr>
              <a:t> (</a:t>
            </a:r>
            <a:r>
              <a:rPr b="0" i="1" lang="en-US" sz="3200" spc="-1" strike="noStrike">
                <a:latin typeface="Tahoma"/>
              </a:rPr>
              <a:t>application/x-www-form-urlencoded</a:t>
            </a:r>
            <a:r>
              <a:rPr b="0" lang="en-US" sz="3200" spc="-1" strike="noStrike">
                <a:latin typeface="Tahoma"/>
              </a:rPr>
              <a:t> or </a:t>
            </a:r>
            <a:r>
              <a:rPr b="0" i="1" lang="en-US" sz="3200" spc="-1" strike="noStrike">
                <a:latin typeface="Tahoma"/>
              </a:rPr>
              <a:t>multipart/form-data</a:t>
            </a:r>
            <a:r>
              <a:rPr b="0" lang="en-US" sz="3200" spc="-1" strike="noStrike">
                <a:latin typeface="Tahoma"/>
              </a:rPr>
              <a:t> or </a:t>
            </a:r>
            <a:r>
              <a:rPr b="0" i="1" lang="en-US" sz="3200" spc="-1" strike="noStrike">
                <a:latin typeface="Tahoma"/>
              </a:rPr>
              <a:t>text/plain</a:t>
            </a:r>
            <a:r>
              <a:rPr b="0" lang="en-US" sz="3200" spc="-1" strike="noStrike">
                <a:latin typeface="Tahoma"/>
              </a:rPr>
              <a:t>) – Specifies the place where the form is sent by the form submission.</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548640" y="2436840"/>
            <a:ext cx="9071640" cy="946440"/>
          </a:xfrm>
          <a:prstGeom prst="rect">
            <a:avLst/>
          </a:prstGeom>
          <a:noFill/>
          <a:ln w="0">
            <a:noFill/>
          </a:ln>
        </p:spPr>
        <p:txBody>
          <a:bodyPr lIns="0" rIns="0" tIns="0" bIns="0" anchor="ctr">
            <a:noAutofit/>
          </a:bodyPr>
          <a:p>
            <a:pPr algn="ctr"/>
            <a:r>
              <a:rPr b="0" lang="en-US" sz="4400" spc="-1" strike="noStrike">
                <a:latin typeface="Tahoma"/>
              </a:rPr>
              <a:t>&lt;button&gt;</a:t>
            </a:r>
            <a:endParaRPr b="0" lang="en-US" sz="4400" spc="-1" strike="noStrike">
              <a:latin typeface="Tahoma"/>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&lt;button&gt; tag</a:t>
            </a:r>
            <a:endParaRPr b="0" lang="en-US" sz="4400" spc="-1" strike="noStrike">
              <a:latin typeface="Tahoma"/>
            </a:endParaRPr>
          </a:p>
        </p:txBody>
      </p:sp>
      <p:sp>
        <p:nvSpPr>
          <p:cNvPr id="176" name="TextShape 2"/>
          <p:cNvSpPr txBox="1"/>
          <p:nvPr/>
        </p:nvSpPr>
        <p:spPr>
          <a:xfrm>
            <a:off x="504000" y="1326600"/>
            <a:ext cx="9071640" cy="3288240"/>
          </a:xfrm>
          <a:prstGeom prst="rect">
            <a:avLst/>
          </a:prstGeom>
          <a:noFill/>
          <a:ln w="0">
            <a:noFill/>
          </a:ln>
        </p:spPr>
        <p:txBody>
          <a:bodyPr lIns="0" rIns="0" tIns="0" bIns="0">
            <a:normAutofit/>
          </a:bodyPr>
          <a:p>
            <a:pPr marL="432000" indent="-324000">
              <a:spcBef>
                <a:spcPts val="1414"/>
              </a:spcBef>
              <a:buClr>
                <a:srgbClr val="000000"/>
              </a:buClr>
              <a:buSzPct val="45000"/>
              <a:buFont typeface="Wingdings" charset="2"/>
              <a:buChar char=""/>
            </a:pPr>
            <a:r>
              <a:rPr b="0" lang="en-US" sz="3200" spc="-1" strike="noStrike">
                <a:latin typeface="Tahoma"/>
              </a:rPr>
              <a:t>Unlike </a:t>
            </a:r>
            <a:r>
              <a:rPr b="0" i="1" lang="en-US" sz="3200" spc="-1" strike="noStrike">
                <a:latin typeface="Tahoma"/>
              </a:rPr>
              <a:t>&lt;input type=”button”&gt;</a:t>
            </a:r>
            <a:r>
              <a:rPr b="0" lang="en-US" sz="3200" spc="-1" strike="noStrike">
                <a:latin typeface="Tahoma"/>
              </a:rPr>
              <a:t>, might accept the text and other tags (&lt;i&gt;, &lt;strong&gt;, &lt;img&gt; etc.).</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Has three values for the </a:t>
            </a:r>
            <a:r>
              <a:rPr b="0" i="1" lang="en-US" sz="3200" spc="-1" strike="noStrike">
                <a:latin typeface="Tahoma"/>
              </a:rPr>
              <a:t>type</a:t>
            </a:r>
            <a:r>
              <a:rPr b="0" lang="en-US" sz="3200" spc="-1" strike="noStrike">
                <a:latin typeface="Tahoma"/>
              </a:rPr>
              <a:t> attribute</a:t>
            </a:r>
            <a:r>
              <a:rPr b="0" lang="en-US" sz="3200" spc="-1" strike="noStrike">
                <a:latin typeface="Tahoma"/>
              </a:rPr>
              <a:t>: button, submit, reset.</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Tahoma"/>
              </a:rPr>
              <a:t>&lt;button&gt; tag</a:t>
            </a:r>
            <a:endParaRPr b="0" lang="en-US" sz="4400" spc="-1" strike="noStrike">
              <a:latin typeface="Tahoma"/>
            </a:endParaRPr>
          </a:p>
        </p:txBody>
      </p:sp>
      <p:sp>
        <p:nvSpPr>
          <p:cNvPr id="178" name="TextShape 2"/>
          <p:cNvSpPr txBox="1"/>
          <p:nvPr/>
        </p:nvSpPr>
        <p:spPr>
          <a:xfrm>
            <a:off x="504000" y="1326600"/>
            <a:ext cx="9071640" cy="3288240"/>
          </a:xfrm>
          <a:prstGeom prst="rect">
            <a:avLst/>
          </a:prstGeom>
          <a:noFill/>
          <a:ln w="0">
            <a:noFill/>
          </a:ln>
        </p:spPr>
        <p:txBody>
          <a:bodyPr lIns="0" rIns="0" tIns="0" bIns="0">
            <a:normAutofit/>
          </a:bodyPr>
          <a:p>
            <a:pPr marL="432000" indent="-324000">
              <a:spcBef>
                <a:spcPts val="1414"/>
              </a:spcBef>
              <a:buClr>
                <a:srgbClr val="000000"/>
              </a:buClr>
              <a:buSzPct val="45000"/>
              <a:buFont typeface="Wingdings" charset="2"/>
              <a:buChar char=""/>
            </a:pPr>
            <a:r>
              <a:rPr b="0" lang="en-US" sz="3200" spc="-1" strike="noStrike">
                <a:latin typeface="Tahoma"/>
              </a:rPr>
              <a:t>Unlike </a:t>
            </a:r>
            <a:r>
              <a:rPr b="0" i="1" lang="en-US" sz="3200" spc="-1" strike="noStrike">
                <a:latin typeface="Tahoma"/>
              </a:rPr>
              <a:t>&lt;input type=”button”&gt;</a:t>
            </a:r>
            <a:r>
              <a:rPr b="0" lang="en-US" sz="3200" spc="-1" strike="noStrike">
                <a:latin typeface="Tahoma"/>
              </a:rPr>
              <a:t>, might accept the text and other tags (&lt;i&gt;, &lt;strong&gt;, &lt;img&gt; etc.).</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Has three values for the </a:t>
            </a:r>
            <a:r>
              <a:rPr b="0" i="1" lang="en-US" sz="3200" spc="-1" strike="noStrike">
                <a:latin typeface="Tahoma"/>
              </a:rPr>
              <a:t>type</a:t>
            </a:r>
            <a:r>
              <a:rPr b="0" lang="en-US" sz="3200" spc="-1" strike="noStrike">
                <a:latin typeface="Tahoma"/>
              </a:rPr>
              <a:t> attribute</a:t>
            </a:r>
            <a:r>
              <a:rPr b="0" lang="en-US" sz="3200" spc="-1" strike="noStrike">
                <a:latin typeface="Tahoma"/>
              </a:rPr>
              <a:t>: button, submit, reset.</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179" name="" descr=""/>
          <p:cNvPicPr/>
          <p:nvPr/>
        </p:nvPicPr>
        <p:blipFill>
          <a:blip r:embed="rId1"/>
          <a:stretch/>
        </p:blipFill>
        <p:spPr>
          <a:xfrm>
            <a:off x="3126600" y="2103120"/>
            <a:ext cx="3274200" cy="1218240"/>
          </a:xfrm>
          <a:prstGeom prst="rect">
            <a:avLst/>
          </a:prstGeom>
          <a:ln w="0">
            <a:noFill/>
          </a:ln>
        </p:spPr>
      </p:pic>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504000" y="161640"/>
            <a:ext cx="9071640" cy="1075320"/>
          </a:xfrm>
          <a:prstGeom prst="rect">
            <a:avLst/>
          </a:prstGeom>
          <a:noFill/>
          <a:ln w="0">
            <a:noFill/>
          </a:ln>
        </p:spPr>
        <p:txBody>
          <a:bodyPr lIns="0" rIns="0" tIns="0" bIns="0" anchor="ctr">
            <a:noAutofit/>
          </a:bodyPr>
          <a:p>
            <a:pPr algn="ctr">
              <a:lnSpc>
                <a:spcPct val="100000"/>
              </a:lnSpc>
            </a:pPr>
            <a:r>
              <a:rPr b="0" lang="en-US" sz="4400" spc="-1" strike="noStrike">
                <a:latin typeface="Tahoma"/>
              </a:rPr>
              <a:t>Other &lt;button&gt; attributes </a:t>
            </a:r>
            <a:r>
              <a:rPr b="0" lang="en-US" sz="2600" spc="-1" strike="noStrike">
                <a:latin typeface="Tahoma"/>
              </a:rPr>
              <a:t>(values in the parentheses)</a:t>
            </a:r>
            <a:endParaRPr b="0" lang="en-US" sz="2600" spc="-1" strike="noStrike">
              <a:latin typeface="Tahoma"/>
            </a:endParaRPr>
          </a:p>
        </p:txBody>
      </p:sp>
      <p:sp>
        <p:nvSpPr>
          <p:cNvPr id="181" name="TextShape 2"/>
          <p:cNvSpPr txBox="1"/>
          <p:nvPr/>
        </p:nvSpPr>
        <p:spPr>
          <a:xfrm>
            <a:off x="504000" y="1326600"/>
            <a:ext cx="9071640" cy="3288240"/>
          </a:xfrm>
          <a:prstGeom prst="rect">
            <a:avLst/>
          </a:prstGeom>
          <a:noFill/>
          <a:ln w="0">
            <a:noFill/>
          </a:ln>
        </p:spPr>
        <p:txBody>
          <a:bodyPr lIns="0" rIns="0" tIns="0" bIns="0">
            <a:normAutofit fontScale="27000"/>
          </a:bodyPr>
          <a:p>
            <a:pPr marL="432000" indent="-324000">
              <a:spcBef>
                <a:spcPts val="1414"/>
              </a:spcBef>
              <a:buClr>
                <a:srgbClr val="000000"/>
              </a:buClr>
              <a:buSzPct val="45000"/>
              <a:buFont typeface="Wingdings" charset="2"/>
              <a:buChar char=""/>
            </a:pPr>
            <a:r>
              <a:rPr b="0" lang="en-US" sz="3200" spc="-1" strike="noStrike">
                <a:latin typeface="Tahoma"/>
              </a:rPr>
              <a:t>autofocus  Specifies that a button should automatically get focus when the page loads</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disabled  Specifies that a button should be disabled</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form ( </a:t>
            </a:r>
            <a:r>
              <a:rPr b="0" i="1" lang="en-US" sz="3200" spc="-1" strike="noStrike">
                <a:latin typeface="Tahoma"/>
              </a:rPr>
              <a:t>form_id</a:t>
            </a:r>
            <a:r>
              <a:rPr b="0" lang="en-US" sz="3200" spc="-1" strike="noStrike">
                <a:latin typeface="Tahoma"/>
              </a:rPr>
              <a:t> ) Specifies which form the button belongs to</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formaction ( </a:t>
            </a:r>
            <a:r>
              <a:rPr b="0" i="1" lang="en-US" sz="3200" spc="-1" strike="noStrike">
                <a:latin typeface="Tahoma"/>
              </a:rPr>
              <a:t>URL</a:t>
            </a:r>
            <a:r>
              <a:rPr b="0" lang="en-US" sz="3200" spc="-1" strike="noStrike">
                <a:latin typeface="Tahoma"/>
              </a:rPr>
              <a:t> ) Specifies where to send the form-data when a form is submitted. Only for type="submit"</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formenctype ( </a:t>
            </a:r>
            <a:r>
              <a:rPr b="0" i="1" lang="en-US" sz="3200" spc="-1" strike="noStrike">
                <a:latin typeface="Tahoma"/>
              </a:rPr>
              <a:t>application/x-www-form-urlencoded</a:t>
            </a:r>
            <a:r>
              <a:rPr b="0" lang="en-US" sz="3200" spc="-1" strike="noStrike">
                <a:latin typeface="Tahoma"/>
              </a:rPr>
              <a:t> or </a:t>
            </a:r>
            <a:r>
              <a:rPr b="0" i="1" lang="en-US" sz="3200" spc="-1" strike="noStrike">
                <a:latin typeface="Tahoma"/>
              </a:rPr>
              <a:t>multipart/form-data</a:t>
            </a:r>
            <a:r>
              <a:rPr b="0" lang="en-US" sz="3200" spc="-1" strike="noStrike">
                <a:latin typeface="Tahoma"/>
              </a:rPr>
              <a:t> or </a:t>
            </a:r>
            <a:r>
              <a:rPr b="0" i="1" lang="en-US" sz="3200" spc="-1" strike="noStrike">
                <a:latin typeface="Tahoma"/>
              </a:rPr>
              <a:t>text/plain</a:t>
            </a:r>
            <a:r>
              <a:rPr b="0" lang="en-US" sz="3200" spc="-1" strike="noStrike">
                <a:latin typeface="Tahoma"/>
              </a:rPr>
              <a:t> ) Specifies how form-data should be encoded before sending it to a server. Only for type="submit"</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504000" y="23760"/>
            <a:ext cx="9071640" cy="1351080"/>
          </a:xfrm>
          <a:prstGeom prst="rect">
            <a:avLst/>
          </a:prstGeom>
          <a:noFill/>
          <a:ln w="0">
            <a:noFill/>
          </a:ln>
        </p:spPr>
        <p:txBody>
          <a:bodyPr lIns="0" rIns="0" tIns="0" bIns="0" anchor="ctr">
            <a:noAutofit/>
          </a:bodyPr>
          <a:p>
            <a:pPr algn="ctr"/>
            <a:r>
              <a:rPr b="0" lang="en-US" sz="4400" spc="-1" strike="noStrike">
                <a:latin typeface="Tahoma"/>
              </a:rPr>
              <a:t>Other &lt;button&gt; attributes </a:t>
            </a:r>
            <a:r>
              <a:rPr b="0" lang="en-US" sz="2600" spc="-1" strike="noStrike">
                <a:latin typeface="Tahoma"/>
              </a:rPr>
              <a:t>(values in the parentheses) </a:t>
            </a:r>
            <a:r>
              <a:rPr b="0" lang="en-US" sz="4400" spc="-1" strike="noStrike">
                <a:latin typeface="Tahoma"/>
              </a:rPr>
              <a:t>(continued)</a:t>
            </a:r>
            <a:endParaRPr b="0" lang="en-US" sz="4400" spc="-1" strike="noStrike">
              <a:latin typeface="Tahoma"/>
            </a:endParaRPr>
          </a:p>
        </p:txBody>
      </p:sp>
      <p:sp>
        <p:nvSpPr>
          <p:cNvPr id="183" name="TextShape 2"/>
          <p:cNvSpPr txBox="1"/>
          <p:nvPr/>
        </p:nvSpPr>
        <p:spPr>
          <a:xfrm>
            <a:off x="504000" y="1326600"/>
            <a:ext cx="9071640" cy="3288240"/>
          </a:xfrm>
          <a:prstGeom prst="rect">
            <a:avLst/>
          </a:prstGeom>
          <a:noFill/>
          <a:ln w="0">
            <a:noFill/>
          </a:ln>
        </p:spPr>
        <p:txBody>
          <a:bodyPr lIns="0" rIns="0" tIns="0" bIns="0">
            <a:normAutofit fontScale="24000"/>
          </a:bodyPr>
          <a:p>
            <a:pPr marL="432000" indent="-324000">
              <a:lnSpc>
                <a:spcPct val="100000"/>
              </a:lnSpc>
              <a:spcBef>
                <a:spcPts val="1414"/>
              </a:spcBef>
              <a:buClr>
                <a:srgbClr val="000000"/>
              </a:buClr>
              <a:buSzPct val="45000"/>
              <a:buFont typeface="Wingdings" charset="2"/>
              <a:buChar char=""/>
            </a:pPr>
            <a:r>
              <a:rPr b="0" lang="en-US" sz="3200" spc="-1" strike="noStrike">
                <a:latin typeface="Tahoma"/>
              </a:rPr>
              <a:t>formmethod ( </a:t>
            </a:r>
            <a:r>
              <a:rPr b="0" i="1" lang="en-US" sz="3200" spc="-1" strike="noStrike">
                <a:latin typeface="Tahoma"/>
              </a:rPr>
              <a:t>get</a:t>
            </a:r>
            <a:r>
              <a:rPr b="0" lang="en-US" sz="3200" spc="-1" strike="noStrike">
                <a:latin typeface="Tahoma"/>
              </a:rPr>
              <a:t> or </a:t>
            </a:r>
            <a:r>
              <a:rPr b="0" i="1" lang="en-US" sz="3200" spc="-1" strike="noStrike">
                <a:latin typeface="Tahoma"/>
              </a:rPr>
              <a:t>post</a:t>
            </a:r>
            <a:r>
              <a:rPr b="0" lang="en-US" sz="3200" spc="-1" strike="noStrike">
                <a:latin typeface="Tahoma"/>
              </a:rPr>
              <a:t> ) Specifies how to send the form-data (which HTTP method to use). Only for type="submit"</a:t>
            </a:r>
            <a:endParaRPr b="0" lang="en-US" sz="3200" spc="-1" strike="noStrike">
              <a:latin typeface="Tahoma"/>
            </a:endParaRPr>
          </a:p>
          <a:p>
            <a:pPr marL="432000" indent="-324000">
              <a:lnSpc>
                <a:spcPct val="100000"/>
              </a:lnSpc>
              <a:spcBef>
                <a:spcPts val="1414"/>
              </a:spcBef>
              <a:buClr>
                <a:srgbClr val="000000"/>
              </a:buClr>
              <a:buSzPct val="45000"/>
              <a:buFont typeface="Wingdings" charset="2"/>
              <a:buChar char=""/>
            </a:pPr>
            <a:r>
              <a:rPr b="0" lang="en-US" sz="3200" spc="-1" strike="noStrike">
                <a:latin typeface="Tahoma"/>
              </a:rPr>
              <a:t>formnovalidate  Specifies that the form-data should not be validated on submission. Only for type="submit" </a:t>
            </a:r>
            <a:endParaRPr b="0" lang="en-US" sz="3200" spc="-1" strike="noStrike">
              <a:latin typeface="Tahoma"/>
            </a:endParaRPr>
          </a:p>
          <a:p>
            <a:pPr marL="432000" indent="-324000">
              <a:lnSpc>
                <a:spcPct val="100000"/>
              </a:lnSpc>
              <a:spcBef>
                <a:spcPts val="1414"/>
              </a:spcBef>
              <a:buClr>
                <a:srgbClr val="000000"/>
              </a:buClr>
              <a:buSzPct val="45000"/>
              <a:buFont typeface="Wingdings" charset="2"/>
              <a:buChar char=""/>
            </a:pPr>
            <a:r>
              <a:rPr b="0" lang="en-US" sz="3200" spc="-1" strike="noStrike">
                <a:latin typeface="Tahoma"/>
              </a:rPr>
              <a:t>formtarget ( </a:t>
            </a:r>
            <a:r>
              <a:rPr b="0" i="1" lang="en-US" sz="3200" spc="-1" strike="noStrike">
                <a:latin typeface="Tahoma"/>
              </a:rPr>
              <a:t>_blank</a:t>
            </a:r>
            <a:r>
              <a:rPr b="0" lang="en-US" sz="3200" spc="-1" strike="noStrike">
                <a:latin typeface="Tahoma"/>
              </a:rPr>
              <a:t> or </a:t>
            </a:r>
            <a:r>
              <a:rPr b="0" i="1" lang="en-US" sz="3200" spc="-1" strike="noStrike">
                <a:latin typeface="Tahoma"/>
              </a:rPr>
              <a:t>_self</a:t>
            </a:r>
            <a:r>
              <a:rPr b="0" lang="en-US" sz="3200" spc="-1" strike="noStrike">
                <a:latin typeface="Tahoma"/>
              </a:rPr>
              <a:t> or </a:t>
            </a:r>
            <a:r>
              <a:rPr b="0" i="1" lang="en-US" sz="3200" spc="-1" strike="noStrike">
                <a:latin typeface="Tahoma"/>
              </a:rPr>
              <a:t>_parent</a:t>
            </a:r>
            <a:r>
              <a:rPr b="0" lang="en-US" sz="3200" spc="-1" strike="noStrike">
                <a:latin typeface="Tahoma"/>
              </a:rPr>
              <a:t> or </a:t>
            </a:r>
            <a:r>
              <a:rPr b="0" i="1" lang="en-US" sz="3200" spc="-1" strike="noStrike">
                <a:latin typeface="Tahoma"/>
              </a:rPr>
              <a:t>_top</a:t>
            </a:r>
            <a:r>
              <a:rPr b="0" lang="en-US" sz="3200" spc="-1" strike="noStrike">
                <a:latin typeface="Tahoma"/>
              </a:rPr>
              <a:t> or </a:t>
            </a:r>
            <a:r>
              <a:rPr b="0" i="1" lang="en-US" sz="3200" spc="-1" strike="noStrike">
                <a:latin typeface="Tahoma"/>
              </a:rPr>
              <a:t>framename</a:t>
            </a:r>
            <a:r>
              <a:rPr b="0" lang="en-US" sz="3200" spc="-1" strike="noStrike">
                <a:latin typeface="Tahoma"/>
              </a:rPr>
              <a:t> ) Specifies where to display the response after submitting the form. Only for type="submit"</a:t>
            </a:r>
            <a:endParaRPr b="0" lang="en-US" sz="3200" spc="-1" strike="noStrike">
              <a:latin typeface="Tahoma"/>
            </a:endParaRPr>
          </a:p>
          <a:p>
            <a:pPr marL="432000" indent="-324000">
              <a:lnSpc>
                <a:spcPct val="100000"/>
              </a:lnSpc>
              <a:spcBef>
                <a:spcPts val="1414"/>
              </a:spcBef>
              <a:buClr>
                <a:srgbClr val="000000"/>
              </a:buClr>
              <a:buSzPct val="45000"/>
              <a:buFont typeface="Wingdings" charset="2"/>
              <a:buChar char=""/>
            </a:pPr>
            <a:r>
              <a:rPr b="0" lang="en-US" sz="3200" spc="-1" strike="noStrike">
                <a:latin typeface="Tahoma"/>
              </a:rPr>
              <a:t>name ( </a:t>
            </a:r>
            <a:r>
              <a:rPr b="0" i="1" lang="en-US" sz="3200" spc="-1" strike="noStrike">
                <a:latin typeface="Tahoma"/>
              </a:rPr>
              <a:t>name</a:t>
            </a:r>
            <a:r>
              <a:rPr b="0" lang="en-US" sz="3200" spc="-1" strike="noStrike">
                <a:latin typeface="Tahoma"/>
              </a:rPr>
              <a:t> ) Specifies a name for the button</a:t>
            </a:r>
            <a:endParaRPr b="0" lang="en-US" sz="3200" spc="-1" strike="noStrike">
              <a:latin typeface="Tahoma"/>
            </a:endParaRPr>
          </a:p>
          <a:p>
            <a:pPr marL="432000" indent="-324000">
              <a:lnSpc>
                <a:spcPct val="100000"/>
              </a:lnSpc>
              <a:spcBef>
                <a:spcPts val="1414"/>
              </a:spcBef>
              <a:buClr>
                <a:srgbClr val="000000"/>
              </a:buClr>
              <a:buSzPct val="45000"/>
              <a:buFont typeface="Wingdings" charset="2"/>
              <a:buChar char=""/>
            </a:pPr>
            <a:r>
              <a:rPr b="0" lang="en-US" sz="3200" spc="-1" strike="noStrike">
                <a:latin typeface="Tahoma"/>
              </a:rPr>
              <a:t>type ( </a:t>
            </a:r>
            <a:r>
              <a:rPr b="0" i="1" lang="en-US" sz="3200" spc="-1" strike="noStrike">
                <a:latin typeface="Tahoma"/>
              </a:rPr>
              <a:t>button</a:t>
            </a:r>
            <a:r>
              <a:rPr b="0" lang="en-US" sz="3200" spc="-1" strike="noStrike">
                <a:latin typeface="Tahoma"/>
              </a:rPr>
              <a:t> or </a:t>
            </a:r>
            <a:r>
              <a:rPr b="0" i="1" lang="en-US" sz="3200" spc="-1" strike="noStrike">
                <a:latin typeface="Tahoma"/>
              </a:rPr>
              <a:t>reset</a:t>
            </a:r>
            <a:r>
              <a:rPr b="0" lang="en-US" sz="3200" spc="-1" strike="noStrike">
                <a:latin typeface="Tahoma"/>
              </a:rPr>
              <a:t> or </a:t>
            </a:r>
            <a:r>
              <a:rPr b="0" i="1" lang="en-US" sz="3200" spc="-1" strike="noStrike">
                <a:latin typeface="Tahoma"/>
              </a:rPr>
              <a:t>submit</a:t>
            </a:r>
            <a:r>
              <a:rPr b="0" lang="en-US" sz="3200" spc="-1" strike="noStrike">
                <a:latin typeface="Tahoma"/>
              </a:rPr>
              <a:t> ) Specifies the type of button</a:t>
            </a:r>
            <a:endParaRPr b="0" lang="en-US" sz="3200" spc="-1" strike="noStrike">
              <a:latin typeface="Tahoma"/>
            </a:endParaRPr>
          </a:p>
          <a:p>
            <a:pPr marL="432000" indent="-324000">
              <a:lnSpc>
                <a:spcPct val="100000"/>
              </a:lnSpc>
              <a:spcBef>
                <a:spcPts val="1414"/>
              </a:spcBef>
              <a:buClr>
                <a:srgbClr val="000000"/>
              </a:buClr>
              <a:buSzPct val="45000"/>
              <a:buFont typeface="Wingdings" charset="2"/>
              <a:buChar char=""/>
            </a:pPr>
            <a:r>
              <a:rPr b="0" lang="en-US" sz="3200" spc="-1" strike="noStrike">
                <a:latin typeface="Tahoma"/>
              </a:rPr>
              <a:t>value ( </a:t>
            </a:r>
            <a:r>
              <a:rPr b="0" i="1" lang="en-US" sz="3200" spc="-1" strike="noStrike">
                <a:latin typeface="Tahoma"/>
              </a:rPr>
              <a:t>text</a:t>
            </a:r>
            <a:r>
              <a:rPr b="0" lang="en-US" sz="3200" spc="-1" strike="noStrike">
                <a:latin typeface="Tahoma"/>
              </a:rPr>
              <a:t> ) Specifies an initial value for the button</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548640" y="2345400"/>
            <a:ext cx="9071640" cy="946440"/>
          </a:xfrm>
          <a:prstGeom prst="rect">
            <a:avLst/>
          </a:prstGeom>
          <a:noFill/>
          <a:ln w="0">
            <a:noFill/>
          </a:ln>
        </p:spPr>
        <p:txBody>
          <a:bodyPr lIns="0" rIns="0" tIns="0" bIns="0" anchor="ctr">
            <a:noAutofit/>
          </a:bodyPr>
          <a:p>
            <a:pPr algn="ctr"/>
            <a:r>
              <a:rPr b="0" lang="en-US" sz="4400" spc="-1" strike="noStrike">
                <a:latin typeface="Tahoma"/>
              </a:rPr>
              <a:t>&lt;textarea&gt;</a:t>
            </a:r>
            <a:endParaRPr b="0" lang="en-US" sz="4400" spc="-1" strike="noStrike">
              <a:latin typeface="Tahoma"/>
            </a:endParaRP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504000" y="226080"/>
            <a:ext cx="9071640" cy="946440"/>
          </a:xfrm>
          <a:prstGeom prst="rect">
            <a:avLst/>
          </a:prstGeom>
          <a:noFill/>
          <a:ln w="0">
            <a:noFill/>
          </a:ln>
        </p:spPr>
        <p:txBody>
          <a:bodyPr lIns="0" rIns="0" tIns="0" bIns="0" anchor="ctr">
            <a:noAutofit/>
          </a:bodyPr>
          <a:p>
            <a:pPr algn="ctr">
              <a:lnSpc>
                <a:spcPct val="100000"/>
              </a:lnSpc>
            </a:pPr>
            <a:r>
              <a:rPr b="0" lang="en-US" sz="4400" spc="-1" strike="noStrike">
                <a:latin typeface="Tahoma"/>
              </a:rPr>
              <a:t>&lt;textarea&gt; tag</a:t>
            </a:r>
            <a:endParaRPr b="0" lang="en-US" sz="4400" spc="-1" strike="noStrike">
              <a:latin typeface="Tahoma"/>
            </a:endParaRPr>
          </a:p>
        </p:txBody>
      </p:sp>
      <p:sp>
        <p:nvSpPr>
          <p:cNvPr id="186" name="TextShape 2"/>
          <p:cNvSpPr txBox="1"/>
          <p:nvPr/>
        </p:nvSpPr>
        <p:spPr>
          <a:xfrm>
            <a:off x="504000" y="1326600"/>
            <a:ext cx="9071640" cy="3288240"/>
          </a:xfrm>
          <a:prstGeom prst="rect">
            <a:avLst/>
          </a:prstGeom>
          <a:noFill/>
          <a:ln w="0">
            <a:noFill/>
          </a:ln>
        </p:spPr>
        <p:txBody>
          <a:bodyPr lIns="0" rIns="0" tIns="0" bIns="0">
            <a:normAutofit fontScale="91000"/>
          </a:bodyPr>
          <a:p>
            <a:pPr marL="432000" indent="-324000">
              <a:spcBef>
                <a:spcPts val="1414"/>
              </a:spcBef>
              <a:buClr>
                <a:srgbClr val="000000"/>
              </a:buClr>
              <a:buSzPct val="45000"/>
              <a:buFont typeface="Wingdings" charset="2"/>
              <a:buChar char=""/>
            </a:pPr>
            <a:r>
              <a:rPr b="0" lang="en-US" sz="3200" spc="-1" strike="noStrike">
                <a:latin typeface="Tahoma"/>
              </a:rPr>
              <a:t>Creates the multi-line text area.</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Might also be adjusted after being created.</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The number of visible rows in the area might be adjusted by </a:t>
            </a:r>
            <a:r>
              <a:rPr b="0" i="1" lang="en-US" sz="3200" spc="-1" strike="noStrike">
                <a:latin typeface="Tahoma"/>
              </a:rPr>
              <a:t>rows</a:t>
            </a:r>
            <a:r>
              <a:rPr b="0" lang="en-US" sz="3200" spc="-1" strike="noStrike">
                <a:latin typeface="Tahoma"/>
              </a:rPr>
              <a:t> attribute.</a:t>
            </a:r>
            <a:endParaRPr b="0" lang="en-US" sz="3200" spc="-1" strike="noStrike">
              <a:latin typeface="Tahoma"/>
            </a:endParaRPr>
          </a:p>
          <a:p>
            <a:pPr marL="432000" indent="-324000">
              <a:lnSpc>
                <a:spcPct val="100000"/>
              </a:lnSpc>
              <a:spcBef>
                <a:spcPts val="1414"/>
              </a:spcBef>
              <a:buClr>
                <a:srgbClr val="000000"/>
              </a:buClr>
              <a:buSzPct val="45000"/>
              <a:buFont typeface="Wingdings" charset="2"/>
              <a:buChar char=""/>
            </a:pPr>
            <a:r>
              <a:rPr b="0" lang="en-US" sz="3200" spc="-1" strike="noStrike">
                <a:latin typeface="Tahoma"/>
              </a:rPr>
              <a:t>The number of visible width in the area might be adjusted by </a:t>
            </a:r>
            <a:r>
              <a:rPr b="0" i="1" lang="en-US" sz="3200" spc="-1" strike="noStrike">
                <a:latin typeface="Tahoma"/>
              </a:rPr>
              <a:t>cols</a:t>
            </a:r>
            <a:r>
              <a:rPr b="0" lang="en-US" sz="3200" spc="-1" strike="noStrike">
                <a:latin typeface="Tahoma"/>
              </a:rPr>
              <a:t> attribute.</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504000" y="226080"/>
            <a:ext cx="9071640" cy="946440"/>
          </a:xfrm>
          <a:prstGeom prst="rect">
            <a:avLst/>
          </a:prstGeom>
          <a:noFill/>
          <a:ln w="0">
            <a:noFill/>
          </a:ln>
        </p:spPr>
        <p:txBody>
          <a:bodyPr lIns="0" rIns="0" tIns="0" bIns="0" anchor="ctr">
            <a:noAutofit/>
          </a:bodyPr>
          <a:p>
            <a:pPr algn="ctr">
              <a:lnSpc>
                <a:spcPct val="100000"/>
              </a:lnSpc>
            </a:pPr>
            <a:r>
              <a:rPr b="0" lang="en-US" sz="4400" spc="-1" strike="noStrike">
                <a:latin typeface="Tahoma"/>
              </a:rPr>
              <a:t>&lt;textarea&gt; tag</a:t>
            </a:r>
            <a:endParaRPr b="0" lang="en-US" sz="4400" spc="-1" strike="noStrike">
              <a:latin typeface="Tahoma"/>
            </a:endParaRPr>
          </a:p>
        </p:txBody>
      </p:sp>
      <p:sp>
        <p:nvSpPr>
          <p:cNvPr id="188" name="TextShape 2"/>
          <p:cNvSpPr txBox="1"/>
          <p:nvPr/>
        </p:nvSpPr>
        <p:spPr>
          <a:xfrm>
            <a:off x="457200" y="1371600"/>
            <a:ext cx="9394920" cy="3930120"/>
          </a:xfrm>
          <a:prstGeom prst="rect">
            <a:avLst/>
          </a:prstGeom>
          <a:noFill/>
          <a:ln w="0">
            <a:noFill/>
          </a:ln>
        </p:spPr>
        <p:txBody>
          <a:bodyPr lIns="90000" rIns="90000" tIns="45000" bIns="45000">
            <a:noAutofit/>
          </a:bodyPr>
          <a:p>
            <a:r>
              <a:rPr b="0" lang="en-US" sz="1800" spc="-1" strike="noStrike">
                <a:latin typeface="Arial"/>
              </a:rPr>
              <a:t>&lt;!DOCTYPE html&gt;</a:t>
            </a:r>
            <a:endParaRPr b="0" lang="en-US" sz="1800" spc="-1" strike="noStrike">
              <a:latin typeface="Arial"/>
            </a:endParaRPr>
          </a:p>
          <a:p>
            <a:r>
              <a:rPr b="0" lang="en-US" sz="1800" spc="-1" strike="noStrike">
                <a:latin typeface="Arial"/>
              </a:rPr>
              <a:t>&lt;html&gt;</a:t>
            </a:r>
            <a:endParaRPr b="0" lang="en-US" sz="1800" spc="-1" strike="noStrike">
              <a:latin typeface="Arial"/>
            </a:endParaRPr>
          </a:p>
          <a:p>
            <a:r>
              <a:rPr b="0" lang="en-US" sz="1800" spc="-1" strike="noStrike">
                <a:latin typeface="Arial"/>
              </a:rPr>
              <a:t>&lt;body&gt;</a:t>
            </a:r>
            <a:endParaRPr b="0" lang="en-US" sz="1800" spc="-1" strike="noStrike">
              <a:latin typeface="Arial"/>
            </a:endParaRPr>
          </a:p>
          <a:p>
            <a:endParaRPr b="0" lang="en-US" sz="1800" spc="-1" strike="noStrike">
              <a:latin typeface="Arial"/>
            </a:endParaRPr>
          </a:p>
          <a:p>
            <a:r>
              <a:rPr b="0" lang="en-US" sz="1800" spc="-1" strike="noStrike">
                <a:latin typeface="Arial"/>
              </a:rPr>
              <a:t>&lt;h1&gt;The textarea element&lt;/h1&gt;</a:t>
            </a:r>
            <a:endParaRPr b="0" lang="en-US" sz="1800" spc="-1" strike="noStrike">
              <a:latin typeface="Arial"/>
            </a:endParaRPr>
          </a:p>
          <a:p>
            <a:endParaRPr b="0" lang="en-US" sz="1800" spc="-1" strike="noStrike">
              <a:latin typeface="Arial"/>
            </a:endParaRPr>
          </a:p>
          <a:p>
            <a:r>
              <a:rPr b="0" lang="en-US" sz="1800" spc="-1" strike="noStrike">
                <a:latin typeface="Arial"/>
              </a:rPr>
              <a:t>&lt;form&gt;</a:t>
            </a:r>
            <a:endParaRPr b="0" lang="en-US" sz="1800" spc="-1" strike="noStrike">
              <a:latin typeface="Arial"/>
            </a:endParaRPr>
          </a:p>
          <a:p>
            <a:r>
              <a:rPr b="0" lang="en-US" sz="1800" spc="-1" strike="noStrike">
                <a:latin typeface="Arial"/>
              </a:rPr>
              <a:t>&lt;textarea id="presentation" name="presentation" rows="4" cols="50"&gt;</a:t>
            </a:r>
            <a:endParaRPr b="0" lang="en-US" sz="1800" spc="-1" strike="noStrike">
              <a:latin typeface="Arial"/>
            </a:endParaRPr>
          </a:p>
          <a:p>
            <a:r>
              <a:rPr b="0" lang="en-US" sz="1800" spc="-1" strike="noStrike">
                <a:latin typeface="Arial"/>
              </a:rPr>
              <a:t>There is a plain text. You can remove it and write something.&lt;/textarea&gt;</a:t>
            </a:r>
            <a:endParaRPr b="0" lang="en-US" sz="1800" spc="-1" strike="noStrike">
              <a:latin typeface="Arial"/>
            </a:endParaRPr>
          </a:p>
          <a:p>
            <a:r>
              <a:rPr b="0" lang="en-US" sz="1800" spc="-1" strike="noStrike">
                <a:latin typeface="Arial"/>
              </a:rPr>
              <a:t>&lt;/form&gt;</a:t>
            </a:r>
            <a:endParaRPr b="0" lang="en-US" sz="1800" spc="-1" strike="noStrike">
              <a:latin typeface="Arial"/>
            </a:endParaRPr>
          </a:p>
          <a:p>
            <a:r>
              <a:rPr b="0" lang="en-US" sz="1800" spc="-1" strike="noStrike">
                <a:latin typeface="Arial"/>
              </a:rPr>
              <a:t>&lt;/body&gt;</a:t>
            </a:r>
            <a:endParaRPr b="0" lang="en-US" sz="1800" spc="-1" strike="noStrike">
              <a:latin typeface="Arial"/>
            </a:endParaRPr>
          </a:p>
          <a:p>
            <a:r>
              <a:rPr b="0" lang="en-US" sz="1800" spc="-1" strike="noStrike">
                <a:latin typeface="Arial"/>
              </a:rPr>
              <a:t>&lt;/html&gt;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189" name="" descr=""/>
          <p:cNvPicPr/>
          <p:nvPr/>
        </p:nvPicPr>
        <p:blipFill>
          <a:blip r:embed="rId1"/>
          <a:stretch/>
        </p:blipFill>
        <p:spPr>
          <a:xfrm>
            <a:off x="137520" y="168120"/>
            <a:ext cx="6263280" cy="2526840"/>
          </a:xfrm>
          <a:prstGeom prst="rect">
            <a:avLst/>
          </a:prstGeom>
          <a:ln w="0">
            <a:noFill/>
          </a:ln>
        </p:spPr>
      </p:pic>
      <p:pic>
        <p:nvPicPr>
          <p:cNvPr id="190" name="" descr=""/>
          <p:cNvPicPr/>
          <p:nvPr/>
        </p:nvPicPr>
        <p:blipFill>
          <a:blip r:embed="rId2"/>
          <a:stretch/>
        </p:blipFill>
        <p:spPr>
          <a:xfrm>
            <a:off x="149040" y="2800800"/>
            <a:ext cx="6705360" cy="14968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Shape 1"/>
          <p:cNvSpPr txBox="1"/>
          <p:nvPr/>
        </p:nvSpPr>
        <p:spPr>
          <a:xfrm>
            <a:off x="504000" y="208440"/>
            <a:ext cx="9071640" cy="981720"/>
          </a:xfrm>
          <a:prstGeom prst="rect">
            <a:avLst/>
          </a:prstGeom>
          <a:noFill/>
          <a:ln w="0">
            <a:noFill/>
          </a:ln>
        </p:spPr>
        <p:txBody>
          <a:bodyPr lIns="0" rIns="0" tIns="0" bIns="0" anchor="ctr">
            <a:noAutofit/>
          </a:bodyPr>
          <a:p>
            <a:pPr algn="ctr"/>
            <a:r>
              <a:rPr b="1" lang="en-US" sz="3200" spc="-1" strike="noStrike">
                <a:latin typeface="Tahoma"/>
              </a:rPr>
              <a:t>HTML &lt;form&gt; attributes (</a:t>
            </a:r>
            <a:r>
              <a:rPr b="1" i="1" lang="en-US" sz="3200" spc="-1" strike="noStrike">
                <a:latin typeface="Tahoma"/>
              </a:rPr>
              <a:t>value in the parentheses</a:t>
            </a:r>
            <a:r>
              <a:rPr b="1" lang="en-US" sz="3200" spc="-1" strike="noStrike">
                <a:latin typeface="Tahoma"/>
              </a:rPr>
              <a:t>) [continued]</a:t>
            </a:r>
            <a:endParaRPr b="0" lang="en-US" sz="3200" spc="-1" strike="noStrike">
              <a:latin typeface="Tahoma"/>
            </a:endParaRPr>
          </a:p>
        </p:txBody>
      </p:sp>
      <p:sp>
        <p:nvSpPr>
          <p:cNvPr id="54" name="TextShape 2"/>
          <p:cNvSpPr txBox="1"/>
          <p:nvPr/>
        </p:nvSpPr>
        <p:spPr>
          <a:xfrm>
            <a:off x="457200" y="1375200"/>
            <a:ext cx="9071640" cy="3288240"/>
          </a:xfrm>
          <a:prstGeom prst="rect">
            <a:avLst/>
          </a:prstGeom>
          <a:noFill/>
          <a:ln w="0">
            <a:noFill/>
          </a:ln>
        </p:spPr>
        <p:txBody>
          <a:bodyPr lIns="0" rIns="0" tIns="0" bIns="0">
            <a:normAutofit fontScale="85000"/>
          </a:bodyPr>
          <a:p>
            <a:pPr marL="432000" indent="-324000">
              <a:spcBef>
                <a:spcPts val="1414"/>
              </a:spcBef>
              <a:buClr>
                <a:srgbClr val="000000"/>
              </a:buClr>
              <a:buSzPct val="45000"/>
              <a:buFont typeface="Wingdings" charset="2"/>
              <a:buChar char=""/>
            </a:pPr>
            <a:r>
              <a:rPr b="1" i="1" lang="en-US" sz="3200" spc="-1" strike="noStrike">
                <a:latin typeface="Tahoma"/>
              </a:rPr>
              <a:t>method</a:t>
            </a:r>
            <a:r>
              <a:rPr b="0" lang="en-US" sz="3200" spc="-1" strike="noStrike">
                <a:latin typeface="Tahoma"/>
              </a:rPr>
              <a:t> (</a:t>
            </a:r>
            <a:r>
              <a:rPr b="0" i="1" lang="en-US" sz="3200" spc="-1" strike="noStrike">
                <a:latin typeface="Tahoma"/>
              </a:rPr>
              <a:t>get</a:t>
            </a:r>
            <a:r>
              <a:rPr b="0" lang="en-US" sz="3200" spc="-1" strike="noStrike">
                <a:latin typeface="Tahoma"/>
              </a:rPr>
              <a:t> or </a:t>
            </a:r>
            <a:r>
              <a:rPr b="0" i="1" lang="en-US" sz="3200" spc="-1" strike="noStrike">
                <a:latin typeface="Tahoma"/>
              </a:rPr>
              <a:t>post</a:t>
            </a:r>
            <a:r>
              <a:rPr b="0" lang="en-US" sz="3200" spc="-1" strike="noStrike">
                <a:latin typeface="Tahoma"/>
              </a:rPr>
              <a:t>) – Specifies the HTTP method when sending the data in forms.</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rel (</a:t>
            </a:r>
            <a:r>
              <a:rPr b="0" i="1" lang="en-US" sz="3200" spc="-1" strike="noStrike">
                <a:latin typeface="Tahoma"/>
              </a:rPr>
              <a:t>external</a:t>
            </a:r>
            <a:r>
              <a:rPr b="0" lang="en-US" sz="3200" spc="-1" strike="noStrike">
                <a:latin typeface="Tahoma"/>
              </a:rPr>
              <a:t> or </a:t>
            </a:r>
            <a:r>
              <a:rPr b="0" i="1" lang="en-US" sz="3200" spc="-1" strike="noStrike">
                <a:latin typeface="Tahoma"/>
              </a:rPr>
              <a:t>help</a:t>
            </a:r>
            <a:r>
              <a:rPr b="0" lang="en-US" sz="3200" spc="-1" strike="noStrike">
                <a:latin typeface="Tahoma"/>
              </a:rPr>
              <a:t> or </a:t>
            </a:r>
            <a:r>
              <a:rPr b="0" i="1" lang="en-US" sz="3200" spc="-1" strike="noStrike">
                <a:latin typeface="Tahoma"/>
              </a:rPr>
              <a:t>license</a:t>
            </a:r>
            <a:r>
              <a:rPr b="0" lang="en-US" sz="3200" spc="-1" strike="noStrike">
                <a:latin typeface="Tahoma"/>
              </a:rPr>
              <a:t> or </a:t>
            </a:r>
            <a:r>
              <a:rPr b="0" i="1" lang="en-US" sz="3200" spc="-1" strike="noStrike">
                <a:latin typeface="Tahoma"/>
              </a:rPr>
              <a:t>next</a:t>
            </a:r>
            <a:r>
              <a:rPr b="0" lang="en-US" sz="3200" spc="-1" strike="noStrike">
                <a:latin typeface="Tahoma"/>
              </a:rPr>
              <a:t> or </a:t>
            </a:r>
            <a:r>
              <a:rPr b="0" i="1" lang="en-US" sz="3200" spc="-1" strike="noStrike">
                <a:latin typeface="Tahoma"/>
              </a:rPr>
              <a:t>nofollow</a:t>
            </a:r>
            <a:r>
              <a:rPr b="0" lang="en-US" sz="3200" spc="-1" strike="noStrike">
                <a:latin typeface="Tahoma"/>
              </a:rPr>
              <a:t> or </a:t>
            </a:r>
            <a:r>
              <a:rPr b="0" i="1" lang="en-US" sz="3200" spc="-1" strike="noStrike">
                <a:latin typeface="Tahoma"/>
              </a:rPr>
              <a:t>noopener</a:t>
            </a:r>
            <a:r>
              <a:rPr b="0" lang="en-US" sz="3200" spc="-1" strike="noStrike">
                <a:latin typeface="Tahoma"/>
              </a:rPr>
              <a:t> or </a:t>
            </a:r>
            <a:r>
              <a:rPr b="0" i="1" lang="en-US" sz="3200" spc="-1" strike="noStrike">
                <a:latin typeface="Tahoma"/>
              </a:rPr>
              <a:t>noreferrer</a:t>
            </a:r>
            <a:r>
              <a:rPr b="0" lang="en-US" sz="3200" spc="-1" strike="noStrike">
                <a:latin typeface="Tahoma"/>
              </a:rPr>
              <a:t> or </a:t>
            </a:r>
            <a:r>
              <a:rPr b="0" i="1" lang="en-US" sz="3200" spc="-1" strike="noStrike">
                <a:latin typeface="Tahoma"/>
              </a:rPr>
              <a:t>opener</a:t>
            </a:r>
            <a:r>
              <a:rPr b="0" lang="en-US" sz="3200" spc="-1" strike="noStrike">
                <a:latin typeface="Tahoma"/>
              </a:rPr>
              <a:t> or </a:t>
            </a:r>
            <a:r>
              <a:rPr b="0" i="1" lang="en-US" sz="3200" spc="-1" strike="noStrike">
                <a:latin typeface="Tahoma"/>
              </a:rPr>
              <a:t>prev</a:t>
            </a:r>
            <a:r>
              <a:rPr b="0" lang="en-US" sz="3200" spc="-1" strike="noStrike">
                <a:latin typeface="Tahoma"/>
              </a:rPr>
              <a:t> or </a:t>
            </a:r>
            <a:r>
              <a:rPr b="0" i="1" lang="en-US" sz="3200" spc="-1" strike="noStrike">
                <a:latin typeface="Tahoma"/>
              </a:rPr>
              <a:t>search</a:t>
            </a:r>
            <a:r>
              <a:rPr b="0" lang="en-US" sz="3200" spc="-1" strike="noStrike">
                <a:latin typeface="Tahoma"/>
              </a:rPr>
              <a:t>) – Specifies the relationship between a linked resource and the current document.</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191" name="" descr=""/>
          <p:cNvPicPr/>
          <p:nvPr/>
        </p:nvPicPr>
        <p:blipFill>
          <a:blip r:embed="rId1"/>
          <a:stretch/>
        </p:blipFill>
        <p:spPr>
          <a:xfrm>
            <a:off x="286200" y="274320"/>
            <a:ext cx="6652800" cy="2468880"/>
          </a:xfrm>
          <a:prstGeom prst="rect">
            <a:avLst/>
          </a:prstGeom>
          <a:ln w="0">
            <a:noFill/>
          </a:ln>
        </p:spPr>
      </p:pic>
      <p:pic>
        <p:nvPicPr>
          <p:cNvPr id="192" name="" descr=""/>
          <p:cNvPicPr/>
          <p:nvPr/>
        </p:nvPicPr>
        <p:blipFill>
          <a:blip r:embed="rId2"/>
          <a:stretch/>
        </p:blipFill>
        <p:spPr>
          <a:xfrm>
            <a:off x="731520" y="2911320"/>
            <a:ext cx="5677920" cy="2300760"/>
          </a:xfrm>
          <a:prstGeom prst="rect">
            <a:avLst/>
          </a:prstGeom>
          <a:ln w="0">
            <a:noFill/>
          </a:ln>
        </p:spPr>
      </p:pic>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504000" y="161640"/>
            <a:ext cx="9071640" cy="1075320"/>
          </a:xfrm>
          <a:prstGeom prst="rect">
            <a:avLst/>
          </a:prstGeom>
          <a:noFill/>
          <a:ln w="0">
            <a:noFill/>
          </a:ln>
        </p:spPr>
        <p:txBody>
          <a:bodyPr lIns="0" rIns="0" tIns="0" bIns="0" anchor="ctr">
            <a:noAutofit/>
          </a:bodyPr>
          <a:p>
            <a:pPr algn="ctr">
              <a:lnSpc>
                <a:spcPct val="100000"/>
              </a:lnSpc>
            </a:pPr>
            <a:r>
              <a:rPr b="0" lang="en-US" sz="4400" spc="-1" strike="noStrike">
                <a:latin typeface="Tahoma"/>
              </a:rPr>
              <a:t>Other &lt;textarea&gt; attributes </a:t>
            </a:r>
            <a:r>
              <a:rPr b="0" lang="en-US" sz="2600" spc="-1" strike="noStrike">
                <a:latin typeface="Tahoma"/>
              </a:rPr>
              <a:t>(values in the parentheses)</a:t>
            </a:r>
            <a:endParaRPr b="0" lang="en-US" sz="2600" spc="-1" strike="noStrike">
              <a:latin typeface="Tahoma"/>
            </a:endParaRPr>
          </a:p>
        </p:txBody>
      </p:sp>
      <p:sp>
        <p:nvSpPr>
          <p:cNvPr id="194" name="TextShape 2"/>
          <p:cNvSpPr txBox="1"/>
          <p:nvPr/>
        </p:nvSpPr>
        <p:spPr>
          <a:xfrm>
            <a:off x="504000" y="1326600"/>
            <a:ext cx="9071640" cy="3288240"/>
          </a:xfrm>
          <a:prstGeom prst="rect">
            <a:avLst/>
          </a:prstGeom>
          <a:noFill/>
          <a:ln w="0">
            <a:noFill/>
          </a:ln>
        </p:spPr>
        <p:txBody>
          <a:bodyPr lIns="0" rIns="0" tIns="0" bIns="0">
            <a:normAutofit fontScale="61000"/>
          </a:bodyPr>
          <a:p>
            <a:pPr marL="432000" indent="-324000">
              <a:spcBef>
                <a:spcPts val="1414"/>
              </a:spcBef>
              <a:buClr>
                <a:srgbClr val="000000"/>
              </a:buClr>
              <a:buSzPct val="45000"/>
              <a:buFont typeface="Wingdings" charset="2"/>
              <a:buChar char=""/>
            </a:pPr>
            <a:r>
              <a:rPr b="0" lang="en-US" sz="3200" spc="-1" strike="noStrike">
                <a:latin typeface="Tahoma"/>
              </a:rPr>
              <a:t>autofocus  Specifies that a text area should automatically get focus when the page loads.</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dirname ( </a:t>
            </a:r>
            <a:r>
              <a:rPr b="0" i="1" lang="en-US" sz="3200" spc="-1" strike="noStrike">
                <a:latin typeface="Tahoma"/>
              </a:rPr>
              <a:t>textareaname.dir</a:t>
            </a:r>
            <a:r>
              <a:rPr b="0" lang="en-US" sz="3200" spc="-1" strike="noStrike">
                <a:latin typeface="Tahoma"/>
              </a:rPr>
              <a:t> ) Specifies that the text direction of the textarea will be submitted.</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disabled  Specifies that a text area should be disabled.</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form ( </a:t>
            </a:r>
            <a:r>
              <a:rPr b="0" i="1" lang="en-US" sz="3200" spc="-1" strike="noStrike">
                <a:latin typeface="Tahoma"/>
              </a:rPr>
              <a:t>form_id</a:t>
            </a:r>
            <a:r>
              <a:rPr b="0" lang="en-US" sz="3200" spc="-1" strike="noStrike">
                <a:latin typeface="Tahoma"/>
              </a:rPr>
              <a:t> ) Specifies which form the text area belongs to.</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504000" y="24120"/>
            <a:ext cx="9071640" cy="1351080"/>
          </a:xfrm>
          <a:prstGeom prst="rect">
            <a:avLst/>
          </a:prstGeom>
          <a:noFill/>
          <a:ln w="0">
            <a:noFill/>
          </a:ln>
        </p:spPr>
        <p:txBody>
          <a:bodyPr lIns="0" rIns="0" tIns="0" bIns="0" anchor="ctr">
            <a:noAutofit/>
          </a:bodyPr>
          <a:p>
            <a:pPr algn="ctr">
              <a:lnSpc>
                <a:spcPct val="100000"/>
              </a:lnSpc>
            </a:pPr>
            <a:r>
              <a:rPr b="0" lang="en-US" sz="4400" spc="-1" strike="noStrike">
                <a:latin typeface="Tahoma"/>
              </a:rPr>
              <a:t>Other &lt;textarea&gt; attributes </a:t>
            </a:r>
            <a:r>
              <a:rPr b="0" lang="en-US" sz="2600" spc="-1" strike="noStrike">
                <a:latin typeface="Tahoma"/>
              </a:rPr>
              <a:t>(values in the parentheses) </a:t>
            </a:r>
            <a:r>
              <a:rPr b="0" lang="en-US" sz="4400" spc="-1" strike="noStrike">
                <a:latin typeface="Tahoma"/>
              </a:rPr>
              <a:t>(continued)</a:t>
            </a:r>
            <a:endParaRPr b="0" lang="en-US" sz="4400" spc="-1" strike="noStrike">
              <a:latin typeface="Tahoma"/>
            </a:endParaRPr>
          </a:p>
        </p:txBody>
      </p:sp>
      <p:sp>
        <p:nvSpPr>
          <p:cNvPr id="196" name="TextShape 2"/>
          <p:cNvSpPr txBox="1"/>
          <p:nvPr/>
        </p:nvSpPr>
        <p:spPr>
          <a:xfrm>
            <a:off x="504000" y="1326600"/>
            <a:ext cx="9071640" cy="3288240"/>
          </a:xfrm>
          <a:prstGeom prst="rect">
            <a:avLst/>
          </a:prstGeom>
          <a:noFill/>
          <a:ln w="0">
            <a:noFill/>
          </a:ln>
        </p:spPr>
        <p:txBody>
          <a:bodyPr lIns="0" rIns="0" tIns="0" bIns="0">
            <a:normAutofit fontScale="33000"/>
          </a:bodyPr>
          <a:p>
            <a:pPr marL="432000" indent="-324000">
              <a:lnSpc>
                <a:spcPct val="100000"/>
              </a:lnSpc>
              <a:spcBef>
                <a:spcPts val="1414"/>
              </a:spcBef>
              <a:buClr>
                <a:srgbClr val="000000"/>
              </a:buClr>
              <a:buSzPct val="45000"/>
              <a:buFont typeface="Wingdings" charset="2"/>
              <a:buChar char=""/>
            </a:pPr>
            <a:r>
              <a:rPr b="0" lang="en-US" sz="3200" spc="-1" strike="noStrike">
                <a:latin typeface="Tahoma"/>
              </a:rPr>
              <a:t>maxlength ( </a:t>
            </a:r>
            <a:r>
              <a:rPr b="0" i="1" lang="en-US" sz="3200" spc="-1" strike="noStrike">
                <a:latin typeface="Tahoma"/>
              </a:rPr>
              <a:t>number</a:t>
            </a:r>
            <a:r>
              <a:rPr b="0" lang="en-US" sz="3200" spc="-1" strike="noStrike">
                <a:latin typeface="Tahoma"/>
              </a:rPr>
              <a:t> ) Specifies the maximum number of characters allowed in the text area</a:t>
            </a:r>
            <a:endParaRPr b="0" lang="en-US" sz="3200" spc="-1" strike="noStrike">
              <a:latin typeface="Tahoma"/>
            </a:endParaRPr>
          </a:p>
          <a:p>
            <a:pPr marL="432000" indent="-324000">
              <a:lnSpc>
                <a:spcPct val="100000"/>
              </a:lnSpc>
              <a:spcBef>
                <a:spcPts val="1414"/>
              </a:spcBef>
              <a:buClr>
                <a:srgbClr val="000000"/>
              </a:buClr>
              <a:buSzPct val="45000"/>
              <a:buFont typeface="Wingdings" charset="2"/>
              <a:buChar char=""/>
            </a:pPr>
            <a:r>
              <a:rPr b="0" lang="en-US" sz="3200" spc="-1" strike="noStrike">
                <a:latin typeface="Tahoma"/>
              </a:rPr>
              <a:t>name ( </a:t>
            </a:r>
            <a:r>
              <a:rPr b="0" i="1" lang="en-US" sz="3200" spc="-1" strike="noStrike">
                <a:latin typeface="Tahoma"/>
              </a:rPr>
              <a:t>text</a:t>
            </a:r>
            <a:r>
              <a:rPr b="0" lang="en-US" sz="3200" spc="-1" strike="noStrike">
                <a:latin typeface="Tahoma"/>
              </a:rPr>
              <a:t> ) Specifies a name for a text area</a:t>
            </a:r>
            <a:endParaRPr b="0" lang="en-US" sz="3200" spc="-1" strike="noStrike">
              <a:latin typeface="Tahoma"/>
            </a:endParaRPr>
          </a:p>
          <a:p>
            <a:pPr marL="432000" indent="-324000">
              <a:lnSpc>
                <a:spcPct val="100000"/>
              </a:lnSpc>
              <a:spcBef>
                <a:spcPts val="1414"/>
              </a:spcBef>
              <a:buClr>
                <a:srgbClr val="000000"/>
              </a:buClr>
              <a:buSzPct val="45000"/>
              <a:buFont typeface="Wingdings" charset="2"/>
              <a:buChar char=""/>
            </a:pPr>
            <a:r>
              <a:rPr b="0" lang="en-US" sz="3200" spc="-1" strike="noStrike">
                <a:latin typeface="Tahoma"/>
              </a:rPr>
              <a:t>placeholder ( </a:t>
            </a:r>
            <a:r>
              <a:rPr b="0" i="1" lang="en-US" sz="3200" spc="-1" strike="noStrike">
                <a:latin typeface="Tahoma"/>
              </a:rPr>
              <a:t>text</a:t>
            </a:r>
            <a:r>
              <a:rPr b="0" lang="en-US" sz="3200" spc="-1" strike="noStrike">
                <a:latin typeface="Tahoma"/>
              </a:rPr>
              <a:t> ) Specifies a short hint that describes the expected value of a text area</a:t>
            </a:r>
            <a:endParaRPr b="0" lang="en-US" sz="3200" spc="-1" strike="noStrike">
              <a:latin typeface="Tahoma"/>
            </a:endParaRPr>
          </a:p>
          <a:p>
            <a:pPr marL="432000" indent="-324000">
              <a:lnSpc>
                <a:spcPct val="100000"/>
              </a:lnSpc>
              <a:spcBef>
                <a:spcPts val="1414"/>
              </a:spcBef>
              <a:buClr>
                <a:srgbClr val="000000"/>
              </a:buClr>
              <a:buSzPct val="45000"/>
              <a:buFont typeface="Wingdings" charset="2"/>
              <a:buChar char=""/>
            </a:pPr>
            <a:r>
              <a:rPr b="0" lang="en-US" sz="3200" spc="-1" strike="noStrike">
                <a:latin typeface="Tahoma"/>
              </a:rPr>
              <a:t>readonly  Specifies that a text area should be read-only</a:t>
            </a:r>
            <a:endParaRPr b="0" lang="en-US" sz="3200" spc="-1" strike="noStrike">
              <a:latin typeface="Tahoma"/>
            </a:endParaRPr>
          </a:p>
          <a:p>
            <a:pPr marL="432000" indent="-324000">
              <a:lnSpc>
                <a:spcPct val="100000"/>
              </a:lnSpc>
              <a:spcBef>
                <a:spcPts val="1414"/>
              </a:spcBef>
              <a:buClr>
                <a:srgbClr val="000000"/>
              </a:buClr>
              <a:buSzPct val="45000"/>
              <a:buFont typeface="Wingdings" charset="2"/>
              <a:buChar char=""/>
            </a:pPr>
            <a:r>
              <a:rPr b="0" lang="en-US" sz="3200" spc="-1" strike="noStrike">
                <a:latin typeface="Tahoma"/>
              </a:rPr>
              <a:t>required  Specifies that a text area is required/must be filled out</a:t>
            </a:r>
            <a:endParaRPr b="0" lang="en-US" sz="3200" spc="-1" strike="noStrike">
              <a:latin typeface="Tahoma"/>
            </a:endParaRPr>
          </a:p>
          <a:p>
            <a:pPr marL="432000" indent="-324000">
              <a:lnSpc>
                <a:spcPct val="100000"/>
              </a:lnSpc>
              <a:spcBef>
                <a:spcPts val="1414"/>
              </a:spcBef>
              <a:buClr>
                <a:srgbClr val="000000"/>
              </a:buClr>
              <a:buSzPct val="45000"/>
              <a:buFont typeface="Wingdings" charset="2"/>
              <a:buChar char=""/>
            </a:pPr>
            <a:r>
              <a:rPr b="0" lang="en-US" sz="3200" spc="-1" strike="noStrike">
                <a:latin typeface="Tahoma"/>
              </a:rPr>
              <a:t>wrap ( </a:t>
            </a:r>
            <a:r>
              <a:rPr b="0" i="1" lang="en-US" sz="3200" spc="-1" strike="noStrike">
                <a:latin typeface="Tahoma"/>
              </a:rPr>
              <a:t>hard</a:t>
            </a:r>
            <a:r>
              <a:rPr b="0" lang="en-US" sz="3200" spc="-1" strike="noStrike">
                <a:latin typeface="Tahoma"/>
              </a:rPr>
              <a:t> or </a:t>
            </a:r>
            <a:r>
              <a:rPr b="0" i="1" lang="en-US" sz="3200" spc="-1" strike="noStrike">
                <a:latin typeface="Tahoma"/>
              </a:rPr>
              <a:t>soft</a:t>
            </a:r>
            <a:r>
              <a:rPr b="0" lang="en-US" sz="3200" spc="-1" strike="noStrike">
                <a:latin typeface="Tahoma"/>
              </a:rPr>
              <a:t> ) Specifies how the text in a text area is to be wrapped when submitted in a form</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548640" y="2345400"/>
            <a:ext cx="9071640" cy="946440"/>
          </a:xfrm>
          <a:prstGeom prst="rect">
            <a:avLst/>
          </a:prstGeom>
          <a:noFill/>
          <a:ln w="0">
            <a:noFill/>
          </a:ln>
        </p:spPr>
        <p:txBody>
          <a:bodyPr lIns="0" rIns="0" tIns="0" bIns="0" anchor="ctr">
            <a:noAutofit/>
          </a:bodyPr>
          <a:p>
            <a:pPr algn="ctr"/>
            <a:r>
              <a:rPr b="0" lang="en-US" sz="4400" spc="-1" strike="noStrike">
                <a:latin typeface="Tahoma"/>
              </a:rPr>
              <a:t>&lt;option&gt;</a:t>
            </a:r>
            <a:endParaRPr b="0" lang="en-US" sz="4400" spc="-1" strike="noStrike">
              <a:latin typeface="Tahoma"/>
            </a:endParaRPr>
          </a:p>
        </p:txBody>
      </p:sp>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504000" y="226080"/>
            <a:ext cx="9071640" cy="946440"/>
          </a:xfrm>
          <a:prstGeom prst="rect">
            <a:avLst/>
          </a:prstGeom>
          <a:noFill/>
          <a:ln w="0">
            <a:noFill/>
          </a:ln>
        </p:spPr>
        <p:txBody>
          <a:bodyPr lIns="0" rIns="0" tIns="0" bIns="0" anchor="ctr">
            <a:noAutofit/>
          </a:bodyPr>
          <a:p>
            <a:pPr algn="ctr">
              <a:lnSpc>
                <a:spcPct val="100000"/>
              </a:lnSpc>
            </a:pPr>
            <a:r>
              <a:rPr b="0" lang="en-US" sz="4400" spc="-1" strike="noStrike">
                <a:latin typeface="Tahoma"/>
                <a:ea typeface="Microsoft YaHei"/>
              </a:rPr>
              <a:t>&lt;option&gt;</a:t>
            </a:r>
            <a:r>
              <a:rPr b="0" lang="en-US" sz="4400" spc="-1" strike="noStrike">
                <a:latin typeface="Tahoma"/>
              </a:rPr>
              <a:t> Tag</a:t>
            </a:r>
            <a:endParaRPr b="0" lang="en-US" sz="4400" spc="-1" strike="noStrike">
              <a:latin typeface="Tahoma"/>
            </a:endParaRPr>
          </a:p>
        </p:txBody>
      </p:sp>
      <p:sp>
        <p:nvSpPr>
          <p:cNvPr id="199" name="TextShape 2"/>
          <p:cNvSpPr txBox="1"/>
          <p:nvPr/>
        </p:nvSpPr>
        <p:spPr>
          <a:xfrm>
            <a:off x="504000" y="1326600"/>
            <a:ext cx="9071640" cy="3288240"/>
          </a:xfrm>
          <a:prstGeom prst="rect">
            <a:avLst/>
          </a:prstGeom>
          <a:noFill/>
          <a:ln w="0">
            <a:noFill/>
          </a:ln>
        </p:spPr>
        <p:txBody>
          <a:bodyPr lIns="0" rIns="0" tIns="0" bIns="0">
            <a:normAutofit/>
          </a:bodyPr>
          <a:p>
            <a:pPr marL="432000" indent="-324000">
              <a:spcBef>
                <a:spcPts val="1414"/>
              </a:spcBef>
              <a:buClr>
                <a:srgbClr val="000000"/>
              </a:buClr>
              <a:buSzPct val="45000"/>
              <a:buFont typeface="Wingdings" charset="2"/>
              <a:buChar char=""/>
            </a:pPr>
            <a:r>
              <a:rPr b="0" lang="en-US" sz="3200" spc="-1" strike="noStrike">
                <a:latin typeface="Tahoma"/>
              </a:rPr>
              <a:t>Defines the options in the list.</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Usually goes inside &lt;select&gt;, &lt;optgroup&gt;, &lt;datalist&gt; tags.</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Should have </a:t>
            </a:r>
            <a:r>
              <a:rPr b="0" i="1" lang="en-US" sz="3200" spc="-1" strike="noStrike">
                <a:latin typeface="Tahoma"/>
              </a:rPr>
              <a:t>value</a:t>
            </a:r>
            <a:r>
              <a:rPr b="0" lang="en-US" sz="3200" spc="-1" strike="noStrike">
                <a:latin typeface="Tahoma"/>
              </a:rPr>
              <a:t> attribute if it is used lonely.</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504000" y="226080"/>
            <a:ext cx="9071640" cy="946440"/>
          </a:xfrm>
          <a:prstGeom prst="rect">
            <a:avLst/>
          </a:prstGeom>
          <a:noFill/>
          <a:ln w="0">
            <a:noFill/>
          </a:ln>
        </p:spPr>
        <p:txBody>
          <a:bodyPr lIns="0" rIns="0" tIns="0" bIns="0" anchor="ctr">
            <a:noAutofit/>
          </a:bodyPr>
          <a:p>
            <a:pPr algn="ctr">
              <a:lnSpc>
                <a:spcPct val="100000"/>
              </a:lnSpc>
            </a:pPr>
            <a:r>
              <a:rPr b="0" lang="en-US" sz="4400" spc="-1" strike="noStrike">
                <a:latin typeface="Tahoma"/>
                <a:ea typeface="Microsoft YaHei"/>
              </a:rPr>
              <a:t>&lt;option&gt; attributes</a:t>
            </a:r>
            <a:r>
              <a:rPr b="0" lang="en-US" sz="2600" spc="-1" strike="noStrike">
                <a:latin typeface="Tahoma"/>
                <a:ea typeface="Microsoft YaHei"/>
              </a:rPr>
              <a:t> </a:t>
            </a:r>
            <a:r>
              <a:rPr b="0" lang="en-US" sz="2600" spc="-1" strike="noStrike">
                <a:latin typeface="Tahoma"/>
              </a:rPr>
              <a:t>(values in the parentheses)</a:t>
            </a:r>
            <a:endParaRPr b="0" lang="en-US" sz="2600" spc="-1" strike="noStrike">
              <a:latin typeface="Tahoma"/>
            </a:endParaRPr>
          </a:p>
        </p:txBody>
      </p:sp>
      <p:sp>
        <p:nvSpPr>
          <p:cNvPr id="201" name="TextShape 2"/>
          <p:cNvSpPr txBox="1"/>
          <p:nvPr/>
        </p:nvSpPr>
        <p:spPr>
          <a:xfrm>
            <a:off x="504000" y="1326600"/>
            <a:ext cx="9071640" cy="3288240"/>
          </a:xfrm>
          <a:prstGeom prst="rect">
            <a:avLst/>
          </a:prstGeom>
          <a:noFill/>
          <a:ln w="0">
            <a:noFill/>
          </a:ln>
        </p:spPr>
        <p:txBody>
          <a:bodyPr lIns="0" rIns="0" tIns="0" bIns="0">
            <a:normAutofit fontScale="61000"/>
          </a:bodyPr>
          <a:p>
            <a:pPr marL="432000" indent="-324000">
              <a:spcBef>
                <a:spcPts val="1414"/>
              </a:spcBef>
              <a:buClr>
                <a:srgbClr val="000000"/>
              </a:buClr>
              <a:buSzPct val="45000"/>
              <a:buFont typeface="Wingdings" charset="2"/>
              <a:buChar char=""/>
            </a:pPr>
            <a:r>
              <a:rPr b="0" lang="en-US" sz="3200" spc="-1" strike="noStrike">
                <a:latin typeface="Tahoma"/>
              </a:rPr>
              <a:t>disabled   Specifies that an option should be disabled</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label ( </a:t>
            </a:r>
            <a:r>
              <a:rPr b="0" i="1" lang="en-US" sz="3200" spc="-1" strike="noStrike">
                <a:latin typeface="Tahoma"/>
              </a:rPr>
              <a:t>text</a:t>
            </a:r>
            <a:r>
              <a:rPr b="0" lang="en-US" sz="3200" spc="-1" strike="noStrike">
                <a:latin typeface="Tahoma"/>
              </a:rPr>
              <a:t> ) Specifies a shorter label for an option</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selected   Specifies that an option should be pre-selected when the page loads</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value ( </a:t>
            </a:r>
            <a:r>
              <a:rPr b="0" i="1" lang="en-US" sz="3200" spc="-1" strike="noStrike">
                <a:latin typeface="Tahoma"/>
              </a:rPr>
              <a:t>text</a:t>
            </a:r>
            <a:r>
              <a:rPr b="0" lang="en-US" sz="3200" spc="-1" strike="noStrike">
                <a:latin typeface="Tahoma"/>
              </a:rPr>
              <a:t> ) Specifies the value to be sent to a server</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548640" y="2345400"/>
            <a:ext cx="9071640" cy="946440"/>
          </a:xfrm>
          <a:prstGeom prst="rect">
            <a:avLst/>
          </a:prstGeom>
          <a:noFill/>
          <a:ln w="0">
            <a:noFill/>
          </a:ln>
        </p:spPr>
        <p:txBody>
          <a:bodyPr lIns="0" rIns="0" tIns="0" bIns="0" anchor="ctr">
            <a:noAutofit/>
          </a:bodyPr>
          <a:p>
            <a:pPr algn="ctr"/>
            <a:r>
              <a:rPr b="0" lang="en-US" sz="4400" spc="-1" strike="noStrike">
                <a:latin typeface="Tahoma"/>
              </a:rPr>
              <a:t>&lt;select&gt;</a:t>
            </a:r>
            <a:endParaRPr b="0" lang="en-US" sz="4400" spc="-1" strike="noStrike">
              <a:latin typeface="Tahoma"/>
            </a:endParaRPr>
          </a:p>
        </p:txBody>
      </p:sp>
    </p:spTree>
  </p:cSld>
  <mc:AlternateContent>
    <mc:Choice Requires="p14">
      <p:transition spd="slow" p14:dur="2000"/>
    </mc:Choice>
    <mc:Fallback>
      <p:transition spd="slow"/>
    </mc:Fallback>
  </mc:AlternateContent>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504000" y="226080"/>
            <a:ext cx="9071640" cy="946440"/>
          </a:xfrm>
          <a:prstGeom prst="rect">
            <a:avLst/>
          </a:prstGeom>
          <a:noFill/>
          <a:ln w="0">
            <a:noFill/>
          </a:ln>
        </p:spPr>
        <p:txBody>
          <a:bodyPr lIns="0" rIns="0" tIns="0" bIns="0" anchor="ctr">
            <a:noAutofit/>
          </a:bodyPr>
          <a:p>
            <a:pPr algn="ctr">
              <a:lnSpc>
                <a:spcPct val="100000"/>
              </a:lnSpc>
            </a:pPr>
            <a:r>
              <a:rPr b="0" lang="en-US" sz="4400" spc="-1" strike="noStrike">
                <a:latin typeface="Tahoma"/>
              </a:rPr>
              <a:t>&lt;select&gt; tag</a:t>
            </a:r>
            <a:endParaRPr b="0" lang="en-US" sz="4400" spc="-1" strike="noStrike">
              <a:latin typeface="Tahoma"/>
            </a:endParaRPr>
          </a:p>
        </p:txBody>
      </p:sp>
      <p:sp>
        <p:nvSpPr>
          <p:cNvPr id="204" name="TextShape 2"/>
          <p:cNvSpPr txBox="1"/>
          <p:nvPr/>
        </p:nvSpPr>
        <p:spPr>
          <a:xfrm>
            <a:off x="504000" y="1326600"/>
            <a:ext cx="9071640" cy="3288240"/>
          </a:xfrm>
          <a:prstGeom prst="rect">
            <a:avLst/>
          </a:prstGeom>
          <a:noFill/>
          <a:ln w="0">
            <a:noFill/>
          </a:ln>
        </p:spPr>
        <p:txBody>
          <a:bodyPr lIns="0" rIns="0" tIns="0" bIns="0">
            <a:normAutofit fontScale="91000"/>
          </a:bodyPr>
          <a:p>
            <a:pPr marL="432000" indent="-324000">
              <a:spcBef>
                <a:spcPts val="1414"/>
              </a:spcBef>
              <a:buClr>
                <a:srgbClr val="000000"/>
              </a:buClr>
              <a:buSzPct val="45000"/>
              <a:buFont typeface="Wingdings" charset="2"/>
              <a:buChar char=""/>
            </a:pPr>
            <a:r>
              <a:rPr b="0" lang="en-US" sz="3200" spc="-1" strike="noStrike">
                <a:latin typeface="Tahoma"/>
              </a:rPr>
              <a:t>Creates a drop-down list.</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Often used to collect data.</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To submit the data, it is important to reference the form data by </a:t>
            </a:r>
            <a:r>
              <a:rPr b="0" i="1" lang="en-US" sz="3200" spc="-1" strike="noStrike">
                <a:latin typeface="Tahoma"/>
              </a:rPr>
              <a:t>name</a:t>
            </a:r>
            <a:r>
              <a:rPr b="0" lang="en-US" sz="3200" spc="-1" strike="noStrike">
                <a:latin typeface="Tahoma"/>
              </a:rPr>
              <a:t> attribute.</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To associate with the label, </a:t>
            </a:r>
            <a:r>
              <a:rPr b="0" i="1" lang="en-US" sz="3200" spc="-1" strike="noStrike">
                <a:latin typeface="Tahoma"/>
              </a:rPr>
              <a:t>id</a:t>
            </a:r>
            <a:r>
              <a:rPr b="0" lang="en-US" sz="3200" spc="-1" strike="noStrike">
                <a:latin typeface="Tahoma"/>
              </a:rPr>
              <a:t> attribute is required.</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504000" y="226080"/>
            <a:ext cx="9071640" cy="946440"/>
          </a:xfrm>
          <a:prstGeom prst="rect">
            <a:avLst/>
          </a:prstGeom>
          <a:noFill/>
          <a:ln w="0">
            <a:noFill/>
          </a:ln>
        </p:spPr>
        <p:txBody>
          <a:bodyPr lIns="0" rIns="0" tIns="0" bIns="0" anchor="ctr">
            <a:noAutofit/>
          </a:bodyPr>
          <a:p>
            <a:pPr algn="ctr">
              <a:lnSpc>
                <a:spcPct val="100000"/>
              </a:lnSpc>
            </a:pPr>
            <a:r>
              <a:rPr b="0" lang="en-US" sz="4400" spc="-1" strike="noStrike">
                <a:latin typeface="Tahoma"/>
              </a:rPr>
              <a:t>&lt;select&gt; tag</a:t>
            </a:r>
            <a:endParaRPr b="0" lang="en-US" sz="4400" spc="-1" strike="noStrike">
              <a:latin typeface="Tahoma"/>
            </a:endParaRPr>
          </a:p>
        </p:txBody>
      </p:sp>
      <p:sp>
        <p:nvSpPr>
          <p:cNvPr id="206" name="TextShape 2"/>
          <p:cNvSpPr txBox="1"/>
          <p:nvPr/>
        </p:nvSpPr>
        <p:spPr>
          <a:xfrm>
            <a:off x="548640" y="1062360"/>
            <a:ext cx="4846320" cy="3692520"/>
          </a:xfrm>
          <a:prstGeom prst="rect">
            <a:avLst/>
          </a:prstGeom>
          <a:noFill/>
          <a:ln w="0">
            <a:noFill/>
          </a:ln>
        </p:spPr>
        <p:txBody>
          <a:bodyPr lIns="90000" rIns="90000" tIns="45000" bIns="45000">
            <a:noAutofit/>
          </a:bodyPr>
          <a:p>
            <a:r>
              <a:rPr b="0" lang="en-US" sz="1800" spc="-1" strike="noStrike">
                <a:latin typeface="Arial"/>
              </a:rPr>
              <a:t>&lt;!DOCTYPE html&gt;</a:t>
            </a:r>
            <a:endParaRPr b="0" lang="en-US" sz="1800" spc="-1" strike="noStrike">
              <a:latin typeface="Arial"/>
            </a:endParaRPr>
          </a:p>
          <a:p>
            <a:r>
              <a:rPr b="0" lang="en-US" sz="1800" spc="-1" strike="noStrike">
                <a:latin typeface="Arial"/>
              </a:rPr>
              <a:t>&lt;html&gt;</a:t>
            </a:r>
            <a:endParaRPr b="0" lang="en-US" sz="1800" spc="-1" strike="noStrike">
              <a:latin typeface="Arial"/>
            </a:endParaRPr>
          </a:p>
          <a:p>
            <a:r>
              <a:rPr b="0" lang="en-US" sz="1800" spc="-1" strike="noStrike">
                <a:latin typeface="Arial"/>
              </a:rPr>
              <a:t>&lt;body&gt;</a:t>
            </a:r>
            <a:endParaRPr b="0" lang="en-US" sz="1800" spc="-1" strike="noStrike">
              <a:latin typeface="Arial"/>
            </a:endParaRPr>
          </a:p>
          <a:p>
            <a:r>
              <a:rPr b="0" lang="en-US" sz="1800" spc="-1" strike="noStrike">
                <a:latin typeface="Arial"/>
              </a:rPr>
              <a:t>&lt;label for="cars"&gt;Choose a car:&lt;/label&gt;</a:t>
            </a:r>
            <a:endParaRPr b="0" lang="en-US" sz="1800" spc="-1" strike="noStrike">
              <a:latin typeface="Arial"/>
            </a:endParaRPr>
          </a:p>
          <a:p>
            <a:endParaRPr b="0" lang="en-US" sz="1800" spc="-1" strike="noStrike">
              <a:latin typeface="Arial"/>
            </a:endParaRPr>
          </a:p>
          <a:p>
            <a:r>
              <a:rPr b="0" lang="en-US" sz="1800" spc="-1" strike="noStrike">
                <a:latin typeface="Arial"/>
              </a:rPr>
              <a:t>&lt;select id="cars"&gt;</a:t>
            </a:r>
            <a:endParaRPr b="0" lang="en-US" sz="1800" spc="-1" strike="noStrike">
              <a:latin typeface="Arial"/>
            </a:endParaRPr>
          </a:p>
          <a:p>
            <a:r>
              <a:rPr b="0" lang="en-US" sz="1800" spc="-1" strike="noStrike">
                <a:latin typeface="Arial"/>
              </a:rPr>
              <a:t>&lt;option value="volvo"&gt;Volvo&lt;/option&gt;</a:t>
            </a:r>
            <a:endParaRPr b="0" lang="en-US" sz="1800" spc="-1" strike="noStrike">
              <a:latin typeface="Arial"/>
            </a:endParaRPr>
          </a:p>
          <a:p>
            <a:r>
              <a:rPr b="0" lang="en-US" sz="1800" spc="-1" strike="noStrike">
                <a:latin typeface="Arial"/>
              </a:rPr>
              <a:t>&lt;option value="saab"&gt;Saab&lt;/option&gt;</a:t>
            </a:r>
            <a:endParaRPr b="0" lang="en-US" sz="1800" spc="-1" strike="noStrike">
              <a:latin typeface="Arial"/>
            </a:endParaRPr>
          </a:p>
          <a:p>
            <a:r>
              <a:rPr b="0" lang="en-US" sz="1800" spc="-1" strike="noStrike">
                <a:latin typeface="Arial"/>
              </a:rPr>
              <a:t>&lt;option value="opel"&gt;Opel&lt;/option&gt;</a:t>
            </a:r>
            <a:endParaRPr b="0" lang="en-US" sz="1800" spc="-1" strike="noStrike">
              <a:latin typeface="Arial"/>
            </a:endParaRPr>
          </a:p>
          <a:p>
            <a:r>
              <a:rPr b="0" lang="en-US" sz="1800" spc="-1" strike="noStrike">
                <a:latin typeface="Arial"/>
              </a:rPr>
              <a:t>&lt;option value="audi"&gt;Audi&lt;/option&gt;</a:t>
            </a:r>
            <a:endParaRPr b="0" lang="en-US" sz="1800" spc="-1" strike="noStrike">
              <a:latin typeface="Arial"/>
            </a:endParaRPr>
          </a:p>
          <a:p>
            <a:r>
              <a:rPr b="0" lang="en-US" sz="1800" spc="-1" strike="noStrike">
                <a:latin typeface="Arial"/>
              </a:rPr>
              <a:t>&lt;/select&gt; </a:t>
            </a:r>
            <a:endParaRPr b="0" lang="en-US" sz="1800" spc="-1" strike="noStrike">
              <a:latin typeface="Arial"/>
            </a:endParaRPr>
          </a:p>
          <a:p>
            <a:r>
              <a:rPr b="0" lang="en-US" sz="1800" spc="-1" strike="noStrike">
                <a:latin typeface="Arial"/>
              </a:rPr>
              <a:t>&lt;/body&gt;</a:t>
            </a:r>
            <a:endParaRPr b="0" lang="en-US" sz="1800" spc="-1" strike="noStrike">
              <a:latin typeface="Arial"/>
            </a:endParaRPr>
          </a:p>
          <a:p>
            <a:r>
              <a:rPr b="0" lang="en-US" sz="1800" spc="-1" strike="noStrike">
                <a:latin typeface="Arial"/>
              </a:rPr>
              <a:t>&lt;/html&gt;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207" name="" descr=""/>
          <p:cNvPicPr/>
          <p:nvPr/>
        </p:nvPicPr>
        <p:blipFill>
          <a:blip r:embed="rId1"/>
          <a:stretch/>
        </p:blipFill>
        <p:spPr>
          <a:xfrm>
            <a:off x="99360" y="91440"/>
            <a:ext cx="3817080" cy="731520"/>
          </a:xfrm>
          <a:prstGeom prst="rect">
            <a:avLst/>
          </a:prstGeom>
          <a:ln w="0">
            <a:noFill/>
          </a:ln>
        </p:spPr>
      </p:pic>
      <p:pic>
        <p:nvPicPr>
          <p:cNvPr id="208" name="" descr=""/>
          <p:cNvPicPr/>
          <p:nvPr/>
        </p:nvPicPr>
        <p:blipFill>
          <a:blip r:embed="rId2"/>
          <a:stretch/>
        </p:blipFill>
        <p:spPr>
          <a:xfrm>
            <a:off x="78480" y="921240"/>
            <a:ext cx="2939040" cy="2736360"/>
          </a:xfrm>
          <a:prstGeom prst="rect">
            <a:avLst/>
          </a:prstGeom>
          <a:ln w="0">
            <a:noFill/>
          </a:ln>
        </p:spPr>
      </p:pic>
      <p:pic>
        <p:nvPicPr>
          <p:cNvPr id="209" name="" descr=""/>
          <p:cNvPicPr/>
          <p:nvPr/>
        </p:nvPicPr>
        <p:blipFill>
          <a:blip r:embed="rId3"/>
          <a:stretch/>
        </p:blipFill>
        <p:spPr>
          <a:xfrm>
            <a:off x="4741920" y="91440"/>
            <a:ext cx="3619080" cy="2834640"/>
          </a:xfrm>
          <a:prstGeom prst="rect">
            <a:avLst/>
          </a:prstGeom>
          <a:ln w="0">
            <a:noFill/>
          </a:ln>
        </p:spPr>
      </p:pic>
      <p:pic>
        <p:nvPicPr>
          <p:cNvPr id="210" name="" descr=""/>
          <p:cNvPicPr/>
          <p:nvPr/>
        </p:nvPicPr>
        <p:blipFill>
          <a:blip r:embed="rId4"/>
          <a:stretch/>
        </p:blipFill>
        <p:spPr>
          <a:xfrm>
            <a:off x="4754880" y="3385440"/>
            <a:ext cx="3200400" cy="131508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TextShape 1"/>
          <p:cNvSpPr txBox="1"/>
          <p:nvPr/>
        </p:nvSpPr>
        <p:spPr>
          <a:xfrm>
            <a:off x="504000" y="226080"/>
            <a:ext cx="9071640" cy="946440"/>
          </a:xfrm>
          <a:prstGeom prst="rect">
            <a:avLst/>
          </a:prstGeom>
          <a:noFill/>
          <a:ln w="0">
            <a:noFill/>
          </a:ln>
        </p:spPr>
        <p:txBody>
          <a:bodyPr lIns="0" rIns="0" tIns="0" bIns="0" anchor="ctr">
            <a:noAutofit/>
          </a:bodyPr>
          <a:p>
            <a:pPr marL="432000" indent="-324000" algn="ctr">
              <a:lnSpc>
                <a:spcPct val="100000"/>
              </a:lnSpc>
              <a:spcBef>
                <a:spcPts val="1414"/>
              </a:spcBef>
              <a:buClr>
                <a:srgbClr val="000000"/>
              </a:buClr>
              <a:buSzPct val="45000"/>
              <a:buFont typeface="Wingdings" charset="2"/>
              <a:buChar char=""/>
            </a:pPr>
            <a:r>
              <a:rPr b="0" i="1" lang="en-US" sz="4400" spc="-1" strike="noStrike">
                <a:latin typeface="Tahoma"/>
              </a:rPr>
              <a:t>enctype</a:t>
            </a:r>
            <a:r>
              <a:rPr b="0" lang="en-US" sz="4400" spc="-1" strike="noStrike">
                <a:latin typeface="Tahoma"/>
              </a:rPr>
              <a:t> attribute values</a:t>
            </a:r>
            <a:endParaRPr b="0" lang="en-US" sz="4400" spc="-1" strike="noStrike">
              <a:latin typeface="Tahoma"/>
            </a:endParaRPr>
          </a:p>
        </p:txBody>
      </p:sp>
      <p:sp>
        <p:nvSpPr>
          <p:cNvPr id="56" name="TextShape 2"/>
          <p:cNvSpPr txBox="1"/>
          <p:nvPr/>
        </p:nvSpPr>
        <p:spPr>
          <a:xfrm>
            <a:off x="504000" y="1326600"/>
            <a:ext cx="9071640" cy="3288240"/>
          </a:xfrm>
          <a:prstGeom prst="rect">
            <a:avLst/>
          </a:prstGeom>
          <a:noFill/>
          <a:ln w="0">
            <a:noFill/>
          </a:ln>
        </p:spPr>
        <p:txBody>
          <a:bodyPr lIns="0" rIns="0" tIns="0" bIns="0">
            <a:normAutofit fontScale="48000"/>
          </a:bodyPr>
          <a:p>
            <a:pPr marL="432000" indent="-324000">
              <a:spcBef>
                <a:spcPts val="1414"/>
              </a:spcBef>
              <a:buClr>
                <a:srgbClr val="000000"/>
              </a:buClr>
              <a:buSzPct val="45000"/>
              <a:buFont typeface="Wingdings" charset="2"/>
              <a:buChar char=""/>
            </a:pPr>
            <a:r>
              <a:rPr b="0" i="1" lang="en-US" sz="3200" spc="-1" strike="noStrike">
                <a:latin typeface="Tahoma"/>
              </a:rPr>
              <a:t>application/x-www-form-urlencoded</a:t>
            </a:r>
            <a:r>
              <a:rPr b="0" lang="en-US" sz="3200" spc="-1" strike="noStrike">
                <a:latin typeface="Tahoma"/>
              </a:rPr>
              <a:t> </a:t>
            </a:r>
            <a:r>
              <a:rPr b="0" lang="en-US" sz="3200" spc="-1" strike="noStrike">
                <a:latin typeface="Tahoma"/>
              </a:rPr>
              <a:t>  </a:t>
            </a:r>
            <a:r>
              <a:rPr b="0" lang="en-US" sz="3200" spc="-1" strike="noStrike">
                <a:latin typeface="Tahoma"/>
              </a:rPr>
              <a:t>Default. All characters are encoded before sent (spaces are converted to "+" symbols, and special characters are converted to ASCII HEX values)</a:t>
            </a:r>
            <a:endParaRPr b="0" lang="en-US" sz="3200" spc="-1" strike="noStrike">
              <a:latin typeface="Tahoma"/>
            </a:endParaRPr>
          </a:p>
          <a:p>
            <a:pPr marL="432000" indent="-324000">
              <a:spcBef>
                <a:spcPts val="1414"/>
              </a:spcBef>
              <a:buClr>
                <a:srgbClr val="000000"/>
              </a:buClr>
              <a:buSzPct val="45000"/>
              <a:buFont typeface="Wingdings" charset="2"/>
              <a:buChar char=""/>
            </a:pPr>
            <a:r>
              <a:rPr b="0" i="1" lang="en-US" sz="3200" spc="-1" strike="noStrike">
                <a:latin typeface="Tahoma"/>
              </a:rPr>
              <a:t>multipart/form-data</a:t>
            </a:r>
            <a:r>
              <a:rPr b="0" lang="en-US" sz="3200" spc="-1" strike="noStrike">
                <a:latin typeface="Tahoma"/>
              </a:rPr>
              <a:t>   No characters are encoded. This value is required when you are using forms that have a file upload control.</a:t>
            </a:r>
            <a:endParaRPr b="0" lang="en-US" sz="3200" spc="-1" strike="noStrike">
              <a:latin typeface="Tahoma"/>
            </a:endParaRPr>
          </a:p>
          <a:p>
            <a:pPr marL="432000" indent="-324000">
              <a:spcBef>
                <a:spcPts val="1414"/>
              </a:spcBef>
              <a:buClr>
                <a:srgbClr val="000000"/>
              </a:buClr>
              <a:buSzPct val="45000"/>
              <a:buFont typeface="Wingdings" charset="2"/>
              <a:buChar char=""/>
            </a:pPr>
            <a:r>
              <a:rPr b="0" i="1" lang="en-US" sz="3200" spc="-1" strike="noStrike">
                <a:latin typeface="Tahoma"/>
              </a:rPr>
              <a:t>text/plain</a:t>
            </a:r>
            <a:r>
              <a:rPr b="0" lang="en-US" sz="3200" spc="-1" strike="noStrike">
                <a:latin typeface="Tahoma"/>
              </a:rPr>
              <a:t>   Spaces are converted to "+" symbols, but no special characters are encoded.</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504000" y="161640"/>
            <a:ext cx="9071640" cy="1075320"/>
          </a:xfrm>
          <a:prstGeom prst="rect">
            <a:avLst/>
          </a:prstGeom>
          <a:noFill/>
          <a:ln w="0">
            <a:noFill/>
          </a:ln>
        </p:spPr>
        <p:txBody>
          <a:bodyPr lIns="0" rIns="0" tIns="0" bIns="0" anchor="ctr">
            <a:noAutofit/>
          </a:bodyPr>
          <a:p>
            <a:pPr algn="ctr">
              <a:lnSpc>
                <a:spcPct val="100000"/>
              </a:lnSpc>
            </a:pPr>
            <a:r>
              <a:rPr b="0" lang="en-US" sz="4400" spc="-1" strike="noStrike">
                <a:latin typeface="Tahoma"/>
                <a:ea typeface="Microsoft YaHei"/>
              </a:rPr>
              <a:t>Other &lt;select&gt; attributes</a:t>
            </a:r>
            <a:r>
              <a:rPr b="0" lang="en-US" sz="2600" spc="-1" strike="noStrike">
                <a:latin typeface="Tahoma"/>
                <a:ea typeface="Microsoft YaHei"/>
              </a:rPr>
              <a:t> </a:t>
            </a:r>
            <a:r>
              <a:rPr b="0" lang="en-US" sz="2600" spc="-1" strike="noStrike">
                <a:latin typeface="Tahoma"/>
              </a:rPr>
              <a:t>(values in the parentheses)</a:t>
            </a:r>
            <a:endParaRPr b="0" lang="en-US" sz="2600" spc="-1" strike="noStrike">
              <a:latin typeface="Tahoma"/>
            </a:endParaRPr>
          </a:p>
        </p:txBody>
      </p:sp>
      <p:sp>
        <p:nvSpPr>
          <p:cNvPr id="212" name="TextShape 2"/>
          <p:cNvSpPr txBox="1"/>
          <p:nvPr/>
        </p:nvSpPr>
        <p:spPr>
          <a:xfrm>
            <a:off x="504000" y="1326600"/>
            <a:ext cx="9071640" cy="3288240"/>
          </a:xfrm>
          <a:prstGeom prst="rect">
            <a:avLst/>
          </a:prstGeom>
          <a:noFill/>
          <a:ln w="0">
            <a:noFill/>
          </a:ln>
        </p:spPr>
        <p:txBody>
          <a:bodyPr lIns="0" rIns="0" tIns="0" bIns="0">
            <a:normAutofit fontScale="21000"/>
          </a:bodyPr>
          <a:p>
            <a:pPr marL="432000" indent="-324000">
              <a:spcBef>
                <a:spcPts val="1414"/>
              </a:spcBef>
              <a:buClr>
                <a:srgbClr val="000000"/>
              </a:buClr>
              <a:buSzPct val="45000"/>
              <a:buFont typeface="Wingdings" charset="2"/>
              <a:buChar char=""/>
            </a:pPr>
            <a:r>
              <a:rPr b="0" lang="en-US" sz="3200" spc="-1" strike="noStrike">
                <a:latin typeface="Tahoma"/>
              </a:rPr>
              <a:t>autofocus  Specifies that the drop-down list should automatically get focus when the page loads</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disabled  Specifies that a drop-down list should be disabled</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form ( </a:t>
            </a:r>
            <a:r>
              <a:rPr b="0" i="1" lang="en-US" sz="3200" spc="-1" strike="noStrike">
                <a:latin typeface="Tahoma"/>
              </a:rPr>
              <a:t>form_id</a:t>
            </a:r>
            <a:r>
              <a:rPr b="0" lang="en-US" sz="3200" spc="-1" strike="noStrike">
                <a:latin typeface="Tahoma"/>
              </a:rPr>
              <a:t> ) Defines which form the drop-down list belongs to</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multiple  Specifies that multiple options can be selected at once. To select it, Ctrl+Mouseclick might be used.</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name ( </a:t>
            </a:r>
            <a:r>
              <a:rPr b="0" i="1" lang="en-US" sz="3200" spc="-1" strike="noStrike">
                <a:latin typeface="Tahoma"/>
              </a:rPr>
              <a:t>name</a:t>
            </a:r>
            <a:r>
              <a:rPr b="0" lang="en-US" sz="3200" spc="-1" strike="noStrike">
                <a:latin typeface="Tahoma"/>
              </a:rPr>
              <a:t> ) Defines a name for the drop-down list</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required  Specifies that the user is required to select a value before submitting the form</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size ( </a:t>
            </a:r>
            <a:r>
              <a:rPr b="0" i="1" lang="en-US" sz="3200" spc="-1" strike="noStrike">
                <a:latin typeface="Tahoma"/>
              </a:rPr>
              <a:t>number</a:t>
            </a:r>
            <a:r>
              <a:rPr b="0" lang="en-US" sz="3200" spc="-1" strike="noStrike">
                <a:latin typeface="Tahoma"/>
              </a:rPr>
              <a:t> ) Defines the number of visible options in a drop-down list</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
          <p:cNvSpPr txBox="1"/>
          <p:nvPr/>
        </p:nvSpPr>
        <p:spPr>
          <a:xfrm>
            <a:off x="548640" y="2345400"/>
            <a:ext cx="9071640" cy="946440"/>
          </a:xfrm>
          <a:prstGeom prst="rect">
            <a:avLst/>
          </a:prstGeom>
          <a:noFill/>
          <a:ln w="0">
            <a:noFill/>
          </a:ln>
        </p:spPr>
        <p:txBody>
          <a:bodyPr lIns="0" rIns="0" tIns="0" bIns="0" anchor="ctr">
            <a:noAutofit/>
          </a:bodyPr>
          <a:p>
            <a:pPr algn="ctr"/>
            <a:r>
              <a:rPr b="0" lang="en-US" sz="4400" spc="-1" strike="noStrike">
                <a:latin typeface="Tahoma"/>
              </a:rPr>
              <a:t>&lt;optgroup&gt;</a:t>
            </a:r>
            <a:endParaRPr b="0" lang="en-US" sz="4400" spc="-1" strike="noStrike">
              <a:latin typeface="Tahoma"/>
            </a:endParaRPr>
          </a:p>
        </p:txBody>
      </p:sp>
    </p:spTree>
  </p:cSld>
  <mc:AlternateContent>
    <mc:Choice Requires="p14">
      <p:transition spd="slow" p14:dur="2000"/>
    </mc:Choice>
    <mc:Fallback>
      <p:transition spd="slow"/>
    </mc:Fallback>
  </mc:AlternateContent>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504000" y="226080"/>
            <a:ext cx="9071640" cy="946440"/>
          </a:xfrm>
          <a:prstGeom prst="rect">
            <a:avLst/>
          </a:prstGeom>
          <a:noFill/>
          <a:ln w="0">
            <a:noFill/>
          </a:ln>
        </p:spPr>
        <p:txBody>
          <a:bodyPr lIns="0" rIns="0" tIns="0" bIns="0" anchor="ctr">
            <a:noAutofit/>
          </a:bodyPr>
          <a:p>
            <a:pPr algn="ctr">
              <a:lnSpc>
                <a:spcPct val="100000"/>
              </a:lnSpc>
            </a:pPr>
            <a:r>
              <a:rPr b="0" lang="en-US" sz="4400" spc="-1" strike="noStrike">
                <a:latin typeface="Tahoma"/>
              </a:rPr>
              <a:t>&lt;optgroup&gt; tag</a:t>
            </a:r>
            <a:endParaRPr b="0" lang="en-US" sz="4400" spc="-1" strike="noStrike">
              <a:latin typeface="Tahoma"/>
            </a:endParaRPr>
          </a:p>
        </p:txBody>
      </p:sp>
      <p:sp>
        <p:nvSpPr>
          <p:cNvPr id="215" name="TextShape 2"/>
          <p:cNvSpPr txBox="1"/>
          <p:nvPr/>
        </p:nvSpPr>
        <p:spPr>
          <a:xfrm>
            <a:off x="504000" y="1326600"/>
            <a:ext cx="9071640" cy="3288240"/>
          </a:xfrm>
          <a:prstGeom prst="rect">
            <a:avLst/>
          </a:prstGeom>
          <a:noFill/>
          <a:ln w="0">
            <a:noFill/>
          </a:ln>
        </p:spPr>
        <p:txBody>
          <a:bodyPr lIns="0" rIns="0" tIns="0" bIns="0">
            <a:normAutofit/>
          </a:bodyPr>
          <a:p>
            <a:pPr marL="432000" indent="-324000">
              <a:spcBef>
                <a:spcPts val="1414"/>
              </a:spcBef>
              <a:buClr>
                <a:srgbClr val="000000"/>
              </a:buClr>
              <a:buSzPct val="45000"/>
              <a:buFont typeface="Wingdings" charset="2"/>
              <a:buChar char=""/>
            </a:pPr>
            <a:r>
              <a:rPr b="0" lang="en-US" sz="3200" spc="-1" strike="noStrike">
                <a:latin typeface="Tahoma"/>
              </a:rPr>
              <a:t>Is used to group the tag-related options in the &lt;select&gt; tag.</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Makes the distinguishing the options easier.</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504000" y="226080"/>
            <a:ext cx="9071640" cy="946440"/>
          </a:xfrm>
          <a:prstGeom prst="rect">
            <a:avLst/>
          </a:prstGeom>
          <a:noFill/>
          <a:ln w="0">
            <a:noFill/>
          </a:ln>
        </p:spPr>
        <p:txBody>
          <a:bodyPr lIns="0" rIns="0" tIns="0" bIns="0" anchor="ctr">
            <a:noAutofit/>
          </a:bodyPr>
          <a:p>
            <a:pPr algn="ctr">
              <a:lnSpc>
                <a:spcPct val="100000"/>
              </a:lnSpc>
            </a:pPr>
            <a:r>
              <a:rPr b="0" lang="en-US" sz="4400" spc="-1" strike="noStrike">
                <a:latin typeface="Tahoma"/>
              </a:rPr>
              <a:t>&lt;optgroup&gt; tag</a:t>
            </a:r>
            <a:endParaRPr b="0" lang="en-US" sz="4400" spc="-1" strike="noStrike">
              <a:latin typeface="Tahoma"/>
            </a:endParaRPr>
          </a:p>
        </p:txBody>
      </p:sp>
      <p:sp>
        <p:nvSpPr>
          <p:cNvPr id="217" name="TextShape 2"/>
          <p:cNvSpPr txBox="1"/>
          <p:nvPr/>
        </p:nvSpPr>
        <p:spPr>
          <a:xfrm>
            <a:off x="640080" y="1097280"/>
            <a:ext cx="8686800" cy="4185720"/>
          </a:xfrm>
          <a:prstGeom prst="rect">
            <a:avLst/>
          </a:prstGeom>
          <a:noFill/>
          <a:ln w="0">
            <a:noFill/>
          </a:ln>
        </p:spPr>
        <p:txBody>
          <a:bodyPr lIns="90000" rIns="90000" tIns="45000" bIns="45000">
            <a:noAutofit/>
          </a:bodyPr>
          <a:p>
            <a:r>
              <a:rPr b="0" lang="en-US" sz="1800" spc="-1" strike="noStrike">
                <a:latin typeface="Arial"/>
              </a:rPr>
              <a:t>&lt;!DOCTYPE html&gt;</a:t>
            </a:r>
            <a:endParaRPr b="0" lang="en-US" sz="1800" spc="-1" strike="noStrike">
              <a:latin typeface="Arial"/>
            </a:endParaRPr>
          </a:p>
          <a:p>
            <a:r>
              <a:rPr b="0" lang="en-US" sz="1800" spc="-1" strike="noStrike">
                <a:latin typeface="Arial"/>
              </a:rPr>
              <a:t>&lt;html&gt;</a:t>
            </a:r>
            <a:endParaRPr b="0" lang="en-US" sz="1800" spc="-1" strike="noStrike">
              <a:latin typeface="Arial"/>
            </a:endParaRPr>
          </a:p>
          <a:p>
            <a:r>
              <a:rPr b="0" lang="en-US" sz="1800" spc="-1" strike="noStrike">
                <a:latin typeface="Arial"/>
              </a:rPr>
              <a:t>&lt;body&gt;</a:t>
            </a:r>
            <a:endParaRPr b="0" lang="en-US" sz="1800" spc="-1" strike="noStrike">
              <a:latin typeface="Arial"/>
            </a:endParaRPr>
          </a:p>
          <a:p>
            <a:r>
              <a:rPr b="0" lang="en-US" sz="1800" spc="-1" strike="noStrike">
                <a:latin typeface="Arial"/>
              </a:rPr>
              <a:t> </a:t>
            </a:r>
            <a:r>
              <a:rPr b="0" lang="en-US" sz="1800" spc="-1" strike="noStrike">
                <a:latin typeface="Arial"/>
              </a:rPr>
              <a:t>&lt;label for="cars"&gt;Choose a car:&lt;/label&gt;</a:t>
            </a:r>
            <a:endParaRPr b="0" lang="en-US" sz="1800" spc="-1" strike="noStrike">
              <a:latin typeface="Arial"/>
            </a:endParaRPr>
          </a:p>
          <a:p>
            <a:r>
              <a:rPr b="0" lang="en-US" sz="1800" spc="-1" strike="noStrike">
                <a:latin typeface="Arial"/>
              </a:rPr>
              <a:t>&lt;select  name="cars" id="cars"&gt;</a:t>
            </a:r>
            <a:endParaRPr b="0" lang="en-US" sz="1800" spc="-1" strike="noStrike">
              <a:latin typeface="Arial"/>
            </a:endParaRPr>
          </a:p>
          <a:p>
            <a:r>
              <a:rPr b="0" lang="en-US" sz="1800" spc="-1" strike="noStrike">
                <a:latin typeface="Arial"/>
              </a:rPr>
              <a:t>  </a:t>
            </a:r>
            <a:r>
              <a:rPr b="0" lang="en-US" sz="1800" spc="-1" strike="noStrike">
                <a:latin typeface="Arial"/>
              </a:rPr>
              <a:t>&lt;optgroup label="Swedish Cars"&gt;</a:t>
            </a:r>
            <a:endParaRPr b="0" lang="en-US" sz="1800" spc="-1" strike="noStrike">
              <a:latin typeface="Arial"/>
            </a:endParaRPr>
          </a:p>
          <a:p>
            <a:r>
              <a:rPr b="0" lang="en-US" sz="1800" spc="-1" strike="noStrike">
                <a:latin typeface="Arial"/>
              </a:rPr>
              <a:t>    </a:t>
            </a:r>
            <a:r>
              <a:rPr b="0" lang="en-US" sz="1800" spc="-1" strike="noStrike">
                <a:latin typeface="Arial"/>
              </a:rPr>
              <a:t>&lt;option value="volvo"&gt;Volvo&lt;/option&gt;</a:t>
            </a:r>
            <a:endParaRPr b="0" lang="en-US" sz="1800" spc="-1" strike="noStrike">
              <a:latin typeface="Arial"/>
            </a:endParaRPr>
          </a:p>
          <a:p>
            <a:r>
              <a:rPr b="0" lang="en-US" sz="1800" spc="-1" strike="noStrike">
                <a:latin typeface="Arial"/>
              </a:rPr>
              <a:t>    </a:t>
            </a:r>
            <a:r>
              <a:rPr b="0" lang="en-US" sz="1800" spc="-1" strike="noStrike">
                <a:latin typeface="Arial"/>
              </a:rPr>
              <a:t>&lt;option value="saab"&gt;Saab&lt;/option&gt;</a:t>
            </a:r>
            <a:endParaRPr b="0" lang="en-US" sz="1800" spc="-1" strike="noStrike">
              <a:latin typeface="Arial"/>
            </a:endParaRPr>
          </a:p>
          <a:p>
            <a:r>
              <a:rPr b="0" lang="en-US" sz="1800" spc="-1" strike="noStrike">
                <a:latin typeface="Arial"/>
              </a:rPr>
              <a:t>  </a:t>
            </a:r>
            <a:r>
              <a:rPr b="0" lang="en-US" sz="1800" spc="-1" strike="noStrike">
                <a:latin typeface="Arial"/>
              </a:rPr>
              <a:t>&lt;/optgroup&gt;</a:t>
            </a:r>
            <a:endParaRPr b="0" lang="en-US" sz="1800" spc="-1" strike="noStrike">
              <a:latin typeface="Arial"/>
            </a:endParaRPr>
          </a:p>
          <a:p>
            <a:r>
              <a:rPr b="0" lang="en-US" sz="1800" spc="-1" strike="noStrike">
                <a:latin typeface="Arial"/>
              </a:rPr>
              <a:t>  </a:t>
            </a:r>
            <a:r>
              <a:rPr b="0" lang="en-US" sz="1800" spc="-1" strike="noStrike">
                <a:latin typeface="Arial"/>
              </a:rPr>
              <a:t>&lt;optgroup label="German Cars"&gt;</a:t>
            </a:r>
            <a:endParaRPr b="0" lang="en-US" sz="1800" spc="-1" strike="noStrike">
              <a:latin typeface="Arial"/>
            </a:endParaRPr>
          </a:p>
          <a:p>
            <a:r>
              <a:rPr b="0" lang="en-US" sz="1800" spc="-1" strike="noStrike">
                <a:latin typeface="Arial"/>
              </a:rPr>
              <a:t>    </a:t>
            </a:r>
            <a:r>
              <a:rPr b="0" lang="en-US" sz="1800" spc="-1" strike="noStrike">
                <a:latin typeface="Arial"/>
              </a:rPr>
              <a:t>&lt;option value="mercedes"&gt;Mercedes&lt;/option&gt;</a:t>
            </a:r>
            <a:endParaRPr b="0" lang="en-US" sz="1800" spc="-1" strike="noStrike">
              <a:latin typeface="Arial"/>
            </a:endParaRPr>
          </a:p>
          <a:p>
            <a:r>
              <a:rPr b="0" lang="en-US" sz="1800" spc="-1" strike="noStrike">
                <a:latin typeface="Arial"/>
              </a:rPr>
              <a:t>    </a:t>
            </a:r>
            <a:r>
              <a:rPr b="0" lang="en-US" sz="1800" spc="-1" strike="noStrike">
                <a:latin typeface="Arial"/>
              </a:rPr>
              <a:t>&lt;option value="audi"&gt;Audi&lt;/option&gt;</a:t>
            </a:r>
            <a:endParaRPr b="0" lang="en-US" sz="1800" spc="-1" strike="noStrike">
              <a:latin typeface="Arial"/>
            </a:endParaRPr>
          </a:p>
          <a:p>
            <a:r>
              <a:rPr b="0" lang="en-US" sz="1800" spc="-1" strike="noStrike">
                <a:latin typeface="Arial"/>
              </a:rPr>
              <a:t>  </a:t>
            </a:r>
            <a:r>
              <a:rPr b="0" lang="en-US" sz="1800" spc="-1" strike="noStrike">
                <a:latin typeface="Arial"/>
              </a:rPr>
              <a:t>&lt;/optgroup&gt;</a:t>
            </a:r>
            <a:endParaRPr b="0" lang="en-US" sz="1800" spc="-1" strike="noStrike">
              <a:latin typeface="Arial"/>
            </a:endParaRPr>
          </a:p>
          <a:p>
            <a:r>
              <a:rPr b="0" lang="en-US" sz="1800" spc="-1" strike="noStrike">
                <a:latin typeface="Arial"/>
              </a:rPr>
              <a:t>&lt;/select&gt;</a:t>
            </a:r>
            <a:endParaRPr b="0" lang="en-US" sz="1800" spc="-1" strike="noStrike">
              <a:latin typeface="Arial"/>
            </a:endParaRPr>
          </a:p>
          <a:p>
            <a:r>
              <a:rPr b="0" lang="en-US" sz="1800" spc="-1" strike="noStrike">
                <a:latin typeface="Arial"/>
              </a:rPr>
              <a:t>&lt;/body&gt;</a:t>
            </a:r>
            <a:endParaRPr b="0" lang="en-US" sz="1800" spc="-1" strike="noStrike">
              <a:latin typeface="Arial"/>
            </a:endParaRPr>
          </a:p>
          <a:p>
            <a:r>
              <a:rPr b="0" lang="en-US" sz="1800" spc="-1" strike="noStrike">
                <a:latin typeface="Arial"/>
              </a:rPr>
              <a:t>&lt;/html&gt;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218" name="" descr=""/>
          <p:cNvPicPr/>
          <p:nvPr/>
        </p:nvPicPr>
        <p:blipFill>
          <a:blip r:embed="rId1"/>
          <a:stretch/>
        </p:blipFill>
        <p:spPr>
          <a:xfrm>
            <a:off x="86040" y="106920"/>
            <a:ext cx="2954520" cy="716040"/>
          </a:xfrm>
          <a:prstGeom prst="rect">
            <a:avLst/>
          </a:prstGeom>
          <a:ln w="0">
            <a:noFill/>
          </a:ln>
        </p:spPr>
      </p:pic>
      <p:pic>
        <p:nvPicPr>
          <p:cNvPr id="219" name="" descr=""/>
          <p:cNvPicPr/>
          <p:nvPr/>
        </p:nvPicPr>
        <p:blipFill>
          <a:blip r:embed="rId2"/>
          <a:stretch/>
        </p:blipFill>
        <p:spPr>
          <a:xfrm>
            <a:off x="116640" y="1233000"/>
            <a:ext cx="3384000" cy="2698920"/>
          </a:xfrm>
          <a:prstGeom prst="rect">
            <a:avLst/>
          </a:prstGeom>
          <a:ln w="0">
            <a:noFill/>
          </a:ln>
        </p:spPr>
      </p:pic>
      <p:pic>
        <p:nvPicPr>
          <p:cNvPr id="220" name="" descr=""/>
          <p:cNvPicPr/>
          <p:nvPr/>
        </p:nvPicPr>
        <p:blipFill>
          <a:blip r:embed="rId3"/>
          <a:stretch/>
        </p:blipFill>
        <p:spPr>
          <a:xfrm>
            <a:off x="4754880" y="82440"/>
            <a:ext cx="3657600" cy="2869200"/>
          </a:xfrm>
          <a:prstGeom prst="rect">
            <a:avLst/>
          </a:prstGeom>
          <a:ln w="0">
            <a:noFill/>
          </a:ln>
        </p:spPr>
      </p:pic>
      <p:pic>
        <p:nvPicPr>
          <p:cNvPr id="221" name="" descr=""/>
          <p:cNvPicPr/>
          <p:nvPr/>
        </p:nvPicPr>
        <p:blipFill>
          <a:blip r:embed="rId4"/>
          <a:stretch/>
        </p:blipFill>
        <p:spPr>
          <a:xfrm>
            <a:off x="4724640" y="3566160"/>
            <a:ext cx="3812760" cy="731520"/>
          </a:xfrm>
          <a:prstGeom prst="rect">
            <a:avLst/>
          </a:prstGeom>
          <a:ln w="0">
            <a:noFill/>
          </a:ln>
        </p:spPr>
      </p:pic>
    </p:spTree>
  </p:cSld>
  <mc:AlternateContent>
    <mc:Choice Requires="p14">
      <p:transition spd="slow" p14:dur="2000"/>
    </mc:Choice>
    <mc:Fallback>
      <p:transition spd="slow"/>
    </mc:Fallback>
  </mc:AlternateContent>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504000" y="161640"/>
            <a:ext cx="9071640" cy="1075320"/>
          </a:xfrm>
          <a:prstGeom prst="rect">
            <a:avLst/>
          </a:prstGeom>
          <a:noFill/>
          <a:ln w="0">
            <a:noFill/>
          </a:ln>
        </p:spPr>
        <p:txBody>
          <a:bodyPr lIns="0" rIns="0" tIns="0" bIns="0" anchor="ctr">
            <a:noAutofit/>
          </a:bodyPr>
          <a:p>
            <a:pPr algn="ctr">
              <a:lnSpc>
                <a:spcPct val="100000"/>
              </a:lnSpc>
            </a:pPr>
            <a:r>
              <a:rPr b="0" lang="en-US" sz="4400" spc="-1" strike="noStrike">
                <a:latin typeface="Tahoma"/>
                <a:ea typeface="Microsoft YaHei"/>
              </a:rPr>
              <a:t>&lt;optgroup&gt; attributes</a:t>
            </a:r>
            <a:r>
              <a:rPr b="0" lang="en-US" sz="2600" spc="-1" strike="noStrike">
                <a:latin typeface="Tahoma"/>
                <a:ea typeface="Microsoft YaHei"/>
              </a:rPr>
              <a:t> </a:t>
            </a:r>
            <a:r>
              <a:rPr b="0" lang="en-US" sz="2600" spc="-1" strike="noStrike">
                <a:latin typeface="Tahoma"/>
              </a:rPr>
              <a:t>(values in the parentheses)</a:t>
            </a:r>
            <a:endParaRPr b="0" lang="en-US" sz="2600" spc="-1" strike="noStrike">
              <a:latin typeface="Tahoma"/>
            </a:endParaRPr>
          </a:p>
        </p:txBody>
      </p:sp>
      <p:sp>
        <p:nvSpPr>
          <p:cNvPr id="223" name="TextShape 2"/>
          <p:cNvSpPr txBox="1"/>
          <p:nvPr/>
        </p:nvSpPr>
        <p:spPr>
          <a:xfrm>
            <a:off x="504000" y="1326600"/>
            <a:ext cx="9071640" cy="2331000"/>
          </a:xfrm>
          <a:prstGeom prst="rect">
            <a:avLst/>
          </a:prstGeom>
          <a:noFill/>
          <a:ln w="0">
            <a:noFill/>
          </a:ln>
        </p:spPr>
        <p:txBody>
          <a:bodyPr lIns="0" rIns="0" tIns="0" bIns="0">
            <a:normAutofit/>
          </a:bodyPr>
          <a:p>
            <a:pPr marL="432000" indent="-324000">
              <a:spcBef>
                <a:spcPts val="1414"/>
              </a:spcBef>
              <a:buClr>
                <a:srgbClr val="000000"/>
              </a:buClr>
              <a:buSzPct val="45000"/>
              <a:buFont typeface="Wingdings" charset="2"/>
              <a:buChar char=""/>
            </a:pPr>
            <a:r>
              <a:rPr b="0" lang="en-US" sz="3200" spc="-1" strike="noStrike">
                <a:latin typeface="Tahoma"/>
              </a:rPr>
              <a:t>disabled   Specifies that an option-group should be disabled</a:t>
            </a:r>
            <a:endParaRPr b="0" lang="en-US" sz="3200" spc="-1" strike="noStrike">
              <a:latin typeface="Tahoma"/>
            </a:endParaRPr>
          </a:p>
          <a:p>
            <a:pPr marL="432000" indent="-324000">
              <a:spcBef>
                <a:spcPts val="1414"/>
              </a:spcBef>
              <a:buClr>
                <a:srgbClr val="000000"/>
              </a:buClr>
              <a:buSzPct val="45000"/>
              <a:buFont typeface="Wingdings" charset="2"/>
              <a:buChar char=""/>
            </a:pPr>
            <a:r>
              <a:rPr b="0" lang="en-US" sz="3200" spc="-1" strike="noStrike">
                <a:latin typeface="Tahoma"/>
              </a:rPr>
              <a:t>label ( text ) Specifies a label for an option-group</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548640" y="2345400"/>
            <a:ext cx="9071640" cy="946440"/>
          </a:xfrm>
          <a:prstGeom prst="rect">
            <a:avLst/>
          </a:prstGeom>
          <a:noFill/>
          <a:ln w="0">
            <a:noFill/>
          </a:ln>
        </p:spPr>
        <p:txBody>
          <a:bodyPr lIns="0" rIns="0" tIns="0" bIns="0" anchor="ctr">
            <a:noAutofit/>
          </a:bodyPr>
          <a:p>
            <a:pPr algn="ctr"/>
            <a:r>
              <a:rPr b="0" lang="en-US" sz="4400" spc="-1" strike="noStrike">
                <a:latin typeface="Tahoma"/>
              </a:rPr>
              <a:t>&lt;fieldset&gt;</a:t>
            </a:r>
            <a:endParaRPr b="0" lang="en-US" sz="4400" spc="-1" strike="noStrike">
              <a:latin typeface="Tahoma"/>
            </a:endParaRPr>
          </a:p>
        </p:txBody>
      </p:sp>
    </p:spTree>
  </p:cSld>
  <mc:AlternateContent>
    <mc:Choice Requires="p14">
      <p:transition spd="slow" p14:dur="2000"/>
    </mc:Choice>
    <mc:Fallback>
      <p:transition spd="slow"/>
    </mc:Fallback>
  </mc:AlternateContent>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504000" y="226080"/>
            <a:ext cx="9071640" cy="946440"/>
          </a:xfrm>
          <a:prstGeom prst="rect">
            <a:avLst/>
          </a:prstGeom>
          <a:noFill/>
          <a:ln w="0">
            <a:noFill/>
          </a:ln>
        </p:spPr>
        <p:txBody>
          <a:bodyPr lIns="0" rIns="0" tIns="0" bIns="0" anchor="ctr">
            <a:noAutofit/>
          </a:bodyPr>
          <a:p>
            <a:pPr algn="ctr">
              <a:lnSpc>
                <a:spcPct val="100000"/>
              </a:lnSpc>
            </a:pPr>
            <a:r>
              <a:rPr b="0" lang="en-US" sz="4400" spc="-1" strike="noStrike">
                <a:latin typeface="Tahoma"/>
              </a:rPr>
              <a:t>&lt;fieldset&gt; tag</a:t>
            </a:r>
            <a:endParaRPr b="0" lang="en-US" sz="4400" spc="-1" strike="noStrike">
              <a:latin typeface="Tahoma"/>
            </a:endParaRPr>
          </a:p>
        </p:txBody>
      </p:sp>
      <p:sp>
        <p:nvSpPr>
          <p:cNvPr id="226" name="TextShape 2"/>
          <p:cNvSpPr txBox="1"/>
          <p:nvPr/>
        </p:nvSpPr>
        <p:spPr>
          <a:xfrm>
            <a:off x="504000" y="1326600"/>
            <a:ext cx="9071640" cy="3288240"/>
          </a:xfrm>
          <a:prstGeom prst="rect">
            <a:avLst/>
          </a:prstGeom>
          <a:noFill/>
          <a:ln w="0">
            <a:noFill/>
          </a:ln>
        </p:spPr>
        <p:txBody>
          <a:bodyPr lIns="0" rIns="0" tIns="0" bIns="0">
            <a:normAutofit fontScale="97000"/>
          </a:bodyPr>
          <a:p>
            <a:pPr marL="432000" indent="-324000">
              <a:spcBef>
                <a:spcPts val="1414"/>
              </a:spcBef>
              <a:buClr>
                <a:srgbClr val="000000"/>
              </a:buClr>
              <a:buSzPct val="45000"/>
              <a:buFont typeface="Wingdings" charset="2"/>
              <a:buChar char=""/>
            </a:pPr>
            <a:r>
              <a:rPr b="0" lang="en-US" sz="3200" spc="-1" strike="noStrike">
                <a:latin typeface="Tahoma"/>
              </a:rPr>
              <a:t>The &lt;fieldset&gt; tag is used to group the elements in the &lt;form&gt;</a:t>
            </a:r>
            <a:endParaRPr b="0" lang="en-US" sz="3200" spc="-1" strike="noStrike">
              <a:latin typeface="Tahoma"/>
            </a:endParaRPr>
          </a:p>
          <a:p>
            <a:pPr marL="432000" indent="-324000">
              <a:lnSpc>
                <a:spcPct val="100000"/>
              </a:lnSpc>
              <a:spcBef>
                <a:spcPts val="1414"/>
              </a:spcBef>
              <a:buClr>
                <a:srgbClr val="000000"/>
              </a:buClr>
              <a:buSzPct val="45000"/>
              <a:buFont typeface="Wingdings" charset="2"/>
              <a:buChar char=""/>
            </a:pPr>
            <a:r>
              <a:rPr b="0" lang="en-US" sz="3200" spc="-1" strike="noStrike">
                <a:latin typeface="Tahoma"/>
              </a:rPr>
              <a:t>The &lt;fieldset&gt; tag draws the box around the tag.</a:t>
            </a:r>
            <a:endParaRPr b="0" lang="en-US" sz="3200" spc="-1" strike="noStrike">
              <a:latin typeface="Tahoma"/>
            </a:endParaRPr>
          </a:p>
          <a:p>
            <a:pPr marL="432000" indent="-324000">
              <a:lnSpc>
                <a:spcPct val="100000"/>
              </a:lnSpc>
              <a:spcBef>
                <a:spcPts val="1414"/>
              </a:spcBef>
              <a:buClr>
                <a:srgbClr val="000000"/>
              </a:buClr>
              <a:buSzPct val="45000"/>
              <a:buFont typeface="Wingdings" charset="2"/>
              <a:buChar char=""/>
            </a:pPr>
            <a:r>
              <a:rPr b="0" lang="en-US" sz="3200" spc="-1" strike="noStrike">
                <a:latin typeface="Tahoma"/>
              </a:rPr>
              <a:t>The &lt;legend&gt; tag is used to define a caption for the &lt;fieldset&gt; element.</a:t>
            </a:r>
            <a:endParaRPr b="0" lang="en-US" sz="3200" spc="-1" strike="noStrike">
              <a:latin typeface="Tahoma"/>
            </a:endParaRPr>
          </a:p>
        </p:txBody>
      </p:sp>
    </p:spTree>
  </p:cSld>
  <mc:AlternateContent>
    <mc:Choice Requires="p14">
      <p:transition spd="slow" p14:dur="2000"/>
    </mc:Choice>
    <mc:Fallback>
      <p:transition spd="slow"/>
    </mc:Fallback>
  </mc:AlternateContent>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731520" y="-35640"/>
            <a:ext cx="9071640" cy="675720"/>
          </a:xfrm>
          <a:prstGeom prst="rect">
            <a:avLst/>
          </a:prstGeom>
          <a:noFill/>
          <a:ln w="0">
            <a:noFill/>
          </a:ln>
        </p:spPr>
        <p:txBody>
          <a:bodyPr lIns="0" rIns="0" tIns="0" bIns="0" anchor="ctr">
            <a:noAutofit/>
          </a:bodyPr>
          <a:p>
            <a:pPr algn="ctr">
              <a:lnSpc>
                <a:spcPct val="100000"/>
              </a:lnSpc>
            </a:pPr>
            <a:r>
              <a:rPr b="0" lang="en-US" sz="4400" spc="-1" strike="noStrike">
                <a:latin typeface="Tahoma"/>
              </a:rPr>
              <a:t>&lt;fieldset&gt; tag</a:t>
            </a:r>
            <a:endParaRPr b="0" lang="en-US" sz="4400" spc="-1" strike="noStrike">
              <a:latin typeface="Tahoma"/>
            </a:endParaRPr>
          </a:p>
        </p:txBody>
      </p:sp>
      <p:sp>
        <p:nvSpPr>
          <p:cNvPr id="228" name="TextShape 2"/>
          <p:cNvSpPr txBox="1"/>
          <p:nvPr/>
        </p:nvSpPr>
        <p:spPr>
          <a:xfrm>
            <a:off x="457200" y="624240"/>
            <a:ext cx="7680960" cy="4953600"/>
          </a:xfrm>
          <a:prstGeom prst="rect">
            <a:avLst/>
          </a:prstGeom>
          <a:noFill/>
          <a:ln w="0">
            <a:noFill/>
          </a:ln>
        </p:spPr>
        <p:txBody>
          <a:bodyPr lIns="90000" rIns="90000" tIns="45000" bIns="45000">
            <a:noAutofit/>
          </a:bodyPr>
          <a:p>
            <a:r>
              <a:rPr b="0" lang="en-US" sz="1800" spc="-1" strike="noStrike">
                <a:latin typeface="Arial"/>
              </a:rPr>
              <a:t>&lt;!DOCTYPE html&gt;</a:t>
            </a:r>
            <a:endParaRPr b="0" lang="en-US" sz="1800" spc="-1" strike="noStrike">
              <a:latin typeface="Arial"/>
            </a:endParaRPr>
          </a:p>
          <a:p>
            <a:r>
              <a:rPr b="0" lang="en-US" sz="1800" spc="-1" strike="noStrike">
                <a:latin typeface="Arial"/>
              </a:rPr>
              <a:t>&lt;html&gt;</a:t>
            </a:r>
            <a:endParaRPr b="0" lang="en-US" sz="1800" spc="-1" strike="noStrike">
              <a:latin typeface="Arial"/>
            </a:endParaRPr>
          </a:p>
          <a:p>
            <a:r>
              <a:rPr b="0" lang="en-US" sz="1800" spc="-1" strike="noStrike">
                <a:latin typeface="Arial"/>
              </a:rPr>
              <a:t>&lt;body&gt;</a:t>
            </a:r>
            <a:endParaRPr b="0" lang="en-US" sz="1800" spc="-1" strike="noStrike">
              <a:latin typeface="Arial"/>
            </a:endParaRPr>
          </a:p>
          <a:p>
            <a:r>
              <a:rPr b="0" lang="en-US" sz="1800" spc="-1" strike="noStrike">
                <a:latin typeface="Arial"/>
              </a:rPr>
              <a:t>&lt;form&gt;</a:t>
            </a:r>
            <a:endParaRPr b="0" lang="en-US" sz="1800" spc="-1" strike="noStrike">
              <a:latin typeface="Arial"/>
            </a:endParaRPr>
          </a:p>
          <a:p>
            <a:r>
              <a:rPr b="0" lang="en-US" sz="1800" spc="-1" strike="noStrike">
                <a:latin typeface="Arial"/>
              </a:rPr>
              <a:t>  </a:t>
            </a:r>
            <a:r>
              <a:rPr b="0" lang="en-US" sz="1800" spc="-1" strike="noStrike">
                <a:latin typeface="Arial"/>
              </a:rPr>
              <a:t>&lt;fieldset&gt;</a:t>
            </a:r>
            <a:endParaRPr b="0" lang="en-US" sz="1800" spc="-1" strike="noStrike">
              <a:latin typeface="Arial"/>
            </a:endParaRPr>
          </a:p>
          <a:p>
            <a:r>
              <a:rPr b="0" lang="en-US" sz="1800" spc="-1" strike="noStrike">
                <a:latin typeface="Arial"/>
              </a:rPr>
              <a:t>    </a:t>
            </a:r>
            <a:r>
              <a:rPr b="0" lang="en-US" sz="1800" spc="-1" strike="noStrike">
                <a:latin typeface="Arial"/>
              </a:rPr>
              <a:t>&lt;legend&gt;Personalia:&lt;/legend&gt;</a:t>
            </a:r>
            <a:endParaRPr b="0" lang="en-US" sz="1800" spc="-1" strike="noStrike">
              <a:latin typeface="Arial"/>
            </a:endParaRPr>
          </a:p>
          <a:p>
            <a:r>
              <a:rPr b="0" lang="en-US" sz="1800" spc="-1" strike="noStrike">
                <a:latin typeface="Arial"/>
              </a:rPr>
              <a:t>    </a:t>
            </a:r>
            <a:r>
              <a:rPr b="0" lang="en-US" sz="1800" spc="-1" strike="noStrike">
                <a:latin typeface="Arial"/>
              </a:rPr>
              <a:t>&lt;label for="fname"&gt;First name:&lt;/label&gt;</a:t>
            </a:r>
            <a:endParaRPr b="0" lang="en-US" sz="1800" spc="-1" strike="noStrike">
              <a:latin typeface="Arial"/>
            </a:endParaRPr>
          </a:p>
          <a:p>
            <a:r>
              <a:rPr b="0" lang="en-US" sz="1800" spc="-1" strike="noStrike">
                <a:latin typeface="Arial"/>
              </a:rPr>
              <a:t>    </a:t>
            </a:r>
            <a:r>
              <a:rPr b="0" lang="en-US" sz="1800" spc="-1" strike="noStrike">
                <a:latin typeface="Arial"/>
              </a:rPr>
              <a:t>&lt;input type="text" id="fname" name="fname"&gt;&lt;br&gt;&lt;br&gt;</a:t>
            </a:r>
            <a:endParaRPr b="0" lang="en-US" sz="1800" spc="-1" strike="noStrike">
              <a:latin typeface="Arial"/>
            </a:endParaRPr>
          </a:p>
          <a:p>
            <a:r>
              <a:rPr b="0" lang="en-US" sz="1800" spc="-1" strike="noStrike">
                <a:latin typeface="Arial"/>
              </a:rPr>
              <a:t>    </a:t>
            </a:r>
            <a:r>
              <a:rPr b="0" lang="en-US" sz="1800" spc="-1" strike="noStrike">
                <a:latin typeface="Arial"/>
              </a:rPr>
              <a:t>&lt;label for="lname"&gt;Last name:&lt;/label&gt;</a:t>
            </a:r>
            <a:endParaRPr b="0" lang="en-US" sz="1800" spc="-1" strike="noStrike">
              <a:latin typeface="Arial"/>
            </a:endParaRPr>
          </a:p>
          <a:p>
            <a:r>
              <a:rPr b="0" lang="en-US" sz="1800" spc="-1" strike="noStrike">
                <a:latin typeface="Arial"/>
              </a:rPr>
              <a:t>    </a:t>
            </a:r>
            <a:r>
              <a:rPr b="0" lang="en-US" sz="1800" spc="-1" strike="noStrike">
                <a:latin typeface="Arial"/>
              </a:rPr>
              <a:t>&lt;input type="text" id="lname" name="lname"&gt;&lt;br&gt;&lt;br&gt;</a:t>
            </a:r>
            <a:endParaRPr b="0" lang="en-US" sz="1800" spc="-1" strike="noStrike">
              <a:latin typeface="Arial"/>
            </a:endParaRPr>
          </a:p>
          <a:p>
            <a:r>
              <a:rPr b="0" lang="en-US" sz="1800" spc="-1" strike="noStrike">
                <a:latin typeface="Arial"/>
              </a:rPr>
              <a:t>    </a:t>
            </a:r>
            <a:r>
              <a:rPr b="0" lang="en-US" sz="1800" spc="-1" strike="noStrike">
                <a:latin typeface="Arial"/>
              </a:rPr>
              <a:t>&lt;label for="email"&gt;Email:&lt;/label&gt;</a:t>
            </a:r>
            <a:endParaRPr b="0" lang="en-US" sz="1800" spc="-1" strike="noStrike">
              <a:latin typeface="Arial"/>
            </a:endParaRPr>
          </a:p>
          <a:p>
            <a:r>
              <a:rPr b="0" lang="en-US" sz="1800" spc="-1" strike="noStrike">
                <a:latin typeface="Arial"/>
              </a:rPr>
              <a:t>    </a:t>
            </a:r>
            <a:r>
              <a:rPr b="0" lang="en-US" sz="1800" spc="-1" strike="noStrike">
                <a:latin typeface="Arial"/>
              </a:rPr>
              <a:t>&lt;input type="email" id="email" name="email"&gt;&lt;br&gt;&lt;br&gt;</a:t>
            </a:r>
            <a:endParaRPr b="0" lang="en-US" sz="1800" spc="-1" strike="noStrike">
              <a:latin typeface="Arial"/>
            </a:endParaRPr>
          </a:p>
          <a:p>
            <a:r>
              <a:rPr b="0" lang="en-US" sz="1800" spc="-1" strike="noStrike">
                <a:latin typeface="Arial"/>
              </a:rPr>
              <a:t>    </a:t>
            </a:r>
            <a:r>
              <a:rPr b="0" lang="en-US" sz="1800" spc="-1" strike="noStrike">
                <a:latin typeface="Arial"/>
              </a:rPr>
              <a:t>&lt;label for="birthday"&gt;Birthday:&lt;/label&gt;</a:t>
            </a:r>
            <a:endParaRPr b="0" lang="en-US" sz="1800" spc="-1" strike="noStrike">
              <a:latin typeface="Arial"/>
            </a:endParaRPr>
          </a:p>
          <a:p>
            <a:r>
              <a:rPr b="0" lang="en-US" sz="1800" spc="-1" strike="noStrike">
                <a:latin typeface="Arial"/>
              </a:rPr>
              <a:t>    </a:t>
            </a:r>
            <a:r>
              <a:rPr b="0" lang="en-US" sz="1800" spc="-1" strike="noStrike">
                <a:latin typeface="Arial"/>
              </a:rPr>
              <a:t>&lt;input type="date" id="birthday" name="birthday"&gt;&lt;br&gt;&lt;br&gt;</a:t>
            </a:r>
            <a:endParaRPr b="0" lang="en-US" sz="1800" spc="-1" strike="noStrike">
              <a:latin typeface="Arial"/>
            </a:endParaRPr>
          </a:p>
          <a:p>
            <a:r>
              <a:rPr b="0" lang="en-US" sz="1800" spc="-1" strike="noStrike">
                <a:latin typeface="Arial"/>
              </a:rPr>
              <a:t>&lt;/fieldset&gt;</a:t>
            </a:r>
            <a:endParaRPr b="0" lang="en-US" sz="1800" spc="-1" strike="noStrike">
              <a:latin typeface="Arial"/>
            </a:endParaRPr>
          </a:p>
          <a:p>
            <a:r>
              <a:rPr b="0" lang="en-US" sz="1800" spc="-1" strike="noStrike">
                <a:latin typeface="Arial"/>
              </a:rPr>
              <a:t>&lt;/form&gt; </a:t>
            </a:r>
            <a:endParaRPr b="0" lang="en-US" sz="1800" spc="-1" strike="noStrike">
              <a:latin typeface="Arial"/>
            </a:endParaRPr>
          </a:p>
          <a:p>
            <a:r>
              <a:rPr b="0" lang="en-US" sz="1800" spc="-1" strike="noStrike">
                <a:latin typeface="Arial"/>
              </a:rPr>
              <a:t>&lt;/select&gt;</a:t>
            </a:r>
            <a:endParaRPr b="0" lang="en-US" sz="1800" spc="-1" strike="noStrike">
              <a:latin typeface="Arial"/>
            </a:endParaRPr>
          </a:p>
          <a:p>
            <a:r>
              <a:rPr b="0" lang="en-US" sz="1800" spc="-1" strike="noStrike">
                <a:latin typeface="Arial"/>
              </a:rPr>
              <a:t>&lt;/body&gt;</a:t>
            </a:r>
            <a:endParaRPr b="0" lang="en-US" sz="1800" spc="-1" strike="noStrike">
              <a:latin typeface="Arial"/>
            </a:endParaRPr>
          </a:p>
          <a:p>
            <a:r>
              <a:rPr b="0" lang="en-US" sz="1800" spc="-1" strike="noStrike">
                <a:latin typeface="Arial"/>
              </a:rPr>
              <a:t>&lt;/html&gt;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229" name="" descr=""/>
          <p:cNvPicPr/>
          <p:nvPr/>
        </p:nvPicPr>
        <p:blipFill>
          <a:blip r:embed="rId1"/>
          <a:stretch/>
        </p:blipFill>
        <p:spPr>
          <a:xfrm>
            <a:off x="618840" y="640080"/>
            <a:ext cx="10079640" cy="23774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1150</TotalTime>
  <Application>LibreOffice/7.0.0.3$Windows_X86_64 LibreOffice_project/8061b3e9204bef6b321a21033174034a5e2ea88e</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2017-10-20T23:41:18Z</dcterms:created>
  <dc:creator/>
  <dc:description/>
  <dc:language>en-GB</dc:language>
  <cp:lastModifiedBy/>
  <dcterms:modified xsi:type="dcterms:W3CDTF">2020-09-10T14:11:17Z</dcterms:modified>
  <cp:revision>317</cp:revision>
  <dc:subject/>
  <dc:title/>
</cp:coreProperties>
</file>