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311" r:id="rId2"/>
    <p:sldId id="340" r:id="rId3"/>
    <p:sldId id="312" r:id="rId4"/>
    <p:sldId id="339" r:id="rId5"/>
    <p:sldId id="333" r:id="rId6"/>
    <p:sldId id="335" r:id="rId7"/>
    <p:sldId id="299" r:id="rId8"/>
    <p:sldId id="334" r:id="rId9"/>
    <p:sldId id="336" r:id="rId10"/>
    <p:sldId id="342" r:id="rId11"/>
    <p:sldId id="302" r:id="rId12"/>
    <p:sldId id="314" r:id="rId13"/>
    <p:sldId id="315" r:id="rId14"/>
    <p:sldId id="316" r:id="rId15"/>
    <p:sldId id="323" r:id="rId16"/>
    <p:sldId id="343" r:id="rId17"/>
    <p:sldId id="324" r:id="rId18"/>
    <p:sldId id="326" r:id="rId19"/>
    <p:sldId id="305" r:id="rId20"/>
    <p:sldId id="317" r:id="rId21"/>
    <p:sldId id="318" r:id="rId22"/>
    <p:sldId id="344" r:id="rId23"/>
    <p:sldId id="319" r:id="rId24"/>
    <p:sldId id="320" r:id="rId25"/>
    <p:sldId id="346" r:id="rId26"/>
    <p:sldId id="327" r:id="rId27"/>
    <p:sldId id="345" r:id="rId28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Times New Roman" charset="0"/>
        <a:ea typeface="新細明體" pitchFamily="2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Times New Roman" charset="0"/>
        <a:ea typeface="新細明體" pitchFamily="2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Times New Roman" charset="0"/>
        <a:ea typeface="新細明體" pitchFamily="2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Times New Roman" charset="0"/>
        <a:ea typeface="新細明體" pitchFamily="2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Times New Roman" charset="0"/>
        <a:ea typeface="新細明體" pitchFamily="2" charset="-120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Times New Roman" charset="0"/>
        <a:ea typeface="新細明體" pitchFamily="2" charset="-120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Times New Roman" charset="0"/>
        <a:ea typeface="新細明體" pitchFamily="2" charset="-120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Times New Roman" charset="0"/>
        <a:ea typeface="新細明體" pitchFamily="2" charset="-120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Times New Roman" charset="0"/>
        <a:ea typeface="新細明體" pitchFamily="2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C1CD"/>
    <a:srgbClr val="336600"/>
    <a:srgbClr val="000099"/>
    <a:srgbClr val="0033CC"/>
    <a:srgbClr val="00CC00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D74A3-64CC-4EE3-9783-C9129CD32B8E}" v="444" dt="2020-05-27T23:17:31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14" d="100"/>
          <a:sy n="114" d="100"/>
        </p:scale>
        <p:origin x="14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.utpa@outlook.com" userId="f745662403d38070" providerId="LiveId" clId="{689D74A3-64CC-4EE3-9783-C9129CD32B8E}"/>
    <pc:docChg chg="custSel modSld">
      <pc:chgData name="chen.utpa@outlook.com" userId="f745662403d38070" providerId="LiveId" clId="{689D74A3-64CC-4EE3-9783-C9129CD32B8E}" dt="2020-05-27T23:17:31.978" v="962"/>
      <pc:docMkLst>
        <pc:docMk/>
      </pc:docMkLst>
      <pc:sldChg chg="addSp delSp modSp modAnim">
        <pc:chgData name="chen.utpa@outlook.com" userId="f745662403d38070" providerId="LiveId" clId="{689D74A3-64CC-4EE3-9783-C9129CD32B8E}" dt="2020-05-27T23:11:42.913" v="759" actId="962"/>
        <pc:sldMkLst>
          <pc:docMk/>
          <pc:sldMk cId="0" sldId="315"/>
        </pc:sldMkLst>
        <pc:spChg chg="add del mod">
          <ac:chgData name="chen.utpa@outlook.com" userId="f745662403d38070" providerId="LiveId" clId="{689D74A3-64CC-4EE3-9783-C9129CD32B8E}" dt="2020-05-27T23:02:52.173" v="257"/>
          <ac:spMkLst>
            <pc:docMk/>
            <pc:sldMk cId="0" sldId="315"/>
            <ac:spMk id="9" creationId="{B9FECBE2-2174-41EE-995C-9F856E221C5F}"/>
          </ac:spMkLst>
        </pc:spChg>
        <pc:spChg chg="del">
          <ac:chgData name="chen.utpa@outlook.com" userId="f745662403d38070" providerId="LiveId" clId="{689D74A3-64CC-4EE3-9783-C9129CD32B8E}" dt="2020-05-27T23:09:47.944" v="579"/>
          <ac:spMkLst>
            <pc:docMk/>
            <pc:sldMk cId="0" sldId="315"/>
            <ac:spMk id="28677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680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681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682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683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684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685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686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687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688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689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690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691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692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693" creationId="{00000000-0000-0000-0000-000000000000}"/>
          </ac:spMkLst>
        </pc:spChg>
        <pc:spChg chg="del mod topLvl">
          <ac:chgData name="chen.utpa@outlook.com" userId="f745662403d38070" providerId="LiveId" clId="{689D74A3-64CC-4EE3-9783-C9129CD32B8E}" dt="2020-05-27T23:08:57.979" v="564"/>
          <ac:spMkLst>
            <pc:docMk/>
            <pc:sldMk cId="0" sldId="315"/>
            <ac:spMk id="28694" creationId="{00000000-0000-0000-0000-000000000000}"/>
          </ac:spMkLst>
        </pc:spChg>
        <pc:spChg chg="del mod topLvl">
          <ac:chgData name="chen.utpa@outlook.com" userId="f745662403d38070" providerId="LiveId" clId="{689D74A3-64CC-4EE3-9783-C9129CD32B8E}" dt="2020-05-27T23:07:38.241" v="488"/>
          <ac:spMkLst>
            <pc:docMk/>
            <pc:sldMk cId="0" sldId="315"/>
            <ac:spMk id="28695" creationId="{00000000-0000-0000-0000-000000000000}"/>
          </ac:spMkLst>
        </pc:spChg>
        <pc:spChg chg="del mod topLvl">
          <ac:chgData name="chen.utpa@outlook.com" userId="f745662403d38070" providerId="LiveId" clId="{689D74A3-64CC-4EE3-9783-C9129CD32B8E}" dt="2020-05-27T23:08:19.411" v="527"/>
          <ac:spMkLst>
            <pc:docMk/>
            <pc:sldMk cId="0" sldId="315"/>
            <ac:spMk id="28696" creationId="{00000000-0000-0000-0000-000000000000}"/>
          </ac:spMkLst>
        </pc:spChg>
        <pc:spChg chg="del mod topLvl">
          <ac:chgData name="chen.utpa@outlook.com" userId="f745662403d38070" providerId="LiveId" clId="{689D74A3-64CC-4EE3-9783-C9129CD32B8E}" dt="2020-05-27T23:07:09.813" v="461"/>
          <ac:spMkLst>
            <pc:docMk/>
            <pc:sldMk cId="0" sldId="315"/>
            <ac:spMk id="28697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698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699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700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701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702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703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5:05.173" v="12" actId="338"/>
          <ac:spMkLst>
            <pc:docMk/>
            <pc:sldMk cId="0" sldId="315"/>
            <ac:spMk id="28704" creationId="{00000000-0000-0000-0000-000000000000}"/>
          </ac:spMkLst>
        </pc:spChg>
        <pc:spChg chg="add del mod">
          <ac:chgData name="chen.utpa@outlook.com" userId="f745662403d38070" providerId="LiveId" clId="{689D74A3-64CC-4EE3-9783-C9129CD32B8E}" dt="2020-05-27T23:03:41.107" v="263" actId="478"/>
          <ac:spMkLst>
            <pc:docMk/>
            <pc:sldMk cId="0" sldId="315"/>
            <ac:spMk id="117763" creationId="{00000000-0000-0000-0000-000000000000}"/>
          </ac:spMkLst>
        </pc:spChg>
        <pc:spChg chg="del">
          <ac:chgData name="chen.utpa@outlook.com" userId="f745662403d38070" providerId="LiveId" clId="{689D74A3-64CC-4EE3-9783-C9129CD32B8E}" dt="2020-05-27T23:05:49.697" v="400"/>
          <ac:spMkLst>
            <pc:docMk/>
            <pc:sldMk cId="0" sldId="315"/>
            <ac:spMk id="117792" creationId="{00000000-0000-0000-0000-000000000000}"/>
          </ac:spMkLst>
        </pc:spChg>
        <pc:grpChg chg="del">
          <ac:chgData name="chen.utpa@outlook.com" userId="f745662403d38070" providerId="LiveId" clId="{689D74A3-64CC-4EE3-9783-C9129CD32B8E}" dt="2020-05-27T22:52:45.963" v="0" actId="165"/>
          <ac:grpSpMkLst>
            <pc:docMk/>
            <pc:sldMk cId="0" sldId="315"/>
            <ac:grpSpMk id="2" creationId="{00000000-0000-0000-0000-000000000000}"/>
          </ac:grpSpMkLst>
        </pc:grpChg>
        <pc:grpChg chg="add del mod">
          <ac:chgData name="chen.utpa@outlook.com" userId="f745662403d38070" providerId="LiveId" clId="{689D74A3-64CC-4EE3-9783-C9129CD32B8E}" dt="2020-05-27T22:53:14.217" v="2" actId="165"/>
          <ac:grpSpMkLst>
            <pc:docMk/>
            <pc:sldMk cId="0" sldId="315"/>
            <ac:grpSpMk id="3" creationId="{CFB6540B-D1B3-467A-ADBC-F417F05449CF}"/>
          </ac:grpSpMkLst>
        </pc:grpChg>
        <pc:grpChg chg="add del mod">
          <ac:chgData name="chen.utpa@outlook.com" userId="f745662403d38070" providerId="LiveId" clId="{689D74A3-64CC-4EE3-9783-C9129CD32B8E}" dt="2020-05-27T22:53:42.017" v="4" actId="165"/>
          <ac:grpSpMkLst>
            <pc:docMk/>
            <pc:sldMk cId="0" sldId="315"/>
            <ac:grpSpMk id="4" creationId="{D2A08094-8FEA-4188-B3E6-D376CCBDA48D}"/>
          </ac:grpSpMkLst>
        </pc:grpChg>
        <pc:grpChg chg="add del mod">
          <ac:chgData name="chen.utpa@outlook.com" userId="f745662403d38070" providerId="LiveId" clId="{689D74A3-64CC-4EE3-9783-C9129CD32B8E}" dt="2020-05-27T22:54:07.996" v="6" actId="165"/>
          <ac:grpSpMkLst>
            <pc:docMk/>
            <pc:sldMk cId="0" sldId="315"/>
            <ac:grpSpMk id="5" creationId="{6877A229-5A42-45C9-A8B7-63142FB6AEC7}"/>
          </ac:grpSpMkLst>
        </pc:grpChg>
        <pc:grpChg chg="add del mod">
          <ac:chgData name="chen.utpa@outlook.com" userId="f745662403d38070" providerId="LiveId" clId="{689D74A3-64CC-4EE3-9783-C9129CD32B8E}" dt="2020-05-27T22:54:24.516" v="8" actId="165"/>
          <ac:grpSpMkLst>
            <pc:docMk/>
            <pc:sldMk cId="0" sldId="315"/>
            <ac:grpSpMk id="6" creationId="{CD44BC3A-890E-4F07-A05F-FB3AF148D176}"/>
          </ac:grpSpMkLst>
        </pc:grpChg>
        <pc:grpChg chg="add del mod">
          <ac:chgData name="chen.utpa@outlook.com" userId="f745662403d38070" providerId="LiveId" clId="{689D74A3-64CC-4EE3-9783-C9129CD32B8E}" dt="2020-05-27T22:54:48.945" v="11" actId="165"/>
          <ac:grpSpMkLst>
            <pc:docMk/>
            <pc:sldMk cId="0" sldId="315"/>
            <ac:grpSpMk id="7" creationId="{3DA8245E-BAF2-4D45-9114-27FE809BF5CD}"/>
          </ac:grpSpMkLst>
        </pc:grpChg>
        <pc:grpChg chg="add del mod">
          <ac:chgData name="chen.utpa@outlook.com" userId="f745662403d38070" providerId="LiveId" clId="{689D74A3-64CC-4EE3-9783-C9129CD32B8E}" dt="2020-05-27T23:09:47.944" v="579"/>
          <ac:grpSpMkLst>
            <pc:docMk/>
            <pc:sldMk cId="0" sldId="315"/>
            <ac:grpSpMk id="8" creationId="{112277E7-A659-407D-B503-98621BC4222A}"/>
          </ac:grpSpMkLst>
        </pc:grpChg>
        <pc:picChg chg="add del mod">
          <ac:chgData name="chen.utpa@outlook.com" userId="f745662403d38070" providerId="LiveId" clId="{689D74A3-64CC-4EE3-9783-C9129CD32B8E}" dt="2020-05-27T23:09:47.944" v="579"/>
          <ac:picMkLst>
            <pc:docMk/>
            <pc:sldMk cId="0" sldId="315"/>
            <ac:picMk id="10" creationId="{A191C906-6BF3-4C58-B809-D77A67624ADE}"/>
          </ac:picMkLst>
        </pc:picChg>
        <pc:picChg chg="add del mod">
          <ac:chgData name="chen.utpa@outlook.com" userId="f745662403d38070" providerId="LiveId" clId="{689D74A3-64CC-4EE3-9783-C9129CD32B8E}" dt="2020-05-27T23:09:47.944" v="579"/>
          <ac:picMkLst>
            <pc:docMk/>
            <pc:sldMk cId="0" sldId="315"/>
            <ac:picMk id="11" creationId="{3B3B8F05-02D7-44F6-AE06-D81759FF0E9B}"/>
          </ac:picMkLst>
        </pc:picChg>
        <pc:picChg chg="add del mod">
          <ac:chgData name="chen.utpa@outlook.com" userId="f745662403d38070" providerId="LiveId" clId="{689D74A3-64CC-4EE3-9783-C9129CD32B8E}" dt="2020-05-27T23:09:47.944" v="579"/>
          <ac:picMkLst>
            <pc:docMk/>
            <pc:sldMk cId="0" sldId="315"/>
            <ac:picMk id="12" creationId="{A3F581B4-40C5-4278-9046-2C64E13588E4}"/>
          </ac:picMkLst>
        </pc:picChg>
        <pc:picChg chg="add del mod">
          <ac:chgData name="chen.utpa@outlook.com" userId="f745662403d38070" providerId="LiveId" clId="{689D74A3-64CC-4EE3-9783-C9129CD32B8E}" dt="2020-05-27T23:09:47.944" v="579"/>
          <ac:picMkLst>
            <pc:docMk/>
            <pc:sldMk cId="0" sldId="315"/>
            <ac:picMk id="13" creationId="{B62FD708-F96E-4756-98E7-BA16F0D7D566}"/>
          </ac:picMkLst>
        </pc:picChg>
        <pc:picChg chg="add del mod">
          <ac:chgData name="chen.utpa@outlook.com" userId="f745662403d38070" providerId="LiveId" clId="{689D74A3-64CC-4EE3-9783-C9129CD32B8E}" dt="2020-05-27T23:09:47.944" v="579"/>
          <ac:picMkLst>
            <pc:docMk/>
            <pc:sldMk cId="0" sldId="315"/>
            <ac:picMk id="14" creationId="{E3E4F402-EAF4-4556-8985-EA613759E5B8}"/>
          </ac:picMkLst>
        </pc:picChg>
        <pc:picChg chg="add del mod">
          <ac:chgData name="chen.utpa@outlook.com" userId="f745662403d38070" providerId="LiveId" clId="{689D74A3-64CC-4EE3-9783-C9129CD32B8E}" dt="2020-05-27T23:09:47.944" v="579"/>
          <ac:picMkLst>
            <pc:docMk/>
            <pc:sldMk cId="0" sldId="315"/>
            <ac:picMk id="15" creationId="{CFDB9D53-274A-4082-8A0B-6A8582602859}"/>
          </ac:picMkLst>
        </pc:picChg>
        <pc:picChg chg="add mod">
          <ac:chgData name="chen.utpa@outlook.com" userId="f745662403d38070" providerId="LiveId" clId="{689D74A3-64CC-4EE3-9783-C9129CD32B8E}" dt="2020-05-27T23:11:42.913" v="759" actId="962"/>
          <ac:picMkLst>
            <pc:docMk/>
            <pc:sldMk cId="0" sldId="315"/>
            <ac:picMk id="16" creationId="{CDB47FBF-78EF-455F-9D5C-4C0429C7E16C}"/>
          </ac:picMkLst>
        </pc:picChg>
      </pc:sldChg>
      <pc:sldChg chg="addSp delSp modSp">
        <pc:chgData name="chen.utpa@outlook.com" userId="f745662403d38070" providerId="LiveId" clId="{689D74A3-64CC-4EE3-9783-C9129CD32B8E}" dt="2020-05-27T22:59:54.890" v="253" actId="962"/>
        <pc:sldMkLst>
          <pc:docMk/>
          <pc:sldMk cId="0" sldId="316"/>
        </pc:sldMkLst>
        <pc:spChg chg="mod">
          <ac:chgData name="chen.utpa@outlook.com" userId="f745662403d38070" providerId="LiveId" clId="{689D74A3-64CC-4EE3-9783-C9129CD32B8E}" dt="2020-05-27T22:57:41.464" v="161" actId="1076"/>
          <ac:spMkLst>
            <pc:docMk/>
            <pc:sldMk cId="0" sldId="316"/>
            <ac:spMk id="29698" creationId="{00000000-0000-0000-0000-000000000000}"/>
          </ac:spMkLst>
        </pc:spChg>
        <pc:spChg chg="mod topLvl">
          <ac:chgData name="chen.utpa@outlook.com" userId="f745662403d38070" providerId="LiveId" clId="{689D74A3-64CC-4EE3-9783-C9129CD32B8E}" dt="2020-05-27T22:58:04.619" v="162" actId="164"/>
          <ac:spMkLst>
            <pc:docMk/>
            <pc:sldMk cId="0" sldId="316"/>
            <ac:spMk id="29703" creationId="{00000000-0000-0000-0000-000000000000}"/>
          </ac:spMkLst>
        </pc:spChg>
        <pc:grpChg chg="add mod">
          <ac:chgData name="chen.utpa@outlook.com" userId="f745662403d38070" providerId="LiveId" clId="{689D74A3-64CC-4EE3-9783-C9129CD32B8E}" dt="2020-05-27T22:59:54.890" v="253" actId="962"/>
          <ac:grpSpMkLst>
            <pc:docMk/>
            <pc:sldMk cId="0" sldId="316"/>
            <ac:grpSpMk id="2" creationId="{29EF6D60-9D3A-4030-A388-D4A3B9322DA9}"/>
          </ac:grpSpMkLst>
        </pc:grpChg>
        <pc:grpChg chg="del">
          <ac:chgData name="chen.utpa@outlook.com" userId="f745662403d38070" providerId="LiveId" clId="{689D74A3-64CC-4EE3-9783-C9129CD32B8E}" dt="2020-05-27T22:57:35.706" v="160" actId="165"/>
          <ac:grpSpMkLst>
            <pc:docMk/>
            <pc:sldMk cId="0" sldId="316"/>
            <ac:grpSpMk id="29701" creationId="{00000000-0000-0000-0000-000000000000}"/>
          </ac:grpSpMkLst>
        </pc:grpChg>
        <pc:grpChg chg="mod topLvl">
          <ac:chgData name="chen.utpa@outlook.com" userId="f745662403d38070" providerId="LiveId" clId="{689D74A3-64CC-4EE3-9783-C9129CD32B8E}" dt="2020-05-27T22:58:47.145" v="163" actId="1076"/>
          <ac:grpSpMkLst>
            <pc:docMk/>
            <pc:sldMk cId="0" sldId="316"/>
            <ac:grpSpMk id="29702" creationId="{00000000-0000-0000-0000-000000000000}"/>
          </ac:grpSpMkLst>
        </pc:grpChg>
      </pc:sldChg>
      <pc:sldChg chg="addSp delSp modSp">
        <pc:chgData name="chen.utpa@outlook.com" userId="f745662403d38070" providerId="LiveId" clId="{689D74A3-64CC-4EE3-9783-C9129CD32B8E}" dt="2020-05-27T23:14:07.216" v="846" actId="962"/>
        <pc:sldMkLst>
          <pc:docMk/>
          <pc:sldMk cId="0" sldId="318"/>
        </pc:sldMkLst>
        <pc:spChg chg="add del mod">
          <ac:chgData name="chen.utpa@outlook.com" userId="f745662403d38070" providerId="LiveId" clId="{689D74A3-64CC-4EE3-9783-C9129CD32B8E}" dt="2020-05-27T23:13:38.281" v="801"/>
          <ac:spMkLst>
            <pc:docMk/>
            <pc:sldMk cId="0" sldId="318"/>
            <ac:spMk id="3" creationId="{05AD2244-5810-401B-90EA-66EBC009851E}"/>
          </ac:spMkLst>
        </pc:spChg>
        <pc:spChg chg="del mod">
          <ac:chgData name="chen.utpa@outlook.com" userId="f745662403d38070" providerId="LiveId" clId="{689D74A3-64CC-4EE3-9783-C9129CD32B8E}" dt="2020-05-27T23:13:34.779" v="800"/>
          <ac:spMkLst>
            <pc:docMk/>
            <pc:sldMk cId="0" sldId="318"/>
            <ac:spMk id="2053" creationId="{00000000-0000-0000-0000-000000000000}"/>
          </ac:spMkLst>
        </pc:spChg>
        <pc:graphicFrameChg chg="del">
          <ac:chgData name="chen.utpa@outlook.com" userId="f745662403d38070" providerId="LiveId" clId="{689D74A3-64CC-4EE3-9783-C9129CD32B8E}" dt="2020-05-27T23:12:46.441" v="761"/>
          <ac:graphicFrameMkLst>
            <pc:docMk/>
            <pc:sldMk cId="0" sldId="318"/>
            <ac:graphicFrameMk id="2050" creationId="{00000000-0000-0000-0000-000000000000}"/>
          </ac:graphicFrameMkLst>
        </pc:graphicFrameChg>
        <pc:picChg chg="add mod">
          <ac:chgData name="chen.utpa@outlook.com" userId="f745662403d38070" providerId="LiveId" clId="{689D74A3-64CC-4EE3-9783-C9129CD32B8E}" dt="2020-05-27T23:13:13.254" v="799" actId="962"/>
          <ac:picMkLst>
            <pc:docMk/>
            <pc:sldMk cId="0" sldId="318"/>
            <ac:picMk id="2" creationId="{2CED24F4-A337-400D-AED7-690BBBABCBA9}"/>
          </ac:picMkLst>
        </pc:picChg>
        <pc:picChg chg="add mod">
          <ac:chgData name="chen.utpa@outlook.com" userId="f745662403d38070" providerId="LiveId" clId="{689D74A3-64CC-4EE3-9783-C9129CD32B8E}" dt="2020-05-27T23:14:07.216" v="846" actId="962"/>
          <ac:picMkLst>
            <pc:docMk/>
            <pc:sldMk cId="0" sldId="318"/>
            <ac:picMk id="4" creationId="{13D54286-0AC4-4722-BFC8-BD4B8C8AD44F}"/>
          </ac:picMkLst>
        </pc:picChg>
      </pc:sldChg>
      <pc:sldChg chg="addSp delSp modSp">
        <pc:chgData name="chen.utpa@outlook.com" userId="f745662403d38070" providerId="LiveId" clId="{689D74A3-64CC-4EE3-9783-C9129CD32B8E}" dt="2020-05-27T23:15:32.578" v="892" actId="962"/>
        <pc:sldMkLst>
          <pc:docMk/>
          <pc:sldMk cId="0" sldId="320"/>
        </pc:sldMkLst>
        <pc:spChg chg="add del mod">
          <ac:chgData name="chen.utpa@outlook.com" userId="f745662403d38070" providerId="LiveId" clId="{689D74A3-64CC-4EE3-9783-C9129CD32B8E}" dt="2020-05-27T23:15:08.217" v="848"/>
          <ac:spMkLst>
            <pc:docMk/>
            <pc:sldMk cId="0" sldId="320"/>
            <ac:spMk id="2" creationId="{BCF82B6C-B616-4734-9104-626E640B93D9}"/>
          </ac:spMkLst>
        </pc:spChg>
        <pc:spChg chg="del">
          <ac:chgData name="chen.utpa@outlook.com" userId="f745662403d38070" providerId="LiveId" clId="{689D74A3-64CC-4EE3-9783-C9129CD32B8E}" dt="2020-05-27T23:14:42.359" v="847"/>
          <ac:spMkLst>
            <pc:docMk/>
            <pc:sldMk cId="0" sldId="320"/>
            <ac:spMk id="3077" creationId="{00000000-0000-0000-0000-000000000000}"/>
          </ac:spMkLst>
        </pc:spChg>
        <pc:spChg chg="del">
          <ac:chgData name="chen.utpa@outlook.com" userId="f745662403d38070" providerId="LiveId" clId="{689D74A3-64CC-4EE3-9783-C9129CD32B8E}" dt="2020-05-27T23:14:42.359" v="847"/>
          <ac:spMkLst>
            <pc:docMk/>
            <pc:sldMk cId="0" sldId="320"/>
            <ac:spMk id="3078" creationId="{00000000-0000-0000-0000-000000000000}"/>
          </ac:spMkLst>
        </pc:spChg>
        <pc:spChg chg="del">
          <ac:chgData name="chen.utpa@outlook.com" userId="f745662403d38070" providerId="LiveId" clId="{689D74A3-64CC-4EE3-9783-C9129CD32B8E}" dt="2020-05-27T23:14:42.359" v="847"/>
          <ac:spMkLst>
            <pc:docMk/>
            <pc:sldMk cId="0" sldId="320"/>
            <ac:spMk id="3080" creationId="{00000000-0000-0000-0000-000000000000}"/>
          </ac:spMkLst>
        </pc:spChg>
        <pc:spChg chg="del">
          <ac:chgData name="chen.utpa@outlook.com" userId="f745662403d38070" providerId="LiveId" clId="{689D74A3-64CC-4EE3-9783-C9129CD32B8E}" dt="2020-05-27T23:14:42.359" v="847"/>
          <ac:spMkLst>
            <pc:docMk/>
            <pc:sldMk cId="0" sldId="320"/>
            <ac:spMk id="3081" creationId="{00000000-0000-0000-0000-000000000000}"/>
          </ac:spMkLst>
        </pc:spChg>
        <pc:spChg chg="del">
          <ac:chgData name="chen.utpa@outlook.com" userId="f745662403d38070" providerId="LiveId" clId="{689D74A3-64CC-4EE3-9783-C9129CD32B8E}" dt="2020-05-27T23:14:42.359" v="847"/>
          <ac:spMkLst>
            <pc:docMk/>
            <pc:sldMk cId="0" sldId="320"/>
            <ac:spMk id="3082" creationId="{00000000-0000-0000-0000-000000000000}"/>
          </ac:spMkLst>
        </pc:spChg>
        <pc:spChg chg="del">
          <ac:chgData name="chen.utpa@outlook.com" userId="f745662403d38070" providerId="LiveId" clId="{689D74A3-64CC-4EE3-9783-C9129CD32B8E}" dt="2020-05-27T23:14:42.359" v="847"/>
          <ac:spMkLst>
            <pc:docMk/>
            <pc:sldMk cId="0" sldId="320"/>
            <ac:spMk id="3083" creationId="{00000000-0000-0000-0000-000000000000}"/>
          </ac:spMkLst>
        </pc:spChg>
        <pc:grpChg chg="del">
          <ac:chgData name="chen.utpa@outlook.com" userId="f745662403d38070" providerId="LiveId" clId="{689D74A3-64CC-4EE3-9783-C9129CD32B8E}" dt="2020-05-27T23:14:42.359" v="847"/>
          <ac:grpSpMkLst>
            <pc:docMk/>
            <pc:sldMk cId="0" sldId="320"/>
            <ac:grpSpMk id="3079" creationId="{00000000-0000-0000-0000-000000000000}"/>
          </ac:grpSpMkLst>
        </pc:grpChg>
        <pc:graphicFrameChg chg="del">
          <ac:chgData name="chen.utpa@outlook.com" userId="f745662403d38070" providerId="LiveId" clId="{689D74A3-64CC-4EE3-9783-C9129CD32B8E}" dt="2020-05-27T23:14:42.359" v="847"/>
          <ac:graphicFrameMkLst>
            <pc:docMk/>
            <pc:sldMk cId="0" sldId="320"/>
            <ac:graphicFrameMk id="3074" creationId="{00000000-0000-0000-0000-000000000000}"/>
          </ac:graphicFrameMkLst>
        </pc:graphicFrameChg>
        <pc:picChg chg="add mod">
          <ac:chgData name="chen.utpa@outlook.com" userId="f745662403d38070" providerId="LiveId" clId="{689D74A3-64CC-4EE3-9783-C9129CD32B8E}" dt="2020-05-27T23:15:32.578" v="892" actId="962"/>
          <ac:picMkLst>
            <pc:docMk/>
            <pc:sldMk cId="0" sldId="320"/>
            <ac:picMk id="3" creationId="{13D8B390-9762-4D42-A1E0-5F3C818111E7}"/>
          </ac:picMkLst>
        </pc:picChg>
      </pc:sldChg>
      <pc:sldChg chg="delSp modSp">
        <pc:chgData name="chen.utpa@outlook.com" userId="f745662403d38070" providerId="LiveId" clId="{689D74A3-64CC-4EE3-9783-C9129CD32B8E}" dt="2020-05-27T23:00:39.713" v="255" actId="478"/>
        <pc:sldMkLst>
          <pc:docMk/>
          <pc:sldMk cId="0" sldId="323"/>
        </pc:sldMkLst>
        <pc:graphicFrameChg chg="del mod">
          <ac:chgData name="chen.utpa@outlook.com" userId="f745662403d38070" providerId="LiveId" clId="{689D74A3-64CC-4EE3-9783-C9129CD32B8E}" dt="2020-05-27T23:00:39.713" v="255" actId="478"/>
          <ac:graphicFrameMkLst>
            <pc:docMk/>
            <pc:sldMk cId="0" sldId="323"/>
            <ac:graphicFrameMk id="1026" creationId="{00000000-0000-0000-0000-000000000000}"/>
          </ac:graphicFrameMkLst>
        </pc:graphicFrameChg>
      </pc:sldChg>
      <pc:sldChg chg="addSp delSp modSp">
        <pc:chgData name="chen.utpa@outlook.com" userId="f745662403d38070" providerId="LiveId" clId="{689D74A3-64CC-4EE3-9783-C9129CD32B8E}" dt="2020-05-27T23:17:31.978" v="962"/>
        <pc:sldMkLst>
          <pc:docMk/>
          <pc:sldMk cId="0" sldId="327"/>
        </pc:sldMkLst>
        <pc:spChg chg="add del mod">
          <ac:chgData name="chen.utpa@outlook.com" userId="f745662403d38070" providerId="LiveId" clId="{689D74A3-64CC-4EE3-9783-C9129CD32B8E}" dt="2020-05-27T23:16:02.612" v="895"/>
          <ac:spMkLst>
            <pc:docMk/>
            <pc:sldMk cId="0" sldId="327"/>
            <ac:spMk id="2" creationId="{ED2345CF-C6EA-4884-9563-E7D43E622A4A}"/>
          </ac:spMkLst>
        </pc:spChg>
        <pc:spChg chg="mod">
          <ac:chgData name="chen.utpa@outlook.com" userId="f745662403d38070" providerId="LiveId" clId="{689D74A3-64CC-4EE3-9783-C9129CD32B8E}" dt="2020-05-27T23:17:18.739" v="960" actId="1076"/>
          <ac:spMkLst>
            <pc:docMk/>
            <pc:sldMk cId="0" sldId="327"/>
            <ac:spMk id="38915" creationId="{00000000-0000-0000-0000-000000000000}"/>
          </ac:spMkLst>
        </pc:spChg>
        <pc:spChg chg="del mod">
          <ac:chgData name="chen.utpa@outlook.com" userId="f745662403d38070" providerId="LiveId" clId="{689D74A3-64CC-4EE3-9783-C9129CD32B8E}" dt="2020-05-27T23:15:59.652" v="894"/>
          <ac:spMkLst>
            <pc:docMk/>
            <pc:sldMk cId="0" sldId="327"/>
            <ac:spMk id="38916" creationId="{00000000-0000-0000-0000-000000000000}"/>
          </ac:spMkLst>
        </pc:spChg>
        <pc:spChg chg="del mod">
          <ac:chgData name="chen.utpa@outlook.com" userId="f745662403d38070" providerId="LiveId" clId="{689D74A3-64CC-4EE3-9783-C9129CD32B8E}" dt="2020-05-27T23:17:31.978" v="962"/>
          <ac:spMkLst>
            <pc:docMk/>
            <pc:sldMk cId="0" sldId="327"/>
            <ac:spMk id="38917" creationId="{00000000-0000-0000-0000-000000000000}"/>
          </ac:spMkLst>
        </pc:spChg>
        <pc:picChg chg="add mod">
          <ac:chgData name="chen.utpa@outlook.com" userId="f745662403d38070" providerId="LiveId" clId="{689D74A3-64CC-4EE3-9783-C9129CD32B8E}" dt="2020-05-27T23:16:25.799" v="959" actId="962"/>
          <ac:picMkLst>
            <pc:docMk/>
            <pc:sldMk cId="0" sldId="327"/>
            <ac:picMk id="3" creationId="{9EF7DCC2-7FAE-4662-AE1D-37FC5E39150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i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i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i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i="0"/>
            </a:lvl1pPr>
          </a:lstStyle>
          <a:p>
            <a:pPr>
              <a:defRPr/>
            </a:pPr>
            <a:fld id="{3A345797-4449-4269-BC63-D858B95B397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115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24001D-A870-40BF-9C6C-82E4AF03C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2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2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2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2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2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AB48C8A6-5712-4FFC-A5A2-63D3CC3881AD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290A0890-5F0D-4EAD-BBFD-37AE6138B86F}" type="slidenum">
              <a:rPr lang="en-US" altLang="en-US" sz="1200" smtClean="0"/>
              <a:pPr eaLnBrk="1" hangingPunct="1"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AB6662D4-7C01-45B8-89B6-E3E99628A21F}" type="slidenum">
              <a:rPr lang="en-US" altLang="en-US" sz="1200" smtClean="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F344C52F-44D9-4FA1-B0EC-397AD41B295B}" type="slidenum">
              <a:rPr lang="en-US" altLang="en-US" sz="1200" smtClean="0"/>
              <a:pPr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FBDDB5B0-C338-48A8-B7B1-B8CF50C02029}" type="slidenum">
              <a:rPr lang="en-US" altLang="en-US" sz="1200" smtClean="0"/>
              <a:pPr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0A254061-39A8-4C97-9BF3-0EB7C26AFF1B}" type="slidenum">
              <a:rPr lang="en-US" altLang="en-US" sz="1200" smtClean="0"/>
              <a:pPr eaLnBrk="1" hangingPunct="1"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BCF4E428-C619-4267-8E77-AD4AE4C508D2}" type="slidenum">
              <a:rPr lang="en-US" altLang="en-US" sz="1200" smtClean="0"/>
              <a:pPr eaLnBrk="1" hangingPunct="1"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436A1302-DC58-429A-AF70-9F859A4970F0}" type="slidenum">
              <a:rPr lang="en-US" altLang="en-US" sz="1200" smtClean="0"/>
              <a:pPr eaLnBrk="1" hangingPunct="1"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A86797E2-DB06-4BD4-8FCD-FAFD5C1F300E}" type="slidenum">
              <a:rPr lang="en-US" altLang="en-US" sz="1200" smtClean="0"/>
              <a:pPr eaLnBrk="1" hangingPunct="1"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BD72ACC8-E4D7-43A1-8952-86604267143F}" type="slidenum">
              <a:rPr lang="en-US" altLang="en-US" sz="1200" smtClean="0"/>
              <a:pPr eaLnBrk="1" hangingPunct="1"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EC775B32-67A1-4674-A5F7-F4AD3516C5C3}" type="slidenum">
              <a:rPr lang="en-US" altLang="en-US" sz="1200" smtClean="0"/>
              <a:pPr eaLnBrk="1" hangingPunct="1"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F886FAA5-09A3-4A5E-A0CD-3C51FAEB4869}" type="slidenum">
              <a:rPr lang="en-US" altLang="en-US" sz="1200" smtClean="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A1E1355A-43CF-43E7-8C65-A7E6499803FA}" type="slidenum">
              <a:rPr lang="en-US" altLang="en-US" sz="1200" smtClean="0"/>
              <a:pPr eaLnBrk="1" hangingPunct="1"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344A2AC6-BBFA-4E64-B12C-2CEA052404FE}" type="slidenum">
              <a:rPr lang="en-US" altLang="en-US" sz="1200" smtClean="0"/>
              <a:pPr eaLnBrk="1" hangingPunct="1"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47F3F2D9-736A-485F-9266-9717780F8C10}" type="slidenum">
              <a:rPr lang="en-US" altLang="en-US" sz="1200" smtClean="0"/>
              <a:pPr eaLnBrk="1" hangingPunct="1"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314D1F2C-C466-4CC9-A810-5B6EC2CE359E}" type="slidenum">
              <a:rPr lang="en-US" altLang="en-US" sz="1200" smtClean="0"/>
              <a:pPr eaLnBrk="1" hangingPunct="1"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DF798C2D-7114-43E7-ABEC-0D43F9B8615E}" type="slidenum">
              <a:rPr lang="en-US" altLang="en-US" sz="1200" smtClean="0"/>
              <a:pPr eaLnBrk="1" hangingPunct="1"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E54242F9-CF97-49CE-99A8-518C866BA8C5}" type="slidenum">
              <a:rPr lang="en-US" altLang="en-US" sz="1200" smtClean="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A3729A0D-467D-499A-AF31-F92717786797}" type="slidenum">
              <a:rPr lang="en-US" altLang="en-US" sz="1200" smtClean="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252005FF-0CDC-470C-97C2-317DD070AE4F}" type="slidenum">
              <a:rPr lang="en-US" altLang="en-US" sz="1200" smtClean="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FB6033BB-2D02-4BC2-80FD-316817BB19C7}" type="slidenum">
              <a:rPr lang="en-US" altLang="en-US" sz="1200" smtClean="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6A04D722-E04A-4C1D-81E1-E722FDE16D5E}" type="slidenum">
              <a:rPr lang="en-US" altLang="en-US" sz="1200" smtClean="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94F6442F-6D48-42EE-8066-C9A27343CB34}" type="slidenum">
              <a:rPr lang="en-US" altLang="en-US" sz="1200" smtClean="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6950F693-7B82-4678-994E-2E41C3A724FD}" type="slidenum">
              <a:rPr lang="en-US" altLang="en-US" sz="1200" smtClean="0"/>
              <a:pPr ea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25A6D-4CA0-4DC0-B6ED-188FFB3767AB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0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5319B-EEC9-4EA7-A0C4-7419B54577A2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46075"/>
            <a:ext cx="1943100" cy="5713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46075"/>
            <a:ext cx="5676900" cy="5713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ABA86-AA17-4B83-8603-61F42EAEA8CD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8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AEEF7-625E-4046-83F2-75F1D6874D41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29C72-F552-45A1-BF5E-50BD995F22A2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35947-19DB-4D41-914C-C8799E147DC9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3C5C5-4ABF-44D7-A884-F0364B6C7869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A68A5-7F4D-4DF4-A611-FA908E295CCF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EB76-3EF0-410E-ADE7-C1E047210B05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CC87C-8635-436B-8A9D-4FFF13338B4D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1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ED977-C954-45AB-83E7-6659E906B129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0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46075"/>
            <a:ext cx="77724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rgbClr val="FF993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Line 5"/>
          <p:cNvSpPr>
            <a:spLocks noChangeShapeType="1"/>
          </p:cNvSpPr>
          <p:nvPr/>
        </p:nvSpPr>
        <p:spPr bwMode="auto">
          <a:xfrm>
            <a:off x="533400" y="1219200"/>
            <a:ext cx="807720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rgbClr val="CC6600"/>
                </a:solidFill>
                <a:latin typeface="Helvetica" pitchFamily="34" charset="0"/>
              </a:defRPr>
            </a:lvl1pPr>
          </a:lstStyle>
          <a:p>
            <a:pPr>
              <a:defRPr/>
            </a:pPr>
            <a:fld id="{1CBAD1ED-027C-4A33-ACD3-CA3480A93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solidFill>
                  <a:srgbClr val="CC66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CC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CC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CC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CC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EF1795B8-FE30-494F-8D6F-026F430F2464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1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8153400" cy="1066800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Boolean and Vector Space </a:t>
            </a:r>
            <a:br>
              <a:rPr lang="en-US" altLang="zh-TW" sz="4000">
                <a:ea typeface="新細明體" pitchFamily="2" charset="-120"/>
              </a:rPr>
            </a:br>
            <a:r>
              <a:rPr lang="en-US" altLang="zh-TW" sz="4000">
                <a:ea typeface="新細明體" pitchFamily="2" charset="-120"/>
              </a:rPr>
              <a:t>Retrieval Models</a:t>
            </a:r>
            <a:endParaRPr lang="en-US" altLang="zh-TW">
              <a:ea typeface="新細明體" pitchFamily="2" charset="-12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657600"/>
            <a:ext cx="6934200" cy="1905000"/>
          </a:xfrm>
        </p:spPr>
        <p:txBody>
          <a:bodyPr/>
          <a:lstStyle/>
          <a:p>
            <a:pPr algn="l" eaLnBrk="1" hangingPunct="1"/>
            <a:r>
              <a:rPr lang="en-US" altLang="zh-TW">
                <a:ea typeface="新細明體" pitchFamily="2" charset="-120"/>
              </a:rPr>
              <a:t>Many slides in this section are adapted from Prof. Joydeep Ghosh (UT ECE) who in turn adapted them from Prof. Dik Lee (Univ. of Science and Tech, Hong Kong)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E4B92216-8E12-4E33-A6CF-3539C23EE899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10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Statistical Retrieval</a:t>
            </a:r>
            <a:r>
              <a:rPr lang="en-US" altLang="en-US"/>
              <a:t>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687888"/>
          </a:xfrm>
        </p:spPr>
        <p:txBody>
          <a:bodyPr/>
          <a:lstStyle/>
          <a:p>
            <a:pPr eaLnBrk="1" hangingPunct="1"/>
            <a:r>
              <a:rPr lang="en-US" altLang="zh-TW" sz="3200">
                <a:solidFill>
                  <a:schemeClr val="tx2"/>
                </a:solidFill>
                <a:ea typeface="新細明體" pitchFamily="2" charset="-120"/>
              </a:rPr>
              <a:t>Retrieval based on </a:t>
            </a:r>
            <a:r>
              <a:rPr lang="en-US" altLang="zh-TW" sz="3200" i="1">
                <a:solidFill>
                  <a:srgbClr val="FF0000"/>
                </a:solidFill>
                <a:ea typeface="新細明體" pitchFamily="2" charset="-120"/>
              </a:rPr>
              <a:t>similarity</a:t>
            </a:r>
            <a:r>
              <a:rPr lang="en-US" altLang="zh-TW" sz="3200">
                <a:solidFill>
                  <a:schemeClr val="tx2"/>
                </a:solidFill>
                <a:ea typeface="新細明體" pitchFamily="2" charset="-120"/>
              </a:rPr>
              <a:t> between query and documents.</a:t>
            </a:r>
          </a:p>
          <a:p>
            <a:pPr eaLnBrk="1" hangingPunct="1"/>
            <a:r>
              <a:rPr lang="en-US" altLang="zh-TW" sz="3200">
                <a:solidFill>
                  <a:schemeClr val="tx2"/>
                </a:solidFill>
                <a:ea typeface="新細明體" pitchFamily="2" charset="-120"/>
              </a:rPr>
              <a:t>Output documents are ranked according to similarity to query.</a:t>
            </a:r>
          </a:p>
          <a:p>
            <a:pPr eaLnBrk="1" hangingPunct="1"/>
            <a:r>
              <a:rPr lang="en-US" altLang="zh-TW" sz="3200">
                <a:ea typeface="新細明體" pitchFamily="2" charset="-120"/>
              </a:rPr>
              <a:t>Similarity based on occurrence </a:t>
            </a:r>
            <a:r>
              <a:rPr lang="en-US" altLang="zh-TW" sz="3200" i="1">
                <a:ea typeface="新細明體" pitchFamily="2" charset="-120"/>
              </a:rPr>
              <a:t>frequencies</a:t>
            </a:r>
            <a:r>
              <a:rPr lang="en-US" altLang="zh-TW" sz="3200">
                <a:ea typeface="新細明體" pitchFamily="2" charset="-120"/>
              </a:rPr>
              <a:t> of keywords in query and document.</a:t>
            </a:r>
            <a:endParaRPr lang="en-US" altLang="zh-TW">
              <a:solidFill>
                <a:schemeClr val="tx2"/>
              </a:solidFill>
              <a:ea typeface="新細明體" pitchFamily="2" charset="-120"/>
            </a:endParaRPr>
          </a:p>
          <a:p>
            <a:pPr eaLnBrk="1" hangingPunct="1"/>
            <a:r>
              <a:rPr lang="en-US" altLang="zh-TW" sz="3200">
                <a:solidFill>
                  <a:schemeClr val="tx2"/>
                </a:solidFill>
                <a:ea typeface="新細明體" pitchFamily="2" charset="-120"/>
              </a:rPr>
              <a:t>Automatic relevance feedback can be supported</a:t>
            </a:r>
            <a:r>
              <a:rPr lang="en-US" altLang="zh-TW">
                <a:solidFill>
                  <a:schemeClr val="tx2"/>
                </a:solidFill>
                <a:ea typeface="新細明體" pitchFamily="2" charset="-120"/>
              </a:rPr>
              <a:t>:</a:t>
            </a:r>
          </a:p>
          <a:p>
            <a:pPr lvl="1" eaLnBrk="1" hangingPunct="1"/>
            <a:r>
              <a:rPr lang="en-US" altLang="en-US"/>
              <a:t>Relevant documents “added” to query.</a:t>
            </a:r>
          </a:p>
          <a:p>
            <a:pPr lvl="1" eaLnBrk="1" hangingPunct="1"/>
            <a:r>
              <a:rPr lang="en-US" altLang="en-US"/>
              <a:t>Irrelevant documents “subtracted” from query.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B5A2A341-0037-49E9-A897-CB926E555BB5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11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Issues for Vector Space Model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How to determine important words in a document?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Word sense?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Word </a:t>
            </a:r>
            <a:r>
              <a:rPr lang="en-US" altLang="zh-TW" i="1">
                <a:ea typeface="新細明體" pitchFamily="2" charset="-120"/>
              </a:rPr>
              <a:t>n</a:t>
            </a:r>
            <a:r>
              <a:rPr lang="en-US" altLang="zh-TW">
                <a:ea typeface="新細明體" pitchFamily="2" charset="-120"/>
              </a:rPr>
              <a:t>-grams (and phrases, idioms,…)  </a:t>
            </a:r>
            <a:r>
              <a:rPr lang="en-US" altLang="zh-TW">
                <a:ea typeface="新細明體" pitchFamily="2" charset="-120"/>
                <a:sym typeface="Wingdings" pitchFamily="2" charset="2"/>
              </a:rPr>
              <a:t> terms</a:t>
            </a:r>
            <a:endParaRPr lang="en-US" altLang="zh-TW">
              <a:ea typeface="新細明體" pitchFamily="2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How to determine the degree of importance of a term within a document and within the entire collection?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How to determine the degree of similarity between a document and the query?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In the case of the web, what is the collection and what are the effects of links, formatting information, etc.?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D0B4C1C2-F8E3-48E2-AB01-06B072137974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12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The Vector-Space Model</a:t>
            </a: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2" charset="-120"/>
              </a:rPr>
              <a:t>Assume</a:t>
            </a:r>
            <a:r>
              <a:rPr lang="en-US" altLang="zh-TW" i="1">
                <a:ea typeface="新細明體" pitchFamily="2" charset="-120"/>
              </a:rPr>
              <a:t> t</a:t>
            </a:r>
            <a:r>
              <a:rPr lang="en-US" altLang="zh-TW">
                <a:ea typeface="新細明體" pitchFamily="2" charset="-120"/>
              </a:rPr>
              <a:t> distinct terms remain after preprocessing; call them index terms or the vocabulary.</a:t>
            </a:r>
          </a:p>
          <a:p>
            <a:pPr eaLnBrk="1" hangingPunct="1"/>
            <a:r>
              <a:rPr lang="en-US" altLang="zh-TW">
                <a:ea typeface="新細明體" pitchFamily="2" charset="-120"/>
              </a:rPr>
              <a:t>These “orthogonal” terms form a vector space.</a:t>
            </a:r>
          </a:p>
          <a:p>
            <a:pPr lvl="1" eaLnBrk="1" hangingPunct="1">
              <a:buFontTx/>
              <a:buNone/>
            </a:pPr>
            <a:r>
              <a:rPr lang="en-US" altLang="zh-TW">
                <a:ea typeface="新細明體" pitchFamily="2" charset="-120"/>
              </a:rPr>
              <a:t>          Dimensionality = </a:t>
            </a:r>
            <a:r>
              <a:rPr lang="en-US" altLang="zh-TW" i="1">
                <a:ea typeface="新細明體" pitchFamily="2" charset="-120"/>
              </a:rPr>
              <a:t>t</a:t>
            </a:r>
            <a:r>
              <a:rPr lang="en-US" altLang="zh-TW">
                <a:ea typeface="新細明體" pitchFamily="2" charset="-120"/>
              </a:rPr>
              <a:t> = |vocabulary| </a:t>
            </a:r>
          </a:p>
          <a:p>
            <a:pPr eaLnBrk="1" hangingPunct="1"/>
            <a:r>
              <a:rPr lang="en-US" altLang="zh-TW">
                <a:ea typeface="新細明體" pitchFamily="2" charset="-120"/>
              </a:rPr>
              <a:t>Each term, </a:t>
            </a:r>
            <a:r>
              <a:rPr lang="en-US" altLang="zh-TW" i="1">
                <a:ea typeface="新細明體" pitchFamily="2" charset="-120"/>
              </a:rPr>
              <a:t>i</a:t>
            </a:r>
            <a:r>
              <a:rPr lang="en-US" altLang="zh-TW">
                <a:ea typeface="新細明體" pitchFamily="2" charset="-120"/>
              </a:rPr>
              <a:t>,  in a document or query, </a:t>
            </a:r>
            <a:r>
              <a:rPr lang="en-US" altLang="zh-TW" i="1">
                <a:ea typeface="新細明體" pitchFamily="2" charset="-120"/>
              </a:rPr>
              <a:t>j</a:t>
            </a:r>
            <a:r>
              <a:rPr lang="en-US" altLang="zh-TW">
                <a:ea typeface="新細明體" pitchFamily="2" charset="-120"/>
              </a:rPr>
              <a:t>, is given a real-valued weight, </a:t>
            </a:r>
            <a:r>
              <a:rPr lang="en-US" altLang="zh-TW" i="1">
                <a:ea typeface="新細明體" pitchFamily="2" charset="-120"/>
              </a:rPr>
              <a:t>w</a:t>
            </a:r>
            <a:r>
              <a:rPr lang="en-US" altLang="zh-TW" i="1" baseline="-25000">
                <a:ea typeface="新細明體" pitchFamily="2" charset="-120"/>
              </a:rPr>
              <a:t>ij.</a:t>
            </a:r>
          </a:p>
          <a:p>
            <a:pPr eaLnBrk="1" hangingPunct="1"/>
            <a:r>
              <a:rPr lang="en-US" altLang="zh-TW">
                <a:ea typeface="新細明體" pitchFamily="2" charset="-120"/>
              </a:rPr>
              <a:t>Both documents and queries are expressed as       </a:t>
            </a:r>
            <a:r>
              <a:rPr lang="en-US" altLang="zh-TW" i="1">
                <a:ea typeface="新細明體" pitchFamily="2" charset="-120"/>
              </a:rPr>
              <a:t>t</a:t>
            </a:r>
            <a:r>
              <a:rPr lang="en-US" altLang="zh-TW">
                <a:ea typeface="新細明體" pitchFamily="2" charset="-120"/>
              </a:rPr>
              <a:t>-dimensional vectors:</a:t>
            </a:r>
          </a:p>
          <a:p>
            <a:pPr lvl="1" eaLnBrk="1" hangingPunct="1">
              <a:buFontTx/>
              <a:buNone/>
            </a:pPr>
            <a:r>
              <a:rPr lang="en-US" altLang="zh-TW" i="1">
                <a:ea typeface="新細明體" pitchFamily="2" charset="-120"/>
              </a:rPr>
              <a:t>          d</a:t>
            </a:r>
            <a:r>
              <a:rPr lang="en-US" altLang="zh-TW" i="1" baseline="-25000">
                <a:ea typeface="新細明體" pitchFamily="2" charset="-120"/>
              </a:rPr>
              <a:t>j</a:t>
            </a:r>
            <a:r>
              <a:rPr lang="en-US" altLang="zh-TW">
                <a:ea typeface="新細明體" pitchFamily="2" charset="-120"/>
              </a:rPr>
              <a:t> = (</a:t>
            </a:r>
            <a:r>
              <a:rPr lang="en-US" altLang="zh-TW" i="1">
                <a:ea typeface="新細明體" pitchFamily="2" charset="-120"/>
              </a:rPr>
              <a:t>w</a:t>
            </a:r>
            <a:r>
              <a:rPr lang="en-US" altLang="zh-TW" i="1" baseline="-25000">
                <a:ea typeface="新細明體" pitchFamily="2" charset="-120"/>
              </a:rPr>
              <a:t>1j</a:t>
            </a:r>
            <a:r>
              <a:rPr lang="en-US" altLang="zh-TW" i="1">
                <a:ea typeface="新細明體" pitchFamily="2" charset="-120"/>
              </a:rPr>
              <a:t>, w</a:t>
            </a:r>
            <a:r>
              <a:rPr lang="en-US" altLang="zh-TW" i="1" baseline="-25000">
                <a:ea typeface="新細明體" pitchFamily="2" charset="-120"/>
              </a:rPr>
              <a:t>2j</a:t>
            </a:r>
            <a:r>
              <a:rPr lang="en-US" altLang="zh-TW" i="1">
                <a:ea typeface="新細明體" pitchFamily="2" charset="-120"/>
              </a:rPr>
              <a:t>, …, w</a:t>
            </a:r>
            <a:r>
              <a:rPr lang="en-US" altLang="zh-TW" i="1" baseline="-25000">
                <a:ea typeface="新細明體" pitchFamily="2" charset="-120"/>
              </a:rPr>
              <a:t>tj</a:t>
            </a:r>
            <a:r>
              <a:rPr lang="en-US" altLang="zh-TW">
                <a:ea typeface="新細明體" pitchFamily="2" charset="-120"/>
              </a:rPr>
              <a:t>)</a:t>
            </a:r>
          </a:p>
          <a:p>
            <a:pPr eaLnBrk="1" hangingPunct="1">
              <a:buFontTx/>
              <a:buNone/>
            </a:pPr>
            <a:endParaRPr lang="zh-TW" altLang="en-US">
              <a:ea typeface="新細明體" pitchFamily="2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9BE3472E-84AE-4053-B15F-A19FFE0C2D0A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13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ea typeface="新細明體" pitchFamily="2" charset="-120"/>
              </a:rPr>
              <a:t>Graphic Representation</a:t>
            </a:r>
          </a:p>
        </p:txBody>
      </p:sp>
      <p:pic>
        <p:nvPicPr>
          <p:cNvPr id="16" name="Picture 15" descr="graphic representation of documents and query">
            <a:extLst>
              <a:ext uri="{FF2B5EF4-FFF2-40B4-BE49-F238E27FC236}">
                <a16:creationId xmlns:a16="http://schemas.microsoft.com/office/drawing/2014/main" id="{CDB47FBF-78EF-455F-9D5C-4C0429C7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2994"/>
            <a:ext cx="7624501" cy="484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2833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7D5BFC45-B694-45CB-850F-03E3C5F4130C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14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Document Collection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9525" cy="1809750"/>
          </a:xfrm>
        </p:spPr>
        <p:txBody>
          <a:bodyPr/>
          <a:lstStyle/>
          <a:p>
            <a:pPr marL="188913" indent="-188913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TW" sz="2400" dirty="0">
                <a:ea typeface="新細明體" pitchFamily="2" charset="-120"/>
              </a:rPr>
              <a:t>A collection of </a:t>
            </a:r>
            <a:r>
              <a:rPr lang="en-US" altLang="zh-TW" sz="2400" i="1" dirty="0">
                <a:ea typeface="新細明體" pitchFamily="2" charset="-120"/>
              </a:rPr>
              <a:t>n</a:t>
            </a:r>
            <a:r>
              <a:rPr lang="en-US" altLang="zh-TW" sz="2400" dirty="0">
                <a:ea typeface="新細明體" pitchFamily="2" charset="-120"/>
              </a:rPr>
              <a:t> documents can be represented in the vector space model by a term-document matrix.</a:t>
            </a:r>
          </a:p>
          <a:p>
            <a:pPr marL="188913" indent="-188913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TW" sz="2400" dirty="0">
                <a:ea typeface="新細明體" pitchFamily="2" charset="-120"/>
              </a:rPr>
              <a:t>An entry in the matrix corresponds to the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2" charset="-120"/>
              </a:rPr>
              <a:t>“weight” of a term in the document</a:t>
            </a:r>
            <a:r>
              <a:rPr lang="en-US" altLang="zh-TW" sz="2400" dirty="0">
                <a:ea typeface="新細明體" pitchFamily="2" charset="-120"/>
              </a:rPr>
              <a:t>; zero means the term has no significance in the document or it simply doesn’t exist in the document.</a:t>
            </a:r>
            <a:endParaRPr lang="en-US" altLang="zh-TW" sz="2400" i="1" baseline="-25000" dirty="0">
              <a:ea typeface="新細明體" pitchFamily="2" charset="-120"/>
            </a:endParaRPr>
          </a:p>
        </p:txBody>
      </p:sp>
      <p:grpSp>
        <p:nvGrpSpPr>
          <p:cNvPr id="2" name="Group 1" descr="Documents by terms matrix">
            <a:extLst>
              <a:ext uri="{FF2B5EF4-FFF2-40B4-BE49-F238E27FC236}">
                <a16:creationId xmlns:a16="http://schemas.microsoft.com/office/drawing/2014/main" id="{29EF6D60-9D3A-4030-A388-D4A3B9322DA9}"/>
              </a:ext>
            </a:extLst>
          </p:cNvPr>
          <p:cNvGrpSpPr/>
          <p:nvPr/>
        </p:nvGrpSpPr>
        <p:grpSpPr>
          <a:xfrm>
            <a:off x="2971800" y="3505200"/>
            <a:ext cx="3352800" cy="2647950"/>
            <a:chOff x="2895600" y="3505200"/>
            <a:chExt cx="3352800" cy="2647950"/>
          </a:xfrm>
        </p:grpSpPr>
        <p:grpSp>
          <p:nvGrpSpPr>
            <p:cNvPr id="29702" name="Group 6"/>
            <p:cNvGrpSpPr>
              <a:grpSpLocks/>
            </p:cNvGrpSpPr>
            <p:nvPr/>
          </p:nvGrpSpPr>
          <p:grpSpPr bwMode="auto">
            <a:xfrm>
              <a:off x="2895600" y="3505200"/>
              <a:ext cx="3320026" cy="2500313"/>
              <a:chOff x="1824" y="1296"/>
              <a:chExt cx="1930" cy="1575"/>
            </a:xfrm>
          </p:grpSpPr>
          <p:sp>
            <p:nvSpPr>
              <p:cNvPr id="29704" name="AutoShape 4"/>
              <p:cNvSpPr>
                <a:spLocks/>
              </p:cNvSpPr>
              <p:nvPr/>
            </p:nvSpPr>
            <p:spPr bwMode="auto">
              <a:xfrm>
                <a:off x="1824" y="1296"/>
                <a:ext cx="143" cy="1575"/>
              </a:xfrm>
              <a:prstGeom prst="leftBracket">
                <a:avLst>
                  <a:gd name="adj" fmla="val 91783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1pPr>
                <a:lvl2pPr marL="742950" indent="-285750" eaLnBrk="0" hangingPunct="0"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2pPr>
                <a:lvl3pPr marL="1143000" indent="-228600" eaLnBrk="0" hangingPunct="0"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3pPr>
                <a:lvl4pPr marL="1600200" indent="-228600" eaLnBrk="0" hangingPunct="0"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4pPr>
                <a:lvl5pPr marL="2057400" indent="-228600" eaLnBrk="0" hangingPunct="0"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05" name="AutoShape 5"/>
              <p:cNvSpPr>
                <a:spLocks/>
              </p:cNvSpPr>
              <p:nvPr/>
            </p:nvSpPr>
            <p:spPr bwMode="auto">
              <a:xfrm>
                <a:off x="3648" y="1296"/>
                <a:ext cx="106" cy="1565"/>
              </a:xfrm>
              <a:prstGeom prst="rightBracket">
                <a:avLst>
                  <a:gd name="adj" fmla="val 14149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1pPr>
                <a:lvl2pPr marL="742950" indent="-285750" eaLnBrk="0" hangingPunct="0"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2pPr>
                <a:lvl3pPr marL="1143000" indent="-228600" eaLnBrk="0" hangingPunct="0"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3pPr>
                <a:lvl4pPr marL="1600200" indent="-228600" eaLnBrk="0" hangingPunct="0"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4pPr>
                <a:lvl5pPr marL="2057400" indent="-228600" eaLnBrk="0" hangingPunct="0"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charset="0"/>
                    <a:ea typeface="新細明體" pitchFamily="2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3059471" y="3505200"/>
              <a:ext cx="3188929" cy="264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  <a:ea typeface="新細明體" pitchFamily="2" charset="-120"/>
                </a:defRPr>
              </a:lvl9pPr>
            </a:lstStyle>
            <a:p>
              <a:pPr algn="l" eaLnBrk="1" hangingPunct="1"/>
              <a:r>
                <a:rPr kumimoji="1" lang="en-US" altLang="zh-TW" sz="2400" dirty="0"/>
                <a:t>        </a:t>
              </a:r>
              <a:r>
                <a:rPr kumimoji="1" lang="en-US" altLang="zh-TW" sz="2400" dirty="0">
                  <a:solidFill>
                    <a:srgbClr val="FF0000"/>
                  </a:solidFill>
                </a:rPr>
                <a:t>T</a:t>
              </a:r>
              <a:r>
                <a:rPr kumimoji="1" lang="en-US" altLang="zh-TW" sz="2400" baseline="-25000" dirty="0">
                  <a:solidFill>
                    <a:srgbClr val="FF0000"/>
                  </a:solidFill>
                </a:rPr>
                <a:t>1</a:t>
              </a:r>
              <a:r>
                <a:rPr kumimoji="1" lang="en-US" altLang="zh-TW" sz="2400" dirty="0">
                  <a:solidFill>
                    <a:srgbClr val="FF0000"/>
                  </a:solidFill>
                </a:rPr>
                <a:t>   T</a:t>
              </a:r>
              <a:r>
                <a:rPr kumimoji="1" lang="en-US" altLang="zh-TW" sz="2400" baseline="-25000" dirty="0">
                  <a:solidFill>
                    <a:srgbClr val="FF0000"/>
                  </a:solidFill>
                </a:rPr>
                <a:t>2</a:t>
              </a:r>
              <a:r>
                <a:rPr kumimoji="1" lang="en-US" altLang="zh-TW" sz="2400" dirty="0">
                  <a:solidFill>
                    <a:srgbClr val="FF0000"/>
                  </a:solidFill>
                </a:rPr>
                <a:t>    ….      T</a:t>
              </a:r>
              <a:r>
                <a:rPr kumimoji="1" lang="en-US" altLang="zh-TW" sz="2400" baseline="-25000" dirty="0">
                  <a:solidFill>
                    <a:srgbClr val="FF0000"/>
                  </a:solidFill>
                </a:rPr>
                <a:t>t</a:t>
              </a:r>
              <a:endParaRPr kumimoji="1" lang="en-US" altLang="zh-TW" sz="2400" dirty="0">
                <a:solidFill>
                  <a:srgbClr val="FF0000"/>
                </a:solidFill>
              </a:endParaRPr>
            </a:p>
            <a:p>
              <a:pPr algn="l" eaLnBrk="1" hangingPunct="1"/>
              <a:r>
                <a:rPr kumimoji="1" lang="en-US" altLang="zh-TW" sz="2400" dirty="0">
                  <a:solidFill>
                    <a:srgbClr val="FF0000"/>
                  </a:solidFill>
                </a:rPr>
                <a:t>D</a:t>
              </a:r>
              <a:r>
                <a:rPr kumimoji="1" lang="en-US" altLang="zh-TW" sz="2400" baseline="-25000" dirty="0">
                  <a:solidFill>
                    <a:srgbClr val="FF0000"/>
                  </a:solidFill>
                </a:rPr>
                <a:t>1</a:t>
              </a:r>
              <a:r>
                <a:rPr kumimoji="1" lang="en-US" altLang="zh-TW" sz="2400" dirty="0"/>
                <a:t>    w</a:t>
              </a:r>
              <a:r>
                <a:rPr kumimoji="1" lang="en-US" altLang="zh-TW" sz="2400" baseline="-25000" dirty="0"/>
                <a:t>11</a:t>
              </a:r>
              <a:r>
                <a:rPr kumimoji="1" lang="en-US" altLang="zh-TW" sz="2400" dirty="0"/>
                <a:t>  w</a:t>
              </a:r>
              <a:r>
                <a:rPr kumimoji="1" lang="en-US" altLang="zh-TW" sz="2400" baseline="-25000" dirty="0"/>
                <a:t>21</a:t>
              </a:r>
              <a:r>
                <a:rPr kumimoji="1" lang="en-US" altLang="zh-TW" sz="2400" dirty="0"/>
                <a:t>   …      w</a:t>
              </a:r>
              <a:r>
                <a:rPr kumimoji="1" lang="en-US" altLang="zh-TW" sz="2400" baseline="-25000" dirty="0"/>
                <a:t>t1</a:t>
              </a:r>
              <a:endParaRPr kumimoji="1" lang="en-US" altLang="zh-TW" sz="2400" dirty="0"/>
            </a:p>
            <a:p>
              <a:pPr algn="l" eaLnBrk="1" hangingPunct="1"/>
              <a:r>
                <a:rPr kumimoji="1" lang="en-US" altLang="zh-TW" sz="2400" dirty="0">
                  <a:solidFill>
                    <a:srgbClr val="FF0000"/>
                  </a:solidFill>
                </a:rPr>
                <a:t>D</a:t>
              </a:r>
              <a:r>
                <a:rPr kumimoji="1" lang="en-US" altLang="zh-TW" sz="2400" baseline="-25000" dirty="0">
                  <a:solidFill>
                    <a:srgbClr val="FF0000"/>
                  </a:solidFill>
                </a:rPr>
                <a:t>2</a:t>
              </a:r>
              <a:r>
                <a:rPr kumimoji="1" lang="en-US" altLang="zh-TW" sz="2400" baseline="-25000" dirty="0"/>
                <a:t> </a:t>
              </a:r>
              <a:r>
                <a:rPr kumimoji="1" lang="en-US" altLang="zh-TW" sz="2400" dirty="0"/>
                <a:t>   w</a:t>
              </a:r>
              <a:r>
                <a:rPr kumimoji="1" lang="en-US" altLang="zh-TW" sz="2400" baseline="-25000" dirty="0"/>
                <a:t>12</a:t>
              </a:r>
              <a:r>
                <a:rPr kumimoji="1" lang="en-US" altLang="zh-TW" sz="2400" dirty="0"/>
                <a:t>  w</a:t>
              </a:r>
              <a:r>
                <a:rPr kumimoji="1" lang="en-US" altLang="zh-TW" sz="2400" baseline="-25000" dirty="0"/>
                <a:t>22</a:t>
              </a:r>
              <a:r>
                <a:rPr kumimoji="1" lang="en-US" altLang="zh-TW" sz="2400" dirty="0"/>
                <a:t>   …      w</a:t>
              </a:r>
              <a:r>
                <a:rPr kumimoji="1" lang="en-US" altLang="zh-TW" sz="2400" baseline="-25000" dirty="0"/>
                <a:t>t2</a:t>
              </a:r>
              <a:endParaRPr kumimoji="1" lang="en-US" altLang="zh-TW" sz="2400" dirty="0"/>
            </a:p>
            <a:p>
              <a:pPr algn="l" eaLnBrk="1" hangingPunct="1"/>
              <a:r>
                <a:rPr kumimoji="1" lang="en-US" altLang="zh-TW" sz="2400" dirty="0"/>
                <a:t> </a:t>
              </a:r>
              <a:r>
                <a:rPr kumimoji="1" lang="en-US" altLang="zh-TW" sz="2400" i="0" dirty="0">
                  <a:solidFill>
                    <a:srgbClr val="FF0000"/>
                  </a:solidFill>
                </a:rPr>
                <a:t>:</a:t>
              </a:r>
              <a:r>
                <a:rPr kumimoji="1" lang="en-US" altLang="zh-TW" sz="2400" i="0" dirty="0"/>
                <a:t>       :      :               :</a:t>
              </a:r>
            </a:p>
            <a:p>
              <a:pPr algn="l" eaLnBrk="1" hangingPunct="1"/>
              <a:r>
                <a:rPr kumimoji="1" lang="en-US" altLang="zh-TW" sz="2400" i="0" dirty="0"/>
                <a:t> </a:t>
              </a:r>
              <a:r>
                <a:rPr kumimoji="1" lang="en-US" altLang="zh-TW" sz="2400" i="0" dirty="0">
                  <a:solidFill>
                    <a:srgbClr val="FF0000"/>
                  </a:solidFill>
                </a:rPr>
                <a:t>:</a:t>
              </a:r>
              <a:r>
                <a:rPr kumimoji="1" lang="en-US" altLang="zh-TW" sz="2400" i="0" dirty="0"/>
                <a:t>       :      :               :</a:t>
              </a:r>
              <a:endParaRPr kumimoji="1" lang="en-US" altLang="zh-TW" sz="2400" dirty="0"/>
            </a:p>
            <a:p>
              <a:pPr algn="l" eaLnBrk="1" hangingPunct="1"/>
              <a:r>
                <a:rPr kumimoji="1" lang="en-US" altLang="zh-TW" sz="2400" dirty="0" err="1">
                  <a:solidFill>
                    <a:srgbClr val="FF0000"/>
                  </a:solidFill>
                </a:rPr>
                <a:t>D</a:t>
              </a:r>
              <a:r>
                <a:rPr kumimoji="1" lang="en-US" altLang="zh-TW" sz="2400" baseline="-25000" dirty="0" err="1">
                  <a:solidFill>
                    <a:srgbClr val="FF0000"/>
                  </a:solidFill>
                </a:rPr>
                <a:t>n</a:t>
              </a:r>
              <a:r>
                <a:rPr kumimoji="1" lang="en-US" altLang="zh-TW" sz="2400" dirty="0"/>
                <a:t>    w</a:t>
              </a:r>
              <a:r>
                <a:rPr kumimoji="1" lang="en-US" altLang="zh-TW" sz="2400" baseline="-25000" dirty="0"/>
                <a:t>1n</a:t>
              </a:r>
              <a:r>
                <a:rPr kumimoji="1" lang="en-US" altLang="zh-TW" sz="2400" dirty="0"/>
                <a:t>  w</a:t>
              </a:r>
              <a:r>
                <a:rPr kumimoji="1" lang="en-US" altLang="zh-TW" sz="2400" baseline="-25000" dirty="0"/>
                <a:t>2n</a:t>
              </a:r>
              <a:r>
                <a:rPr kumimoji="1" lang="en-US" altLang="zh-TW" sz="2400" dirty="0"/>
                <a:t>   …      </a:t>
              </a:r>
              <a:r>
                <a:rPr kumimoji="1" lang="en-US" altLang="zh-TW" sz="2400" dirty="0" err="1"/>
                <a:t>w</a:t>
              </a:r>
              <a:r>
                <a:rPr kumimoji="1" lang="en-US" altLang="zh-TW" sz="2400" baseline="-25000" dirty="0" err="1"/>
                <a:t>tn</a:t>
              </a:r>
              <a:endParaRPr kumimoji="1" lang="en-US" altLang="zh-TW" sz="2400" baseline="-25000" dirty="0"/>
            </a:p>
            <a:p>
              <a:pPr algn="l" eaLnBrk="1" hangingPunct="1"/>
              <a:endParaRPr kumimoji="1" lang="zh-TW" altLang="en-US" sz="2400" i="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B4CC84E3-1830-4C06-A14D-F3619488F38E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15</a:t>
            </a:fld>
            <a:endParaRPr lang="en-US" altLang="en-US" sz="1200" i="0" dirty="0">
              <a:solidFill>
                <a:srgbClr val="CC6600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Term Weights: Term Frequency</a:t>
            </a:r>
            <a:endParaRPr lang="en-US" altLang="zh-TW" sz="4000">
              <a:latin typeface="Courier New" pitchFamily="49" charset="0"/>
              <a:ea typeface="新細明體" pitchFamily="2" charset="-12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696200" cy="457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2" charset="-120"/>
              </a:rPr>
              <a:t>More frequent terms in a document are more important, i.e. more indicative of the topic.</a:t>
            </a:r>
          </a:p>
          <a:p>
            <a:pPr lvl="1" eaLnBrk="1" hangingPunct="1">
              <a:buFontTx/>
              <a:buNone/>
            </a:pPr>
            <a:r>
              <a:rPr lang="en-US" altLang="zh-TW" i="1" dirty="0">
                <a:ea typeface="新細明體" pitchFamily="2" charset="-120"/>
              </a:rPr>
              <a:t>        </a:t>
            </a:r>
            <a:r>
              <a:rPr lang="en-US" altLang="zh-TW" sz="2800" i="1" dirty="0" err="1">
                <a:ea typeface="新細明體" pitchFamily="2" charset="-120"/>
              </a:rPr>
              <a:t>f</a:t>
            </a:r>
            <a:r>
              <a:rPr lang="en-US" altLang="zh-TW" sz="2800" i="1" baseline="-25000" dirty="0" err="1">
                <a:ea typeface="新細明體" pitchFamily="2" charset="-120"/>
              </a:rPr>
              <a:t>ij</a:t>
            </a:r>
            <a:r>
              <a:rPr lang="en-US" altLang="zh-TW" sz="2800" i="1" baseline="-25000" dirty="0">
                <a:ea typeface="新細明體" pitchFamily="2" charset="-120"/>
              </a:rPr>
              <a:t> </a:t>
            </a:r>
            <a:r>
              <a:rPr lang="en-US" altLang="zh-TW" sz="2800" dirty="0">
                <a:ea typeface="新細明體" pitchFamily="2" charset="-120"/>
              </a:rPr>
              <a:t>= frequency of term </a:t>
            </a:r>
            <a:r>
              <a:rPr lang="en-US" altLang="zh-TW" sz="2800" i="1" dirty="0" err="1">
                <a:ea typeface="新細明體" pitchFamily="2" charset="-120"/>
              </a:rPr>
              <a:t>i</a:t>
            </a:r>
            <a:r>
              <a:rPr lang="en-US" altLang="zh-TW" sz="2800" dirty="0">
                <a:ea typeface="新細明體" pitchFamily="2" charset="-120"/>
              </a:rPr>
              <a:t> in document </a:t>
            </a:r>
            <a:r>
              <a:rPr lang="en-US" altLang="zh-TW" sz="2800" i="1" dirty="0">
                <a:ea typeface="新細明體" pitchFamily="2" charset="-120"/>
              </a:rPr>
              <a:t>j</a:t>
            </a:r>
            <a:r>
              <a:rPr lang="en-US" altLang="zh-TW" dirty="0">
                <a:ea typeface="新細明體" pitchFamily="2" charset="-120"/>
              </a:rPr>
              <a:t> </a:t>
            </a:r>
          </a:p>
          <a:p>
            <a:pPr lvl="1" eaLnBrk="1" hangingPunct="1">
              <a:buFontTx/>
              <a:buNone/>
            </a:pPr>
            <a:endParaRPr lang="en-US" altLang="zh-TW" dirty="0">
              <a:ea typeface="新細明體" pitchFamily="2" charset="-120"/>
            </a:endParaRPr>
          </a:p>
          <a:p>
            <a:pPr eaLnBrk="1" hangingPunct="1"/>
            <a:r>
              <a:rPr lang="en-US" altLang="zh-TW" dirty="0">
                <a:ea typeface="新細明體" pitchFamily="2" charset="-120"/>
              </a:rPr>
              <a:t>May want to normalize </a:t>
            </a:r>
            <a:r>
              <a:rPr lang="en-US" altLang="zh-TW" i="1" dirty="0">
                <a:ea typeface="新細明體" pitchFamily="2" charset="-120"/>
              </a:rPr>
              <a:t>term frequency</a:t>
            </a:r>
            <a:r>
              <a:rPr lang="en-US" altLang="zh-TW" dirty="0">
                <a:ea typeface="新細明體" pitchFamily="2" charset="-120"/>
              </a:rPr>
              <a:t> (</a:t>
            </a:r>
            <a:r>
              <a:rPr lang="en-US" altLang="zh-TW" i="1" dirty="0" err="1">
                <a:ea typeface="新細明體" pitchFamily="2" charset="-120"/>
              </a:rPr>
              <a:t>tf</a:t>
            </a:r>
            <a:r>
              <a:rPr lang="en-US" altLang="zh-TW" dirty="0">
                <a:ea typeface="新細明體" pitchFamily="2" charset="-120"/>
              </a:rPr>
              <a:t>)  by dividing by the frequency of the most common term in the document:</a:t>
            </a:r>
          </a:p>
          <a:p>
            <a:pPr lvl="1" eaLnBrk="1" hangingPunct="1">
              <a:buFontTx/>
              <a:buNone/>
            </a:pPr>
            <a:r>
              <a:rPr lang="en-US" altLang="zh-TW" i="1" dirty="0">
                <a:ea typeface="新細明體" pitchFamily="2" charset="-120"/>
              </a:rPr>
              <a:t>        </a:t>
            </a:r>
            <a:r>
              <a:rPr lang="en-US" altLang="zh-TW" sz="2800" i="1" dirty="0" err="1">
                <a:ea typeface="新細明體" pitchFamily="2" charset="-120"/>
              </a:rPr>
              <a:t>tf</a:t>
            </a:r>
            <a:r>
              <a:rPr lang="en-US" altLang="zh-TW" sz="2800" i="1" baseline="-25000" dirty="0" err="1">
                <a:ea typeface="新細明體" pitchFamily="2" charset="-120"/>
              </a:rPr>
              <a:t>ij</a:t>
            </a:r>
            <a:r>
              <a:rPr lang="en-US" altLang="zh-TW" sz="2800" i="1" baseline="-25000" dirty="0">
                <a:ea typeface="新細明體" pitchFamily="2" charset="-120"/>
              </a:rPr>
              <a:t> </a:t>
            </a:r>
            <a:r>
              <a:rPr lang="en-US" altLang="zh-TW" sz="2800" i="1" dirty="0">
                <a:ea typeface="新細明體" pitchFamily="2" charset="-120"/>
              </a:rPr>
              <a:t>=</a:t>
            </a:r>
            <a:r>
              <a:rPr lang="en-US" altLang="zh-TW" sz="2800" i="1" baseline="-25000" dirty="0">
                <a:ea typeface="新細明體" pitchFamily="2" charset="-120"/>
              </a:rPr>
              <a:t>  </a:t>
            </a:r>
            <a:r>
              <a:rPr lang="en-US" altLang="zh-TW" sz="2800" i="1" dirty="0" err="1">
                <a:ea typeface="新細明體" pitchFamily="2" charset="-120"/>
              </a:rPr>
              <a:t>f</a:t>
            </a:r>
            <a:r>
              <a:rPr lang="en-US" altLang="zh-TW" sz="2800" i="1" baseline="-25000" dirty="0" err="1">
                <a:ea typeface="新細明體" pitchFamily="2" charset="-120"/>
              </a:rPr>
              <a:t>ij</a:t>
            </a:r>
            <a:r>
              <a:rPr lang="en-US" altLang="zh-TW" sz="2800" i="1" baseline="-25000" dirty="0">
                <a:ea typeface="新細明體" pitchFamily="2" charset="-120"/>
              </a:rPr>
              <a:t>  </a:t>
            </a:r>
            <a:r>
              <a:rPr lang="en-US" altLang="zh-TW" sz="2800" i="1" dirty="0">
                <a:ea typeface="新細明體" pitchFamily="2" charset="-120"/>
                <a:sym typeface="Symbol" pitchFamily="18" charset="2"/>
              </a:rPr>
              <a:t>/ max</a:t>
            </a:r>
            <a:r>
              <a:rPr lang="en-US" altLang="zh-TW" sz="2800" i="1" baseline="-25000" dirty="0">
                <a:ea typeface="新細明體" pitchFamily="2" charset="-120"/>
                <a:sym typeface="Symbol" pitchFamily="18" charset="2"/>
              </a:rPr>
              <a:t>i</a:t>
            </a:r>
            <a:r>
              <a:rPr lang="en-US" altLang="zh-TW" sz="2800" dirty="0">
                <a:ea typeface="新細明體" pitchFamily="2" charset="-120"/>
                <a:sym typeface="Symbol" pitchFamily="18" charset="2"/>
              </a:rPr>
              <a:t>{</a:t>
            </a:r>
            <a:r>
              <a:rPr lang="en-US" altLang="zh-TW" sz="2800" i="1" dirty="0" err="1">
                <a:ea typeface="新細明體" pitchFamily="2" charset="-120"/>
                <a:sym typeface="Symbol" pitchFamily="18" charset="2"/>
              </a:rPr>
              <a:t>f</a:t>
            </a:r>
            <a:r>
              <a:rPr lang="en-US" altLang="zh-TW" sz="2800" i="1" baseline="-25000" dirty="0" err="1">
                <a:ea typeface="新細明體" pitchFamily="2" charset="-120"/>
              </a:rPr>
              <a:t>ij</a:t>
            </a:r>
            <a:r>
              <a:rPr lang="en-US" altLang="zh-TW" sz="2800" dirty="0">
                <a:ea typeface="新細明體" pitchFamily="2" charset="-120"/>
                <a:sym typeface="Symbol" pitchFamily="18" charset="2"/>
              </a:rPr>
              <a:t>}</a:t>
            </a:r>
            <a:endParaRPr lang="en-US" altLang="zh-TW" sz="2800" dirty="0">
              <a:ea typeface="新細明體" pitchFamily="2" charset="-120"/>
            </a:endParaRPr>
          </a:p>
          <a:p>
            <a:pPr eaLnBrk="1" hangingPunct="1">
              <a:buFontTx/>
              <a:buNone/>
            </a:pPr>
            <a:r>
              <a:rPr lang="en-US" altLang="zh-TW" i="1" dirty="0">
                <a:ea typeface="新細明體" pitchFamily="2" charset="-120"/>
              </a:rPr>
              <a:t>	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ED494629-C53E-4204-B9AD-20AEB7687138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16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924800" cy="873125"/>
          </a:xfrm>
        </p:spPr>
        <p:txBody>
          <a:bodyPr/>
          <a:lstStyle/>
          <a:p>
            <a:pPr eaLnBrk="1" hangingPunct="1"/>
            <a:r>
              <a:rPr lang="en-US" altLang="en-US"/>
              <a:t>Term Weights: </a:t>
            </a:r>
            <a:r>
              <a:rPr lang="en-US" altLang="en-US" sz="3200"/>
              <a:t>Inverse Document Frequency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2" charset="-120"/>
              </a:rPr>
              <a:t>Terms that appear in many </a:t>
            </a:r>
            <a:r>
              <a:rPr lang="en-US" altLang="zh-TW" i="1">
                <a:ea typeface="新細明體" pitchFamily="2" charset="-120"/>
              </a:rPr>
              <a:t>different </a:t>
            </a:r>
            <a:r>
              <a:rPr lang="en-US" altLang="zh-TW">
                <a:ea typeface="新細明體" pitchFamily="2" charset="-120"/>
              </a:rPr>
              <a:t>documents are </a:t>
            </a:r>
            <a:r>
              <a:rPr lang="en-US" altLang="zh-TW" i="1">
                <a:ea typeface="新細明體" pitchFamily="2" charset="-120"/>
              </a:rPr>
              <a:t>less</a:t>
            </a:r>
            <a:r>
              <a:rPr lang="en-US" altLang="zh-TW">
                <a:ea typeface="新細明體" pitchFamily="2" charset="-120"/>
              </a:rPr>
              <a:t> indicative of overall topic.</a:t>
            </a:r>
            <a:endParaRPr lang="en-US" altLang="zh-TW" i="1">
              <a:ea typeface="新細明體" pitchFamily="2" charset="-120"/>
            </a:endParaRPr>
          </a:p>
          <a:p>
            <a:pPr eaLnBrk="1" hangingPunct="1">
              <a:buFontTx/>
              <a:buNone/>
            </a:pPr>
            <a:r>
              <a:rPr lang="en-US" altLang="zh-TW" i="1">
                <a:ea typeface="新細明體" pitchFamily="2" charset="-120"/>
              </a:rPr>
              <a:t>     </a:t>
            </a:r>
            <a:r>
              <a:rPr lang="en-US" altLang="zh-TW" i="1">
                <a:solidFill>
                  <a:srgbClr val="000099"/>
                </a:solidFill>
                <a:ea typeface="新細明體" pitchFamily="2" charset="-120"/>
              </a:rPr>
              <a:t>df</a:t>
            </a:r>
            <a:r>
              <a:rPr lang="en-US" altLang="zh-TW" i="1" baseline="-25000">
                <a:solidFill>
                  <a:srgbClr val="000099"/>
                </a:solidFill>
                <a:ea typeface="新細明體" pitchFamily="2" charset="-120"/>
              </a:rPr>
              <a:t> i</a:t>
            </a:r>
            <a:r>
              <a:rPr lang="en-US" altLang="zh-TW">
                <a:solidFill>
                  <a:srgbClr val="000099"/>
                </a:solidFill>
                <a:ea typeface="新細明體" pitchFamily="2" charset="-120"/>
              </a:rPr>
              <a:t> = document frequency of term</a:t>
            </a:r>
            <a:r>
              <a:rPr lang="en-US" altLang="zh-TW" i="1">
                <a:solidFill>
                  <a:srgbClr val="000099"/>
                </a:solidFill>
                <a:ea typeface="新細明體" pitchFamily="2" charset="-120"/>
              </a:rPr>
              <a:t> i  </a:t>
            </a:r>
          </a:p>
          <a:p>
            <a:pPr eaLnBrk="1" hangingPunct="1">
              <a:buFontTx/>
              <a:buNone/>
            </a:pPr>
            <a:r>
              <a:rPr lang="en-US" altLang="zh-TW" i="1">
                <a:solidFill>
                  <a:srgbClr val="000099"/>
                </a:solidFill>
                <a:ea typeface="新細明體" pitchFamily="2" charset="-120"/>
              </a:rPr>
              <a:t>           </a:t>
            </a:r>
            <a:r>
              <a:rPr lang="en-US" altLang="zh-TW">
                <a:solidFill>
                  <a:srgbClr val="000099"/>
                </a:solidFill>
                <a:ea typeface="新細明體" pitchFamily="2" charset="-120"/>
              </a:rPr>
              <a:t>= number of documents containing term</a:t>
            </a:r>
            <a:r>
              <a:rPr lang="en-US" altLang="zh-TW" i="1">
                <a:solidFill>
                  <a:srgbClr val="000099"/>
                </a:solidFill>
                <a:ea typeface="新細明體" pitchFamily="2" charset="-120"/>
              </a:rPr>
              <a:t> i</a:t>
            </a:r>
            <a:r>
              <a:rPr lang="en-US" altLang="zh-TW">
                <a:solidFill>
                  <a:srgbClr val="000099"/>
                </a:solidFill>
                <a:ea typeface="新細明體" pitchFamily="2" charset="-12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i="1">
                <a:solidFill>
                  <a:srgbClr val="000099"/>
                </a:solidFill>
                <a:ea typeface="新細明體" pitchFamily="2" charset="-120"/>
              </a:rPr>
              <a:t>     idf</a:t>
            </a:r>
            <a:r>
              <a:rPr lang="en-US" altLang="zh-TW" i="1" baseline="-25000">
                <a:solidFill>
                  <a:srgbClr val="000099"/>
                </a:solidFill>
                <a:ea typeface="新細明體" pitchFamily="2" charset="-120"/>
              </a:rPr>
              <a:t>i</a:t>
            </a:r>
            <a:r>
              <a:rPr lang="en-US" altLang="zh-TW">
                <a:solidFill>
                  <a:srgbClr val="000099"/>
                </a:solidFill>
                <a:ea typeface="新細明體" pitchFamily="2" charset="-120"/>
              </a:rPr>
              <a:t> = inverse document frequency of term</a:t>
            </a:r>
            <a:r>
              <a:rPr lang="en-US" altLang="zh-TW" i="1">
                <a:solidFill>
                  <a:srgbClr val="000099"/>
                </a:solidFill>
                <a:ea typeface="新細明體" pitchFamily="2" charset="-120"/>
              </a:rPr>
              <a:t> i, </a:t>
            </a:r>
            <a:r>
              <a:rPr lang="en-US" altLang="zh-TW">
                <a:solidFill>
                  <a:srgbClr val="000099"/>
                </a:solidFill>
                <a:ea typeface="新細明體" pitchFamily="2" charset="-12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>
                <a:solidFill>
                  <a:srgbClr val="000099"/>
                </a:solidFill>
                <a:ea typeface="新細明體" pitchFamily="2" charset="-120"/>
              </a:rPr>
              <a:t>           = log</a:t>
            </a:r>
            <a:r>
              <a:rPr lang="en-US" altLang="zh-TW" baseline="-25000">
                <a:solidFill>
                  <a:srgbClr val="000099"/>
                </a:solidFill>
                <a:ea typeface="新細明體" pitchFamily="2" charset="-120"/>
              </a:rPr>
              <a:t>2</a:t>
            </a:r>
            <a:r>
              <a:rPr lang="en-US" altLang="zh-TW">
                <a:solidFill>
                  <a:srgbClr val="000099"/>
                </a:solidFill>
                <a:ea typeface="新細明體" pitchFamily="2" charset="-120"/>
              </a:rPr>
              <a:t> (</a:t>
            </a:r>
            <a:r>
              <a:rPr lang="en-US" altLang="zh-TW" i="1">
                <a:solidFill>
                  <a:srgbClr val="000099"/>
                </a:solidFill>
                <a:ea typeface="新細明體" pitchFamily="2" charset="-120"/>
              </a:rPr>
              <a:t>N/ df</a:t>
            </a:r>
            <a:r>
              <a:rPr lang="en-US" altLang="zh-TW" i="1" baseline="-25000">
                <a:solidFill>
                  <a:srgbClr val="000099"/>
                </a:solidFill>
                <a:ea typeface="新細明體" pitchFamily="2" charset="-120"/>
              </a:rPr>
              <a:t> i</a:t>
            </a:r>
            <a:r>
              <a:rPr lang="en-US" altLang="zh-TW">
                <a:solidFill>
                  <a:srgbClr val="000099"/>
                </a:solidFill>
                <a:ea typeface="新細明體" pitchFamily="2" charset="-120"/>
              </a:rPr>
              <a:t>)  </a:t>
            </a:r>
          </a:p>
          <a:p>
            <a:pPr eaLnBrk="1" hangingPunct="1">
              <a:buFontTx/>
              <a:buNone/>
            </a:pPr>
            <a:r>
              <a:rPr lang="en-US" altLang="zh-TW">
                <a:solidFill>
                  <a:srgbClr val="000099"/>
                </a:solidFill>
                <a:ea typeface="新細明體" pitchFamily="2" charset="-120"/>
              </a:rPr>
              <a:t>             (</a:t>
            </a:r>
            <a:r>
              <a:rPr lang="en-US" altLang="zh-TW" i="1">
                <a:solidFill>
                  <a:srgbClr val="000099"/>
                </a:solidFill>
                <a:ea typeface="新細明體" pitchFamily="2" charset="-120"/>
              </a:rPr>
              <a:t>N</a:t>
            </a:r>
            <a:r>
              <a:rPr lang="en-US" altLang="zh-TW">
                <a:solidFill>
                  <a:srgbClr val="000099"/>
                </a:solidFill>
                <a:ea typeface="新細明體" pitchFamily="2" charset="-120"/>
              </a:rPr>
              <a:t>: total number of documents)</a:t>
            </a:r>
          </a:p>
          <a:p>
            <a:pPr eaLnBrk="1" hangingPunct="1"/>
            <a:r>
              <a:rPr lang="en-US" altLang="zh-TW">
                <a:ea typeface="新細明體" pitchFamily="2" charset="-120"/>
              </a:rPr>
              <a:t>An indication of a term’s </a:t>
            </a:r>
            <a:r>
              <a:rPr lang="en-US" altLang="zh-TW" i="1">
                <a:ea typeface="新細明體" pitchFamily="2" charset="-120"/>
              </a:rPr>
              <a:t>discrimination</a:t>
            </a:r>
            <a:r>
              <a:rPr lang="en-US" altLang="zh-TW">
                <a:ea typeface="新細明體" pitchFamily="2" charset="-120"/>
              </a:rPr>
              <a:t> power.</a:t>
            </a:r>
          </a:p>
          <a:p>
            <a:pPr eaLnBrk="1" hangingPunct="1"/>
            <a:r>
              <a:rPr lang="en-US" altLang="zh-TW">
                <a:ea typeface="新細明體" pitchFamily="2" charset="-120"/>
              </a:rPr>
              <a:t>Log used to dampen the effect relative to </a:t>
            </a:r>
            <a:r>
              <a:rPr lang="en-US" altLang="zh-TW" i="1">
                <a:ea typeface="新細明體" pitchFamily="2" charset="-120"/>
              </a:rPr>
              <a:t>tf</a:t>
            </a:r>
            <a:r>
              <a:rPr lang="en-US" altLang="zh-TW">
                <a:ea typeface="新細明體" pitchFamily="2" charset="-120"/>
              </a:rPr>
              <a:t>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0B2E264E-D560-43FB-9107-5A314B5755E2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17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TF-IDF Weighting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865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A typical combined term importance indicator is </a:t>
            </a:r>
            <a:r>
              <a:rPr lang="en-US" altLang="zh-TW" i="1">
                <a:ea typeface="新細明體" pitchFamily="2" charset="-120"/>
              </a:rPr>
              <a:t>tf-idf weighting</a:t>
            </a:r>
            <a:r>
              <a:rPr lang="en-US" altLang="zh-TW">
                <a:ea typeface="新細明體" pitchFamily="2" charset="-120"/>
              </a:rPr>
              <a:t>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TW" i="1">
                <a:solidFill>
                  <a:srgbClr val="000099"/>
                </a:solidFill>
                <a:ea typeface="新細明體" pitchFamily="2" charset="-120"/>
              </a:rPr>
              <a:t>w</a:t>
            </a:r>
            <a:r>
              <a:rPr lang="en-US" altLang="zh-TW" i="1" baseline="-25000">
                <a:solidFill>
                  <a:srgbClr val="000099"/>
                </a:solidFill>
                <a:ea typeface="新細明體" pitchFamily="2" charset="-120"/>
              </a:rPr>
              <a:t>ij</a:t>
            </a:r>
            <a:r>
              <a:rPr lang="en-US" altLang="zh-TW" i="1">
                <a:solidFill>
                  <a:srgbClr val="000099"/>
                </a:solidFill>
                <a:ea typeface="新細明體" pitchFamily="2" charset="-120"/>
              </a:rPr>
              <a:t> =  tf</a:t>
            </a:r>
            <a:r>
              <a:rPr lang="en-US" altLang="zh-TW" i="1" baseline="-25000">
                <a:solidFill>
                  <a:srgbClr val="000099"/>
                </a:solidFill>
                <a:ea typeface="新細明體" pitchFamily="2" charset="-120"/>
              </a:rPr>
              <a:t>ij</a:t>
            </a:r>
            <a:r>
              <a:rPr lang="en-US" altLang="zh-TW" i="1">
                <a:solidFill>
                  <a:srgbClr val="000099"/>
                </a:solidFill>
                <a:ea typeface="新細明體" pitchFamily="2" charset="-120"/>
              </a:rPr>
              <a:t> idf</a:t>
            </a:r>
            <a:r>
              <a:rPr lang="en-US" altLang="zh-TW" i="1" baseline="-25000">
                <a:solidFill>
                  <a:srgbClr val="000099"/>
                </a:solidFill>
                <a:ea typeface="新細明體" pitchFamily="2" charset="-120"/>
              </a:rPr>
              <a:t>i  </a:t>
            </a:r>
            <a:r>
              <a:rPr lang="en-US" altLang="zh-TW" i="1">
                <a:solidFill>
                  <a:srgbClr val="000099"/>
                </a:solidFill>
                <a:ea typeface="新細明體" pitchFamily="2" charset="-120"/>
              </a:rPr>
              <a:t>=  tf</a:t>
            </a:r>
            <a:r>
              <a:rPr lang="en-US" altLang="zh-TW" i="1" baseline="-25000">
                <a:solidFill>
                  <a:srgbClr val="000099"/>
                </a:solidFill>
                <a:ea typeface="新細明體" pitchFamily="2" charset="-120"/>
              </a:rPr>
              <a:t>ij</a:t>
            </a:r>
            <a:r>
              <a:rPr lang="en-US" altLang="zh-TW" i="1">
                <a:solidFill>
                  <a:srgbClr val="000099"/>
                </a:solidFill>
                <a:ea typeface="新細明體" pitchFamily="2" charset="-120"/>
              </a:rPr>
              <a:t> </a:t>
            </a:r>
            <a:r>
              <a:rPr lang="en-US" altLang="zh-TW">
                <a:solidFill>
                  <a:srgbClr val="000099"/>
                </a:solidFill>
                <a:ea typeface="新細明體" pitchFamily="2" charset="-120"/>
              </a:rPr>
              <a:t>log</a:t>
            </a:r>
            <a:r>
              <a:rPr lang="en-US" altLang="zh-TW" baseline="-25000">
                <a:solidFill>
                  <a:srgbClr val="000099"/>
                </a:solidFill>
                <a:ea typeface="新細明體" pitchFamily="2" charset="-120"/>
              </a:rPr>
              <a:t>2</a:t>
            </a:r>
            <a:r>
              <a:rPr lang="en-US" altLang="zh-TW">
                <a:solidFill>
                  <a:srgbClr val="000099"/>
                </a:solidFill>
                <a:ea typeface="新細明體" pitchFamily="2" charset="-120"/>
              </a:rPr>
              <a:t> (</a:t>
            </a:r>
            <a:r>
              <a:rPr lang="en-US" altLang="zh-TW" i="1">
                <a:solidFill>
                  <a:srgbClr val="000099"/>
                </a:solidFill>
                <a:ea typeface="新細明體" pitchFamily="2" charset="-120"/>
              </a:rPr>
              <a:t>N/ df</a:t>
            </a:r>
            <a:r>
              <a:rPr lang="en-US" altLang="zh-TW" i="1" baseline="-25000">
                <a:solidFill>
                  <a:srgbClr val="000099"/>
                </a:solidFill>
                <a:ea typeface="新細明體" pitchFamily="2" charset="-120"/>
              </a:rPr>
              <a:t>i</a:t>
            </a:r>
            <a:r>
              <a:rPr lang="en-US" altLang="zh-TW">
                <a:solidFill>
                  <a:srgbClr val="000099"/>
                </a:solidFill>
                <a:ea typeface="新細明體" pitchFamily="2" charset="-120"/>
              </a:rPr>
              <a:t>)</a:t>
            </a:r>
            <a:r>
              <a:rPr lang="en-US" altLang="zh-TW" sz="2400">
                <a:solidFill>
                  <a:srgbClr val="000099"/>
                </a:solidFill>
                <a:ea typeface="新細明體" pitchFamily="2" charset="-120"/>
              </a:rPr>
              <a:t> </a:t>
            </a:r>
            <a:endParaRPr lang="en-US" altLang="zh-TW">
              <a:solidFill>
                <a:srgbClr val="000099"/>
              </a:solidFill>
              <a:ea typeface="新細明體" pitchFamily="2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A term occurring frequently in the document but rarely in the rest of the collection is given high weight.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Many other ways of determining term weights have been proposed.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Experimentally, </a:t>
            </a:r>
            <a:r>
              <a:rPr lang="en-US" altLang="zh-TW" i="1">
                <a:ea typeface="新細明體" pitchFamily="2" charset="-120"/>
              </a:rPr>
              <a:t>tf-idf</a:t>
            </a:r>
            <a:r>
              <a:rPr lang="en-US" altLang="zh-TW">
                <a:ea typeface="新細明體" pitchFamily="2" charset="-120"/>
              </a:rPr>
              <a:t> has been found to work well.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6FF9002C-938A-43BC-BA50-AAC27C9ECB63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18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2" charset="-120"/>
              </a:rPr>
              <a:t>Computing TF-IDF -- An Example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696200" cy="4572000"/>
          </a:xfrm>
        </p:spPr>
        <p:txBody>
          <a:bodyPr lIns="0"/>
          <a:lstStyle/>
          <a:p>
            <a:pPr eaLnBrk="1" hangingPunct="1">
              <a:buFontTx/>
              <a:buNone/>
            </a:pPr>
            <a:r>
              <a:rPr lang="en-US" altLang="zh-TW" sz="2400">
                <a:ea typeface="新細明體" pitchFamily="2" charset="-120"/>
              </a:rPr>
              <a:t>Given a document containing terms with given frequencies: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ea typeface="新細明體" pitchFamily="2" charset="-120"/>
              </a:rPr>
              <a:t>    </a:t>
            </a:r>
            <a:r>
              <a:rPr lang="en-US" altLang="zh-TW" sz="2400">
                <a:solidFill>
                  <a:srgbClr val="000099"/>
                </a:solidFill>
                <a:ea typeface="新細明體" pitchFamily="2" charset="-120"/>
              </a:rPr>
              <a:t>A(3), B(2), C(1)</a:t>
            </a:r>
            <a:endParaRPr lang="en-US" altLang="zh-TW">
              <a:solidFill>
                <a:srgbClr val="000099"/>
              </a:solidFill>
              <a:ea typeface="新細明體" pitchFamily="2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ea typeface="新細明體" pitchFamily="2" charset="-120"/>
              </a:rPr>
              <a:t>Assume collection contains 10,000 documents and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ea typeface="新細明體" pitchFamily="2" charset="-120"/>
              </a:rPr>
              <a:t>document frequencies of these terms are: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ea typeface="新細明體" pitchFamily="2" charset="-120"/>
              </a:rPr>
              <a:t>    </a:t>
            </a:r>
            <a:r>
              <a:rPr lang="en-US" altLang="zh-TW" sz="2400">
                <a:solidFill>
                  <a:srgbClr val="000099"/>
                </a:solidFill>
                <a:ea typeface="新細明體" pitchFamily="2" charset="-120"/>
              </a:rPr>
              <a:t>A(50), B(1300), C(250)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ea typeface="新細明體" pitchFamily="2" charset="-120"/>
              </a:rPr>
              <a:t>Then: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olidFill>
                  <a:srgbClr val="000099"/>
                </a:solidFill>
                <a:ea typeface="新細明體" pitchFamily="2" charset="-120"/>
              </a:rPr>
              <a:t>A:  tf = 3/3;  idf = log</a:t>
            </a:r>
            <a:r>
              <a:rPr lang="en-US" altLang="zh-TW" sz="2400" baseline="-25000">
                <a:solidFill>
                  <a:srgbClr val="000099"/>
                </a:solidFill>
                <a:ea typeface="新細明體" pitchFamily="2" charset="-120"/>
              </a:rPr>
              <a:t>2</a:t>
            </a:r>
            <a:r>
              <a:rPr lang="en-US" altLang="zh-TW" sz="2400">
                <a:solidFill>
                  <a:srgbClr val="000099"/>
                </a:solidFill>
                <a:ea typeface="新細明體" pitchFamily="2" charset="-120"/>
              </a:rPr>
              <a:t>(10000/50) = 7.6;     tf-idf = 7.6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olidFill>
                  <a:srgbClr val="000099"/>
                </a:solidFill>
                <a:ea typeface="新細明體" pitchFamily="2" charset="-120"/>
              </a:rPr>
              <a:t>B:  tf = 2/3;  idf = log</a:t>
            </a:r>
            <a:r>
              <a:rPr lang="en-US" altLang="zh-TW" sz="2400" baseline="-25000">
                <a:solidFill>
                  <a:srgbClr val="000099"/>
                </a:solidFill>
                <a:ea typeface="新細明體" pitchFamily="2" charset="-120"/>
              </a:rPr>
              <a:t>2 </a:t>
            </a:r>
            <a:r>
              <a:rPr lang="en-US" altLang="zh-TW" sz="2400">
                <a:solidFill>
                  <a:srgbClr val="000099"/>
                </a:solidFill>
                <a:ea typeface="新細明體" pitchFamily="2" charset="-120"/>
              </a:rPr>
              <a:t>(10000/1300) = 2.9; tf-idf = 2.0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olidFill>
                  <a:srgbClr val="000099"/>
                </a:solidFill>
                <a:ea typeface="新細明體" pitchFamily="2" charset="-120"/>
              </a:rPr>
              <a:t>C:  tf = 1/3;  idf = log</a:t>
            </a:r>
            <a:r>
              <a:rPr lang="en-US" altLang="zh-TW" sz="2400" baseline="-25000">
                <a:solidFill>
                  <a:srgbClr val="000099"/>
                </a:solidFill>
                <a:ea typeface="新細明體" pitchFamily="2" charset="-120"/>
              </a:rPr>
              <a:t>2 </a:t>
            </a:r>
            <a:r>
              <a:rPr lang="en-US" altLang="zh-TW" sz="2400">
                <a:solidFill>
                  <a:srgbClr val="000099"/>
                </a:solidFill>
                <a:ea typeface="新細明體" pitchFamily="2" charset="-120"/>
              </a:rPr>
              <a:t>(10000/250) = 5.3;   tf-idf = 1.8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67F493C9-948E-4495-B4B6-92825184521F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19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Query Vector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pitchFamily="2" charset="-120"/>
                <a:sym typeface="Symbol" pitchFamily="18" charset="2"/>
              </a:rPr>
              <a:t>Query vector is typically treated as a document and also tf-idf weighted.</a:t>
            </a:r>
          </a:p>
          <a:p>
            <a:pPr eaLnBrk="1" hangingPunct="1"/>
            <a:r>
              <a:rPr lang="en-US" altLang="zh-TW" sz="3200">
                <a:ea typeface="新細明體" pitchFamily="2" charset="-120"/>
                <a:sym typeface="Symbol" pitchFamily="18" charset="2"/>
              </a:rPr>
              <a:t>Alternative is for the user to supply weights for the given query terms.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6FAE1143-6916-46C1-8485-D0FF398EF28A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2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Retrieval Models</a:t>
            </a:r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>
                <a:ea typeface="新細明體" pitchFamily="2" charset="-120"/>
              </a:rPr>
              <a:t>A retrieval model specifies the details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>
                <a:ea typeface="新細明體" pitchFamily="2" charset="-120"/>
              </a:rPr>
              <a:t>Document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>
                <a:ea typeface="新細明體" pitchFamily="2" charset="-120"/>
              </a:rPr>
              <a:t>Query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>
                <a:ea typeface="新細明體" pitchFamily="2" charset="-120"/>
              </a:rPr>
              <a:t>Retrieval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>
                <a:ea typeface="新細明體" pitchFamily="2" charset="-120"/>
              </a:rPr>
              <a:t>Determines a notion of relevance.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>
                <a:ea typeface="新細明體" pitchFamily="2" charset="-120"/>
              </a:rPr>
              <a:t>Notion of relevance can be binary or continuous (i.e. </a:t>
            </a:r>
            <a:r>
              <a:rPr lang="en-US" altLang="zh-TW" sz="3600" i="1">
                <a:ea typeface="新細明體" pitchFamily="2" charset="-120"/>
              </a:rPr>
              <a:t>ranked retrieval</a:t>
            </a:r>
            <a:r>
              <a:rPr lang="en-US" altLang="zh-TW" sz="3600">
                <a:ea typeface="新細明體" pitchFamily="2" charset="-120"/>
              </a:rPr>
              <a:t>).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B51E05B1-B110-42E5-B7F9-8A053684C64C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20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Similarity Measure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648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2" charset="-120"/>
              </a:rPr>
              <a:t>A </a:t>
            </a:r>
            <a:r>
              <a:rPr lang="en-US" altLang="zh-TW">
                <a:solidFill>
                  <a:srgbClr val="FF0000"/>
                </a:solidFill>
                <a:ea typeface="新細明體" pitchFamily="2" charset="-120"/>
              </a:rPr>
              <a:t>similarity measure</a:t>
            </a:r>
            <a:r>
              <a:rPr lang="en-US" altLang="zh-TW">
                <a:ea typeface="新細明體" pitchFamily="2" charset="-120"/>
              </a:rPr>
              <a:t> is a function that computes the </a:t>
            </a:r>
            <a:r>
              <a:rPr lang="en-US" altLang="zh-TW" i="1">
                <a:solidFill>
                  <a:srgbClr val="FF0000"/>
                </a:solidFill>
                <a:ea typeface="新細明體" pitchFamily="2" charset="-120"/>
              </a:rPr>
              <a:t>degree of similarity</a:t>
            </a:r>
            <a:r>
              <a:rPr lang="en-US" altLang="zh-TW">
                <a:ea typeface="新細明體" pitchFamily="2" charset="-120"/>
              </a:rPr>
              <a:t> between two vectors.</a:t>
            </a:r>
          </a:p>
          <a:p>
            <a:pPr eaLnBrk="1" hangingPunct="1"/>
            <a:endParaRPr lang="en-US" altLang="zh-TW">
              <a:ea typeface="新細明體" pitchFamily="2" charset="-120"/>
            </a:endParaRPr>
          </a:p>
          <a:p>
            <a:pPr eaLnBrk="1" hangingPunct="1"/>
            <a:r>
              <a:rPr lang="en-US" altLang="zh-TW">
                <a:ea typeface="新細明體" pitchFamily="2" charset="-120"/>
              </a:rPr>
              <a:t>Using a similarity measure between the query and each document:</a:t>
            </a:r>
          </a:p>
          <a:p>
            <a:pPr lvl="1" eaLnBrk="1" hangingPunct="1"/>
            <a:r>
              <a:rPr lang="en-US" altLang="zh-TW">
                <a:ea typeface="新細明體" pitchFamily="2" charset="-120"/>
              </a:rPr>
              <a:t>It is possible to rank the retrieved documents in the order of presumed relevance.</a:t>
            </a:r>
          </a:p>
          <a:p>
            <a:pPr lvl="1" eaLnBrk="1" hangingPunct="1"/>
            <a:r>
              <a:rPr lang="en-US" altLang="zh-TW">
                <a:ea typeface="新細明體" pitchFamily="2" charset="-120"/>
              </a:rPr>
              <a:t>It is possible to enforce a certain threshold so that the size of the retrieved set can be controlled.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8CA973C4-F86E-4F10-BA93-2C52E574F16A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21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Similarity Measure - Inner Product</a:t>
            </a:r>
          </a:p>
        </p:txBody>
      </p:sp>
      <p:pic>
        <p:nvPicPr>
          <p:cNvPr id="2" name="Picture 1" descr="inner product ">
            <a:extLst>
              <a:ext uri="{FF2B5EF4-FFF2-40B4-BE49-F238E27FC236}">
                <a16:creationId xmlns:a16="http://schemas.microsoft.com/office/drawing/2014/main" id="{2CED24F4-A337-400D-AED7-690BBBAB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286000"/>
            <a:ext cx="1603388" cy="1355200"/>
          </a:xfrm>
          <a:prstGeom prst="rect">
            <a:avLst/>
          </a:prstGeom>
        </p:spPr>
      </p:pic>
      <p:pic>
        <p:nvPicPr>
          <p:cNvPr id="4" name="Content Placeholder 3" descr="similarity measure">
            <a:extLst>
              <a:ext uri="{FF2B5EF4-FFF2-40B4-BE49-F238E27FC236}">
                <a16:creationId xmlns:a16="http://schemas.microsoft.com/office/drawing/2014/main" id="{13D54286-0AC4-4722-BFC8-BD4B8C8AD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5800" y="1600201"/>
            <a:ext cx="7772400" cy="40598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11E5FDE7-6E8C-4048-BBDC-31576DE5F367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22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358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Properties of Inner Product</a:t>
            </a:r>
            <a:endParaRPr lang="en-US" altLang="en-US" sz="4000">
              <a:ea typeface="新細明體" pitchFamily="2" charset="-120"/>
            </a:endParaRPr>
          </a:p>
        </p:txBody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>
              <a:ea typeface="新細明體" pitchFamily="2" charset="-120"/>
            </a:endParaRPr>
          </a:p>
          <a:p>
            <a:pPr eaLnBrk="1" hangingPunct="1"/>
            <a:r>
              <a:rPr lang="en-US" altLang="zh-TW">
                <a:ea typeface="新細明體" pitchFamily="2" charset="-120"/>
              </a:rPr>
              <a:t>The inner product is unbounded.</a:t>
            </a:r>
          </a:p>
          <a:p>
            <a:pPr eaLnBrk="1" hangingPunct="1"/>
            <a:endParaRPr lang="en-US" altLang="zh-TW">
              <a:ea typeface="新細明體" pitchFamily="2" charset="-120"/>
            </a:endParaRPr>
          </a:p>
          <a:p>
            <a:pPr eaLnBrk="1" hangingPunct="1"/>
            <a:r>
              <a:rPr lang="en-US" altLang="zh-TW">
                <a:ea typeface="新細明體" pitchFamily="2" charset="-120"/>
              </a:rPr>
              <a:t>Favors long documents with a large number of unique terms.</a:t>
            </a:r>
          </a:p>
          <a:p>
            <a:pPr eaLnBrk="1" hangingPunct="1"/>
            <a:endParaRPr lang="en-US" altLang="zh-TW">
              <a:ea typeface="新細明體" pitchFamily="2" charset="-120"/>
            </a:endParaRPr>
          </a:p>
          <a:p>
            <a:pPr eaLnBrk="1" hangingPunct="1"/>
            <a:r>
              <a:rPr lang="en-US" altLang="zh-TW">
                <a:ea typeface="新細明體" pitchFamily="2" charset="-120"/>
              </a:rPr>
              <a:t>Measures how many terms matched but not how many terms are </a:t>
            </a:r>
            <a:r>
              <a:rPr lang="en-US" altLang="zh-TW" i="1">
                <a:ea typeface="新細明體" pitchFamily="2" charset="-120"/>
              </a:rPr>
              <a:t>not</a:t>
            </a:r>
            <a:r>
              <a:rPr lang="en-US" altLang="zh-TW">
                <a:ea typeface="新細明體" pitchFamily="2" charset="-120"/>
              </a:rPr>
              <a:t> matched.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4BEB8B9B-415C-492C-8BCF-C993E9F8CF36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23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Inner Product -- Examples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>
                <a:ea typeface="新細明體" pitchFamily="2" charset="-120"/>
              </a:rPr>
              <a:t>Binary: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1600">
                <a:ea typeface="新細明體" pitchFamily="2" charset="-120"/>
              </a:rPr>
              <a:t>D  =  1,    1,    1,   0,    1,    1,     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1600">
                <a:ea typeface="新細明體" pitchFamily="2" charset="-120"/>
              </a:rPr>
              <a:t>Q  =  1,    0 ,   1,   0,    0,    1,    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>
              <a:ea typeface="新細明體" pitchFamily="2" charset="-12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>
                <a:ea typeface="新細明體" pitchFamily="2" charset="-120"/>
              </a:rPr>
              <a:t>sim(D, Q) = 3</a:t>
            </a:r>
          </a:p>
        </p:txBody>
      </p:sp>
      <p:sp>
        <p:nvSpPr>
          <p:cNvPr id="36869" name="Text Box 8"/>
          <p:cNvSpPr txBox="1">
            <a:spLocks noChangeArrowheads="1"/>
          </p:cNvSpPr>
          <p:nvPr/>
        </p:nvSpPr>
        <p:spPr bwMode="auto">
          <a:xfrm rot="-2400000">
            <a:off x="1905000" y="1620838"/>
            <a:ext cx="990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b="1" i="0">
                <a:solidFill>
                  <a:schemeClr val="accent2"/>
                </a:solidFill>
                <a:ea typeface="標楷體" pitchFamily="49" charset="-120"/>
              </a:rPr>
              <a:t>retrieval</a:t>
            </a:r>
          </a:p>
        </p:txBody>
      </p:sp>
      <p:sp>
        <p:nvSpPr>
          <p:cNvPr id="36870" name="Text Box 9"/>
          <p:cNvSpPr txBox="1">
            <a:spLocks noChangeArrowheads="1"/>
          </p:cNvSpPr>
          <p:nvPr/>
        </p:nvSpPr>
        <p:spPr bwMode="auto">
          <a:xfrm rot="-2400000">
            <a:off x="2286000" y="1620838"/>
            <a:ext cx="990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b="1" i="0">
                <a:solidFill>
                  <a:schemeClr val="accent2"/>
                </a:solidFill>
                <a:ea typeface="標楷體" pitchFamily="49" charset="-120"/>
              </a:rPr>
              <a:t>database</a:t>
            </a:r>
          </a:p>
        </p:txBody>
      </p:sp>
      <p:sp>
        <p:nvSpPr>
          <p:cNvPr id="36871" name="Text Box 10"/>
          <p:cNvSpPr txBox="1">
            <a:spLocks noChangeArrowheads="1"/>
          </p:cNvSpPr>
          <p:nvPr/>
        </p:nvSpPr>
        <p:spPr bwMode="auto">
          <a:xfrm rot="-2400000">
            <a:off x="2667000" y="1524000"/>
            <a:ext cx="1290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b="1" i="0">
                <a:solidFill>
                  <a:schemeClr val="accent2"/>
                </a:solidFill>
                <a:ea typeface="標楷體" pitchFamily="49" charset="-120"/>
              </a:rPr>
              <a:t>architecture</a:t>
            </a:r>
          </a:p>
        </p:txBody>
      </p:sp>
      <p:sp>
        <p:nvSpPr>
          <p:cNvPr id="36872" name="Text Box 11"/>
          <p:cNvSpPr txBox="1">
            <a:spLocks noChangeArrowheads="1"/>
          </p:cNvSpPr>
          <p:nvPr/>
        </p:nvSpPr>
        <p:spPr bwMode="auto">
          <a:xfrm rot="-2400000">
            <a:off x="3048000" y="1600200"/>
            <a:ext cx="10906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b="1" i="0">
                <a:solidFill>
                  <a:schemeClr val="accent2"/>
                </a:solidFill>
                <a:ea typeface="標楷體" pitchFamily="49" charset="-120"/>
              </a:rPr>
              <a:t>computer</a:t>
            </a:r>
          </a:p>
        </p:txBody>
      </p:sp>
      <p:sp>
        <p:nvSpPr>
          <p:cNvPr id="36873" name="Text Box 12"/>
          <p:cNvSpPr txBox="1">
            <a:spLocks noChangeArrowheads="1"/>
          </p:cNvSpPr>
          <p:nvPr/>
        </p:nvSpPr>
        <p:spPr bwMode="auto">
          <a:xfrm rot="-2400000">
            <a:off x="3429000" y="1600200"/>
            <a:ext cx="990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b="1" i="0">
                <a:solidFill>
                  <a:schemeClr val="accent2"/>
                </a:solidFill>
                <a:ea typeface="標楷體" pitchFamily="49" charset="-120"/>
              </a:rPr>
              <a:t>text</a:t>
            </a:r>
          </a:p>
        </p:txBody>
      </p:sp>
      <p:sp>
        <p:nvSpPr>
          <p:cNvPr id="36874" name="Text Box 13"/>
          <p:cNvSpPr txBox="1">
            <a:spLocks noChangeArrowheads="1"/>
          </p:cNvSpPr>
          <p:nvPr/>
        </p:nvSpPr>
        <p:spPr bwMode="auto">
          <a:xfrm rot="-2400000">
            <a:off x="3657600" y="1524000"/>
            <a:ext cx="136366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b="1" i="0">
                <a:solidFill>
                  <a:schemeClr val="accent2"/>
                </a:solidFill>
                <a:ea typeface="標楷體" pitchFamily="49" charset="-120"/>
              </a:rPr>
              <a:t>management</a:t>
            </a:r>
          </a:p>
        </p:txBody>
      </p:sp>
      <p:sp>
        <p:nvSpPr>
          <p:cNvPr id="36875" name="Text Box 14"/>
          <p:cNvSpPr txBox="1">
            <a:spLocks noChangeArrowheads="1"/>
          </p:cNvSpPr>
          <p:nvPr/>
        </p:nvSpPr>
        <p:spPr bwMode="auto">
          <a:xfrm rot="-2400000">
            <a:off x="4114800" y="1524000"/>
            <a:ext cx="124936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b="1" i="0">
                <a:solidFill>
                  <a:schemeClr val="accent2"/>
                </a:solidFill>
                <a:ea typeface="標楷體" pitchFamily="49" charset="-120"/>
              </a:rPr>
              <a:t>information</a:t>
            </a:r>
          </a:p>
        </p:txBody>
      </p:sp>
      <p:sp>
        <p:nvSpPr>
          <p:cNvPr id="36876" name="Rectangle 16"/>
          <p:cNvSpPr>
            <a:spLocks noChangeArrowheads="1"/>
          </p:cNvSpPr>
          <p:nvPr/>
        </p:nvSpPr>
        <p:spPr bwMode="auto">
          <a:xfrm>
            <a:off x="4724400" y="2286000"/>
            <a:ext cx="396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88913" indent="-188913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algn="l" eaLnBrk="1" hangingPunct="1"/>
            <a:r>
              <a:rPr kumimoji="1" lang="en-US" altLang="zh-TW" sz="1800" i="0"/>
              <a:t>Size of vector = size of vocabulary = 7</a:t>
            </a:r>
          </a:p>
          <a:p>
            <a:pPr algn="l" eaLnBrk="1" hangingPunct="1"/>
            <a:r>
              <a:rPr kumimoji="1" lang="en-US" altLang="zh-TW" sz="1800" i="0"/>
              <a:t>0 means corresponding term not found in document or query</a:t>
            </a:r>
          </a:p>
        </p:txBody>
      </p:sp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838200" y="3810000"/>
            <a:ext cx="6172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algn="l" eaLnBrk="1" hangingPunct="1"/>
            <a:r>
              <a:rPr kumimoji="1" lang="en-US" altLang="zh-TW" sz="2800" i="0"/>
              <a:t>Weighted:</a:t>
            </a:r>
          </a:p>
          <a:p>
            <a:pPr algn="l" eaLnBrk="1" hangingPunct="1"/>
            <a:r>
              <a:rPr kumimoji="1" lang="en-US" altLang="zh-TW" sz="1800" i="0"/>
              <a:t>   </a:t>
            </a:r>
            <a:r>
              <a:rPr kumimoji="1" lang="en-US" altLang="zh-TW" sz="1800"/>
              <a:t>        D</a:t>
            </a:r>
            <a:r>
              <a:rPr kumimoji="1" lang="en-US" altLang="zh-TW" sz="1800" baseline="-25000"/>
              <a:t>1</a:t>
            </a:r>
            <a:r>
              <a:rPr kumimoji="1" lang="en-US" altLang="zh-TW" sz="1800"/>
              <a:t> = 2T</a:t>
            </a:r>
            <a:r>
              <a:rPr kumimoji="1" lang="en-US" altLang="zh-TW" sz="1800" baseline="-25000"/>
              <a:t>1</a:t>
            </a:r>
            <a:r>
              <a:rPr kumimoji="1" lang="en-US" altLang="zh-TW" sz="1800"/>
              <a:t> + 3T</a:t>
            </a:r>
            <a:r>
              <a:rPr kumimoji="1" lang="en-US" altLang="zh-TW" sz="1800" baseline="-25000"/>
              <a:t>2</a:t>
            </a:r>
            <a:r>
              <a:rPr kumimoji="1" lang="en-US" altLang="zh-TW" sz="1800"/>
              <a:t> + 5T</a:t>
            </a:r>
            <a:r>
              <a:rPr kumimoji="1" lang="en-US" altLang="zh-TW" sz="1800" baseline="-25000"/>
              <a:t>3           </a:t>
            </a:r>
            <a:r>
              <a:rPr kumimoji="1" lang="en-US" altLang="zh-TW" sz="1800"/>
              <a:t>D</a:t>
            </a:r>
            <a:r>
              <a:rPr kumimoji="1" lang="en-US" altLang="zh-TW" sz="1800" baseline="-25000"/>
              <a:t>2</a:t>
            </a:r>
            <a:r>
              <a:rPr kumimoji="1" lang="en-US" altLang="zh-TW" sz="1800"/>
              <a:t> = 3T</a:t>
            </a:r>
            <a:r>
              <a:rPr kumimoji="1" lang="en-US" altLang="zh-TW" sz="1800" baseline="-25000"/>
              <a:t>1</a:t>
            </a:r>
            <a:r>
              <a:rPr kumimoji="1" lang="en-US" altLang="zh-TW" sz="1800"/>
              <a:t> + 7T</a:t>
            </a:r>
            <a:r>
              <a:rPr kumimoji="1" lang="en-US" altLang="zh-TW" sz="1800" baseline="-25000"/>
              <a:t>2</a:t>
            </a:r>
            <a:r>
              <a:rPr kumimoji="1" lang="en-US" altLang="zh-TW" sz="1800"/>
              <a:t> +  1T</a:t>
            </a:r>
            <a:r>
              <a:rPr kumimoji="1" lang="en-US" altLang="zh-TW" sz="1800" baseline="-25000"/>
              <a:t>3      </a:t>
            </a:r>
          </a:p>
          <a:p>
            <a:pPr algn="l" eaLnBrk="1" hangingPunct="1"/>
            <a:r>
              <a:rPr kumimoji="1" lang="en-US" altLang="zh-TW" sz="1800" baseline="-25000"/>
              <a:t>                  </a:t>
            </a:r>
            <a:r>
              <a:rPr kumimoji="1" lang="en-US" altLang="zh-TW" sz="1800"/>
              <a:t>Q = 0T</a:t>
            </a:r>
            <a:r>
              <a:rPr kumimoji="1" lang="en-US" altLang="zh-TW" sz="1800" baseline="-25000"/>
              <a:t>1</a:t>
            </a:r>
            <a:r>
              <a:rPr kumimoji="1" lang="en-US" altLang="zh-TW" sz="1800"/>
              <a:t> + 0T</a:t>
            </a:r>
            <a:r>
              <a:rPr kumimoji="1" lang="en-US" altLang="zh-TW" sz="1800" baseline="-25000"/>
              <a:t>2</a:t>
            </a:r>
            <a:r>
              <a:rPr kumimoji="1" lang="en-US" altLang="zh-TW" sz="1800"/>
              <a:t> +  2T</a:t>
            </a:r>
            <a:r>
              <a:rPr kumimoji="1" lang="en-US" altLang="zh-TW" sz="1800" baseline="-25000"/>
              <a:t>3</a:t>
            </a:r>
          </a:p>
          <a:p>
            <a:pPr algn="l" eaLnBrk="1" hangingPunct="1"/>
            <a:endParaRPr kumimoji="1" lang="en-US" altLang="zh-TW" sz="1800" baseline="-25000"/>
          </a:p>
          <a:p>
            <a:pPr algn="l" eaLnBrk="1" hangingPunct="1"/>
            <a:r>
              <a:rPr kumimoji="1" lang="en-US" altLang="zh-TW" sz="1800" i="0"/>
              <a:t>	sim(</a:t>
            </a:r>
            <a:r>
              <a:rPr kumimoji="1" lang="en-US" altLang="zh-TW" sz="1800"/>
              <a:t>D</a:t>
            </a:r>
            <a:r>
              <a:rPr kumimoji="1" lang="en-US" altLang="zh-TW" sz="1800" baseline="-25000"/>
              <a:t>1</a:t>
            </a:r>
            <a:r>
              <a:rPr kumimoji="1" lang="en-US" altLang="zh-TW" sz="1800"/>
              <a:t> </a:t>
            </a:r>
            <a:r>
              <a:rPr kumimoji="1" lang="en-US" altLang="zh-TW" sz="1800" i="0"/>
              <a:t>, </a:t>
            </a:r>
            <a:r>
              <a:rPr kumimoji="1" lang="en-US" altLang="zh-TW" sz="1800"/>
              <a:t>Q</a:t>
            </a:r>
            <a:r>
              <a:rPr kumimoji="1" lang="en-US" altLang="zh-TW" sz="1800" i="0"/>
              <a:t>) = 2*0 + 3*0 + 5*2  = 10</a:t>
            </a:r>
          </a:p>
          <a:p>
            <a:pPr algn="l" eaLnBrk="1" hangingPunct="1"/>
            <a:r>
              <a:rPr kumimoji="1" lang="en-US" altLang="zh-TW" sz="1800" i="0"/>
              <a:t>      	sim(</a:t>
            </a:r>
            <a:r>
              <a:rPr kumimoji="1" lang="en-US" altLang="zh-TW" sz="1800"/>
              <a:t>D</a:t>
            </a:r>
            <a:r>
              <a:rPr kumimoji="1" lang="en-US" altLang="zh-TW" sz="1800" baseline="-25000"/>
              <a:t>2</a:t>
            </a:r>
            <a:r>
              <a:rPr kumimoji="1" lang="en-US" altLang="zh-TW" sz="1800"/>
              <a:t> </a:t>
            </a:r>
            <a:r>
              <a:rPr kumimoji="1" lang="en-US" altLang="zh-TW" sz="1800" i="0"/>
              <a:t>, </a:t>
            </a:r>
            <a:r>
              <a:rPr kumimoji="1" lang="en-US" altLang="zh-TW" sz="1800"/>
              <a:t>Q</a:t>
            </a:r>
            <a:r>
              <a:rPr kumimoji="1" lang="en-US" altLang="zh-TW" sz="1800" i="0"/>
              <a:t>) = 3*0 + 7*0 + 1*2  =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77D73768-5B77-4B7A-A3A2-F3CEF9A9D2ED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24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Cosine Similarity Measure</a:t>
            </a:r>
          </a:p>
        </p:txBody>
      </p:sp>
      <p:pic>
        <p:nvPicPr>
          <p:cNvPr id="3" name="Content Placeholder 2" descr="cosine similarity">
            <a:extLst>
              <a:ext uri="{FF2B5EF4-FFF2-40B4-BE49-F238E27FC236}">
                <a16:creationId xmlns:a16="http://schemas.microsoft.com/office/drawing/2014/main" id="{13D8B390-9762-4D42-A1E0-5F3C81811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204802"/>
            <a:ext cx="8079956" cy="511979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06C34486-1C1E-45A9-AC2C-3D33DAF694ED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25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Naïve Implementation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Convert all documents in collection D to </a:t>
            </a:r>
            <a:r>
              <a:rPr lang="en-US" altLang="en-US" i="1"/>
              <a:t>tf-idf</a:t>
            </a:r>
            <a:r>
              <a:rPr lang="en-US" altLang="en-US"/>
              <a:t> weighted vectors, </a:t>
            </a:r>
            <a:r>
              <a:rPr lang="en-US" altLang="en-US" b="1" i="1"/>
              <a:t>d</a:t>
            </a:r>
            <a:r>
              <a:rPr lang="en-US" altLang="en-US" b="1" i="1" baseline="-25000"/>
              <a:t>j</a:t>
            </a:r>
            <a:r>
              <a:rPr lang="en-US" altLang="en-US"/>
              <a:t>, for keyword vocabulary V.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Convert query to a </a:t>
            </a:r>
            <a:r>
              <a:rPr lang="en-US" altLang="en-US" i="1"/>
              <a:t>tf-idf</a:t>
            </a:r>
            <a:r>
              <a:rPr lang="en-US" altLang="en-US"/>
              <a:t>-weighted vector </a:t>
            </a:r>
            <a:r>
              <a:rPr lang="en-US" altLang="en-US" b="1" i="1"/>
              <a:t>q</a:t>
            </a:r>
            <a:r>
              <a:rPr lang="en-US" altLang="en-US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For each </a:t>
            </a:r>
            <a:r>
              <a:rPr lang="en-US" altLang="en-US" b="1" i="1"/>
              <a:t>d</a:t>
            </a:r>
            <a:r>
              <a:rPr lang="en-US" altLang="en-US" b="1" i="1" baseline="-25000"/>
              <a:t>j</a:t>
            </a:r>
            <a:r>
              <a:rPr lang="en-US" altLang="en-US"/>
              <a:t> in D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  Compute score </a:t>
            </a:r>
            <a:r>
              <a:rPr lang="en-US" altLang="en-US" i="1"/>
              <a:t>s</a:t>
            </a:r>
            <a:r>
              <a:rPr lang="en-US" altLang="en-US" i="1" baseline="-25000"/>
              <a:t>j</a:t>
            </a:r>
            <a:r>
              <a:rPr lang="en-US" altLang="en-US" baseline="-25000"/>
              <a:t> </a:t>
            </a:r>
            <a:r>
              <a:rPr lang="en-US" altLang="en-US"/>
              <a:t>= cosSim(</a:t>
            </a:r>
            <a:r>
              <a:rPr lang="en-US" altLang="en-US" b="1" i="1"/>
              <a:t>d</a:t>
            </a:r>
            <a:r>
              <a:rPr lang="en-US" altLang="en-US" b="1" i="1" baseline="-25000"/>
              <a:t>j, </a:t>
            </a:r>
            <a:r>
              <a:rPr lang="en-US" altLang="en-US" b="1" i="1"/>
              <a:t>q</a:t>
            </a:r>
            <a:r>
              <a:rPr lang="en-US" altLang="en-US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Sort documents by decreasing score.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Present top ranked documents to the user.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000099"/>
                </a:solidFill>
              </a:rPr>
              <a:t>Time complexity:  O(|V|</a:t>
            </a:r>
            <a:r>
              <a:rPr lang="en-US" altLang="en-US">
                <a:solidFill>
                  <a:srgbClr val="000099"/>
                </a:solidFill>
                <a:cs typeface="Times New Roman" charset="0"/>
              </a:rPr>
              <a:t>·</a:t>
            </a:r>
            <a:r>
              <a:rPr lang="en-US" altLang="en-US">
                <a:solidFill>
                  <a:srgbClr val="000099"/>
                </a:solidFill>
              </a:rPr>
              <a:t>|D|)</a:t>
            </a:r>
            <a:r>
              <a:rPr lang="en-US" altLang="en-US"/>
              <a:t>   </a:t>
            </a:r>
            <a:r>
              <a:rPr lang="en-US" altLang="en-US">
                <a:solidFill>
                  <a:srgbClr val="FF0000"/>
                </a:solidFill>
              </a:rPr>
              <a:t>Bad for large V &amp; D 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|V| = 10,000; |D| = 100,000; |V|</a:t>
            </a:r>
            <a:r>
              <a:rPr lang="en-US" altLang="en-US">
                <a:solidFill>
                  <a:srgbClr val="FF0000"/>
                </a:solidFill>
                <a:cs typeface="Times New Roman" charset="0"/>
              </a:rPr>
              <a:t>·</a:t>
            </a:r>
            <a:r>
              <a:rPr lang="en-US" altLang="en-US">
                <a:solidFill>
                  <a:srgbClr val="FF0000"/>
                </a:solidFill>
              </a:rPr>
              <a:t>|D| = 1,000,000,000</a:t>
            </a:r>
            <a:endParaRPr lang="en-US" altLang="en-US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C6A0983C-EB91-421B-9859-DFA5CFE31178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26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702578" y="304800"/>
            <a:ext cx="7772400" cy="873125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Comments on Vector Space Models</a:t>
            </a:r>
          </a:p>
        </p:txBody>
      </p:sp>
      <p:pic>
        <p:nvPicPr>
          <p:cNvPr id="3" name="Content Placeholder 2" descr="comments on vector space model">
            <a:extLst>
              <a:ext uri="{FF2B5EF4-FFF2-40B4-BE49-F238E27FC236}">
                <a16:creationId xmlns:a16="http://schemas.microsoft.com/office/drawing/2014/main" id="{9EF7DCC2-7FAE-4662-AE1D-37FC5E391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413278"/>
            <a:ext cx="7772400" cy="460453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BFDBDB4D-0359-4E90-A864-C369DA13AD2D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27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Problems with Vector Space Model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687888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2" charset="-120"/>
              </a:rPr>
              <a:t>Missing semantic information (e.g. word sense).</a:t>
            </a:r>
          </a:p>
          <a:p>
            <a:pPr eaLnBrk="1" hangingPunct="1"/>
            <a:r>
              <a:rPr lang="en-US" altLang="zh-TW">
                <a:ea typeface="新細明體" pitchFamily="2" charset="-120"/>
              </a:rPr>
              <a:t>Missing syntactic information (e.g. phrase structure, word order, proximity information).</a:t>
            </a:r>
          </a:p>
          <a:p>
            <a:pPr eaLnBrk="1" hangingPunct="1"/>
            <a:r>
              <a:rPr lang="en-US" altLang="zh-TW">
                <a:ea typeface="新細明體" pitchFamily="2" charset="-120"/>
              </a:rPr>
              <a:t>Assumption of term independence (e.g. ignores synonomy).</a:t>
            </a:r>
          </a:p>
          <a:p>
            <a:pPr eaLnBrk="1" hangingPunct="1"/>
            <a:r>
              <a:rPr lang="en-US" altLang="zh-TW">
                <a:ea typeface="新細明體" pitchFamily="2" charset="-120"/>
              </a:rPr>
              <a:t>Lacks the control of a Boolean model (e.g., </a:t>
            </a:r>
            <a:r>
              <a:rPr lang="en-US" altLang="zh-TW" i="1">
                <a:ea typeface="新細明體" pitchFamily="2" charset="-120"/>
              </a:rPr>
              <a:t>requiring</a:t>
            </a:r>
            <a:r>
              <a:rPr lang="en-US" altLang="zh-TW">
                <a:ea typeface="新細明體" pitchFamily="2" charset="-120"/>
              </a:rPr>
              <a:t> a term to appear in a document).</a:t>
            </a:r>
          </a:p>
          <a:p>
            <a:pPr lvl="1" eaLnBrk="1" hangingPunct="1"/>
            <a:r>
              <a:rPr lang="en-US" altLang="zh-TW">
                <a:ea typeface="新細明體" pitchFamily="2" charset="-120"/>
              </a:rPr>
              <a:t>Given a two-term query “A B”, may prefer a document containing A frequently but not B, over a document that contains both A and B, but both less frequently.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9C47422D-AB97-460A-A4DF-93AD1D49934E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3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Classes of Retrieval Models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新細明體" pitchFamily="2" charset="-120"/>
              </a:rPr>
              <a:t>Boolean models (set theoretic)</a:t>
            </a:r>
          </a:p>
          <a:p>
            <a:pPr eaLnBrk="1" hangingPunct="1"/>
            <a:r>
              <a:rPr lang="en-US" altLang="zh-TW" sz="3600">
                <a:ea typeface="新細明體" pitchFamily="2" charset="-120"/>
              </a:rPr>
              <a:t>Vector space models (statistical/algebraic)</a:t>
            </a:r>
            <a:r>
              <a:rPr lang="en-US" altLang="zh-TW">
                <a:ea typeface="新細明體" pitchFamily="2" charset="-120"/>
              </a:rPr>
              <a:t> </a:t>
            </a:r>
          </a:p>
          <a:p>
            <a:pPr lvl="1" eaLnBrk="1" hangingPunct="1"/>
            <a:r>
              <a:rPr lang="en-US" altLang="zh-TW" sz="3200">
                <a:ea typeface="新細明體" pitchFamily="2" charset="-120"/>
              </a:rPr>
              <a:t>Latent Semantic Indexing</a:t>
            </a:r>
          </a:p>
          <a:p>
            <a:pPr eaLnBrk="1" hangingPunct="1"/>
            <a:r>
              <a:rPr lang="en-US" altLang="zh-TW" sz="3600">
                <a:ea typeface="新細明體" pitchFamily="2" charset="-120"/>
              </a:rPr>
              <a:t>Probabilistic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9FFAF67F-ED56-460F-BDBB-FEDF20D7DE19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4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Other Model Dimensions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Logical View of Documents</a:t>
            </a:r>
          </a:p>
          <a:p>
            <a:pPr lvl="1" eaLnBrk="1" hangingPunct="1"/>
            <a:r>
              <a:rPr lang="en-US" altLang="en-US" sz="2800"/>
              <a:t>Index terms</a:t>
            </a:r>
          </a:p>
          <a:p>
            <a:pPr lvl="1" eaLnBrk="1" hangingPunct="1"/>
            <a:r>
              <a:rPr lang="en-US" altLang="en-US" sz="2800"/>
              <a:t>Full text</a:t>
            </a:r>
          </a:p>
          <a:p>
            <a:pPr lvl="1" eaLnBrk="1" hangingPunct="1"/>
            <a:r>
              <a:rPr lang="en-US" altLang="en-US" sz="2800"/>
              <a:t>Full text + Structure (e.g. hypertext)</a:t>
            </a:r>
          </a:p>
          <a:p>
            <a:pPr eaLnBrk="1" hangingPunct="1"/>
            <a:r>
              <a:rPr lang="en-US" altLang="en-US" sz="3200"/>
              <a:t>User Task</a:t>
            </a:r>
          </a:p>
          <a:p>
            <a:pPr lvl="1" eaLnBrk="1" hangingPunct="1"/>
            <a:r>
              <a:rPr lang="en-US" altLang="en-US" sz="2800"/>
              <a:t>Retrieval</a:t>
            </a:r>
          </a:p>
          <a:p>
            <a:pPr lvl="1" eaLnBrk="1" hangingPunct="1"/>
            <a:r>
              <a:rPr lang="en-US" altLang="en-US" sz="2800"/>
              <a:t>Browsing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93E201C9-2D73-4EFE-B567-1C33485B7D93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5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Common Preprocessing Steps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Strip unwanted characters/markup  (e.g. HTML tags, punctuation, numbers, etc.).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Break into tokens (keywords) on whitespace.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Stem tokens to “root” words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computational </a:t>
            </a:r>
            <a:r>
              <a:rPr lang="en-US" altLang="zh-TW">
                <a:ea typeface="新細明體" pitchFamily="2" charset="-120"/>
                <a:sym typeface="Wingdings" pitchFamily="2" charset="2"/>
              </a:rPr>
              <a:t></a:t>
            </a:r>
            <a:r>
              <a:rPr lang="en-US" altLang="zh-TW">
                <a:ea typeface="新細明體" pitchFamily="2" charset="-120"/>
              </a:rPr>
              <a:t> comput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Remove common stopwords (e.g. a, the, it, etc.).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Detect common phrases (possibly using a domain specific dictionary).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Build inverted index (keyword </a:t>
            </a:r>
            <a:r>
              <a:rPr lang="en-US" altLang="zh-TW">
                <a:ea typeface="新細明體" pitchFamily="2" charset="-120"/>
                <a:sym typeface="Wingdings" pitchFamily="2" charset="2"/>
              </a:rPr>
              <a:t> list of docs containing it).</a:t>
            </a:r>
            <a:endParaRPr lang="en-US" altLang="zh-TW">
              <a:ea typeface="新細明體" pitchFamily="2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>
              <a:ea typeface="新細明體" pitchFamily="2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>
              <a:ea typeface="新細明體" pitchFamily="2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3813FB94-7061-4BE1-B80D-9539E625938E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6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Boolean Model</a:t>
            </a:r>
            <a:endParaRPr lang="en-US" altLang="en-US" sz="400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pitchFamily="2" charset="-120"/>
              </a:rPr>
              <a:t>A document is represented as a </a:t>
            </a:r>
            <a:r>
              <a:rPr lang="en-US" altLang="zh-TW" sz="3200">
                <a:solidFill>
                  <a:srgbClr val="FF0000"/>
                </a:solidFill>
                <a:ea typeface="新細明體" pitchFamily="2" charset="-120"/>
              </a:rPr>
              <a:t>set</a:t>
            </a:r>
            <a:r>
              <a:rPr lang="en-US" altLang="zh-TW" sz="3200">
                <a:ea typeface="新細明體" pitchFamily="2" charset="-120"/>
              </a:rPr>
              <a:t> of keywords.</a:t>
            </a:r>
          </a:p>
          <a:p>
            <a:pPr eaLnBrk="1" hangingPunct="1"/>
            <a:r>
              <a:rPr lang="en-US" altLang="zh-TW">
                <a:ea typeface="新細明體" pitchFamily="2" charset="-120"/>
              </a:rPr>
              <a:t>Queries are Boolean expressions of keywords, connected by AND, OR, and NOT, including the use of brackets to indicate scope.</a:t>
            </a:r>
          </a:p>
          <a:p>
            <a:pPr lvl="1" eaLnBrk="1" hangingPunct="1"/>
            <a:r>
              <a:rPr lang="en-US" altLang="zh-TW">
                <a:ea typeface="新細明體" pitchFamily="2" charset="-120"/>
              </a:rPr>
              <a:t>[[Rio &amp; Brazil] | [Hilo &amp; Hawaii]] &amp; hotel &amp; !Hilton]</a:t>
            </a:r>
          </a:p>
          <a:p>
            <a:pPr eaLnBrk="1" hangingPunct="1"/>
            <a:r>
              <a:rPr lang="en-US" altLang="zh-TW">
                <a:ea typeface="新細明體" pitchFamily="2" charset="-120"/>
              </a:rPr>
              <a:t>Output: Document is relevant or not. No partial matches or ranking.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BE89A9F9-6074-481A-B7D8-1A6884B3F1E9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7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82763"/>
            <a:ext cx="7772400" cy="42767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pitchFamily="2" charset="-120"/>
              </a:rPr>
              <a:t>Popular retrieval model because:</a:t>
            </a:r>
          </a:p>
          <a:p>
            <a:pPr marL="819150" lvl="1" eaLnBrk="1" hangingPunct="1"/>
            <a:r>
              <a:rPr lang="en-US" altLang="zh-TW" sz="2800">
                <a:ea typeface="新細明體" pitchFamily="2" charset="-120"/>
              </a:rPr>
              <a:t>Easy to understand for simple queries.</a:t>
            </a:r>
          </a:p>
          <a:p>
            <a:pPr marL="819150" lvl="1" eaLnBrk="1" hangingPunct="1"/>
            <a:r>
              <a:rPr lang="en-US" altLang="zh-TW" sz="2800">
                <a:ea typeface="新細明體" pitchFamily="2" charset="-120"/>
              </a:rPr>
              <a:t>Clean formalism.</a:t>
            </a:r>
          </a:p>
          <a:p>
            <a:pPr eaLnBrk="1" hangingPunct="1"/>
            <a:r>
              <a:rPr lang="en-US" altLang="zh-TW">
                <a:ea typeface="新細明體" pitchFamily="2" charset="-120"/>
              </a:rPr>
              <a:t>Boolean models can be extended to include ranking.</a:t>
            </a:r>
          </a:p>
          <a:p>
            <a:pPr eaLnBrk="1" hangingPunct="1"/>
            <a:r>
              <a:rPr lang="en-US" altLang="zh-TW">
                <a:ea typeface="新細明體" pitchFamily="2" charset="-120"/>
              </a:rPr>
              <a:t>Reasonably efficient implementations possible for normal queries.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Boolean Retrieval Model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FF86F041-2732-4FBE-AA7F-7DF7ED5724A9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8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Boolean Models </a:t>
            </a:r>
            <a:r>
              <a:rPr lang="en-US" altLang="zh-TW" sz="4000">
                <a:ea typeface="新細明體" pitchFamily="2" charset="-120"/>
                <a:sym typeface="Symbol" pitchFamily="18" charset="2"/>
              </a:rPr>
              <a:t> </a:t>
            </a:r>
            <a:r>
              <a:rPr lang="en-US" altLang="zh-TW" sz="4000">
                <a:ea typeface="新細明體" pitchFamily="2" charset="-120"/>
              </a:rPr>
              <a:t>Problems</a:t>
            </a:r>
            <a:endParaRPr lang="en-US" altLang="en-US" sz="4000" b="1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2" charset="-120"/>
              </a:rPr>
              <a:t>Very rigid: AND means all; OR means any.</a:t>
            </a:r>
          </a:p>
          <a:p>
            <a:pPr eaLnBrk="1" hangingPunct="1"/>
            <a:r>
              <a:rPr lang="en-US" altLang="zh-TW">
                <a:ea typeface="新細明體" pitchFamily="2" charset="-120"/>
              </a:rPr>
              <a:t>Difficult to express complex user requests.</a:t>
            </a:r>
          </a:p>
          <a:p>
            <a:pPr eaLnBrk="1" hangingPunct="1"/>
            <a:r>
              <a:rPr lang="en-US" altLang="zh-TW">
                <a:ea typeface="新細明體" pitchFamily="2" charset="-120"/>
              </a:rPr>
              <a:t>Difficult to control the number of documents retrieved.</a:t>
            </a:r>
          </a:p>
          <a:p>
            <a:pPr lvl="1" eaLnBrk="1" hangingPunct="1"/>
            <a:r>
              <a:rPr lang="en-US" altLang="zh-TW" i="1">
                <a:ea typeface="新細明體" pitchFamily="2" charset="-120"/>
              </a:rPr>
              <a:t>All</a:t>
            </a:r>
            <a:r>
              <a:rPr lang="en-US" altLang="zh-TW">
                <a:ea typeface="新細明體" pitchFamily="2" charset="-120"/>
              </a:rPr>
              <a:t> matched documents will be returned.</a:t>
            </a:r>
          </a:p>
          <a:p>
            <a:pPr eaLnBrk="1" hangingPunct="1"/>
            <a:r>
              <a:rPr lang="en-US" altLang="zh-TW">
                <a:ea typeface="新細明體" pitchFamily="2" charset="-120"/>
              </a:rPr>
              <a:t>Difficult to rank output.</a:t>
            </a:r>
          </a:p>
          <a:p>
            <a:pPr lvl="1" eaLnBrk="1" hangingPunct="1"/>
            <a:r>
              <a:rPr lang="en-US" altLang="zh-TW" i="1">
                <a:ea typeface="新細明體" pitchFamily="2" charset="-120"/>
              </a:rPr>
              <a:t>All</a:t>
            </a:r>
            <a:r>
              <a:rPr lang="en-US" altLang="zh-TW">
                <a:ea typeface="新細明體" pitchFamily="2" charset="-120"/>
              </a:rPr>
              <a:t> matched documents logically satisfy the query.</a:t>
            </a:r>
          </a:p>
          <a:p>
            <a:pPr eaLnBrk="1" hangingPunct="1"/>
            <a:r>
              <a:rPr lang="en-US" altLang="zh-TW">
                <a:ea typeface="新細明體" pitchFamily="2" charset="-120"/>
              </a:rPr>
              <a:t>Difficult to perform relevance feedback.</a:t>
            </a:r>
          </a:p>
          <a:p>
            <a:pPr lvl="1" eaLnBrk="1" hangingPunct="1"/>
            <a:r>
              <a:rPr lang="en-US" altLang="zh-TW">
                <a:ea typeface="新細明體" pitchFamily="2" charset="-120"/>
              </a:rPr>
              <a:t>If a document is identified by the user as relevant or irrelevant, how should the query be modified?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  <a:ea typeface="新細明體" pitchFamily="2" charset="-120"/>
              </a:defRPr>
            </a:lvl9pPr>
          </a:lstStyle>
          <a:p>
            <a:pPr eaLnBrk="1" hangingPunct="1"/>
            <a:fld id="{EE6E3BCF-67C2-4E7F-BC32-9DFD26804CFB}" type="slidenum">
              <a:rPr lang="en-US" altLang="en-US" sz="1200" i="0" smtClean="0">
                <a:solidFill>
                  <a:srgbClr val="CC6600"/>
                </a:solidFill>
                <a:latin typeface="Helvetica" pitchFamily="34" charset="0"/>
              </a:rPr>
              <a:pPr eaLnBrk="1" hangingPunct="1"/>
              <a:t>9</a:t>
            </a:fld>
            <a:endParaRPr lang="en-US" altLang="en-US" sz="1200" i="0">
              <a:solidFill>
                <a:srgbClr val="CC6600"/>
              </a:solidFill>
            </a:endParaRP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Statistical Models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A document is typically represented by a </a:t>
            </a:r>
            <a:r>
              <a:rPr lang="en-US" altLang="zh-TW" i="1">
                <a:solidFill>
                  <a:srgbClr val="FF0000"/>
                </a:solidFill>
                <a:ea typeface="新細明體" pitchFamily="2" charset="-120"/>
              </a:rPr>
              <a:t>bag of words</a:t>
            </a:r>
            <a:r>
              <a:rPr lang="en-US" altLang="zh-TW">
                <a:ea typeface="新細明體" pitchFamily="2" charset="-120"/>
              </a:rPr>
              <a:t> (unordered words with frequencies).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Bag = set that allows multiple occurrences of the same element.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User specifies a set of desired terms with optional weights</a:t>
            </a:r>
            <a:r>
              <a:rPr lang="en-US" altLang="zh-TW" sz="2400">
                <a:ea typeface="新細明體" pitchFamily="2" charset="-12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Weighted query terms: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>
                <a:ea typeface="新細明體" pitchFamily="2" charset="-120"/>
              </a:rPr>
              <a:t>    Q =  &lt; database 0.5; text 0.8; information 0.2 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Unweighted query terms: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>
                <a:ea typeface="新細明體" pitchFamily="2" charset="-120"/>
              </a:rPr>
              <a:t>    Q  =  &lt; database; text; information 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itchFamily="2" charset="-120"/>
              </a:rPr>
              <a:t>No Boolean conditions specified in the query.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GB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pitchFamily="2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GB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pitchFamily="2" charset="-12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Settings\ghosh\Desktop\template.ppt</Template>
  <TotalTime>5108</TotalTime>
  <Words>1579</Words>
  <Application>Microsoft Office PowerPoint</Application>
  <PresentationFormat>On-screen Show (4:3)</PresentationFormat>
  <Paragraphs>229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Courier New</vt:lpstr>
      <vt:lpstr>Helvetica</vt:lpstr>
      <vt:lpstr>Times New Roman</vt:lpstr>
      <vt:lpstr>template</vt:lpstr>
      <vt:lpstr>Boolean and Vector Space  Retrieval Models</vt:lpstr>
      <vt:lpstr>Retrieval Models</vt:lpstr>
      <vt:lpstr>Classes of Retrieval Models</vt:lpstr>
      <vt:lpstr>Other Model Dimensions</vt:lpstr>
      <vt:lpstr>Common Preprocessing Steps</vt:lpstr>
      <vt:lpstr>Boolean Model</vt:lpstr>
      <vt:lpstr>Boolean Retrieval Model</vt:lpstr>
      <vt:lpstr>Boolean Models  Problems</vt:lpstr>
      <vt:lpstr>Statistical Models</vt:lpstr>
      <vt:lpstr>Statistical Retrieval </vt:lpstr>
      <vt:lpstr>Issues for Vector Space Model</vt:lpstr>
      <vt:lpstr>The Vector-Space Model</vt:lpstr>
      <vt:lpstr>Graphic Representation</vt:lpstr>
      <vt:lpstr>Document Collection</vt:lpstr>
      <vt:lpstr>Term Weights: Term Frequency</vt:lpstr>
      <vt:lpstr>Term Weights: Inverse Document Frequency</vt:lpstr>
      <vt:lpstr>TF-IDF Weighting</vt:lpstr>
      <vt:lpstr>Computing TF-IDF -- An Example</vt:lpstr>
      <vt:lpstr>Query Vector</vt:lpstr>
      <vt:lpstr>Similarity Measure</vt:lpstr>
      <vt:lpstr>Similarity Measure - Inner Product</vt:lpstr>
      <vt:lpstr>Properties of Inner Product</vt:lpstr>
      <vt:lpstr>Inner Product -- Examples</vt:lpstr>
      <vt:lpstr>Cosine Similarity Measure</vt:lpstr>
      <vt:lpstr>Naïve Implementation</vt:lpstr>
      <vt:lpstr>Comments on Vector Space Models</vt:lpstr>
      <vt:lpstr>Problems with Vector Space Model</vt:lpstr>
    </vt:vector>
  </TitlesOfParts>
  <Company>GOGO ORGANISATION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GOGO</dc:creator>
  <cp:lastModifiedBy>chen.utpa@outlook.com</cp:lastModifiedBy>
  <cp:revision>229</cp:revision>
  <cp:lastPrinted>2000-02-18T04:20:58Z</cp:lastPrinted>
  <dcterms:created xsi:type="dcterms:W3CDTF">2000-01-08T09:24:32Z</dcterms:created>
  <dcterms:modified xsi:type="dcterms:W3CDTF">2020-05-27T23:17:37Z</dcterms:modified>
</cp:coreProperties>
</file>