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notesMasterIdLst>
    <p:notesMasterId r:id="rId38"/>
  </p:notesMasterIdLst>
  <p:handoutMasterIdLst>
    <p:handoutMasterId r:id="rId39"/>
  </p:handoutMasterIdLst>
  <p:sldIdLst>
    <p:sldId id="257" r:id="rId2"/>
    <p:sldId id="258" r:id="rId3"/>
    <p:sldId id="259" r:id="rId4"/>
    <p:sldId id="289" r:id="rId5"/>
    <p:sldId id="261" r:id="rId6"/>
    <p:sldId id="262" r:id="rId7"/>
    <p:sldId id="290" r:id="rId8"/>
    <p:sldId id="263" r:id="rId9"/>
    <p:sldId id="292" r:id="rId10"/>
    <p:sldId id="265" r:id="rId11"/>
    <p:sldId id="306" r:id="rId12"/>
    <p:sldId id="293" r:id="rId13"/>
    <p:sldId id="266" r:id="rId14"/>
    <p:sldId id="307" r:id="rId15"/>
    <p:sldId id="294" r:id="rId16"/>
    <p:sldId id="268" r:id="rId17"/>
    <p:sldId id="298" r:id="rId18"/>
    <p:sldId id="299" r:id="rId19"/>
    <p:sldId id="296" r:id="rId20"/>
    <p:sldId id="297" r:id="rId21"/>
    <p:sldId id="305" r:id="rId22"/>
    <p:sldId id="317" r:id="rId23"/>
    <p:sldId id="319" r:id="rId24"/>
    <p:sldId id="312" r:id="rId25"/>
    <p:sldId id="313" r:id="rId26"/>
    <p:sldId id="321" r:id="rId27"/>
    <p:sldId id="314" r:id="rId28"/>
    <p:sldId id="320" r:id="rId29"/>
    <p:sldId id="315" r:id="rId30"/>
    <p:sldId id="316" r:id="rId31"/>
    <p:sldId id="269" r:id="rId32"/>
    <p:sldId id="270" r:id="rId33"/>
    <p:sldId id="308" r:id="rId34"/>
    <p:sldId id="271" r:id="rId35"/>
    <p:sldId id="272" r:id="rId36"/>
    <p:sldId id="322" r:id="rId37"/>
  </p:sldIdLst>
  <p:sldSz cx="9144000" cy="6858000" type="screen4x3"/>
  <p:notesSz cx="6858000" cy="9117013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600" i="1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600" i="1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600" i="1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600" i="1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600" i="1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600" i="1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1600" i="1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1600" i="1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1600" i="1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3333CC"/>
    <a:srgbClr val="333399"/>
    <a:srgbClr val="006600"/>
    <a:srgbClr val="0000CC"/>
    <a:srgbClr val="FF5050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60E65A-7208-4D60-8AA0-12B435E0D499}" v="47" dt="2020-06-07T18:26:01.7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50" autoAdjust="0"/>
  </p:normalViewPr>
  <p:slideViewPr>
    <p:cSldViewPr>
      <p:cViewPr varScale="1">
        <p:scale>
          <a:sx n="89" d="100"/>
          <a:sy n="89" d="100"/>
        </p:scale>
        <p:origin x="84" y="3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.utpa@outlook.com" userId="f745662403d38070" providerId="LiveId" clId="{6C60E65A-7208-4D60-8AA0-12B435E0D499}"/>
    <pc:docChg chg="undo redo custSel mod addSld delSld modSld">
      <pc:chgData name="chen.utpa@outlook.com" userId="f745662403d38070" providerId="LiveId" clId="{6C60E65A-7208-4D60-8AA0-12B435E0D499}" dt="2020-06-07T18:26:01.731" v="317" actId="1076"/>
      <pc:docMkLst>
        <pc:docMk/>
      </pc:docMkLst>
      <pc:sldChg chg="modSp">
        <pc:chgData name="chen.utpa@outlook.com" userId="f745662403d38070" providerId="LiveId" clId="{6C60E65A-7208-4D60-8AA0-12B435E0D499}" dt="2020-06-07T18:10:53.099" v="193" actId="14100"/>
        <pc:sldMkLst>
          <pc:docMk/>
          <pc:sldMk cId="0" sldId="269"/>
        </pc:sldMkLst>
        <pc:spChg chg="mod">
          <ac:chgData name="chen.utpa@outlook.com" userId="f745662403d38070" providerId="LiveId" clId="{6C60E65A-7208-4D60-8AA0-12B435E0D499}" dt="2020-06-07T18:10:53.099" v="193" actId="14100"/>
          <ac:spMkLst>
            <pc:docMk/>
            <pc:sldMk cId="0" sldId="269"/>
            <ac:spMk id="40964" creationId="{00000000-0000-0000-0000-000000000000}"/>
          </ac:spMkLst>
        </pc:spChg>
      </pc:sldChg>
      <pc:sldChg chg="del">
        <pc:chgData name="chen.utpa@outlook.com" userId="f745662403d38070" providerId="LiveId" clId="{6C60E65A-7208-4D60-8AA0-12B435E0D499}" dt="2020-06-07T18:17:42.577" v="194" actId="2696"/>
        <pc:sldMkLst>
          <pc:docMk/>
          <pc:sldMk cId="0" sldId="273"/>
        </pc:sldMkLst>
      </pc:sldChg>
      <pc:sldChg chg="del">
        <pc:chgData name="chen.utpa@outlook.com" userId="f745662403d38070" providerId="LiveId" clId="{6C60E65A-7208-4D60-8AA0-12B435E0D499}" dt="2020-06-07T18:17:42.586" v="195" actId="2696"/>
        <pc:sldMkLst>
          <pc:docMk/>
          <pc:sldMk cId="0" sldId="274"/>
        </pc:sldMkLst>
      </pc:sldChg>
      <pc:sldChg chg="del">
        <pc:chgData name="chen.utpa@outlook.com" userId="f745662403d38070" providerId="LiveId" clId="{6C60E65A-7208-4D60-8AA0-12B435E0D499}" dt="2020-06-07T18:17:42.595" v="196" actId="2696"/>
        <pc:sldMkLst>
          <pc:docMk/>
          <pc:sldMk cId="0" sldId="275"/>
        </pc:sldMkLst>
      </pc:sldChg>
      <pc:sldChg chg="del">
        <pc:chgData name="chen.utpa@outlook.com" userId="f745662403d38070" providerId="LiveId" clId="{6C60E65A-7208-4D60-8AA0-12B435E0D499}" dt="2020-06-07T18:17:42.603" v="197" actId="2696"/>
        <pc:sldMkLst>
          <pc:docMk/>
          <pc:sldMk cId="0" sldId="278"/>
        </pc:sldMkLst>
      </pc:sldChg>
      <pc:sldChg chg="del">
        <pc:chgData name="chen.utpa@outlook.com" userId="f745662403d38070" providerId="LiveId" clId="{6C60E65A-7208-4D60-8AA0-12B435E0D499}" dt="2020-06-07T18:17:42.612" v="198" actId="2696"/>
        <pc:sldMkLst>
          <pc:docMk/>
          <pc:sldMk cId="0" sldId="279"/>
        </pc:sldMkLst>
      </pc:sldChg>
      <pc:sldChg chg="del">
        <pc:chgData name="chen.utpa@outlook.com" userId="f745662403d38070" providerId="LiveId" clId="{6C60E65A-7208-4D60-8AA0-12B435E0D499}" dt="2020-06-07T18:17:42.621" v="199" actId="2696"/>
        <pc:sldMkLst>
          <pc:docMk/>
          <pc:sldMk cId="0" sldId="282"/>
        </pc:sldMkLst>
      </pc:sldChg>
      <pc:sldChg chg="del">
        <pc:chgData name="chen.utpa@outlook.com" userId="f745662403d38070" providerId="LiveId" clId="{6C60E65A-7208-4D60-8AA0-12B435E0D499}" dt="2020-06-07T18:17:42.632" v="200" actId="2696"/>
        <pc:sldMkLst>
          <pc:docMk/>
          <pc:sldMk cId="0" sldId="283"/>
        </pc:sldMkLst>
      </pc:sldChg>
      <pc:sldChg chg="del">
        <pc:chgData name="chen.utpa@outlook.com" userId="f745662403d38070" providerId="LiveId" clId="{6C60E65A-7208-4D60-8AA0-12B435E0D499}" dt="2020-06-07T18:17:42.641" v="201" actId="2696"/>
        <pc:sldMkLst>
          <pc:docMk/>
          <pc:sldMk cId="0" sldId="287"/>
        </pc:sldMkLst>
      </pc:sldChg>
      <pc:sldChg chg="del">
        <pc:chgData name="chen.utpa@outlook.com" userId="f745662403d38070" providerId="LiveId" clId="{6C60E65A-7208-4D60-8AA0-12B435E0D499}" dt="2020-06-07T18:17:42.650" v="202" actId="2696"/>
        <pc:sldMkLst>
          <pc:docMk/>
          <pc:sldMk cId="0" sldId="288"/>
        </pc:sldMkLst>
      </pc:sldChg>
      <pc:sldChg chg="addSp modSp">
        <pc:chgData name="chen.utpa@outlook.com" userId="f745662403d38070" providerId="LiveId" clId="{6C60E65A-7208-4D60-8AA0-12B435E0D499}" dt="2020-06-07T16:25:08.576" v="14" actId="207"/>
        <pc:sldMkLst>
          <pc:docMk/>
          <pc:sldMk cId="0" sldId="299"/>
        </pc:sldMkLst>
        <pc:spChg chg="add mod">
          <ac:chgData name="chen.utpa@outlook.com" userId="f745662403d38070" providerId="LiveId" clId="{6C60E65A-7208-4D60-8AA0-12B435E0D499}" dt="2020-06-07T16:25:08.576" v="14" actId="207"/>
          <ac:spMkLst>
            <pc:docMk/>
            <pc:sldMk cId="0" sldId="299"/>
            <ac:spMk id="4" creationId="{6F26826A-968F-4242-8327-92D91EC4040A}"/>
          </ac:spMkLst>
        </pc:spChg>
        <pc:cxnChg chg="add mod">
          <ac:chgData name="chen.utpa@outlook.com" userId="f745662403d38070" providerId="LiveId" clId="{6C60E65A-7208-4D60-8AA0-12B435E0D499}" dt="2020-06-07T16:24:15.514" v="0" actId="11529"/>
          <ac:cxnSpMkLst>
            <pc:docMk/>
            <pc:sldMk cId="0" sldId="299"/>
            <ac:cxnSpMk id="3" creationId="{E35C8360-BF43-4892-B401-0D0D892A52A4}"/>
          </ac:cxnSpMkLst>
        </pc:cxnChg>
      </pc:sldChg>
      <pc:sldChg chg="del">
        <pc:chgData name="chen.utpa@outlook.com" userId="f745662403d38070" providerId="LiveId" clId="{6C60E65A-7208-4D60-8AA0-12B435E0D499}" dt="2020-06-07T18:17:42.660" v="203" actId="2696"/>
        <pc:sldMkLst>
          <pc:docMk/>
          <pc:sldMk cId="0" sldId="300"/>
        </pc:sldMkLst>
      </pc:sldChg>
      <pc:sldChg chg="del">
        <pc:chgData name="chen.utpa@outlook.com" userId="f745662403d38070" providerId="LiveId" clId="{6C60E65A-7208-4D60-8AA0-12B435E0D499}" dt="2020-06-07T18:17:42.678" v="205" actId="2696"/>
        <pc:sldMkLst>
          <pc:docMk/>
          <pc:sldMk cId="0" sldId="301"/>
        </pc:sldMkLst>
      </pc:sldChg>
      <pc:sldChg chg="del">
        <pc:chgData name="chen.utpa@outlook.com" userId="f745662403d38070" providerId="LiveId" clId="{6C60E65A-7208-4D60-8AA0-12B435E0D499}" dt="2020-06-07T18:17:42.668" v="204" actId="2696"/>
        <pc:sldMkLst>
          <pc:docMk/>
          <pc:sldMk cId="0" sldId="302"/>
        </pc:sldMkLst>
      </pc:sldChg>
      <pc:sldChg chg="del">
        <pc:chgData name="chen.utpa@outlook.com" userId="f745662403d38070" providerId="LiveId" clId="{6C60E65A-7208-4D60-8AA0-12B435E0D499}" dt="2020-06-07T18:17:42.686" v="206" actId="2696"/>
        <pc:sldMkLst>
          <pc:docMk/>
          <pc:sldMk cId="0" sldId="303"/>
        </pc:sldMkLst>
      </pc:sldChg>
      <pc:sldChg chg="del">
        <pc:chgData name="chen.utpa@outlook.com" userId="f745662403d38070" providerId="LiveId" clId="{6C60E65A-7208-4D60-8AA0-12B435E0D499}" dt="2020-06-07T18:17:42.694" v="207" actId="2696"/>
        <pc:sldMkLst>
          <pc:docMk/>
          <pc:sldMk cId="0" sldId="304"/>
        </pc:sldMkLst>
      </pc:sldChg>
      <pc:sldChg chg="modSp">
        <pc:chgData name="chen.utpa@outlook.com" userId="f745662403d38070" providerId="LiveId" clId="{6C60E65A-7208-4D60-8AA0-12B435E0D499}" dt="2020-06-07T16:39:34.321" v="24" actId="20577"/>
        <pc:sldMkLst>
          <pc:docMk/>
          <pc:sldMk cId="0" sldId="305"/>
        </pc:sldMkLst>
        <pc:spChg chg="mod">
          <ac:chgData name="chen.utpa@outlook.com" userId="f745662403d38070" providerId="LiveId" clId="{6C60E65A-7208-4D60-8AA0-12B435E0D499}" dt="2020-06-07T16:39:34.321" v="24" actId="20577"/>
          <ac:spMkLst>
            <pc:docMk/>
            <pc:sldMk cId="0" sldId="305"/>
            <ac:spMk id="38915" creationId="{00000000-0000-0000-0000-000000000000}"/>
          </ac:spMkLst>
        </pc:spChg>
      </pc:sldChg>
      <pc:sldChg chg="modSp">
        <pc:chgData name="chen.utpa@outlook.com" userId="f745662403d38070" providerId="LiveId" clId="{6C60E65A-7208-4D60-8AA0-12B435E0D499}" dt="2020-06-07T18:26:01.731" v="317" actId="1076"/>
        <pc:sldMkLst>
          <pc:docMk/>
          <pc:sldMk cId="0" sldId="308"/>
        </pc:sldMkLst>
        <pc:spChg chg="mod">
          <ac:chgData name="chen.utpa@outlook.com" userId="f745662403d38070" providerId="LiveId" clId="{6C60E65A-7208-4D60-8AA0-12B435E0D499}" dt="2020-06-07T18:20:45.506" v="267" actId="20577"/>
          <ac:spMkLst>
            <pc:docMk/>
            <pc:sldMk cId="0" sldId="308"/>
            <ac:spMk id="43010" creationId="{00000000-0000-0000-0000-000000000000}"/>
          </ac:spMkLst>
        </pc:spChg>
        <pc:spChg chg="mod">
          <ac:chgData name="chen.utpa@outlook.com" userId="f745662403d38070" providerId="LiveId" clId="{6C60E65A-7208-4D60-8AA0-12B435E0D499}" dt="2020-06-07T18:26:01.731" v="317" actId="1076"/>
          <ac:spMkLst>
            <pc:docMk/>
            <pc:sldMk cId="0" sldId="308"/>
            <ac:spMk id="43011" creationId="{00000000-0000-0000-0000-000000000000}"/>
          </ac:spMkLst>
        </pc:spChg>
      </pc:sldChg>
      <pc:sldChg chg="modSp">
        <pc:chgData name="chen.utpa@outlook.com" userId="f745662403d38070" providerId="LiveId" clId="{6C60E65A-7208-4D60-8AA0-12B435E0D499}" dt="2020-06-07T17:36:24.651" v="87" actId="20577"/>
        <pc:sldMkLst>
          <pc:docMk/>
          <pc:sldMk cId="0" sldId="315"/>
        </pc:sldMkLst>
        <pc:spChg chg="mod">
          <ac:chgData name="chen.utpa@outlook.com" userId="f745662403d38070" providerId="LiveId" clId="{6C60E65A-7208-4D60-8AA0-12B435E0D499}" dt="2020-06-07T17:36:24.651" v="87" actId="20577"/>
          <ac:spMkLst>
            <pc:docMk/>
            <pc:sldMk cId="0" sldId="315"/>
            <ac:spMk id="11269" creationId="{00000000-0000-0000-0000-000000000000}"/>
          </ac:spMkLst>
        </pc:spChg>
      </pc:sldChg>
      <pc:sldChg chg="addSp delSp modSp add mod modClrScheme chgLayout">
        <pc:chgData name="chen.utpa@outlook.com" userId="f745662403d38070" providerId="LiveId" clId="{6C60E65A-7208-4D60-8AA0-12B435E0D499}" dt="2020-06-07T16:47:43.114" v="40" actId="26606"/>
        <pc:sldMkLst>
          <pc:docMk/>
          <pc:sldMk cId="942876947" sldId="317"/>
        </pc:sldMkLst>
        <pc:spChg chg="mod">
          <ac:chgData name="chen.utpa@outlook.com" userId="f745662403d38070" providerId="LiveId" clId="{6C60E65A-7208-4D60-8AA0-12B435E0D499}" dt="2020-06-07T16:45:54.890" v="35" actId="26606"/>
          <ac:spMkLst>
            <pc:docMk/>
            <pc:sldMk cId="942876947" sldId="317"/>
            <ac:spMk id="2" creationId="{C0F44EBA-F2AA-420D-BC7B-FF770B8EF0B1}"/>
          </ac:spMkLst>
        </pc:spChg>
        <pc:spChg chg="mod ord">
          <ac:chgData name="chen.utpa@outlook.com" userId="f745662403d38070" providerId="LiveId" clId="{6C60E65A-7208-4D60-8AA0-12B435E0D499}" dt="2020-06-07T16:47:43.114" v="40" actId="26606"/>
          <ac:spMkLst>
            <pc:docMk/>
            <pc:sldMk cId="942876947" sldId="317"/>
            <ac:spMk id="3" creationId="{EBD500A4-F1AC-432D-BF46-6B6AE962A0F1}"/>
          </ac:spMkLst>
        </pc:spChg>
        <pc:picChg chg="add del mod">
          <ac:chgData name="chen.utpa@outlook.com" userId="f745662403d38070" providerId="LiveId" clId="{6C60E65A-7208-4D60-8AA0-12B435E0D499}" dt="2020-06-07T16:46:25.514" v="38" actId="478"/>
          <ac:picMkLst>
            <pc:docMk/>
            <pc:sldMk cId="942876947" sldId="317"/>
            <ac:picMk id="4" creationId="{3841AE81-95EB-4EBB-8C3E-77C1B381A8FD}"/>
          </ac:picMkLst>
        </pc:picChg>
        <pc:picChg chg="add mod">
          <ac:chgData name="chen.utpa@outlook.com" userId="f745662403d38070" providerId="LiveId" clId="{6C60E65A-7208-4D60-8AA0-12B435E0D499}" dt="2020-06-07T16:47:43.114" v="40" actId="26606"/>
          <ac:picMkLst>
            <pc:docMk/>
            <pc:sldMk cId="942876947" sldId="317"/>
            <ac:picMk id="5" creationId="{67D163CC-EF5A-4761-9C4E-1071CD02588B}"/>
          </ac:picMkLst>
        </pc:picChg>
      </pc:sldChg>
      <pc:sldChg chg="modSp add del">
        <pc:chgData name="chen.utpa@outlook.com" userId="f745662403d38070" providerId="LiveId" clId="{6C60E65A-7208-4D60-8AA0-12B435E0D499}" dt="2020-06-07T16:50:21.983" v="46" actId="2696"/>
        <pc:sldMkLst>
          <pc:docMk/>
          <pc:sldMk cId="2250958194" sldId="318"/>
        </pc:sldMkLst>
        <pc:spChg chg="mod">
          <ac:chgData name="chen.utpa@outlook.com" userId="f745662403d38070" providerId="LiveId" clId="{6C60E65A-7208-4D60-8AA0-12B435E0D499}" dt="2020-06-07T16:50:15.155" v="44"/>
          <ac:spMkLst>
            <pc:docMk/>
            <pc:sldMk cId="2250958194" sldId="318"/>
            <ac:spMk id="2" creationId="{C478A52C-CBD2-46EA-A761-7B6E397B2743}"/>
          </ac:spMkLst>
        </pc:spChg>
      </pc:sldChg>
      <pc:sldChg chg="modSp add">
        <pc:chgData name="chen.utpa@outlook.com" userId="f745662403d38070" providerId="LiveId" clId="{6C60E65A-7208-4D60-8AA0-12B435E0D499}" dt="2020-06-07T16:52:40.460" v="86" actId="14100"/>
        <pc:sldMkLst>
          <pc:docMk/>
          <pc:sldMk cId="3744722318" sldId="319"/>
        </pc:sldMkLst>
        <pc:spChg chg="mod">
          <ac:chgData name="chen.utpa@outlook.com" userId="f745662403d38070" providerId="LiveId" clId="{6C60E65A-7208-4D60-8AA0-12B435E0D499}" dt="2020-06-07T16:50:19.607" v="45"/>
          <ac:spMkLst>
            <pc:docMk/>
            <pc:sldMk cId="3744722318" sldId="319"/>
            <ac:spMk id="2" creationId="{BB412094-755E-4D57-A34A-33C693734A54}"/>
          </ac:spMkLst>
        </pc:spChg>
        <pc:spChg chg="mod">
          <ac:chgData name="chen.utpa@outlook.com" userId="f745662403d38070" providerId="LiveId" clId="{6C60E65A-7208-4D60-8AA0-12B435E0D499}" dt="2020-06-07T16:52:40.460" v="86" actId="14100"/>
          <ac:spMkLst>
            <pc:docMk/>
            <pc:sldMk cId="3744722318" sldId="319"/>
            <ac:spMk id="3" creationId="{1472004B-CEF8-40B9-9589-569CED157BE7}"/>
          </ac:spMkLst>
        </pc:spChg>
      </pc:sldChg>
      <pc:sldChg chg="modSp add">
        <pc:chgData name="chen.utpa@outlook.com" userId="f745662403d38070" providerId="LiveId" clId="{6C60E65A-7208-4D60-8AA0-12B435E0D499}" dt="2020-06-07T18:00:40.651" v="151" actId="20577"/>
        <pc:sldMkLst>
          <pc:docMk/>
          <pc:sldMk cId="3912118844" sldId="320"/>
        </pc:sldMkLst>
        <pc:spChg chg="mod">
          <ac:chgData name="chen.utpa@outlook.com" userId="f745662403d38070" providerId="LiveId" clId="{6C60E65A-7208-4D60-8AA0-12B435E0D499}" dt="2020-06-07T18:00:40.651" v="151" actId="20577"/>
          <ac:spMkLst>
            <pc:docMk/>
            <pc:sldMk cId="3912118844" sldId="320"/>
            <ac:spMk id="2" creationId="{88A630C5-5CB0-4F06-AD2B-4B56ECAA67F1}"/>
          </ac:spMkLst>
        </pc:spChg>
        <pc:spChg chg="mod">
          <ac:chgData name="chen.utpa@outlook.com" userId="f745662403d38070" providerId="LiveId" clId="{6C60E65A-7208-4D60-8AA0-12B435E0D499}" dt="2020-06-07T17:59:26.726" v="114"/>
          <ac:spMkLst>
            <pc:docMk/>
            <pc:sldMk cId="3912118844" sldId="320"/>
            <ac:spMk id="3" creationId="{CDDAF12B-A15C-49CA-9BCC-85BD88794DA7}"/>
          </ac:spMkLst>
        </pc:spChg>
      </pc:sldChg>
      <pc:sldChg chg="add del">
        <pc:chgData name="chen.utpa@outlook.com" userId="f745662403d38070" providerId="LiveId" clId="{6C60E65A-7208-4D60-8AA0-12B435E0D499}" dt="2020-06-07T18:05:50.864" v="153" actId="2696"/>
        <pc:sldMkLst>
          <pc:docMk/>
          <pc:sldMk cId="3003528011" sldId="321"/>
        </pc:sldMkLst>
      </pc:sldChg>
      <pc:sldChg chg="modSp add">
        <pc:chgData name="chen.utpa@outlook.com" userId="f745662403d38070" providerId="LiveId" clId="{6C60E65A-7208-4D60-8AA0-12B435E0D499}" dt="2020-06-07T18:07:00.013" v="168" actId="20577"/>
        <pc:sldMkLst>
          <pc:docMk/>
          <pc:sldMk cId="3197733773" sldId="321"/>
        </pc:sldMkLst>
        <pc:spChg chg="mod">
          <ac:chgData name="chen.utpa@outlook.com" userId="f745662403d38070" providerId="LiveId" clId="{6C60E65A-7208-4D60-8AA0-12B435E0D499}" dt="2020-06-07T18:06:21.429" v="155"/>
          <ac:spMkLst>
            <pc:docMk/>
            <pc:sldMk cId="3197733773" sldId="321"/>
            <ac:spMk id="2" creationId="{E074D3D2-9C41-43E2-8A0A-C8C7338A4C59}"/>
          </ac:spMkLst>
        </pc:spChg>
        <pc:spChg chg="mod">
          <ac:chgData name="chen.utpa@outlook.com" userId="f745662403d38070" providerId="LiveId" clId="{6C60E65A-7208-4D60-8AA0-12B435E0D499}" dt="2020-06-07T18:07:00.013" v="168" actId="20577"/>
          <ac:spMkLst>
            <pc:docMk/>
            <pc:sldMk cId="3197733773" sldId="321"/>
            <ac:spMk id="3" creationId="{2695B990-1F06-49FA-8139-1B5534B022C4}"/>
          </ac:spMkLst>
        </pc:spChg>
      </pc:sldChg>
      <pc:sldChg chg="modSp add">
        <pc:chgData name="chen.utpa@outlook.com" userId="f745662403d38070" providerId="LiveId" clId="{6C60E65A-7208-4D60-8AA0-12B435E0D499}" dt="2020-06-07T18:19:13.493" v="239" actId="14100"/>
        <pc:sldMkLst>
          <pc:docMk/>
          <pc:sldMk cId="3309962394" sldId="322"/>
        </pc:sldMkLst>
        <pc:spChg chg="mod">
          <ac:chgData name="chen.utpa@outlook.com" userId="f745662403d38070" providerId="LiveId" clId="{6C60E65A-7208-4D60-8AA0-12B435E0D499}" dt="2020-06-07T18:17:57.658" v="213" actId="20577"/>
          <ac:spMkLst>
            <pc:docMk/>
            <pc:sldMk cId="3309962394" sldId="322"/>
            <ac:spMk id="2" creationId="{9CB63268-E33B-4B34-B04B-8EB0E92A62DA}"/>
          </ac:spMkLst>
        </pc:spChg>
        <pc:spChg chg="mod">
          <ac:chgData name="chen.utpa@outlook.com" userId="f745662403d38070" providerId="LiveId" clId="{6C60E65A-7208-4D60-8AA0-12B435E0D499}" dt="2020-06-07T18:19:13.493" v="239" actId="14100"/>
          <ac:spMkLst>
            <pc:docMk/>
            <pc:sldMk cId="3309962394" sldId="322"/>
            <ac:spMk id="3" creationId="{D270361F-E6C0-489B-A55C-4C74F089D687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i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614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i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614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 smtClean="0"/>
            </a:lvl1pPr>
          </a:lstStyle>
          <a:p>
            <a:pPr>
              <a:defRPr/>
            </a:pPr>
            <a:fld id="{8C632A3D-7F5F-46DC-B4EC-7EEF2D261E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482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i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0938" y="684213"/>
            <a:ext cx="4557712" cy="3417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30700"/>
            <a:ext cx="5029200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614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i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614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 smtClean="0"/>
            </a:lvl1pPr>
          </a:lstStyle>
          <a:p>
            <a:pPr>
              <a:defRPr/>
            </a:pPr>
            <a:fld id="{B6C17F86-64F6-400F-B839-018C97B09D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4746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39F5513C-CC94-4D6F-AC71-31562365E416}" type="slidenum">
              <a:rPr lang="en-US" altLang="en-US" sz="1200" i="0"/>
              <a:pPr eaLnBrk="1" hangingPunct="1"/>
              <a:t>1</a:t>
            </a:fld>
            <a:endParaRPr lang="en-US" altLang="en-US" sz="1200" i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266D39C3-7006-4B06-AF90-E27A1A0979C8}" type="slidenum">
              <a:rPr lang="en-US" altLang="en-US" sz="1200" i="0"/>
              <a:pPr eaLnBrk="1" hangingPunct="1"/>
              <a:t>10</a:t>
            </a:fld>
            <a:endParaRPr lang="en-US" altLang="en-US" sz="1200" i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F3422A7F-31D7-45B3-A422-071C6CD78C35}" type="slidenum">
              <a:rPr lang="en-US" altLang="en-US" sz="1200" i="0"/>
              <a:pPr eaLnBrk="1" hangingPunct="1"/>
              <a:t>11</a:t>
            </a:fld>
            <a:endParaRPr lang="en-US" altLang="en-US" sz="1200" i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577A98A6-B1D4-4DC1-A27E-22E02FB2D662}" type="slidenum">
              <a:rPr lang="en-US" altLang="en-US" sz="1200" i="0"/>
              <a:pPr eaLnBrk="1" hangingPunct="1"/>
              <a:t>12</a:t>
            </a:fld>
            <a:endParaRPr lang="en-US" altLang="en-US" sz="1200" i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B3FCEEC8-5BDA-492D-A46E-AA60518A1F11}" type="slidenum">
              <a:rPr lang="en-US" altLang="en-US" sz="1200" i="0"/>
              <a:pPr eaLnBrk="1" hangingPunct="1"/>
              <a:t>13</a:t>
            </a:fld>
            <a:endParaRPr lang="en-US" altLang="en-US" sz="1200" i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C939A833-63CB-4DC4-8110-B2B35794F2AF}" type="slidenum">
              <a:rPr lang="en-US" altLang="en-US" sz="1200" i="0"/>
              <a:pPr eaLnBrk="1" hangingPunct="1"/>
              <a:t>14</a:t>
            </a:fld>
            <a:endParaRPr lang="en-US" altLang="en-US" sz="1200" i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E3EFB6B7-4428-4A02-AB08-450ACEAB5FC9}" type="slidenum">
              <a:rPr lang="en-US" altLang="en-US" sz="1200" i="0"/>
              <a:pPr eaLnBrk="1" hangingPunct="1"/>
              <a:t>15</a:t>
            </a:fld>
            <a:endParaRPr lang="en-US" altLang="en-US" sz="1200" i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570C5BB2-16A0-4BE3-ACAB-4933B08245F3}" type="slidenum">
              <a:rPr lang="en-US" altLang="en-US" sz="1200" i="0"/>
              <a:pPr eaLnBrk="1" hangingPunct="1"/>
              <a:t>16</a:t>
            </a:fld>
            <a:endParaRPr lang="en-US" altLang="en-US" sz="1200" i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266A7C08-B537-4323-8E64-41513C4909BF}" type="slidenum">
              <a:rPr lang="en-US" altLang="en-US" sz="1200" i="0"/>
              <a:pPr eaLnBrk="1" hangingPunct="1"/>
              <a:t>17</a:t>
            </a:fld>
            <a:endParaRPr lang="en-US" altLang="en-US" sz="1200" i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9BB1A64E-F992-41CA-8AEE-DAC4FE0EFA10}" type="slidenum">
              <a:rPr lang="en-US" altLang="en-US" sz="1200" i="0"/>
              <a:pPr eaLnBrk="1" hangingPunct="1"/>
              <a:t>18</a:t>
            </a:fld>
            <a:endParaRPr lang="en-US" altLang="en-US" sz="1200" i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9B3FC3A1-99E6-413C-835B-3E49CEDF4D97}" type="slidenum">
              <a:rPr lang="en-US" altLang="en-US" sz="1200" i="0"/>
              <a:pPr eaLnBrk="1" hangingPunct="1"/>
              <a:t>19</a:t>
            </a:fld>
            <a:endParaRPr lang="en-US" altLang="en-US" sz="1200" i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FF82543B-AA44-44A6-944F-11009B361F69}" type="slidenum">
              <a:rPr lang="en-US" altLang="en-US" sz="1200" i="0"/>
              <a:pPr eaLnBrk="1" hangingPunct="1"/>
              <a:t>2</a:t>
            </a:fld>
            <a:endParaRPr lang="en-US" altLang="en-US" sz="1200" i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781E9B95-DE4D-41BB-8642-C1E3D304292E}" type="slidenum">
              <a:rPr lang="en-US" altLang="en-US" sz="1200" i="0"/>
              <a:pPr eaLnBrk="1" hangingPunct="1"/>
              <a:t>20</a:t>
            </a:fld>
            <a:endParaRPr lang="en-US" altLang="en-US" sz="1200" i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DFEEE83D-86C7-4F23-89DD-61B3A1BF5792}" type="slidenum">
              <a:rPr lang="en-US" altLang="en-US" sz="1200" i="0"/>
              <a:pPr eaLnBrk="1" hangingPunct="1"/>
              <a:t>21</a:t>
            </a:fld>
            <a:endParaRPr lang="en-US" altLang="en-US" sz="1200" i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A54A655B-BF5D-491F-990C-9B00C76D3C39}" type="slidenum">
              <a:rPr lang="en-US" altLang="en-US" sz="1200" i="0"/>
              <a:pPr eaLnBrk="1" hangingPunct="1"/>
              <a:t>31</a:t>
            </a:fld>
            <a:endParaRPr lang="en-US" altLang="en-US" sz="1200" i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F170EE4F-0BDD-45B7-B3B8-0857E9E1E37C}" type="slidenum">
              <a:rPr lang="en-US" altLang="en-US" sz="1200" i="0"/>
              <a:pPr eaLnBrk="1" hangingPunct="1"/>
              <a:t>32</a:t>
            </a:fld>
            <a:endParaRPr lang="en-US" altLang="en-US" sz="1200" i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5594F8A3-92F8-4826-8C02-29E61060E6E1}" type="slidenum">
              <a:rPr lang="en-US" altLang="en-US" sz="1200" i="0"/>
              <a:pPr eaLnBrk="1" hangingPunct="1"/>
              <a:t>33</a:t>
            </a:fld>
            <a:endParaRPr lang="en-US" altLang="en-US" sz="1200" i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D7554252-9A88-4547-8E81-9DC23FDAADF4}" type="slidenum">
              <a:rPr lang="en-US" altLang="en-US" sz="1200" i="0"/>
              <a:pPr eaLnBrk="1" hangingPunct="1"/>
              <a:t>34</a:t>
            </a:fld>
            <a:endParaRPr lang="en-US" altLang="en-US" sz="1200" i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7076DF62-2BC0-4877-9ECE-0F443D0CCD49}" type="slidenum">
              <a:rPr lang="en-US" altLang="en-US" sz="1200" i="0"/>
              <a:pPr eaLnBrk="1" hangingPunct="1"/>
              <a:t>35</a:t>
            </a:fld>
            <a:endParaRPr lang="en-US" altLang="en-US" sz="1200" i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963BAA16-ACC5-47EC-80EC-6148EB7F678C}" type="slidenum">
              <a:rPr lang="en-US" altLang="en-US" sz="1200" i="0"/>
              <a:pPr eaLnBrk="1" hangingPunct="1"/>
              <a:t>3</a:t>
            </a:fld>
            <a:endParaRPr lang="en-US" altLang="en-US" sz="1200" i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011A86B1-ED05-4D13-9866-9377F741954C}" type="slidenum">
              <a:rPr lang="en-US" altLang="en-US" sz="1200" i="0"/>
              <a:pPr eaLnBrk="1" hangingPunct="1"/>
              <a:t>4</a:t>
            </a:fld>
            <a:endParaRPr lang="en-US" altLang="en-US" sz="1200" i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9A3AADFC-F7B1-46E6-BF05-80C720F8AEC5}" type="slidenum">
              <a:rPr lang="en-US" altLang="en-US" sz="1200" i="0"/>
              <a:pPr eaLnBrk="1" hangingPunct="1"/>
              <a:t>5</a:t>
            </a:fld>
            <a:endParaRPr lang="en-US" altLang="en-US" sz="1200" i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AEF0A4EA-D5A0-4488-ACBD-8305E000D499}" type="slidenum">
              <a:rPr lang="en-US" altLang="en-US" sz="1200" i="0"/>
              <a:pPr eaLnBrk="1" hangingPunct="1"/>
              <a:t>6</a:t>
            </a:fld>
            <a:endParaRPr lang="en-US" altLang="en-US" sz="1200" i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F4C924A4-EAE1-4617-A55A-D39AE89745B4}" type="slidenum">
              <a:rPr lang="en-US" altLang="en-US" sz="1200" i="0"/>
              <a:pPr eaLnBrk="1" hangingPunct="1"/>
              <a:t>7</a:t>
            </a:fld>
            <a:endParaRPr lang="en-US" altLang="en-US" sz="1200" i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100B3399-0EDD-4732-AB62-EC691F207FFE}" type="slidenum">
              <a:rPr lang="en-US" altLang="en-US" sz="1200" i="0"/>
              <a:pPr eaLnBrk="1" hangingPunct="1"/>
              <a:t>8</a:t>
            </a:fld>
            <a:endParaRPr lang="en-US" altLang="en-US" sz="1200" i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6B12DE0E-C153-46EC-854A-B09276E5FC69}" type="slidenum">
              <a:rPr lang="en-US" altLang="en-US" sz="1200" i="0"/>
              <a:pPr eaLnBrk="1" hangingPunct="1"/>
              <a:t>9</a:t>
            </a:fld>
            <a:endParaRPr lang="en-US" altLang="en-US" sz="1200" i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C68E988-0BE6-44FD-A607-E6FF85436519}" type="slidenum">
              <a:rPr lang="en-US"/>
              <a:pPr>
                <a:defRPr/>
              </a:pPr>
              <a:t>‹#›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62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6B49716-6F93-4453-9C62-4BD8224CC6C2}" type="slidenum">
              <a:rPr lang="en-US"/>
              <a:pPr>
                <a:defRPr/>
              </a:pPr>
              <a:t>‹#›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3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3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3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E930BCE-093E-4984-8192-A7679172E6B4}" type="slidenum">
              <a:rPr lang="en-US"/>
              <a:pPr>
                <a:defRPr/>
              </a:pPr>
              <a:t>‹#›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5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371600"/>
            <a:ext cx="7772400" cy="4687888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FD9EBB-B176-498D-AD1A-4B6100B3461E}" type="slidenum">
              <a:rPr lang="en-US"/>
              <a:pPr>
                <a:defRPr/>
              </a:pPr>
              <a:t>‹#›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97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21D8313-5673-4412-863D-C8A23EFFBB38}" type="slidenum">
              <a:rPr lang="en-US"/>
              <a:pPr>
                <a:defRPr/>
              </a:pPr>
              <a:t>‹#›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0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D0A6F62-4E22-4946-BD6D-1E5552830737}" type="slidenum">
              <a:rPr lang="en-US"/>
              <a:pPr>
                <a:defRPr/>
              </a:pPr>
              <a:t>‹#›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958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687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687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E8C51B7-5AF6-4944-A2BF-9B716A24C9F4}" type="slidenum">
              <a:rPr lang="en-US"/>
              <a:pPr>
                <a:defRPr/>
              </a:pPr>
              <a:t>‹#›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46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7277AFC-BFFD-4F37-BDA7-2AD21EFF458D}" type="slidenum">
              <a:rPr lang="en-US"/>
              <a:pPr>
                <a:defRPr/>
              </a:pPr>
              <a:t>‹#›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49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B9CEBCD-1377-4664-A813-51BB1C260A07}" type="slidenum">
              <a:rPr lang="en-US"/>
              <a:pPr>
                <a:defRPr/>
              </a:pPr>
              <a:t>‹#›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15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7FE8D99-9227-42F8-B2A2-460D4B3D9105}" type="slidenum">
              <a:rPr lang="en-US"/>
              <a:pPr>
                <a:defRPr/>
              </a:pPr>
              <a:t>‹#›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92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FC716C8-BB72-484C-9231-80239143FF32}" type="slidenum">
              <a:rPr lang="en-US"/>
              <a:pPr>
                <a:defRPr/>
              </a:pPr>
              <a:t>‹#›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60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D7601BF-747B-4AC9-B248-825A1286085A}" type="slidenum">
              <a:rPr lang="en-US"/>
              <a:pPr>
                <a:defRPr/>
              </a:pPr>
              <a:t>‹#›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85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68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level Second 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solidFill>
                  <a:srgbClr val="FF9933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533400" y="1295400"/>
            <a:ext cx="8077200" cy="0"/>
          </a:xfrm>
          <a:prstGeom prst="line">
            <a:avLst/>
          </a:prstGeom>
          <a:noFill/>
          <a:ln w="76200">
            <a:solidFill>
              <a:srgbClr val="FF505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 smtClean="0">
                <a:latin typeface="Helvetica" pitchFamily="1" charset="0"/>
              </a:defRPr>
            </a:lvl1pPr>
          </a:lstStyle>
          <a:p>
            <a:pPr>
              <a:defRPr/>
            </a:pPr>
            <a:fld id="{173D46DC-50C2-47E9-99ED-31DBBDD3B9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rgbClr val="FF0000"/>
              </a:buClr>
              <a:buFontTx/>
              <a:buChar char="•"/>
              <a:defRPr sz="1400" i="0">
                <a:solidFill>
                  <a:srgbClr val="CC6600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MS PGothic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MS PGothic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MS PGothic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MS PGothic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MS PGothic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CC00"/>
        </a:buClr>
        <a:buChar char="–"/>
        <a:defRPr sz="2800">
          <a:solidFill>
            <a:srgbClr val="333399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33CC"/>
        </a:buClr>
        <a:buChar char="•"/>
        <a:defRPr sz="2400">
          <a:solidFill>
            <a:srgbClr val="006600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333CC"/>
        </a:buClr>
        <a:buChar char="–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  <a:ea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6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7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8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9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3.emf"/><Relationship Id="rId4" Type="http://schemas.openxmlformats.org/officeDocument/2006/relationships/package" Target="../embeddings/Microsoft_Excel_Worksheet.xlsx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6.emf"/><Relationship Id="rId5" Type="http://schemas.openxmlformats.org/officeDocument/2006/relationships/package" Target="../embeddings/Microsoft_Excel_Worksheet2.xlsx"/><Relationship Id="rId4" Type="http://schemas.openxmlformats.org/officeDocument/2006/relationships/image" Target="../media/image15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7.emf"/><Relationship Id="rId4" Type="http://schemas.openxmlformats.org/officeDocument/2006/relationships/package" Target="../embeddings/Microsoft_Excel_Worksheet3.xlsx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5B3E91AD-F652-458E-A777-39B307E47428}" type="slidenum">
              <a:rPr lang="en-US" altLang="en-US" sz="1200" i="0">
                <a:latin typeface="Helvetica" pitchFamily="1" charset="0"/>
              </a:rPr>
              <a:pPr eaLnBrk="1" hangingPunct="1"/>
              <a:t>1</a:t>
            </a:fld>
            <a:endParaRPr lang="en-US" altLang="en-US" sz="1200" i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ea typeface="PMingLiU" pitchFamily="18" charset="-120"/>
              </a:rPr>
              <a:t>Performance Evaluation</a:t>
            </a:r>
            <a:br>
              <a:rPr lang="en-US" altLang="zh-TW" sz="4000" dirty="0">
                <a:ea typeface="PMingLiU" pitchFamily="18" charset="-120"/>
              </a:rPr>
            </a:br>
            <a:r>
              <a:rPr lang="en-US" altLang="zh-TW" sz="4000" dirty="0">
                <a:ea typeface="PMingLiU" pitchFamily="18" charset="-120"/>
              </a:rPr>
              <a:t>of Information Retrieval Systems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l" eaLnBrk="1" hangingPunct="1"/>
            <a:r>
              <a:rPr lang="en-US" altLang="zh-TW" sz="2800">
                <a:ea typeface="PMingLiU" pitchFamily="18" charset="-120"/>
              </a:rPr>
              <a:t>Many slides in this section are adapted from Prof. Joydeep Ghosh (UT ECE) who in turn adapted them from Prof. Dik Lee (Univ. of Science and Tech, Hong Kong)</a:t>
            </a:r>
          </a:p>
          <a:p>
            <a:pPr eaLnBrk="1" hangingPunct="1">
              <a:buClr>
                <a:srgbClr val="C21A32"/>
              </a:buClr>
              <a:buFont typeface="Monotype Sorts" pitchFamily="1" charset="2"/>
              <a:buNone/>
            </a:pPr>
            <a:endParaRPr lang="en-US" altLang="zh-TW" sz="2800">
              <a:ea typeface="PMingLiU" pitchFamily="18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3353B0D6-20BC-4081-BA91-53AC6254E884}" type="slidenum">
              <a:rPr lang="en-US" altLang="en-US" sz="1200" i="0">
                <a:latin typeface="Helvetica" pitchFamily="1" charset="0"/>
              </a:rPr>
              <a:pPr eaLnBrk="1" hangingPunct="1"/>
              <a:t>10</a:t>
            </a:fld>
            <a:endParaRPr lang="en-US" altLang="en-US" sz="1200" i="0"/>
          </a:p>
        </p:txBody>
      </p:sp>
      <p:sp>
        <p:nvSpPr>
          <p:cNvPr id="2052" name="Text Box 5"/>
          <p:cNvSpPr txBox="1">
            <a:spLocks noChangeArrowheads="1"/>
          </p:cNvSpPr>
          <p:nvPr/>
        </p:nvSpPr>
        <p:spPr bwMode="auto">
          <a:xfrm>
            <a:off x="3884613" y="3821113"/>
            <a:ext cx="2924175" cy="3968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1524000" algn="l"/>
              </a:tabLs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tabLst>
                <a:tab pos="1524000" algn="l"/>
              </a:tabLs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tabLst>
                <a:tab pos="1524000" algn="l"/>
              </a:tabLs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tabLst>
                <a:tab pos="1524000" algn="l"/>
              </a:tabLs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tabLst>
                <a:tab pos="1524000" algn="l"/>
              </a:tabLs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524000" algn="l"/>
              </a:tabLs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524000" algn="l"/>
              </a:tabLs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524000" algn="l"/>
              </a:tabLs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524000" algn="l"/>
              </a:tabLs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l" eaLnBrk="1" hangingPunct="1"/>
            <a:r>
              <a:rPr kumimoji="1" lang="en-US" altLang="zh-TW" sz="2000" i="0">
                <a:ea typeface="PMingLiU" pitchFamily="18" charset="-120"/>
              </a:rPr>
              <a:t>R=3/6=0.5;     P=3/4=0.75</a:t>
            </a:r>
          </a:p>
        </p:txBody>
      </p:sp>
      <p:sp>
        <p:nvSpPr>
          <p:cNvPr id="2053" name="Line 6"/>
          <p:cNvSpPr>
            <a:spLocks noChangeShapeType="1"/>
          </p:cNvSpPr>
          <p:nvPr/>
        </p:nvSpPr>
        <p:spPr bwMode="auto">
          <a:xfrm>
            <a:off x="3276600" y="3032125"/>
            <a:ext cx="609600" cy="838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054" name="Rectangle 9"/>
          <p:cNvSpPr>
            <a:spLocks noGrp="1" noChangeArrowheads="1"/>
          </p:cNvSpPr>
          <p:nvPr>
            <p:ph type="title"/>
          </p:nvPr>
        </p:nvSpPr>
        <p:spPr>
          <a:xfrm>
            <a:off x="685800" y="2921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zh-TW">
                <a:ea typeface="PMingLiU" pitchFamily="18" charset="-120"/>
              </a:rPr>
              <a:t>Computing Recall/Precision Points: </a:t>
            </a:r>
            <a:br>
              <a:rPr lang="en-US" altLang="zh-TW">
                <a:ea typeface="PMingLiU" pitchFamily="18" charset="-120"/>
              </a:rPr>
            </a:br>
            <a:r>
              <a:rPr lang="en-US" altLang="zh-TW">
                <a:ea typeface="PMingLiU" pitchFamily="18" charset="-120"/>
              </a:rPr>
              <a:t>Example 1</a:t>
            </a:r>
          </a:p>
        </p:txBody>
      </p:sp>
      <p:graphicFrame>
        <p:nvGraphicFramePr>
          <p:cNvPr id="2050" name="Object 10"/>
          <p:cNvGraphicFramePr>
            <a:graphicFrameLocks noChangeAspect="1"/>
          </p:cNvGraphicFramePr>
          <p:nvPr/>
        </p:nvGraphicFramePr>
        <p:xfrm>
          <a:off x="990600" y="1447800"/>
          <a:ext cx="2282825" cy="497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Worksheet" r:id="rId4" imgW="2247900" imgH="4876800" progId="Excel.Sheet.8">
                  <p:embed/>
                </p:oleObj>
              </mc:Choice>
              <mc:Fallback>
                <p:oleObj name="Worksheet" r:id="rId4" imgW="2247900" imgH="4876800" progId="Excel.Sheet.8">
                  <p:embed/>
                  <p:pic>
                    <p:nvPicPr>
                      <p:cNvPr id="205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447800"/>
                        <a:ext cx="2282825" cy="497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Text Box 11"/>
          <p:cNvSpPr txBox="1">
            <a:spLocks noChangeArrowheads="1"/>
          </p:cNvSpPr>
          <p:nvPr/>
        </p:nvSpPr>
        <p:spPr bwMode="auto">
          <a:xfrm>
            <a:off x="3886200" y="1600200"/>
            <a:ext cx="3733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l" eaLnBrk="1" hangingPunct="1"/>
            <a:r>
              <a:rPr kumimoji="1" lang="en-US" altLang="zh-TW" sz="2000" i="0">
                <a:solidFill>
                  <a:srgbClr val="FF5050"/>
                </a:solidFill>
                <a:ea typeface="PMingLiU" pitchFamily="18" charset="-120"/>
              </a:rPr>
              <a:t>Let total # of relevant docs = 6</a:t>
            </a:r>
          </a:p>
          <a:p>
            <a:pPr algn="l" eaLnBrk="1" hangingPunct="1"/>
            <a:r>
              <a:rPr kumimoji="1" lang="en-US" altLang="zh-TW" sz="2000" i="0">
                <a:solidFill>
                  <a:srgbClr val="FF5050"/>
                </a:solidFill>
                <a:ea typeface="PMingLiU" pitchFamily="18" charset="-120"/>
              </a:rPr>
              <a:t>Check each new recall point:</a:t>
            </a:r>
          </a:p>
        </p:txBody>
      </p:sp>
      <p:sp>
        <p:nvSpPr>
          <p:cNvPr id="2056" name="Text Box 13"/>
          <p:cNvSpPr txBox="1">
            <a:spLocks noChangeArrowheads="1"/>
          </p:cNvSpPr>
          <p:nvPr/>
        </p:nvSpPr>
        <p:spPr bwMode="auto">
          <a:xfrm>
            <a:off x="3884613" y="2589213"/>
            <a:ext cx="2771775" cy="3968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1524000" algn="l"/>
              </a:tabLs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tabLst>
                <a:tab pos="1524000" algn="l"/>
              </a:tabLs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tabLst>
                <a:tab pos="1524000" algn="l"/>
              </a:tabLs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tabLst>
                <a:tab pos="1524000" algn="l"/>
              </a:tabLs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tabLst>
                <a:tab pos="1524000" algn="l"/>
              </a:tabLs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524000" algn="l"/>
              </a:tabLs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524000" algn="l"/>
              </a:tabLs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524000" algn="l"/>
              </a:tabLs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524000" algn="l"/>
              </a:tabLs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l" eaLnBrk="1" hangingPunct="1"/>
            <a:r>
              <a:rPr kumimoji="1" lang="en-US" altLang="zh-TW" sz="2000" i="0">
                <a:ea typeface="PMingLiU" pitchFamily="18" charset="-120"/>
              </a:rPr>
              <a:t>R=1/6=0.167;	P=1/1=1</a:t>
            </a:r>
          </a:p>
        </p:txBody>
      </p:sp>
      <p:sp>
        <p:nvSpPr>
          <p:cNvPr id="2057" name="Line 14"/>
          <p:cNvSpPr>
            <a:spLocks noChangeShapeType="1"/>
          </p:cNvSpPr>
          <p:nvPr/>
        </p:nvSpPr>
        <p:spPr bwMode="auto">
          <a:xfrm>
            <a:off x="3276600" y="1965325"/>
            <a:ext cx="622300" cy="723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058" name="Text Box 16"/>
          <p:cNvSpPr txBox="1">
            <a:spLocks noChangeArrowheads="1"/>
          </p:cNvSpPr>
          <p:nvPr/>
        </p:nvSpPr>
        <p:spPr bwMode="auto">
          <a:xfrm>
            <a:off x="3884613" y="3224213"/>
            <a:ext cx="2771775" cy="3968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1524000" algn="l"/>
              </a:tabLs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tabLst>
                <a:tab pos="1524000" algn="l"/>
              </a:tabLs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tabLst>
                <a:tab pos="1524000" algn="l"/>
              </a:tabLs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tabLst>
                <a:tab pos="1524000" algn="l"/>
              </a:tabLs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tabLst>
                <a:tab pos="1524000" algn="l"/>
              </a:tabLs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524000" algn="l"/>
              </a:tabLs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524000" algn="l"/>
              </a:tabLs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524000" algn="l"/>
              </a:tabLs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524000" algn="l"/>
              </a:tabLs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l" eaLnBrk="1" hangingPunct="1"/>
            <a:r>
              <a:rPr kumimoji="1" lang="en-US" altLang="zh-TW" sz="2000" i="0">
                <a:ea typeface="PMingLiU" pitchFamily="18" charset="-120"/>
              </a:rPr>
              <a:t>R=2/6=0.333;	P=2/2=1</a:t>
            </a:r>
          </a:p>
        </p:txBody>
      </p:sp>
      <p:sp>
        <p:nvSpPr>
          <p:cNvPr id="2059" name="Line 17"/>
          <p:cNvSpPr>
            <a:spLocks noChangeShapeType="1"/>
          </p:cNvSpPr>
          <p:nvPr/>
        </p:nvSpPr>
        <p:spPr bwMode="auto">
          <a:xfrm>
            <a:off x="3276600" y="2346325"/>
            <a:ext cx="647700" cy="914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060" name="Text Box 19"/>
          <p:cNvSpPr txBox="1">
            <a:spLocks noChangeArrowheads="1"/>
          </p:cNvSpPr>
          <p:nvPr/>
        </p:nvSpPr>
        <p:spPr bwMode="auto">
          <a:xfrm>
            <a:off x="3886200" y="5775325"/>
            <a:ext cx="3063875" cy="3968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1524000" algn="l"/>
              </a:tabLs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tabLst>
                <a:tab pos="1524000" algn="l"/>
              </a:tabLs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tabLst>
                <a:tab pos="1524000" algn="l"/>
              </a:tabLs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tabLst>
                <a:tab pos="1524000" algn="l"/>
              </a:tabLs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tabLst>
                <a:tab pos="1524000" algn="l"/>
              </a:tabLs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524000" algn="l"/>
              </a:tabLs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524000" algn="l"/>
              </a:tabLs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524000" algn="l"/>
              </a:tabLs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524000" algn="l"/>
              </a:tabLs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l" eaLnBrk="1" hangingPunct="1"/>
            <a:r>
              <a:rPr kumimoji="1" lang="en-US" altLang="zh-TW" sz="2000" i="0">
                <a:ea typeface="PMingLiU" pitchFamily="18" charset="-120"/>
              </a:rPr>
              <a:t>R=5/6=0.833;	p=5/13=0.38</a:t>
            </a:r>
          </a:p>
        </p:txBody>
      </p:sp>
      <p:sp>
        <p:nvSpPr>
          <p:cNvPr id="2061" name="Line 20"/>
          <p:cNvSpPr>
            <a:spLocks noChangeShapeType="1"/>
          </p:cNvSpPr>
          <p:nvPr/>
        </p:nvSpPr>
        <p:spPr bwMode="auto">
          <a:xfrm>
            <a:off x="3276600" y="6003925"/>
            <a:ext cx="609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062" name="Text Box 25"/>
          <p:cNvSpPr txBox="1">
            <a:spLocks noChangeArrowheads="1"/>
          </p:cNvSpPr>
          <p:nvPr/>
        </p:nvSpPr>
        <p:spPr bwMode="auto">
          <a:xfrm>
            <a:off x="3886200" y="4403725"/>
            <a:ext cx="3124200" cy="3968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1524000" algn="l"/>
              </a:tabLs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tabLst>
                <a:tab pos="1524000" algn="l"/>
              </a:tabLs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tabLst>
                <a:tab pos="1524000" algn="l"/>
              </a:tabLs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tabLst>
                <a:tab pos="1524000" algn="l"/>
              </a:tabLs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tabLst>
                <a:tab pos="1524000" algn="l"/>
              </a:tabLs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524000" algn="l"/>
              </a:tabLs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524000" algn="l"/>
              </a:tabLs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524000" algn="l"/>
              </a:tabLs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524000" algn="l"/>
              </a:tabLs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l" eaLnBrk="1" hangingPunct="1"/>
            <a:r>
              <a:rPr kumimoji="1" lang="en-US" altLang="zh-TW" sz="2000" i="0">
                <a:ea typeface="PMingLiU" pitchFamily="18" charset="-120"/>
              </a:rPr>
              <a:t>R=4/6=0.667; P=4/6=0.667</a:t>
            </a:r>
          </a:p>
        </p:txBody>
      </p:sp>
      <p:sp>
        <p:nvSpPr>
          <p:cNvPr id="2063" name="Line 26"/>
          <p:cNvSpPr>
            <a:spLocks noChangeShapeType="1"/>
          </p:cNvSpPr>
          <p:nvPr/>
        </p:nvSpPr>
        <p:spPr bwMode="auto">
          <a:xfrm>
            <a:off x="3276600" y="3717925"/>
            <a:ext cx="609600" cy="685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064" name="Text Box 27"/>
          <p:cNvSpPr txBox="1">
            <a:spLocks noChangeArrowheads="1"/>
          </p:cNvSpPr>
          <p:nvPr/>
        </p:nvSpPr>
        <p:spPr bwMode="auto">
          <a:xfrm>
            <a:off x="6826250" y="4953000"/>
            <a:ext cx="212407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000" i="0">
                <a:solidFill>
                  <a:srgbClr val="FF5050"/>
                </a:solidFill>
              </a:rPr>
              <a:t>Missing one </a:t>
            </a:r>
          </a:p>
          <a:p>
            <a:pPr eaLnBrk="1" hangingPunct="1"/>
            <a:r>
              <a:rPr lang="en-US" altLang="en-US" sz="2000" i="0">
                <a:solidFill>
                  <a:srgbClr val="FF5050"/>
                </a:solidFill>
              </a:rPr>
              <a:t>relevant document.</a:t>
            </a:r>
          </a:p>
          <a:p>
            <a:pPr eaLnBrk="1" hangingPunct="1"/>
            <a:r>
              <a:rPr lang="en-US" altLang="en-US" sz="2000" i="0">
                <a:solidFill>
                  <a:srgbClr val="FF5050"/>
                </a:solidFill>
              </a:rPr>
              <a:t>Never reach </a:t>
            </a:r>
          </a:p>
          <a:p>
            <a:pPr eaLnBrk="1" hangingPunct="1"/>
            <a:r>
              <a:rPr lang="en-US" altLang="en-US" sz="2000" i="0">
                <a:solidFill>
                  <a:srgbClr val="FF5050"/>
                </a:solidFill>
              </a:rPr>
              <a:t>100% recall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C62D980E-A4FD-426C-8B15-562FB9F4CC89}" type="slidenum">
              <a:rPr lang="en-US" altLang="en-US" sz="1200" i="0">
                <a:latin typeface="Helvetica" pitchFamily="1" charset="0"/>
              </a:rPr>
              <a:pPr eaLnBrk="1" hangingPunct="1"/>
              <a:t>11</a:t>
            </a:fld>
            <a:endParaRPr lang="en-US" altLang="en-US" sz="1200" i="0"/>
          </a:p>
        </p:txBody>
      </p:sp>
      <p:sp>
        <p:nvSpPr>
          <p:cNvPr id="3076" name="Text Box 5"/>
          <p:cNvSpPr txBox="1">
            <a:spLocks noChangeArrowheads="1"/>
          </p:cNvSpPr>
          <p:nvPr/>
        </p:nvSpPr>
        <p:spPr bwMode="auto">
          <a:xfrm>
            <a:off x="3884613" y="3821113"/>
            <a:ext cx="2924175" cy="40163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1524000" algn="l"/>
              </a:tabLs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tabLst>
                <a:tab pos="1524000" algn="l"/>
              </a:tabLs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tabLst>
                <a:tab pos="1524000" algn="l"/>
              </a:tabLs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tabLst>
                <a:tab pos="1524000" algn="l"/>
              </a:tabLs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tabLst>
                <a:tab pos="1524000" algn="l"/>
              </a:tabLs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524000" algn="l"/>
              </a:tabLs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524000" algn="l"/>
              </a:tabLs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524000" algn="l"/>
              </a:tabLs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524000" algn="l"/>
              </a:tabLs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l" eaLnBrk="1" hangingPunct="1"/>
            <a:r>
              <a:rPr kumimoji="1" lang="en-US" altLang="zh-TW" sz="2000" i="0">
                <a:ea typeface="PMingLiU" pitchFamily="18" charset="-120"/>
              </a:rPr>
              <a:t>R=3/6=0.5;     P=3/5=0.6</a:t>
            </a:r>
          </a:p>
        </p:txBody>
      </p:sp>
      <p:sp>
        <p:nvSpPr>
          <p:cNvPr id="3077" name="Line 6"/>
          <p:cNvSpPr>
            <a:spLocks noChangeShapeType="1"/>
          </p:cNvSpPr>
          <p:nvPr/>
        </p:nvSpPr>
        <p:spPr bwMode="auto">
          <a:xfrm>
            <a:off x="3276600" y="3200400"/>
            <a:ext cx="609600" cy="6699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078" name="Rectangle 9"/>
          <p:cNvSpPr>
            <a:spLocks noGrp="1" noChangeArrowheads="1"/>
          </p:cNvSpPr>
          <p:nvPr>
            <p:ph type="title"/>
          </p:nvPr>
        </p:nvSpPr>
        <p:spPr>
          <a:xfrm>
            <a:off x="685800" y="2921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zh-TW">
                <a:ea typeface="PMingLiU" pitchFamily="18" charset="-120"/>
              </a:rPr>
              <a:t>Computing Recall/Precision Points: </a:t>
            </a:r>
            <a:br>
              <a:rPr lang="en-US" altLang="zh-TW">
                <a:ea typeface="PMingLiU" pitchFamily="18" charset="-120"/>
              </a:rPr>
            </a:br>
            <a:r>
              <a:rPr lang="en-US" altLang="zh-TW">
                <a:ea typeface="PMingLiU" pitchFamily="18" charset="-120"/>
              </a:rPr>
              <a:t>Example 2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996950" y="1446213"/>
          <a:ext cx="2292350" cy="496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Worksheet" r:id="rId4" imgW="2260600" imgH="4902200" progId="Excel.Sheet.8">
                  <p:embed/>
                </p:oleObj>
              </mc:Choice>
              <mc:Fallback>
                <p:oleObj name="Worksheet" r:id="rId4" imgW="2260600" imgH="4902200" progId="Excel.Sheet.8">
                  <p:embed/>
                  <p:pic>
                    <p:nvPicPr>
                      <p:cNvPr id="30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950" y="1446213"/>
                        <a:ext cx="2292350" cy="496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Text Box 11"/>
          <p:cNvSpPr txBox="1">
            <a:spLocks noChangeArrowheads="1"/>
          </p:cNvSpPr>
          <p:nvPr/>
        </p:nvSpPr>
        <p:spPr bwMode="auto">
          <a:xfrm>
            <a:off x="3886200" y="1600200"/>
            <a:ext cx="3733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l" eaLnBrk="1" hangingPunct="1"/>
            <a:r>
              <a:rPr kumimoji="1" lang="en-US" altLang="zh-TW" sz="2000" i="0">
                <a:solidFill>
                  <a:srgbClr val="FF5050"/>
                </a:solidFill>
                <a:ea typeface="PMingLiU" pitchFamily="18" charset="-120"/>
              </a:rPr>
              <a:t>Let total # of relevant docs = 6</a:t>
            </a:r>
          </a:p>
          <a:p>
            <a:pPr algn="l" eaLnBrk="1" hangingPunct="1"/>
            <a:r>
              <a:rPr kumimoji="1" lang="en-US" altLang="zh-TW" sz="2000" i="0">
                <a:solidFill>
                  <a:srgbClr val="FF5050"/>
                </a:solidFill>
                <a:ea typeface="PMingLiU" pitchFamily="18" charset="-120"/>
              </a:rPr>
              <a:t>Check each new recall point:</a:t>
            </a:r>
          </a:p>
        </p:txBody>
      </p:sp>
      <p:sp>
        <p:nvSpPr>
          <p:cNvPr id="3080" name="Text Box 13"/>
          <p:cNvSpPr txBox="1">
            <a:spLocks noChangeArrowheads="1"/>
          </p:cNvSpPr>
          <p:nvPr/>
        </p:nvSpPr>
        <p:spPr bwMode="auto">
          <a:xfrm>
            <a:off x="3884613" y="2589213"/>
            <a:ext cx="2771775" cy="3968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1524000" algn="l"/>
              </a:tabLs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tabLst>
                <a:tab pos="1524000" algn="l"/>
              </a:tabLs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tabLst>
                <a:tab pos="1524000" algn="l"/>
              </a:tabLs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tabLst>
                <a:tab pos="1524000" algn="l"/>
              </a:tabLs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tabLst>
                <a:tab pos="1524000" algn="l"/>
              </a:tabLs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524000" algn="l"/>
              </a:tabLs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524000" algn="l"/>
              </a:tabLs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524000" algn="l"/>
              </a:tabLs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524000" algn="l"/>
              </a:tabLs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l" eaLnBrk="1" hangingPunct="1"/>
            <a:r>
              <a:rPr kumimoji="1" lang="en-US" altLang="zh-TW" sz="2000" i="0">
                <a:ea typeface="PMingLiU" pitchFamily="18" charset="-120"/>
              </a:rPr>
              <a:t>R=1/6=0.167;	P=1/1=1</a:t>
            </a:r>
          </a:p>
        </p:txBody>
      </p:sp>
      <p:sp>
        <p:nvSpPr>
          <p:cNvPr id="3081" name="Line 14"/>
          <p:cNvSpPr>
            <a:spLocks noChangeShapeType="1"/>
          </p:cNvSpPr>
          <p:nvPr/>
        </p:nvSpPr>
        <p:spPr bwMode="auto">
          <a:xfrm>
            <a:off x="3276600" y="1965325"/>
            <a:ext cx="622300" cy="723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082" name="Text Box 16"/>
          <p:cNvSpPr txBox="1">
            <a:spLocks noChangeArrowheads="1"/>
          </p:cNvSpPr>
          <p:nvPr/>
        </p:nvSpPr>
        <p:spPr bwMode="auto">
          <a:xfrm>
            <a:off x="3884613" y="3224213"/>
            <a:ext cx="3049587" cy="40163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1524000" algn="l"/>
              </a:tabLs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tabLst>
                <a:tab pos="1524000" algn="l"/>
              </a:tabLs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tabLst>
                <a:tab pos="1524000" algn="l"/>
              </a:tabLs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tabLst>
                <a:tab pos="1524000" algn="l"/>
              </a:tabLs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tabLst>
                <a:tab pos="1524000" algn="l"/>
              </a:tabLs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524000" algn="l"/>
              </a:tabLs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524000" algn="l"/>
              </a:tabLs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524000" algn="l"/>
              </a:tabLs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524000" algn="l"/>
              </a:tabLs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l" eaLnBrk="1" hangingPunct="1"/>
            <a:r>
              <a:rPr kumimoji="1" lang="en-US" altLang="zh-TW" sz="2000" i="0">
                <a:ea typeface="PMingLiU" pitchFamily="18" charset="-120"/>
              </a:rPr>
              <a:t>R=2/6=0.333;	P=2/3=0.667</a:t>
            </a:r>
          </a:p>
        </p:txBody>
      </p:sp>
      <p:sp>
        <p:nvSpPr>
          <p:cNvPr id="3083" name="Line 17"/>
          <p:cNvSpPr>
            <a:spLocks noChangeShapeType="1"/>
          </p:cNvSpPr>
          <p:nvPr/>
        </p:nvSpPr>
        <p:spPr bwMode="auto">
          <a:xfrm>
            <a:off x="3276600" y="2590800"/>
            <a:ext cx="647700" cy="6699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084" name="Text Box 19"/>
          <p:cNvSpPr txBox="1">
            <a:spLocks noChangeArrowheads="1"/>
          </p:cNvSpPr>
          <p:nvPr/>
        </p:nvSpPr>
        <p:spPr bwMode="auto">
          <a:xfrm>
            <a:off x="3886200" y="5943600"/>
            <a:ext cx="3200400" cy="4016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1524000" algn="l"/>
              </a:tabLs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tabLst>
                <a:tab pos="1524000" algn="l"/>
              </a:tabLs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tabLst>
                <a:tab pos="1524000" algn="l"/>
              </a:tabLs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tabLst>
                <a:tab pos="1524000" algn="l"/>
              </a:tabLs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tabLst>
                <a:tab pos="1524000" algn="l"/>
              </a:tabLs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524000" algn="l"/>
              </a:tabLs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524000" algn="l"/>
              </a:tabLs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524000" algn="l"/>
              </a:tabLs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524000" algn="l"/>
              </a:tabLs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l" eaLnBrk="1" hangingPunct="1"/>
            <a:r>
              <a:rPr kumimoji="1" lang="en-US" altLang="zh-TW" sz="2000" i="0">
                <a:ea typeface="PMingLiU" pitchFamily="18" charset="-120"/>
              </a:rPr>
              <a:t>R=6/6=1.0;	p=6/14=0.429</a:t>
            </a:r>
          </a:p>
        </p:txBody>
      </p:sp>
      <p:sp>
        <p:nvSpPr>
          <p:cNvPr id="3085" name="Line 20"/>
          <p:cNvSpPr>
            <a:spLocks noChangeShapeType="1"/>
          </p:cNvSpPr>
          <p:nvPr/>
        </p:nvSpPr>
        <p:spPr bwMode="auto">
          <a:xfrm>
            <a:off x="3276600" y="6172200"/>
            <a:ext cx="609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086" name="Text Box 25"/>
          <p:cNvSpPr txBox="1">
            <a:spLocks noChangeArrowheads="1"/>
          </p:cNvSpPr>
          <p:nvPr/>
        </p:nvSpPr>
        <p:spPr bwMode="auto">
          <a:xfrm>
            <a:off x="3886200" y="4403725"/>
            <a:ext cx="2895600" cy="4016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1524000" algn="l"/>
              </a:tabLs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tabLst>
                <a:tab pos="1524000" algn="l"/>
              </a:tabLs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tabLst>
                <a:tab pos="1524000" algn="l"/>
              </a:tabLs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tabLst>
                <a:tab pos="1524000" algn="l"/>
              </a:tabLs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tabLst>
                <a:tab pos="1524000" algn="l"/>
              </a:tabLs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524000" algn="l"/>
              </a:tabLs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524000" algn="l"/>
              </a:tabLs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524000" algn="l"/>
              </a:tabLs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524000" algn="l"/>
              </a:tabLs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l" eaLnBrk="1" hangingPunct="1"/>
            <a:r>
              <a:rPr kumimoji="1" lang="en-US" altLang="zh-TW" sz="2000" i="0">
                <a:ea typeface="PMingLiU" pitchFamily="18" charset="-120"/>
              </a:rPr>
              <a:t>R=4/6=0.667; P=4/8=0.5</a:t>
            </a:r>
          </a:p>
        </p:txBody>
      </p:sp>
      <p:sp>
        <p:nvSpPr>
          <p:cNvPr id="3087" name="Line 26"/>
          <p:cNvSpPr>
            <a:spLocks noChangeShapeType="1"/>
          </p:cNvSpPr>
          <p:nvPr/>
        </p:nvSpPr>
        <p:spPr bwMode="auto">
          <a:xfrm>
            <a:off x="3276600" y="4267200"/>
            <a:ext cx="609600" cy="1365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088" name="Text Box 25"/>
          <p:cNvSpPr txBox="1">
            <a:spLocks noChangeArrowheads="1"/>
          </p:cNvSpPr>
          <p:nvPr/>
        </p:nvSpPr>
        <p:spPr bwMode="auto">
          <a:xfrm>
            <a:off x="3886200" y="4953000"/>
            <a:ext cx="3124200" cy="4016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1524000" algn="l"/>
              </a:tabLs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tabLst>
                <a:tab pos="1524000" algn="l"/>
              </a:tabLs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tabLst>
                <a:tab pos="1524000" algn="l"/>
              </a:tabLs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tabLst>
                <a:tab pos="1524000" algn="l"/>
              </a:tabLs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tabLst>
                <a:tab pos="1524000" algn="l"/>
              </a:tabLs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524000" algn="l"/>
              </a:tabLs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524000" algn="l"/>
              </a:tabLs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524000" algn="l"/>
              </a:tabLs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524000" algn="l"/>
              </a:tabLs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l" eaLnBrk="1" hangingPunct="1"/>
            <a:r>
              <a:rPr kumimoji="1" lang="en-US" altLang="zh-TW" sz="2000" i="0">
                <a:ea typeface="PMingLiU" pitchFamily="18" charset="-120"/>
              </a:rPr>
              <a:t>R=5/6=0.833; P=5/9=0.556</a:t>
            </a:r>
          </a:p>
        </p:txBody>
      </p:sp>
      <p:sp>
        <p:nvSpPr>
          <p:cNvPr id="3089" name="Line 26"/>
          <p:cNvSpPr>
            <a:spLocks noChangeShapeType="1"/>
          </p:cNvSpPr>
          <p:nvPr/>
        </p:nvSpPr>
        <p:spPr bwMode="auto">
          <a:xfrm>
            <a:off x="3276600" y="4572000"/>
            <a:ext cx="609600" cy="381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3D3A7E81-6598-4438-849C-7F790C24AD32}" type="slidenum">
              <a:rPr lang="en-US" altLang="en-US" sz="1200" i="0">
                <a:latin typeface="Helvetica" pitchFamily="1" charset="0"/>
              </a:rPr>
              <a:pPr eaLnBrk="1" hangingPunct="1"/>
              <a:t>12</a:t>
            </a:fld>
            <a:endParaRPr lang="en-US" altLang="en-US" sz="1200" i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Interpolating a Recall/Precision Curve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763000" cy="4687888"/>
          </a:xfrm>
        </p:spPr>
        <p:txBody>
          <a:bodyPr/>
          <a:lstStyle/>
          <a:p>
            <a:pPr eaLnBrk="1" hangingPunct="1"/>
            <a:r>
              <a:rPr lang="en-US" altLang="en-US"/>
              <a:t>Interpolate a precision value for each </a:t>
            </a:r>
            <a:r>
              <a:rPr lang="en-US" altLang="en-US" i="1"/>
              <a:t>standard recall level</a:t>
            </a:r>
            <a:r>
              <a:rPr lang="en-US" altLang="en-US"/>
              <a:t>:</a:t>
            </a:r>
          </a:p>
          <a:p>
            <a:pPr lvl="1" eaLnBrk="1" hangingPunct="1"/>
            <a:r>
              <a:rPr lang="en-US" altLang="en-US">
                <a:sym typeface="Symbol" pitchFamily="18" charset="2"/>
              </a:rPr>
              <a:t>r</a:t>
            </a:r>
            <a:r>
              <a:rPr lang="en-US" altLang="en-US" baseline="-25000">
                <a:sym typeface="Symbol" pitchFamily="18" charset="2"/>
              </a:rPr>
              <a:t>j</a:t>
            </a:r>
            <a:r>
              <a:rPr lang="en-US" altLang="en-US">
                <a:sym typeface="Symbol" pitchFamily="18" charset="2"/>
              </a:rPr>
              <a:t> {0.0, 0.1, 0.2, 0.3, 0.4, 0.5, 0.6, 0.7, 0.8, 0.9, 1.0}</a:t>
            </a:r>
          </a:p>
          <a:p>
            <a:pPr lvl="1" eaLnBrk="1" hangingPunct="1"/>
            <a:r>
              <a:rPr lang="en-US" altLang="en-US">
                <a:sym typeface="Symbol" pitchFamily="18" charset="2"/>
              </a:rPr>
              <a:t>r</a:t>
            </a:r>
            <a:r>
              <a:rPr lang="en-US" altLang="en-US" baseline="-25000">
                <a:sym typeface="Symbol" pitchFamily="18" charset="2"/>
              </a:rPr>
              <a:t>0</a:t>
            </a:r>
            <a:r>
              <a:rPr lang="en-US" altLang="en-US">
                <a:sym typeface="Symbol" pitchFamily="18" charset="2"/>
              </a:rPr>
              <a:t> = 0.0, r</a:t>
            </a:r>
            <a:r>
              <a:rPr lang="en-US" altLang="en-US" baseline="-25000">
                <a:sym typeface="Symbol" pitchFamily="18" charset="2"/>
              </a:rPr>
              <a:t>1</a:t>
            </a:r>
            <a:r>
              <a:rPr lang="en-US" altLang="en-US">
                <a:sym typeface="Symbol" pitchFamily="18" charset="2"/>
              </a:rPr>
              <a:t> = 0.1, …, r</a:t>
            </a:r>
            <a:r>
              <a:rPr lang="en-US" altLang="en-US" baseline="-25000">
                <a:sym typeface="Symbol" pitchFamily="18" charset="2"/>
              </a:rPr>
              <a:t>10</a:t>
            </a:r>
            <a:r>
              <a:rPr lang="en-US" altLang="en-US">
                <a:sym typeface="Symbol" pitchFamily="18" charset="2"/>
              </a:rPr>
              <a:t>=1.0</a:t>
            </a:r>
          </a:p>
          <a:p>
            <a:pPr eaLnBrk="1" hangingPunct="1"/>
            <a:r>
              <a:rPr lang="en-US" altLang="en-US">
                <a:sym typeface="Symbol" pitchFamily="18" charset="2"/>
              </a:rPr>
              <a:t>The interpolated precision at the </a:t>
            </a:r>
            <a:r>
              <a:rPr lang="en-US" altLang="en-US" i="1">
                <a:sym typeface="Symbol" pitchFamily="18" charset="2"/>
              </a:rPr>
              <a:t>j</a:t>
            </a:r>
            <a:r>
              <a:rPr lang="en-US" altLang="en-US">
                <a:sym typeface="Symbol" pitchFamily="18" charset="2"/>
              </a:rPr>
              <a:t>-th standard recall level is the maximum known precision at any recall level between the </a:t>
            </a:r>
            <a:r>
              <a:rPr lang="en-US" altLang="en-US" i="1">
                <a:sym typeface="Symbol" pitchFamily="18" charset="2"/>
              </a:rPr>
              <a:t>j</a:t>
            </a:r>
            <a:r>
              <a:rPr lang="en-US" altLang="en-US">
                <a:sym typeface="Symbol" pitchFamily="18" charset="2"/>
              </a:rPr>
              <a:t>-th and (</a:t>
            </a:r>
            <a:r>
              <a:rPr lang="en-US" altLang="en-US" i="1">
                <a:sym typeface="Symbol" pitchFamily="18" charset="2"/>
              </a:rPr>
              <a:t>j </a:t>
            </a:r>
            <a:r>
              <a:rPr lang="en-US" altLang="en-US">
                <a:sym typeface="Symbol" pitchFamily="18" charset="2"/>
              </a:rPr>
              <a:t>+ 1)-th level:</a:t>
            </a:r>
          </a:p>
          <a:p>
            <a:pPr eaLnBrk="1" hangingPunct="1"/>
            <a:endParaRPr lang="en-US" altLang="en-US">
              <a:sym typeface="Symbol" pitchFamily="18" charset="2"/>
            </a:endParaRPr>
          </a:p>
          <a:p>
            <a:pPr eaLnBrk="1" hangingPunct="1"/>
            <a:endParaRPr lang="en-US" altLang="en-US"/>
          </a:p>
        </p:txBody>
      </p:sp>
      <p:graphicFrame>
        <p:nvGraphicFramePr>
          <p:cNvPr id="4098" name="Object 0"/>
          <p:cNvGraphicFramePr>
            <a:graphicFrameLocks noChangeAspect="1"/>
          </p:cNvGraphicFramePr>
          <p:nvPr/>
        </p:nvGraphicFramePr>
        <p:xfrm>
          <a:off x="2514600" y="5410200"/>
          <a:ext cx="3733800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4" imgW="1180588" imgH="317362" progId="Equation.3">
                  <p:embed/>
                </p:oleObj>
              </mc:Choice>
              <mc:Fallback>
                <p:oleObj name="Equation" r:id="rId4" imgW="1180588" imgH="317362" progId="Equation.3">
                  <p:embed/>
                  <p:pic>
                    <p:nvPicPr>
                      <p:cNvPr id="4098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410200"/>
                        <a:ext cx="3733800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FF328FC1-835C-4426-8856-BA9EF19CD4C2}" type="slidenum">
              <a:rPr lang="en-US" altLang="en-US" sz="1200" i="0">
                <a:latin typeface="Helvetica" pitchFamily="1" charset="0"/>
              </a:rPr>
              <a:pPr eaLnBrk="1" hangingPunct="1"/>
              <a:t>13</a:t>
            </a:fld>
            <a:endParaRPr lang="en-US" altLang="en-US" sz="1200" i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921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zh-TW">
                <a:ea typeface="PMingLiU" pitchFamily="18" charset="-120"/>
              </a:rPr>
              <a:t>Interpolating a Recall/Precision Curve: Example 1</a:t>
            </a:r>
          </a:p>
        </p:txBody>
      </p:sp>
      <p:sp>
        <p:nvSpPr>
          <p:cNvPr id="34820" name="Text Box 5"/>
          <p:cNvSpPr txBox="1">
            <a:spLocks noChangeArrowheads="1"/>
          </p:cNvSpPr>
          <p:nvPr/>
        </p:nvSpPr>
        <p:spPr bwMode="auto">
          <a:xfrm>
            <a:off x="3657600" y="5638800"/>
            <a:ext cx="501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l"/>
            <a:r>
              <a:rPr lang="zh-TW" altLang="en-US" sz="2000" i="0">
                <a:ea typeface="PMingLiU" pitchFamily="18" charset="-120"/>
              </a:rPr>
              <a:t>0.4</a:t>
            </a:r>
          </a:p>
        </p:txBody>
      </p:sp>
      <p:sp>
        <p:nvSpPr>
          <p:cNvPr id="34821" name="Text Box 6"/>
          <p:cNvSpPr txBox="1">
            <a:spLocks noChangeArrowheads="1"/>
          </p:cNvSpPr>
          <p:nvPr/>
        </p:nvSpPr>
        <p:spPr bwMode="auto">
          <a:xfrm>
            <a:off x="6172200" y="5638800"/>
            <a:ext cx="5032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l"/>
            <a:r>
              <a:rPr lang="zh-TW" altLang="en-US" sz="2000" i="0">
                <a:ea typeface="PMingLiU" pitchFamily="18" charset="-120"/>
              </a:rPr>
              <a:t>0.8</a:t>
            </a:r>
          </a:p>
        </p:txBody>
      </p:sp>
      <p:sp>
        <p:nvSpPr>
          <p:cNvPr id="34822" name="Line 8"/>
          <p:cNvSpPr>
            <a:spLocks noChangeShapeType="1"/>
          </p:cNvSpPr>
          <p:nvPr/>
        </p:nvSpPr>
        <p:spPr bwMode="auto">
          <a:xfrm>
            <a:off x="1419225" y="1524000"/>
            <a:ext cx="0" cy="4052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823" name="Line 9"/>
          <p:cNvSpPr>
            <a:spLocks noChangeShapeType="1"/>
          </p:cNvSpPr>
          <p:nvPr/>
        </p:nvSpPr>
        <p:spPr bwMode="auto">
          <a:xfrm flipV="1">
            <a:off x="1416050" y="5562600"/>
            <a:ext cx="7118350" cy="12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824" name="Line 10"/>
          <p:cNvSpPr>
            <a:spLocks noChangeShapeType="1"/>
          </p:cNvSpPr>
          <p:nvPr/>
        </p:nvSpPr>
        <p:spPr bwMode="auto">
          <a:xfrm>
            <a:off x="2667000" y="5521325"/>
            <a:ext cx="0" cy="76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825" name="Line 11"/>
          <p:cNvSpPr>
            <a:spLocks noChangeShapeType="1"/>
          </p:cNvSpPr>
          <p:nvPr/>
        </p:nvSpPr>
        <p:spPr bwMode="auto">
          <a:xfrm>
            <a:off x="3914775" y="5521325"/>
            <a:ext cx="0" cy="76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826" name="Line 12"/>
          <p:cNvSpPr>
            <a:spLocks noChangeShapeType="1"/>
          </p:cNvSpPr>
          <p:nvPr/>
        </p:nvSpPr>
        <p:spPr bwMode="auto">
          <a:xfrm>
            <a:off x="5208588" y="5519738"/>
            <a:ext cx="0" cy="76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827" name="Line 13"/>
          <p:cNvSpPr>
            <a:spLocks noChangeShapeType="1"/>
          </p:cNvSpPr>
          <p:nvPr/>
        </p:nvSpPr>
        <p:spPr bwMode="auto">
          <a:xfrm>
            <a:off x="7662863" y="5521325"/>
            <a:ext cx="0" cy="76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828" name="Line 14"/>
          <p:cNvSpPr>
            <a:spLocks noChangeShapeType="1"/>
          </p:cNvSpPr>
          <p:nvPr/>
        </p:nvSpPr>
        <p:spPr bwMode="auto">
          <a:xfrm>
            <a:off x="6421438" y="5521325"/>
            <a:ext cx="0" cy="76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829" name="Oval 22"/>
          <p:cNvSpPr>
            <a:spLocks noChangeArrowheads="1"/>
          </p:cNvSpPr>
          <p:nvPr/>
        </p:nvSpPr>
        <p:spPr bwMode="auto">
          <a:xfrm>
            <a:off x="1905000" y="2209800"/>
            <a:ext cx="150813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30" name="Oval 25"/>
          <p:cNvSpPr>
            <a:spLocks noChangeArrowheads="1"/>
          </p:cNvSpPr>
          <p:nvPr/>
        </p:nvSpPr>
        <p:spPr bwMode="auto">
          <a:xfrm>
            <a:off x="2286000" y="2209800"/>
            <a:ext cx="150813" cy="74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31" name="Line 15"/>
          <p:cNvSpPr>
            <a:spLocks noChangeShapeType="1"/>
          </p:cNvSpPr>
          <p:nvPr/>
        </p:nvSpPr>
        <p:spPr bwMode="auto">
          <a:xfrm>
            <a:off x="1371600" y="4891088"/>
            <a:ext cx="1095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832" name="Line 16"/>
          <p:cNvSpPr>
            <a:spLocks noChangeShapeType="1"/>
          </p:cNvSpPr>
          <p:nvPr/>
        </p:nvSpPr>
        <p:spPr bwMode="auto">
          <a:xfrm>
            <a:off x="1387475" y="4235450"/>
            <a:ext cx="1095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833" name="Line 17"/>
          <p:cNvSpPr>
            <a:spLocks noChangeShapeType="1"/>
          </p:cNvSpPr>
          <p:nvPr/>
        </p:nvSpPr>
        <p:spPr bwMode="auto">
          <a:xfrm>
            <a:off x="1371600" y="3557588"/>
            <a:ext cx="1095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834" name="Line 18"/>
          <p:cNvSpPr>
            <a:spLocks noChangeShapeType="1"/>
          </p:cNvSpPr>
          <p:nvPr/>
        </p:nvSpPr>
        <p:spPr bwMode="auto">
          <a:xfrm>
            <a:off x="1384300" y="2216150"/>
            <a:ext cx="1095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835" name="Line 19"/>
          <p:cNvSpPr>
            <a:spLocks noChangeShapeType="1"/>
          </p:cNvSpPr>
          <p:nvPr/>
        </p:nvSpPr>
        <p:spPr bwMode="auto">
          <a:xfrm>
            <a:off x="1387475" y="2894013"/>
            <a:ext cx="1095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34836" name="Group 72"/>
          <p:cNvGrpSpPr>
            <a:grpSpLocks/>
          </p:cNvGrpSpPr>
          <p:nvPr/>
        </p:nvGrpSpPr>
        <p:grpSpPr bwMode="auto">
          <a:xfrm>
            <a:off x="914400" y="2057400"/>
            <a:ext cx="579438" cy="3060700"/>
            <a:chOff x="487" y="1269"/>
            <a:chExt cx="365" cy="1928"/>
          </a:xfrm>
        </p:grpSpPr>
        <p:sp>
          <p:nvSpPr>
            <p:cNvPr id="34869" name="Text Box 44"/>
            <p:cNvSpPr txBox="1">
              <a:spLocks noChangeArrowheads="1"/>
            </p:cNvSpPr>
            <p:nvPr/>
          </p:nvSpPr>
          <p:spPr bwMode="auto">
            <a:xfrm>
              <a:off x="497" y="1269"/>
              <a:ext cx="31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l"/>
              <a:r>
                <a:rPr lang="zh-TW" altLang="en-US" sz="2000" i="0">
                  <a:ea typeface="PMingLiU" pitchFamily="18" charset="-120"/>
                </a:rPr>
                <a:t>1.0</a:t>
              </a:r>
            </a:p>
          </p:txBody>
        </p:sp>
        <p:sp>
          <p:nvSpPr>
            <p:cNvPr id="34870" name="Text Box 45"/>
            <p:cNvSpPr txBox="1">
              <a:spLocks noChangeArrowheads="1"/>
            </p:cNvSpPr>
            <p:nvPr/>
          </p:nvSpPr>
          <p:spPr bwMode="auto">
            <a:xfrm>
              <a:off x="499" y="1706"/>
              <a:ext cx="31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l"/>
              <a:r>
                <a:rPr lang="zh-TW" altLang="en-US" sz="2000" i="0">
                  <a:ea typeface="PMingLiU" pitchFamily="18" charset="-120"/>
                </a:rPr>
                <a:t>0.8</a:t>
              </a:r>
            </a:p>
          </p:txBody>
        </p:sp>
        <p:sp>
          <p:nvSpPr>
            <p:cNvPr id="34871" name="Text Box 46"/>
            <p:cNvSpPr txBox="1">
              <a:spLocks noChangeArrowheads="1"/>
            </p:cNvSpPr>
            <p:nvPr/>
          </p:nvSpPr>
          <p:spPr bwMode="auto">
            <a:xfrm>
              <a:off x="487" y="2114"/>
              <a:ext cx="31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l"/>
              <a:r>
                <a:rPr lang="zh-TW" altLang="en-US" sz="2000" i="0">
                  <a:ea typeface="PMingLiU" pitchFamily="18" charset="-120"/>
                </a:rPr>
                <a:t>0.6</a:t>
              </a:r>
            </a:p>
          </p:txBody>
        </p:sp>
        <p:sp>
          <p:nvSpPr>
            <p:cNvPr id="34872" name="Text Box 47"/>
            <p:cNvSpPr txBox="1">
              <a:spLocks noChangeArrowheads="1"/>
            </p:cNvSpPr>
            <p:nvPr/>
          </p:nvSpPr>
          <p:spPr bwMode="auto">
            <a:xfrm>
              <a:off x="519" y="2545"/>
              <a:ext cx="31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l"/>
              <a:r>
                <a:rPr lang="zh-TW" altLang="en-US" sz="2000" i="0">
                  <a:ea typeface="PMingLiU" pitchFamily="18" charset="-120"/>
                </a:rPr>
                <a:t>0.4</a:t>
              </a:r>
            </a:p>
          </p:txBody>
        </p:sp>
        <p:sp>
          <p:nvSpPr>
            <p:cNvPr id="34873" name="Text Box 48"/>
            <p:cNvSpPr txBox="1">
              <a:spLocks noChangeArrowheads="1"/>
            </p:cNvSpPr>
            <p:nvPr/>
          </p:nvSpPr>
          <p:spPr bwMode="auto">
            <a:xfrm>
              <a:off x="536" y="2947"/>
              <a:ext cx="3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l"/>
              <a:r>
                <a:rPr lang="zh-TW" altLang="en-US" sz="2000" i="0">
                  <a:ea typeface="PMingLiU" pitchFamily="18" charset="-120"/>
                </a:rPr>
                <a:t>0.2</a:t>
              </a:r>
            </a:p>
          </p:txBody>
        </p:sp>
      </p:grpSp>
      <p:sp>
        <p:nvSpPr>
          <p:cNvPr id="34837" name="Text Box 49"/>
          <p:cNvSpPr txBox="1">
            <a:spLocks noChangeArrowheads="1"/>
          </p:cNvSpPr>
          <p:nvPr/>
        </p:nvSpPr>
        <p:spPr bwMode="auto">
          <a:xfrm>
            <a:off x="2362200" y="5638800"/>
            <a:ext cx="5032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l"/>
            <a:r>
              <a:rPr lang="zh-TW" altLang="en-US" sz="2000" i="0">
                <a:ea typeface="PMingLiU" pitchFamily="18" charset="-120"/>
              </a:rPr>
              <a:t>0.2</a:t>
            </a:r>
          </a:p>
        </p:txBody>
      </p:sp>
      <p:sp>
        <p:nvSpPr>
          <p:cNvPr id="34838" name="Text Box 50"/>
          <p:cNvSpPr txBox="1">
            <a:spLocks noChangeArrowheads="1"/>
          </p:cNvSpPr>
          <p:nvPr/>
        </p:nvSpPr>
        <p:spPr bwMode="auto">
          <a:xfrm>
            <a:off x="7391400" y="5562600"/>
            <a:ext cx="500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l"/>
            <a:r>
              <a:rPr lang="zh-TW" altLang="en-US" sz="2000" i="0">
                <a:ea typeface="PMingLiU" pitchFamily="18" charset="-120"/>
              </a:rPr>
              <a:t>1.0</a:t>
            </a:r>
          </a:p>
        </p:txBody>
      </p:sp>
      <p:sp>
        <p:nvSpPr>
          <p:cNvPr id="34839" name="Text Box 51"/>
          <p:cNvSpPr txBox="1">
            <a:spLocks noChangeArrowheads="1"/>
          </p:cNvSpPr>
          <p:nvPr/>
        </p:nvSpPr>
        <p:spPr bwMode="auto">
          <a:xfrm>
            <a:off x="4953000" y="5638800"/>
            <a:ext cx="5032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l"/>
            <a:r>
              <a:rPr lang="zh-TW" altLang="en-US" sz="2000" i="0">
                <a:ea typeface="PMingLiU" pitchFamily="18" charset="-120"/>
              </a:rPr>
              <a:t>0.6</a:t>
            </a:r>
          </a:p>
        </p:txBody>
      </p:sp>
      <p:sp>
        <p:nvSpPr>
          <p:cNvPr id="34840" name="Text Box 62"/>
          <p:cNvSpPr txBox="1">
            <a:spLocks noChangeArrowheads="1"/>
          </p:cNvSpPr>
          <p:nvPr/>
        </p:nvSpPr>
        <p:spPr bwMode="auto">
          <a:xfrm>
            <a:off x="7848600" y="5715000"/>
            <a:ext cx="7651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l" eaLnBrk="1" hangingPunct="1"/>
            <a:r>
              <a:rPr kumimoji="1" lang="en-US" altLang="zh-TW" sz="1800" i="0">
                <a:solidFill>
                  <a:srgbClr val="FF0000"/>
                </a:solidFill>
                <a:ea typeface="PMingLiU" pitchFamily="18" charset="-120"/>
              </a:rPr>
              <a:t>Recall</a:t>
            </a:r>
          </a:p>
        </p:txBody>
      </p:sp>
      <p:sp>
        <p:nvSpPr>
          <p:cNvPr id="34841" name="Text Box 63"/>
          <p:cNvSpPr txBox="1">
            <a:spLocks noChangeArrowheads="1"/>
          </p:cNvSpPr>
          <p:nvPr/>
        </p:nvSpPr>
        <p:spPr bwMode="auto">
          <a:xfrm rot="-5400000">
            <a:off x="277019" y="1994694"/>
            <a:ext cx="10318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l" eaLnBrk="1" hangingPunct="1"/>
            <a:r>
              <a:rPr kumimoji="1" lang="en-US" altLang="zh-TW" sz="1800" i="0">
                <a:solidFill>
                  <a:srgbClr val="FF0000"/>
                </a:solidFill>
                <a:ea typeface="PMingLiU" pitchFamily="18" charset="-120"/>
              </a:rPr>
              <a:t>Precision</a:t>
            </a:r>
          </a:p>
        </p:txBody>
      </p:sp>
      <p:sp>
        <p:nvSpPr>
          <p:cNvPr id="34842" name="Line 70"/>
          <p:cNvSpPr>
            <a:spLocks noChangeShapeType="1"/>
          </p:cNvSpPr>
          <p:nvPr/>
        </p:nvSpPr>
        <p:spPr bwMode="auto">
          <a:xfrm>
            <a:off x="1981200" y="5519738"/>
            <a:ext cx="0" cy="76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843" name="Line 73"/>
          <p:cNvSpPr>
            <a:spLocks noChangeShapeType="1"/>
          </p:cNvSpPr>
          <p:nvPr/>
        </p:nvSpPr>
        <p:spPr bwMode="auto">
          <a:xfrm>
            <a:off x="4572000" y="5519738"/>
            <a:ext cx="0" cy="76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844" name="Line 74"/>
          <p:cNvSpPr>
            <a:spLocks noChangeShapeType="1"/>
          </p:cNvSpPr>
          <p:nvPr/>
        </p:nvSpPr>
        <p:spPr bwMode="auto">
          <a:xfrm>
            <a:off x="5867400" y="5519738"/>
            <a:ext cx="0" cy="76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845" name="Line 75"/>
          <p:cNvSpPr>
            <a:spLocks noChangeShapeType="1"/>
          </p:cNvSpPr>
          <p:nvPr/>
        </p:nvSpPr>
        <p:spPr bwMode="auto">
          <a:xfrm>
            <a:off x="3352800" y="5519738"/>
            <a:ext cx="0" cy="76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846" name="Line 76"/>
          <p:cNvSpPr>
            <a:spLocks noChangeShapeType="1"/>
          </p:cNvSpPr>
          <p:nvPr/>
        </p:nvSpPr>
        <p:spPr bwMode="auto">
          <a:xfrm>
            <a:off x="7086600" y="5519738"/>
            <a:ext cx="0" cy="76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847" name="Oval 77"/>
          <p:cNvSpPr>
            <a:spLocks noChangeArrowheads="1"/>
          </p:cNvSpPr>
          <p:nvPr/>
        </p:nvSpPr>
        <p:spPr bwMode="auto">
          <a:xfrm>
            <a:off x="3429000" y="2209800"/>
            <a:ext cx="150813" cy="74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48" name="Oval 81"/>
          <p:cNvSpPr>
            <a:spLocks noChangeArrowheads="1"/>
          </p:cNvSpPr>
          <p:nvPr/>
        </p:nvSpPr>
        <p:spPr bwMode="auto">
          <a:xfrm>
            <a:off x="5791200" y="4419600"/>
            <a:ext cx="150813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49" name="Oval 82"/>
          <p:cNvSpPr>
            <a:spLocks noChangeArrowheads="1"/>
          </p:cNvSpPr>
          <p:nvPr/>
        </p:nvSpPr>
        <p:spPr bwMode="auto">
          <a:xfrm>
            <a:off x="6400800" y="4419600"/>
            <a:ext cx="150813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50" name="Oval 83"/>
          <p:cNvSpPr>
            <a:spLocks noChangeArrowheads="1"/>
          </p:cNvSpPr>
          <p:nvPr/>
        </p:nvSpPr>
        <p:spPr bwMode="auto">
          <a:xfrm>
            <a:off x="7010400" y="5486400"/>
            <a:ext cx="150813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51" name="Oval 84"/>
          <p:cNvSpPr>
            <a:spLocks noChangeArrowheads="1"/>
          </p:cNvSpPr>
          <p:nvPr/>
        </p:nvSpPr>
        <p:spPr bwMode="auto">
          <a:xfrm>
            <a:off x="7620000" y="5486400"/>
            <a:ext cx="150813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52" name="Oval 85"/>
          <p:cNvSpPr>
            <a:spLocks noChangeArrowheads="1"/>
          </p:cNvSpPr>
          <p:nvPr/>
        </p:nvSpPr>
        <p:spPr bwMode="auto">
          <a:xfrm>
            <a:off x="6553200" y="4419600"/>
            <a:ext cx="150813" cy="74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53" name="Oval 86"/>
          <p:cNvSpPr>
            <a:spLocks noChangeArrowheads="1"/>
          </p:cNvSpPr>
          <p:nvPr/>
        </p:nvSpPr>
        <p:spPr bwMode="auto">
          <a:xfrm>
            <a:off x="5486400" y="3352800"/>
            <a:ext cx="150813" cy="74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54" name="Oval 87"/>
          <p:cNvSpPr>
            <a:spLocks noChangeArrowheads="1"/>
          </p:cNvSpPr>
          <p:nvPr/>
        </p:nvSpPr>
        <p:spPr bwMode="auto">
          <a:xfrm>
            <a:off x="4495800" y="3048000"/>
            <a:ext cx="150813" cy="74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55" name="Oval 88"/>
          <p:cNvSpPr>
            <a:spLocks noChangeArrowheads="1"/>
          </p:cNvSpPr>
          <p:nvPr/>
        </p:nvSpPr>
        <p:spPr bwMode="auto">
          <a:xfrm>
            <a:off x="3276600" y="2209800"/>
            <a:ext cx="150813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56" name="Oval 89"/>
          <p:cNvSpPr>
            <a:spLocks noChangeArrowheads="1"/>
          </p:cNvSpPr>
          <p:nvPr/>
        </p:nvSpPr>
        <p:spPr bwMode="auto">
          <a:xfrm>
            <a:off x="3886200" y="3124200"/>
            <a:ext cx="150813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57" name="Oval 90"/>
          <p:cNvSpPr>
            <a:spLocks noChangeArrowheads="1"/>
          </p:cNvSpPr>
          <p:nvPr/>
        </p:nvSpPr>
        <p:spPr bwMode="auto">
          <a:xfrm>
            <a:off x="4495800" y="3124200"/>
            <a:ext cx="150813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58" name="Oval 91"/>
          <p:cNvSpPr>
            <a:spLocks noChangeArrowheads="1"/>
          </p:cNvSpPr>
          <p:nvPr/>
        </p:nvSpPr>
        <p:spPr bwMode="auto">
          <a:xfrm>
            <a:off x="5181600" y="3352800"/>
            <a:ext cx="150813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59" name="Oval 93"/>
          <p:cNvSpPr>
            <a:spLocks noChangeArrowheads="1"/>
          </p:cNvSpPr>
          <p:nvPr/>
        </p:nvSpPr>
        <p:spPr bwMode="auto">
          <a:xfrm>
            <a:off x="2590800" y="2209800"/>
            <a:ext cx="150813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60" name="Oval 94"/>
          <p:cNvSpPr>
            <a:spLocks noChangeArrowheads="1"/>
          </p:cNvSpPr>
          <p:nvPr/>
        </p:nvSpPr>
        <p:spPr bwMode="auto">
          <a:xfrm>
            <a:off x="1296988" y="2211388"/>
            <a:ext cx="150812" cy="746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61" name="Line 97"/>
          <p:cNvSpPr>
            <a:spLocks noChangeShapeType="1"/>
          </p:cNvSpPr>
          <p:nvPr/>
        </p:nvSpPr>
        <p:spPr bwMode="auto">
          <a:xfrm>
            <a:off x="1371600" y="2209800"/>
            <a:ext cx="2057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4862" name="Line 98"/>
          <p:cNvSpPr>
            <a:spLocks noChangeShapeType="1"/>
          </p:cNvSpPr>
          <p:nvPr/>
        </p:nvSpPr>
        <p:spPr bwMode="auto">
          <a:xfrm>
            <a:off x="3352800" y="2209800"/>
            <a:ext cx="6096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4863" name="Line 99"/>
          <p:cNvSpPr>
            <a:spLocks noChangeShapeType="1"/>
          </p:cNvSpPr>
          <p:nvPr/>
        </p:nvSpPr>
        <p:spPr bwMode="auto">
          <a:xfrm>
            <a:off x="3962400" y="31242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4864" name="Line 100"/>
          <p:cNvSpPr>
            <a:spLocks noChangeShapeType="1"/>
          </p:cNvSpPr>
          <p:nvPr/>
        </p:nvSpPr>
        <p:spPr bwMode="auto">
          <a:xfrm>
            <a:off x="4572000" y="3124200"/>
            <a:ext cx="685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4865" name="Line 101"/>
          <p:cNvSpPr>
            <a:spLocks noChangeShapeType="1"/>
          </p:cNvSpPr>
          <p:nvPr/>
        </p:nvSpPr>
        <p:spPr bwMode="auto">
          <a:xfrm>
            <a:off x="5257800" y="3352800"/>
            <a:ext cx="60960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4866" name="Line 102"/>
          <p:cNvSpPr>
            <a:spLocks noChangeShapeType="1"/>
          </p:cNvSpPr>
          <p:nvPr/>
        </p:nvSpPr>
        <p:spPr bwMode="auto">
          <a:xfrm>
            <a:off x="5867400" y="44196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4867" name="Line 103"/>
          <p:cNvSpPr>
            <a:spLocks noChangeShapeType="1"/>
          </p:cNvSpPr>
          <p:nvPr/>
        </p:nvSpPr>
        <p:spPr bwMode="auto">
          <a:xfrm>
            <a:off x="6477000" y="4419600"/>
            <a:ext cx="60960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4868" name="Line 104"/>
          <p:cNvSpPr>
            <a:spLocks noChangeShapeType="1"/>
          </p:cNvSpPr>
          <p:nvPr/>
        </p:nvSpPr>
        <p:spPr bwMode="auto">
          <a:xfrm>
            <a:off x="7086600" y="55626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75317070-8F2E-419F-9031-2D3AA3C9B966}" type="slidenum">
              <a:rPr lang="en-US" altLang="en-US" sz="1200" i="0">
                <a:latin typeface="Helvetica" pitchFamily="1" charset="0"/>
              </a:rPr>
              <a:pPr eaLnBrk="1" hangingPunct="1"/>
              <a:t>14</a:t>
            </a:fld>
            <a:endParaRPr lang="en-US" altLang="en-US" sz="1200" i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921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zh-TW">
                <a:ea typeface="PMingLiU" pitchFamily="18" charset="-120"/>
              </a:rPr>
              <a:t>Interpolating a Recall/Precision Curve:</a:t>
            </a:r>
            <a:br>
              <a:rPr lang="en-US" altLang="zh-TW">
                <a:ea typeface="PMingLiU" pitchFamily="18" charset="-120"/>
              </a:rPr>
            </a:br>
            <a:r>
              <a:rPr lang="en-US" altLang="zh-TW">
                <a:ea typeface="PMingLiU" pitchFamily="18" charset="-120"/>
              </a:rPr>
              <a:t>Example 2</a:t>
            </a:r>
          </a:p>
        </p:txBody>
      </p:sp>
      <p:sp>
        <p:nvSpPr>
          <p:cNvPr id="35844" name="Text Box 5"/>
          <p:cNvSpPr txBox="1">
            <a:spLocks noChangeArrowheads="1"/>
          </p:cNvSpPr>
          <p:nvPr/>
        </p:nvSpPr>
        <p:spPr bwMode="auto">
          <a:xfrm>
            <a:off x="3657600" y="5638800"/>
            <a:ext cx="501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l"/>
            <a:r>
              <a:rPr lang="zh-TW" altLang="en-US" sz="2000" i="0">
                <a:ea typeface="PMingLiU" pitchFamily="18" charset="-120"/>
              </a:rPr>
              <a:t>0.4</a:t>
            </a:r>
          </a:p>
        </p:txBody>
      </p:sp>
      <p:sp>
        <p:nvSpPr>
          <p:cNvPr id="35845" name="Text Box 6"/>
          <p:cNvSpPr txBox="1">
            <a:spLocks noChangeArrowheads="1"/>
          </p:cNvSpPr>
          <p:nvPr/>
        </p:nvSpPr>
        <p:spPr bwMode="auto">
          <a:xfrm>
            <a:off x="6172200" y="5638800"/>
            <a:ext cx="5032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l"/>
            <a:r>
              <a:rPr lang="zh-TW" altLang="en-US" sz="2000" i="0">
                <a:ea typeface="PMingLiU" pitchFamily="18" charset="-120"/>
              </a:rPr>
              <a:t>0.8</a:t>
            </a:r>
          </a:p>
        </p:txBody>
      </p:sp>
      <p:sp>
        <p:nvSpPr>
          <p:cNvPr id="35846" name="Line 8"/>
          <p:cNvSpPr>
            <a:spLocks noChangeShapeType="1"/>
          </p:cNvSpPr>
          <p:nvPr/>
        </p:nvSpPr>
        <p:spPr bwMode="auto">
          <a:xfrm>
            <a:off x="1419225" y="1524000"/>
            <a:ext cx="0" cy="4052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847" name="Line 9"/>
          <p:cNvSpPr>
            <a:spLocks noChangeShapeType="1"/>
          </p:cNvSpPr>
          <p:nvPr/>
        </p:nvSpPr>
        <p:spPr bwMode="auto">
          <a:xfrm flipV="1">
            <a:off x="1416050" y="5562600"/>
            <a:ext cx="7118350" cy="12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48" name="Line 10"/>
          <p:cNvSpPr>
            <a:spLocks noChangeShapeType="1"/>
          </p:cNvSpPr>
          <p:nvPr/>
        </p:nvSpPr>
        <p:spPr bwMode="auto">
          <a:xfrm>
            <a:off x="2667000" y="5521325"/>
            <a:ext cx="0" cy="76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849" name="Line 11"/>
          <p:cNvSpPr>
            <a:spLocks noChangeShapeType="1"/>
          </p:cNvSpPr>
          <p:nvPr/>
        </p:nvSpPr>
        <p:spPr bwMode="auto">
          <a:xfrm>
            <a:off x="3914775" y="5521325"/>
            <a:ext cx="0" cy="76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850" name="Line 12"/>
          <p:cNvSpPr>
            <a:spLocks noChangeShapeType="1"/>
          </p:cNvSpPr>
          <p:nvPr/>
        </p:nvSpPr>
        <p:spPr bwMode="auto">
          <a:xfrm>
            <a:off x="5208588" y="5519738"/>
            <a:ext cx="0" cy="76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51" name="Line 13"/>
          <p:cNvSpPr>
            <a:spLocks noChangeShapeType="1"/>
          </p:cNvSpPr>
          <p:nvPr/>
        </p:nvSpPr>
        <p:spPr bwMode="auto">
          <a:xfrm>
            <a:off x="7662863" y="5521325"/>
            <a:ext cx="0" cy="76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852" name="Line 14"/>
          <p:cNvSpPr>
            <a:spLocks noChangeShapeType="1"/>
          </p:cNvSpPr>
          <p:nvPr/>
        </p:nvSpPr>
        <p:spPr bwMode="auto">
          <a:xfrm>
            <a:off x="6421438" y="5521325"/>
            <a:ext cx="0" cy="76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853" name="Oval 22"/>
          <p:cNvSpPr>
            <a:spLocks noChangeArrowheads="1"/>
          </p:cNvSpPr>
          <p:nvPr/>
        </p:nvSpPr>
        <p:spPr bwMode="auto">
          <a:xfrm>
            <a:off x="1905000" y="2209800"/>
            <a:ext cx="150813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854" name="Oval 25"/>
          <p:cNvSpPr>
            <a:spLocks noChangeArrowheads="1"/>
          </p:cNvSpPr>
          <p:nvPr/>
        </p:nvSpPr>
        <p:spPr bwMode="auto">
          <a:xfrm>
            <a:off x="2286000" y="2209800"/>
            <a:ext cx="150813" cy="74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855" name="Line 15"/>
          <p:cNvSpPr>
            <a:spLocks noChangeShapeType="1"/>
          </p:cNvSpPr>
          <p:nvPr/>
        </p:nvSpPr>
        <p:spPr bwMode="auto">
          <a:xfrm>
            <a:off x="1371600" y="4891088"/>
            <a:ext cx="1095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856" name="Line 16"/>
          <p:cNvSpPr>
            <a:spLocks noChangeShapeType="1"/>
          </p:cNvSpPr>
          <p:nvPr/>
        </p:nvSpPr>
        <p:spPr bwMode="auto">
          <a:xfrm>
            <a:off x="1387475" y="4235450"/>
            <a:ext cx="1095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857" name="Line 17"/>
          <p:cNvSpPr>
            <a:spLocks noChangeShapeType="1"/>
          </p:cNvSpPr>
          <p:nvPr/>
        </p:nvSpPr>
        <p:spPr bwMode="auto">
          <a:xfrm>
            <a:off x="1371600" y="3557588"/>
            <a:ext cx="1095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858" name="Line 18"/>
          <p:cNvSpPr>
            <a:spLocks noChangeShapeType="1"/>
          </p:cNvSpPr>
          <p:nvPr/>
        </p:nvSpPr>
        <p:spPr bwMode="auto">
          <a:xfrm>
            <a:off x="1384300" y="2216150"/>
            <a:ext cx="1095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859" name="Line 19"/>
          <p:cNvSpPr>
            <a:spLocks noChangeShapeType="1"/>
          </p:cNvSpPr>
          <p:nvPr/>
        </p:nvSpPr>
        <p:spPr bwMode="auto">
          <a:xfrm>
            <a:off x="1387475" y="2894013"/>
            <a:ext cx="1095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35860" name="Group 72"/>
          <p:cNvGrpSpPr>
            <a:grpSpLocks/>
          </p:cNvGrpSpPr>
          <p:nvPr/>
        </p:nvGrpSpPr>
        <p:grpSpPr bwMode="auto">
          <a:xfrm>
            <a:off x="914400" y="2057400"/>
            <a:ext cx="579438" cy="3060700"/>
            <a:chOff x="487" y="1269"/>
            <a:chExt cx="365" cy="1928"/>
          </a:xfrm>
        </p:grpSpPr>
        <p:sp>
          <p:nvSpPr>
            <p:cNvPr id="35895" name="Text Box 44"/>
            <p:cNvSpPr txBox="1">
              <a:spLocks noChangeArrowheads="1"/>
            </p:cNvSpPr>
            <p:nvPr/>
          </p:nvSpPr>
          <p:spPr bwMode="auto">
            <a:xfrm>
              <a:off x="497" y="1269"/>
              <a:ext cx="31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l"/>
              <a:r>
                <a:rPr lang="zh-TW" altLang="en-US" sz="2000" i="0">
                  <a:ea typeface="PMingLiU" pitchFamily="18" charset="-120"/>
                </a:rPr>
                <a:t>1.0</a:t>
              </a:r>
            </a:p>
          </p:txBody>
        </p:sp>
        <p:sp>
          <p:nvSpPr>
            <p:cNvPr id="35896" name="Text Box 45"/>
            <p:cNvSpPr txBox="1">
              <a:spLocks noChangeArrowheads="1"/>
            </p:cNvSpPr>
            <p:nvPr/>
          </p:nvSpPr>
          <p:spPr bwMode="auto">
            <a:xfrm>
              <a:off x="499" y="1706"/>
              <a:ext cx="31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l"/>
              <a:r>
                <a:rPr lang="zh-TW" altLang="en-US" sz="2000" i="0">
                  <a:ea typeface="PMingLiU" pitchFamily="18" charset="-120"/>
                </a:rPr>
                <a:t>0.8</a:t>
              </a:r>
            </a:p>
          </p:txBody>
        </p:sp>
        <p:sp>
          <p:nvSpPr>
            <p:cNvPr id="35897" name="Text Box 46"/>
            <p:cNvSpPr txBox="1">
              <a:spLocks noChangeArrowheads="1"/>
            </p:cNvSpPr>
            <p:nvPr/>
          </p:nvSpPr>
          <p:spPr bwMode="auto">
            <a:xfrm>
              <a:off x="487" y="2114"/>
              <a:ext cx="31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l"/>
              <a:r>
                <a:rPr lang="zh-TW" altLang="en-US" sz="2000" i="0">
                  <a:ea typeface="PMingLiU" pitchFamily="18" charset="-120"/>
                </a:rPr>
                <a:t>0.6</a:t>
              </a:r>
            </a:p>
          </p:txBody>
        </p:sp>
        <p:sp>
          <p:nvSpPr>
            <p:cNvPr id="35898" name="Text Box 47"/>
            <p:cNvSpPr txBox="1">
              <a:spLocks noChangeArrowheads="1"/>
            </p:cNvSpPr>
            <p:nvPr/>
          </p:nvSpPr>
          <p:spPr bwMode="auto">
            <a:xfrm>
              <a:off x="519" y="2545"/>
              <a:ext cx="31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l"/>
              <a:r>
                <a:rPr lang="zh-TW" altLang="en-US" sz="2000" i="0">
                  <a:ea typeface="PMingLiU" pitchFamily="18" charset="-120"/>
                </a:rPr>
                <a:t>0.4</a:t>
              </a:r>
            </a:p>
          </p:txBody>
        </p:sp>
        <p:sp>
          <p:nvSpPr>
            <p:cNvPr id="35899" name="Text Box 48"/>
            <p:cNvSpPr txBox="1">
              <a:spLocks noChangeArrowheads="1"/>
            </p:cNvSpPr>
            <p:nvPr/>
          </p:nvSpPr>
          <p:spPr bwMode="auto">
            <a:xfrm>
              <a:off x="536" y="2947"/>
              <a:ext cx="3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l"/>
              <a:r>
                <a:rPr lang="zh-TW" altLang="en-US" sz="2000" i="0">
                  <a:ea typeface="PMingLiU" pitchFamily="18" charset="-120"/>
                </a:rPr>
                <a:t>0.2</a:t>
              </a:r>
            </a:p>
          </p:txBody>
        </p:sp>
      </p:grpSp>
      <p:sp>
        <p:nvSpPr>
          <p:cNvPr id="35861" name="Text Box 49"/>
          <p:cNvSpPr txBox="1">
            <a:spLocks noChangeArrowheads="1"/>
          </p:cNvSpPr>
          <p:nvPr/>
        </p:nvSpPr>
        <p:spPr bwMode="auto">
          <a:xfrm>
            <a:off x="2362200" y="5638800"/>
            <a:ext cx="5032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l"/>
            <a:r>
              <a:rPr lang="zh-TW" altLang="en-US" sz="2000" i="0">
                <a:ea typeface="PMingLiU" pitchFamily="18" charset="-120"/>
              </a:rPr>
              <a:t>0.2</a:t>
            </a:r>
          </a:p>
        </p:txBody>
      </p:sp>
      <p:sp>
        <p:nvSpPr>
          <p:cNvPr id="35862" name="Text Box 50"/>
          <p:cNvSpPr txBox="1">
            <a:spLocks noChangeArrowheads="1"/>
          </p:cNvSpPr>
          <p:nvPr/>
        </p:nvSpPr>
        <p:spPr bwMode="auto">
          <a:xfrm>
            <a:off x="7391400" y="5562600"/>
            <a:ext cx="500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l"/>
            <a:r>
              <a:rPr lang="zh-TW" altLang="en-US" sz="2000" i="0">
                <a:ea typeface="PMingLiU" pitchFamily="18" charset="-120"/>
              </a:rPr>
              <a:t>1.0</a:t>
            </a:r>
          </a:p>
        </p:txBody>
      </p:sp>
      <p:sp>
        <p:nvSpPr>
          <p:cNvPr id="35863" name="Text Box 51"/>
          <p:cNvSpPr txBox="1">
            <a:spLocks noChangeArrowheads="1"/>
          </p:cNvSpPr>
          <p:nvPr/>
        </p:nvSpPr>
        <p:spPr bwMode="auto">
          <a:xfrm>
            <a:off x="4953000" y="5638800"/>
            <a:ext cx="5032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l"/>
            <a:r>
              <a:rPr lang="zh-TW" altLang="en-US" sz="2000" i="0">
                <a:ea typeface="PMingLiU" pitchFamily="18" charset="-120"/>
              </a:rPr>
              <a:t>0.6</a:t>
            </a:r>
          </a:p>
        </p:txBody>
      </p:sp>
      <p:sp>
        <p:nvSpPr>
          <p:cNvPr id="35864" name="Text Box 62"/>
          <p:cNvSpPr txBox="1">
            <a:spLocks noChangeArrowheads="1"/>
          </p:cNvSpPr>
          <p:nvPr/>
        </p:nvSpPr>
        <p:spPr bwMode="auto">
          <a:xfrm>
            <a:off x="7848600" y="5715000"/>
            <a:ext cx="7651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l" eaLnBrk="1" hangingPunct="1"/>
            <a:r>
              <a:rPr kumimoji="1" lang="en-US" altLang="zh-TW" sz="1800" i="0">
                <a:solidFill>
                  <a:srgbClr val="FF0000"/>
                </a:solidFill>
                <a:ea typeface="PMingLiU" pitchFamily="18" charset="-120"/>
              </a:rPr>
              <a:t>Recall</a:t>
            </a:r>
          </a:p>
        </p:txBody>
      </p:sp>
      <p:sp>
        <p:nvSpPr>
          <p:cNvPr id="35865" name="Text Box 63"/>
          <p:cNvSpPr txBox="1">
            <a:spLocks noChangeArrowheads="1"/>
          </p:cNvSpPr>
          <p:nvPr/>
        </p:nvSpPr>
        <p:spPr bwMode="auto">
          <a:xfrm rot="-5400000">
            <a:off x="277019" y="1994694"/>
            <a:ext cx="10318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l" eaLnBrk="1" hangingPunct="1"/>
            <a:r>
              <a:rPr kumimoji="1" lang="en-US" altLang="zh-TW" sz="1800" i="0">
                <a:solidFill>
                  <a:srgbClr val="FF0000"/>
                </a:solidFill>
                <a:ea typeface="PMingLiU" pitchFamily="18" charset="-120"/>
              </a:rPr>
              <a:t>Precision</a:t>
            </a:r>
          </a:p>
        </p:txBody>
      </p:sp>
      <p:sp>
        <p:nvSpPr>
          <p:cNvPr id="35866" name="Line 70"/>
          <p:cNvSpPr>
            <a:spLocks noChangeShapeType="1"/>
          </p:cNvSpPr>
          <p:nvPr/>
        </p:nvSpPr>
        <p:spPr bwMode="auto">
          <a:xfrm>
            <a:off x="1981200" y="5519738"/>
            <a:ext cx="0" cy="76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867" name="Line 73"/>
          <p:cNvSpPr>
            <a:spLocks noChangeShapeType="1"/>
          </p:cNvSpPr>
          <p:nvPr/>
        </p:nvSpPr>
        <p:spPr bwMode="auto">
          <a:xfrm>
            <a:off x="4572000" y="5519738"/>
            <a:ext cx="0" cy="76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868" name="Line 74"/>
          <p:cNvSpPr>
            <a:spLocks noChangeShapeType="1"/>
          </p:cNvSpPr>
          <p:nvPr/>
        </p:nvSpPr>
        <p:spPr bwMode="auto">
          <a:xfrm>
            <a:off x="5867400" y="5519738"/>
            <a:ext cx="0" cy="76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869" name="Line 75"/>
          <p:cNvSpPr>
            <a:spLocks noChangeShapeType="1"/>
          </p:cNvSpPr>
          <p:nvPr/>
        </p:nvSpPr>
        <p:spPr bwMode="auto">
          <a:xfrm>
            <a:off x="3352800" y="5519738"/>
            <a:ext cx="0" cy="76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870" name="Line 76"/>
          <p:cNvSpPr>
            <a:spLocks noChangeShapeType="1"/>
          </p:cNvSpPr>
          <p:nvPr/>
        </p:nvSpPr>
        <p:spPr bwMode="auto">
          <a:xfrm>
            <a:off x="7086600" y="5519738"/>
            <a:ext cx="0" cy="76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871" name="Oval 77"/>
          <p:cNvSpPr>
            <a:spLocks noChangeArrowheads="1"/>
          </p:cNvSpPr>
          <p:nvPr/>
        </p:nvSpPr>
        <p:spPr bwMode="auto">
          <a:xfrm>
            <a:off x="3505200" y="3352800"/>
            <a:ext cx="150813" cy="74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872" name="Oval 81"/>
          <p:cNvSpPr>
            <a:spLocks noChangeArrowheads="1"/>
          </p:cNvSpPr>
          <p:nvPr/>
        </p:nvSpPr>
        <p:spPr bwMode="auto">
          <a:xfrm>
            <a:off x="5791200" y="3733800"/>
            <a:ext cx="150813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873" name="Oval 82"/>
          <p:cNvSpPr>
            <a:spLocks noChangeArrowheads="1"/>
          </p:cNvSpPr>
          <p:nvPr/>
        </p:nvSpPr>
        <p:spPr bwMode="auto">
          <a:xfrm>
            <a:off x="6324600" y="3733800"/>
            <a:ext cx="150813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874" name="Oval 83"/>
          <p:cNvSpPr>
            <a:spLocks noChangeArrowheads="1"/>
          </p:cNvSpPr>
          <p:nvPr/>
        </p:nvSpPr>
        <p:spPr bwMode="auto">
          <a:xfrm>
            <a:off x="7010400" y="4114800"/>
            <a:ext cx="150813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875" name="Oval 84"/>
          <p:cNvSpPr>
            <a:spLocks noChangeArrowheads="1"/>
          </p:cNvSpPr>
          <p:nvPr/>
        </p:nvSpPr>
        <p:spPr bwMode="auto">
          <a:xfrm>
            <a:off x="7620000" y="4114800"/>
            <a:ext cx="150813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876" name="Oval 85"/>
          <p:cNvSpPr>
            <a:spLocks noChangeArrowheads="1"/>
          </p:cNvSpPr>
          <p:nvPr/>
        </p:nvSpPr>
        <p:spPr bwMode="auto">
          <a:xfrm>
            <a:off x="6629400" y="3733800"/>
            <a:ext cx="150813" cy="74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877" name="Oval 86"/>
          <p:cNvSpPr>
            <a:spLocks noChangeArrowheads="1"/>
          </p:cNvSpPr>
          <p:nvPr/>
        </p:nvSpPr>
        <p:spPr bwMode="auto">
          <a:xfrm>
            <a:off x="5562600" y="3886200"/>
            <a:ext cx="150813" cy="74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878" name="Oval 87"/>
          <p:cNvSpPr>
            <a:spLocks noChangeArrowheads="1"/>
          </p:cNvSpPr>
          <p:nvPr/>
        </p:nvSpPr>
        <p:spPr bwMode="auto">
          <a:xfrm>
            <a:off x="4495800" y="3505200"/>
            <a:ext cx="150813" cy="74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879" name="Oval 88"/>
          <p:cNvSpPr>
            <a:spLocks noChangeArrowheads="1"/>
          </p:cNvSpPr>
          <p:nvPr/>
        </p:nvSpPr>
        <p:spPr bwMode="auto">
          <a:xfrm>
            <a:off x="3276600" y="3352800"/>
            <a:ext cx="150813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880" name="Oval 89"/>
          <p:cNvSpPr>
            <a:spLocks noChangeArrowheads="1"/>
          </p:cNvSpPr>
          <p:nvPr/>
        </p:nvSpPr>
        <p:spPr bwMode="auto">
          <a:xfrm>
            <a:off x="3810000" y="3505200"/>
            <a:ext cx="150813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881" name="Oval 90"/>
          <p:cNvSpPr>
            <a:spLocks noChangeArrowheads="1"/>
          </p:cNvSpPr>
          <p:nvPr/>
        </p:nvSpPr>
        <p:spPr bwMode="auto">
          <a:xfrm>
            <a:off x="4495800" y="3581400"/>
            <a:ext cx="150813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882" name="Oval 91"/>
          <p:cNvSpPr>
            <a:spLocks noChangeArrowheads="1"/>
          </p:cNvSpPr>
          <p:nvPr/>
        </p:nvSpPr>
        <p:spPr bwMode="auto">
          <a:xfrm>
            <a:off x="5105400" y="3733800"/>
            <a:ext cx="150813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883" name="Oval 93"/>
          <p:cNvSpPr>
            <a:spLocks noChangeArrowheads="1"/>
          </p:cNvSpPr>
          <p:nvPr/>
        </p:nvSpPr>
        <p:spPr bwMode="auto">
          <a:xfrm>
            <a:off x="2590800" y="3352800"/>
            <a:ext cx="150813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884" name="Oval 94"/>
          <p:cNvSpPr>
            <a:spLocks noChangeArrowheads="1"/>
          </p:cNvSpPr>
          <p:nvPr/>
        </p:nvSpPr>
        <p:spPr bwMode="auto">
          <a:xfrm>
            <a:off x="1296988" y="2211388"/>
            <a:ext cx="150812" cy="746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885" name="Oval 85"/>
          <p:cNvSpPr>
            <a:spLocks noChangeArrowheads="1"/>
          </p:cNvSpPr>
          <p:nvPr/>
        </p:nvSpPr>
        <p:spPr bwMode="auto">
          <a:xfrm>
            <a:off x="7620000" y="4038600"/>
            <a:ext cx="150813" cy="74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35886" name="Straight Connector 68"/>
          <p:cNvCxnSpPr>
            <a:cxnSpLocks noChangeShapeType="1"/>
          </p:cNvCxnSpPr>
          <p:nvPr/>
        </p:nvCxnSpPr>
        <p:spPr bwMode="auto">
          <a:xfrm flipV="1">
            <a:off x="1371600" y="2249488"/>
            <a:ext cx="601663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87" name="Straight Connector 70"/>
          <p:cNvCxnSpPr>
            <a:cxnSpLocks noChangeShapeType="1"/>
            <a:stCxn id="35853" idx="4"/>
            <a:endCxn id="35883" idx="4"/>
          </p:cNvCxnSpPr>
          <p:nvPr/>
        </p:nvCxnSpPr>
        <p:spPr bwMode="auto">
          <a:xfrm rot="16200000" flipH="1">
            <a:off x="1772444" y="2493169"/>
            <a:ext cx="1108075" cy="6905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88" name="Straight Connector 72"/>
          <p:cNvCxnSpPr>
            <a:cxnSpLocks noChangeShapeType="1"/>
          </p:cNvCxnSpPr>
          <p:nvPr/>
        </p:nvCxnSpPr>
        <p:spPr bwMode="auto">
          <a:xfrm rot="5400000" flipH="1" flipV="1">
            <a:off x="2977357" y="3078956"/>
            <a:ext cx="11112" cy="631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89" name="Straight Connector 74"/>
          <p:cNvCxnSpPr>
            <a:cxnSpLocks noChangeShapeType="1"/>
            <a:stCxn id="35879" idx="4"/>
            <a:endCxn id="35880" idx="4"/>
          </p:cNvCxnSpPr>
          <p:nvPr/>
        </p:nvCxnSpPr>
        <p:spPr bwMode="auto">
          <a:xfrm rot="16200000" flipH="1">
            <a:off x="3564731" y="3215482"/>
            <a:ext cx="122237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90" name="Straight Connector 76"/>
          <p:cNvCxnSpPr>
            <a:cxnSpLocks noChangeShapeType="1"/>
            <a:stCxn id="35880" idx="5"/>
          </p:cNvCxnSpPr>
          <p:nvPr/>
        </p:nvCxnSpPr>
        <p:spPr bwMode="auto">
          <a:xfrm rot="16200000" flipH="1">
            <a:off x="4217194" y="3290094"/>
            <a:ext cx="52388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91" name="Straight Connector 79"/>
          <p:cNvCxnSpPr>
            <a:cxnSpLocks noChangeShapeType="1"/>
            <a:endCxn id="35882" idx="1"/>
          </p:cNvCxnSpPr>
          <p:nvPr/>
        </p:nvCxnSpPr>
        <p:spPr bwMode="auto">
          <a:xfrm>
            <a:off x="4584700" y="3621088"/>
            <a:ext cx="542925" cy="123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92" name="Straight Connector 81"/>
          <p:cNvCxnSpPr>
            <a:cxnSpLocks noChangeShapeType="1"/>
          </p:cNvCxnSpPr>
          <p:nvPr/>
        </p:nvCxnSpPr>
        <p:spPr bwMode="auto">
          <a:xfrm>
            <a:off x="5233988" y="3760788"/>
            <a:ext cx="1166812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93" name="Straight Connector 85"/>
          <p:cNvCxnSpPr>
            <a:cxnSpLocks noChangeShapeType="1"/>
            <a:stCxn id="35873" idx="5"/>
            <a:endCxn id="35874" idx="4"/>
          </p:cNvCxnSpPr>
          <p:nvPr/>
        </p:nvCxnSpPr>
        <p:spPr bwMode="auto">
          <a:xfrm rot="16200000" flipH="1">
            <a:off x="6587331" y="3663157"/>
            <a:ext cx="365125" cy="633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94" name="Straight Connector 87"/>
          <p:cNvCxnSpPr>
            <a:cxnSpLocks noChangeShapeType="1"/>
            <a:stCxn id="35874" idx="5"/>
            <a:endCxn id="35875" idx="3"/>
          </p:cNvCxnSpPr>
          <p:nvPr/>
        </p:nvCxnSpPr>
        <p:spPr bwMode="auto">
          <a:xfrm rot="5400000" flipH="1" flipV="1">
            <a:off x="7387431" y="3913982"/>
            <a:ext cx="15875" cy="512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3F14BD32-AB3B-4256-A1E8-3D8961E1CB72}" type="slidenum">
              <a:rPr lang="en-US" altLang="en-US" sz="1200" i="0">
                <a:latin typeface="Helvetica" pitchFamily="1" charset="0"/>
              </a:rPr>
              <a:pPr eaLnBrk="1" hangingPunct="1"/>
              <a:t>15</a:t>
            </a:fld>
            <a:endParaRPr lang="en-US" altLang="en-US" sz="1200" i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Average Recall/Precision Curve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Typically average performance over a large </a:t>
            </a:r>
            <a:r>
              <a:rPr lang="en-US" altLang="en-US" b="1" i="1"/>
              <a:t>set</a:t>
            </a:r>
            <a:r>
              <a:rPr lang="en-US" altLang="en-US"/>
              <a:t> of queries.</a:t>
            </a:r>
          </a:p>
          <a:p>
            <a:pPr eaLnBrk="1" hangingPunct="1"/>
            <a:r>
              <a:rPr lang="en-US" altLang="en-US"/>
              <a:t>Compute average precision at each standard recall level across all queries.</a:t>
            </a:r>
          </a:p>
          <a:p>
            <a:pPr eaLnBrk="1" hangingPunct="1"/>
            <a:r>
              <a:rPr lang="en-US" altLang="en-US"/>
              <a:t>Plot average precision/recall curves to evaluate overall system performance on a document/query corpus.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FF2F32CE-4D5E-444A-9644-4CC34B4DB0CA}" type="slidenum">
              <a:rPr lang="en-US" altLang="en-US" sz="1200" i="0">
                <a:latin typeface="Helvetica" pitchFamily="1" charset="0"/>
              </a:rPr>
              <a:pPr eaLnBrk="1" hangingPunct="1"/>
              <a:t>16</a:t>
            </a:fld>
            <a:endParaRPr lang="en-US" altLang="en-US" sz="1200" i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PMingLiU" pitchFamily="18" charset="-120"/>
              </a:rPr>
              <a:t>Compare Two or More Systems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925" y="1460500"/>
            <a:ext cx="8020050" cy="1549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>
                <a:ea typeface="PMingLiU" pitchFamily="18" charset="-120"/>
              </a:rPr>
              <a:t>The curve closest to the upper right-hand corner of the graph indicates the best performance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1498600" y="2486025"/>
          <a:ext cx="5851525" cy="390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Chart" r:id="rId4" imgW="6083300" imgH="4051300" progId="MSGraph.Chart.8">
                  <p:embed followColorScheme="full"/>
                </p:oleObj>
              </mc:Choice>
              <mc:Fallback>
                <p:oleObj name="Chart" r:id="rId4" imgW="6083300" imgH="4051300" progId="MSGraph.Chart.8">
                  <p:embed followColorScheme="full"/>
                  <p:pic>
                    <p:nvPicPr>
                      <p:cNvPr id="512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600" y="2486025"/>
                        <a:ext cx="5851525" cy="3900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4B711116-4000-4F08-B589-4B8372A7839A}" type="slidenum">
              <a:rPr lang="en-US" altLang="en-US" sz="1200" i="0">
                <a:latin typeface="Helvetica" pitchFamily="1" charset="0"/>
              </a:rPr>
              <a:pPr eaLnBrk="1" hangingPunct="1"/>
              <a:t>17</a:t>
            </a:fld>
            <a:endParaRPr lang="en-US" altLang="en-US" sz="1200" i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Sample RP Curve for CF Corpus</a:t>
            </a:r>
          </a:p>
        </p:txBody>
      </p:sp>
      <p:pic>
        <p:nvPicPr>
          <p:cNvPr id="37892" name="Picture 3" descr="r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350963"/>
            <a:ext cx="7239000" cy="529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EDFD1D06-D4C4-41F5-8EFE-8BA0D02EC894}" type="slidenum">
              <a:rPr lang="en-US" altLang="en-US" sz="1200" i="0">
                <a:latin typeface="Helvetica" pitchFamily="1" charset="0"/>
              </a:rPr>
              <a:pPr eaLnBrk="1" hangingPunct="1"/>
              <a:t>18</a:t>
            </a:fld>
            <a:endParaRPr lang="en-US" altLang="en-US" sz="1200" i="0"/>
          </a:p>
        </p:txBody>
      </p:sp>
      <p:sp>
        <p:nvSpPr>
          <p:cNvPr id="614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R- Precision</a:t>
            </a:r>
          </a:p>
        </p:txBody>
      </p:sp>
      <p:sp>
        <p:nvSpPr>
          <p:cNvPr id="614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Precision at the R-</a:t>
            </a:r>
            <a:r>
              <a:rPr lang="en-US" altLang="en-US" dirty="0" err="1"/>
              <a:t>th</a:t>
            </a:r>
            <a:r>
              <a:rPr lang="en-US" altLang="en-US" dirty="0"/>
              <a:t> position in the ranking of results for a query that has R relevant documents.</a:t>
            </a:r>
          </a:p>
        </p:txBody>
      </p:sp>
      <p:graphicFrame>
        <p:nvGraphicFramePr>
          <p:cNvPr id="6146" name="Object 1028"/>
          <p:cNvGraphicFramePr>
            <a:graphicFrameLocks noChangeAspect="1"/>
          </p:cNvGraphicFramePr>
          <p:nvPr/>
        </p:nvGraphicFramePr>
        <p:xfrm>
          <a:off x="1295400" y="2971800"/>
          <a:ext cx="1619250" cy="352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Worksheet" r:id="rId4" imgW="2247900" imgH="4876800" progId="Excel.Sheet.8">
                  <p:embed/>
                </p:oleObj>
              </mc:Choice>
              <mc:Fallback>
                <p:oleObj name="Worksheet" r:id="rId4" imgW="2247900" imgH="4876800" progId="Excel.Sheet.8">
                  <p:embed/>
                  <p:pic>
                    <p:nvPicPr>
                      <p:cNvPr id="6146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971800"/>
                        <a:ext cx="1619250" cy="352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Rectangle 1029"/>
          <p:cNvSpPr>
            <a:spLocks noChangeArrowheads="1"/>
          </p:cNvSpPr>
          <p:nvPr/>
        </p:nvSpPr>
        <p:spPr bwMode="auto">
          <a:xfrm>
            <a:off x="3543300" y="2971800"/>
            <a:ext cx="3357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kumimoji="1" lang="en-US" altLang="zh-TW" sz="2400" i="0">
                <a:solidFill>
                  <a:srgbClr val="FF5050"/>
                </a:solidFill>
                <a:ea typeface="PMingLiU" pitchFamily="18" charset="-120"/>
              </a:rPr>
              <a:t>R = # of relevant docs = 6</a:t>
            </a:r>
          </a:p>
        </p:txBody>
      </p:sp>
      <p:sp>
        <p:nvSpPr>
          <p:cNvPr id="6151" name="Line 1030"/>
          <p:cNvSpPr>
            <a:spLocks noChangeShapeType="1"/>
          </p:cNvSpPr>
          <p:nvPr/>
        </p:nvSpPr>
        <p:spPr bwMode="auto">
          <a:xfrm>
            <a:off x="1066800" y="4648200"/>
            <a:ext cx="2286000" cy="0"/>
          </a:xfrm>
          <a:prstGeom prst="line">
            <a:avLst/>
          </a:prstGeom>
          <a:noFill/>
          <a:ln w="57150">
            <a:solidFill>
              <a:srgbClr val="FF5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6152" name="Text Box 1031"/>
          <p:cNvSpPr txBox="1">
            <a:spLocks noChangeArrowheads="1"/>
          </p:cNvSpPr>
          <p:nvPr/>
        </p:nvSpPr>
        <p:spPr bwMode="auto">
          <a:xfrm>
            <a:off x="3581400" y="4267200"/>
            <a:ext cx="3189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400" i="0">
                <a:solidFill>
                  <a:srgbClr val="0000CC"/>
                </a:solidFill>
              </a:rPr>
              <a:t>R-Precision = 4/6 = 0.67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35C8360-BF43-4892-B401-0D0D892A52A4}"/>
              </a:ext>
            </a:extLst>
          </p:cNvPr>
          <p:cNvCxnSpPr/>
          <p:nvPr/>
        </p:nvCxnSpPr>
        <p:spPr bwMode="auto">
          <a:xfrm flipH="1">
            <a:off x="1600200" y="3352800"/>
            <a:ext cx="5029200" cy="1143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F26826A-968F-4242-8327-92D91EC4040A}"/>
              </a:ext>
            </a:extLst>
          </p:cNvPr>
          <p:cNvSpPr txBox="1"/>
          <p:nvPr/>
        </p:nvSpPr>
        <p:spPr>
          <a:xfrm>
            <a:off x="3131705" y="3715544"/>
            <a:ext cx="10246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Position 6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A613C76F-56F7-4716-87A6-54F2421757DC}" type="slidenum">
              <a:rPr lang="en-US" altLang="en-US" sz="1200" i="0">
                <a:latin typeface="Helvetica" pitchFamily="1" charset="0"/>
              </a:rPr>
              <a:pPr eaLnBrk="1" hangingPunct="1"/>
              <a:t>19</a:t>
            </a:fld>
            <a:endParaRPr lang="en-US" altLang="en-US" sz="1200" i="0"/>
          </a:p>
        </p:txBody>
      </p:sp>
      <p:sp>
        <p:nvSpPr>
          <p:cNvPr id="717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F-Measure</a:t>
            </a:r>
          </a:p>
        </p:txBody>
      </p:sp>
      <p:sp>
        <p:nvSpPr>
          <p:cNvPr id="717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One measure of performance that takes into account both recall and precision.</a:t>
            </a:r>
          </a:p>
          <a:p>
            <a:pPr eaLnBrk="1" hangingPunct="1"/>
            <a:r>
              <a:rPr lang="en-US" altLang="en-US"/>
              <a:t>Harmonic mean of recall and precision: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Compared to arithmetic mean, both need to be high for harmonic mean to be high.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lvl="1" eaLnBrk="1" hangingPunct="1">
              <a:buFontTx/>
              <a:buNone/>
            </a:pPr>
            <a:endParaRPr lang="en-US" altLang="en-US"/>
          </a:p>
        </p:txBody>
      </p:sp>
      <p:graphicFrame>
        <p:nvGraphicFramePr>
          <p:cNvPr id="7170" name="Object 1028"/>
          <p:cNvGraphicFramePr>
            <a:graphicFrameLocks noChangeAspect="1"/>
          </p:cNvGraphicFramePr>
          <p:nvPr/>
        </p:nvGraphicFramePr>
        <p:xfrm>
          <a:off x="2743200" y="3276600"/>
          <a:ext cx="30480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4" imgW="1066337" imgH="444307" progId="Equation.3">
                  <p:embed/>
                </p:oleObj>
              </mc:Choice>
              <mc:Fallback>
                <p:oleObj name="Equation" r:id="rId4" imgW="1066337" imgH="444307" progId="Equation.3">
                  <p:embed/>
                  <p:pic>
                    <p:nvPicPr>
                      <p:cNvPr id="717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276600"/>
                        <a:ext cx="3048000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156BE337-6E16-44D5-9D88-5C336E828237}" type="slidenum">
              <a:rPr lang="en-US" altLang="en-US" sz="1200" i="0">
                <a:latin typeface="Helvetica" pitchFamily="1" charset="0"/>
              </a:rPr>
              <a:pPr eaLnBrk="1" hangingPunct="1"/>
              <a:t>2</a:t>
            </a:fld>
            <a:endParaRPr lang="en-US" altLang="en-US" sz="1200" i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PMingLiU" pitchFamily="18" charset="-120"/>
              </a:rPr>
              <a:t>Why System Evaluation?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153400" cy="4344988"/>
          </a:xfrm>
        </p:spPr>
        <p:txBody>
          <a:bodyPr/>
          <a:lstStyle/>
          <a:p>
            <a:pPr eaLnBrk="1" hangingPunct="1"/>
            <a:r>
              <a:rPr lang="en-US" altLang="zh-TW">
                <a:ea typeface="PMingLiU" pitchFamily="18" charset="-120"/>
              </a:rPr>
              <a:t>There are many retrieval models/ algorithms/ systems, which one is the best?</a:t>
            </a:r>
          </a:p>
          <a:p>
            <a:pPr eaLnBrk="1" hangingPunct="1"/>
            <a:r>
              <a:rPr lang="en-US" altLang="zh-TW">
                <a:ea typeface="PMingLiU" pitchFamily="18" charset="-120"/>
              </a:rPr>
              <a:t>What is the best component for:</a:t>
            </a:r>
          </a:p>
          <a:p>
            <a:pPr lvl="1" eaLnBrk="1" hangingPunct="1"/>
            <a:r>
              <a:rPr lang="en-US" altLang="zh-TW">
                <a:ea typeface="PMingLiU" pitchFamily="18" charset="-120"/>
              </a:rPr>
              <a:t>Ranking function (dot-product, cosine, </a:t>
            </a:r>
            <a:r>
              <a:rPr lang="en-US" altLang="zh-TW">
                <a:latin typeface="Arial" pitchFamily="34" charset="0"/>
                <a:ea typeface="PMingLiU" pitchFamily="18" charset="-120"/>
              </a:rPr>
              <a:t>…</a:t>
            </a:r>
            <a:r>
              <a:rPr lang="en-US" altLang="zh-TW">
                <a:ea typeface="PMingLiU" pitchFamily="18" charset="-120"/>
              </a:rPr>
              <a:t>)</a:t>
            </a:r>
          </a:p>
          <a:p>
            <a:pPr lvl="1" eaLnBrk="1" hangingPunct="1"/>
            <a:r>
              <a:rPr lang="en-US" altLang="zh-TW">
                <a:ea typeface="PMingLiU" pitchFamily="18" charset="-120"/>
              </a:rPr>
              <a:t>Term selection (stopword removal, stemming</a:t>
            </a:r>
            <a:r>
              <a:rPr lang="en-US" altLang="zh-TW">
                <a:latin typeface="Arial" pitchFamily="34" charset="0"/>
                <a:ea typeface="PMingLiU" pitchFamily="18" charset="-120"/>
              </a:rPr>
              <a:t>…</a:t>
            </a:r>
            <a:r>
              <a:rPr lang="en-US" altLang="zh-TW">
                <a:ea typeface="PMingLiU" pitchFamily="18" charset="-120"/>
              </a:rPr>
              <a:t>)</a:t>
            </a:r>
          </a:p>
          <a:p>
            <a:pPr lvl="1" eaLnBrk="1" hangingPunct="1"/>
            <a:r>
              <a:rPr lang="en-US" altLang="zh-TW">
                <a:ea typeface="PMingLiU" pitchFamily="18" charset="-120"/>
              </a:rPr>
              <a:t>Term weighting (TF, TF-IDF,</a:t>
            </a:r>
            <a:r>
              <a:rPr lang="en-US" altLang="zh-TW">
                <a:latin typeface="Arial" pitchFamily="34" charset="0"/>
                <a:ea typeface="PMingLiU" pitchFamily="18" charset="-120"/>
              </a:rPr>
              <a:t>…</a:t>
            </a:r>
            <a:r>
              <a:rPr lang="en-US" altLang="zh-TW">
                <a:ea typeface="PMingLiU" pitchFamily="18" charset="-120"/>
              </a:rPr>
              <a:t>)</a:t>
            </a:r>
          </a:p>
          <a:p>
            <a:pPr eaLnBrk="1" hangingPunct="1"/>
            <a:r>
              <a:rPr lang="en-US" altLang="zh-TW">
                <a:ea typeface="PMingLiU" pitchFamily="18" charset="-120"/>
              </a:rPr>
              <a:t>How far down the ranked list will a user need to look to find some/all relevant documents?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9EF2E2A2-712F-41F3-8D04-77D6AB361BE8}" type="slidenum">
              <a:rPr lang="en-US" altLang="en-US" sz="1200" i="0">
                <a:latin typeface="Helvetica" pitchFamily="1" charset="0"/>
              </a:rPr>
              <a:pPr eaLnBrk="1" hangingPunct="1"/>
              <a:t>20</a:t>
            </a:fld>
            <a:endParaRPr lang="en-US" altLang="en-US" sz="1200" i="0"/>
          </a:p>
        </p:txBody>
      </p:sp>
      <p:sp>
        <p:nvSpPr>
          <p:cNvPr id="819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 Measure (parameterized F Measure)</a:t>
            </a:r>
          </a:p>
        </p:txBody>
      </p:sp>
      <p:sp>
        <p:nvSpPr>
          <p:cNvPr id="819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153400" cy="46878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A variant of F measure that allows weighting emphasis on precision over recall: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Value of </a:t>
            </a:r>
            <a:r>
              <a:rPr lang="en-US" altLang="en-US">
                <a:sym typeface="Symbol" pitchFamily="18" charset="2"/>
              </a:rPr>
              <a:t> controls trade-off: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sym typeface="Symbol" pitchFamily="18" charset="2"/>
              </a:rPr>
              <a:t> = 1: Equally weight precision and recall (E=F).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sym typeface="Symbol" pitchFamily="18" charset="2"/>
              </a:rPr>
              <a:t> &gt; 1: Weight recall more.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sym typeface="Symbol" pitchFamily="18" charset="2"/>
              </a:rPr>
              <a:t> &lt; 1: Weight precision more.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</p:txBody>
      </p:sp>
      <p:graphicFrame>
        <p:nvGraphicFramePr>
          <p:cNvPr id="8194" name="Object 1024"/>
          <p:cNvGraphicFramePr>
            <a:graphicFrameLocks noChangeAspect="1"/>
          </p:cNvGraphicFramePr>
          <p:nvPr/>
        </p:nvGraphicFramePr>
        <p:xfrm>
          <a:off x="2057400" y="2514600"/>
          <a:ext cx="4681538" cy="137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4" imgW="1637589" imgH="482391" progId="Equation.3">
                  <p:embed/>
                </p:oleObj>
              </mc:Choice>
              <mc:Fallback>
                <p:oleObj name="Equation" r:id="rId4" imgW="1637589" imgH="482391" progId="Equation.3">
                  <p:embed/>
                  <p:pic>
                    <p:nvPicPr>
                      <p:cNvPr id="8194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514600"/>
                        <a:ext cx="4681538" cy="1379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Mean Average Precision</a:t>
            </a:r>
            <a:br>
              <a:rPr lang="en-US" altLang="en-US"/>
            </a:br>
            <a:r>
              <a:rPr lang="en-US" altLang="en-US"/>
              <a:t>(MAP)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763000" cy="4687888"/>
          </a:xfrm>
        </p:spPr>
        <p:txBody>
          <a:bodyPr/>
          <a:lstStyle/>
          <a:p>
            <a:pPr eaLnBrk="1" hangingPunct="1"/>
            <a:r>
              <a:rPr lang="en-US" altLang="en-US" b="1" dirty="0"/>
              <a:t>Average Precision</a:t>
            </a:r>
            <a:r>
              <a:rPr lang="en-US" altLang="en-US" dirty="0"/>
              <a:t>: Average of the precision values at the points at which each relevant document is retrieved.</a:t>
            </a:r>
          </a:p>
          <a:p>
            <a:pPr lvl="1" eaLnBrk="1" hangingPunct="1"/>
            <a:r>
              <a:rPr lang="en-US" altLang="en-US" dirty="0"/>
              <a:t>Ex1: (1 + 1 + 0.75 + 0.667 + 0.38 + 0.001)/6 = 0.633</a:t>
            </a:r>
          </a:p>
          <a:p>
            <a:pPr lvl="1" eaLnBrk="1" hangingPunct="1"/>
            <a:r>
              <a:rPr lang="en-US" altLang="en-US" dirty="0"/>
              <a:t>Ex2: (1 + 0.667 + 0.6 + 0.5 + 0.556 + 0.429)/6 = 0.625</a:t>
            </a:r>
          </a:p>
          <a:p>
            <a:pPr eaLnBrk="1" hangingPunct="1"/>
            <a:endParaRPr lang="en-US" altLang="en-US" b="1" dirty="0"/>
          </a:p>
          <a:p>
            <a:pPr eaLnBrk="1" hangingPunct="1"/>
            <a:r>
              <a:rPr lang="en-US" altLang="en-US" b="1" dirty="0"/>
              <a:t>Mean Average Precision</a:t>
            </a:r>
            <a:r>
              <a:rPr lang="en-US" altLang="en-US" dirty="0"/>
              <a:t>: Average of the average precision value for a set of queries.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7D2630B5-E7A5-403E-B90D-EA6360347682}" type="slidenum">
              <a:rPr lang="en-US" altLang="en-US" sz="1200" i="0">
                <a:latin typeface="Helvetica" pitchFamily="1" charset="0"/>
              </a:rPr>
              <a:pPr eaLnBrk="1" hangingPunct="1"/>
              <a:t>21</a:t>
            </a:fld>
            <a:endParaRPr lang="en-US" altLang="en-US" sz="1200" i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44EBA-F2AA-420D-BC7B-FF770B8EF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MEAN Average Precision</a:t>
            </a:r>
            <a:br>
              <a:rPr lang="en-US" sz="3100"/>
            </a:br>
            <a:r>
              <a:rPr lang="en-US" sz="3100"/>
              <a:t>(over multiple rankings)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D163CC-EF5A-4761-9C4E-1071CD025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872" y="1371600"/>
            <a:ext cx="7506256" cy="4687888"/>
          </a:xfrm>
          <a:prstGeom prst="rect">
            <a:avLst/>
          </a:prstGeom>
          <a:noFill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D500A4-F1AC-432D-BF46-6B6AE962A0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934200" y="6400800"/>
            <a:ext cx="1905000" cy="457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8B9CEBCD-1377-4664-A813-51BB1C260A07}" type="slidenum">
              <a:rPr lang="en-US" smtClean="0"/>
              <a:pPr>
                <a:spcAft>
                  <a:spcPts val="600"/>
                </a:spcAft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769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12094-755E-4D57-A34A-33C693734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2004B-CEF8-40B9-9589-569CED157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</p:spPr>
        <p:txBody>
          <a:bodyPr/>
          <a:lstStyle/>
          <a:p>
            <a:r>
              <a:rPr lang="en-US" sz="2800" dirty="0"/>
              <a:t>If a relevant document never gets retrieved, we assume the precision corresponding to that relevant doc to be zero</a:t>
            </a:r>
          </a:p>
          <a:p>
            <a:r>
              <a:rPr lang="en-US" sz="2800" dirty="0"/>
              <a:t>MAP is macro-averaging: each query counts equally</a:t>
            </a:r>
          </a:p>
          <a:p>
            <a:r>
              <a:rPr lang="en-US" sz="2800" dirty="0"/>
              <a:t>Now perhaps most commonly used measure in research papers</a:t>
            </a:r>
          </a:p>
          <a:p>
            <a:r>
              <a:rPr lang="en-US" sz="2800" dirty="0"/>
              <a:t>Good for web search?</a:t>
            </a:r>
          </a:p>
          <a:p>
            <a:pPr lvl="1"/>
            <a:r>
              <a:rPr lang="en-US" sz="2400" dirty="0"/>
              <a:t>MAP assumes user is interested in finding many relevant documents for each query</a:t>
            </a:r>
          </a:p>
          <a:p>
            <a:pPr lvl="1"/>
            <a:r>
              <a:rPr lang="en-US" sz="2400" dirty="0"/>
              <a:t>MAP requires many relevance judgments in text collection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AB88F4-B0CC-423E-98B1-13F4EC15E4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21D8313-5673-4412-863D-C8A23EFFBB38}" type="slidenum">
              <a:rPr lang="en-US" smtClean="0"/>
              <a:pPr>
                <a:defRPr/>
              </a:pPr>
              <a:t>23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7223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Non-Binary Relevance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Documents are rarely entirely relevant or non-relevant to a query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Many sources of </a:t>
            </a:r>
            <a:r>
              <a:rPr lang="en-US" i="1" dirty="0">
                <a:ea typeface="ＭＳ Ｐゴシック" charset="0"/>
              </a:rPr>
              <a:t>graded relevance judgments</a:t>
            </a:r>
            <a:endParaRPr lang="en-US" dirty="0">
              <a:ea typeface="ＭＳ Ｐゴシック" charset="0"/>
            </a:endParaRP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Relevance judgments on a 5-point scale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Multiple judges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Click distribution and deviation from expected levels (but click-through != relevance judgments)</a:t>
            </a:r>
          </a:p>
          <a:p>
            <a:pPr marL="457200" lvl="1" indent="0">
              <a:buFontTx/>
              <a:buNone/>
              <a:defRPr/>
            </a:pPr>
            <a:endParaRPr lang="en-US" dirty="0">
              <a:ea typeface="ＭＳ Ｐゴシック" charset="0"/>
            </a:endParaRPr>
          </a:p>
          <a:p>
            <a:pPr lvl="1">
              <a:defRPr/>
            </a:pPr>
            <a:endParaRPr lang="en-US" dirty="0">
              <a:ea typeface="ＭＳ Ｐゴシック" charset="0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C687700F-CD10-42F2-A782-62794D075DBC}" type="slidenum">
              <a:rPr lang="en-US" altLang="en-US" sz="1200" i="0">
                <a:latin typeface="Helvetica" pitchFamily="1" charset="0"/>
              </a:rPr>
              <a:pPr eaLnBrk="1" hangingPunct="1"/>
              <a:t>24</a:t>
            </a:fld>
            <a:endParaRPr lang="en-US" altLang="en-US" sz="1200" i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Cumulative 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4114800" cy="4687888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With</a:t>
            </a:r>
            <a:r>
              <a:rPr lang="en-US" sz="2800" i="1" dirty="0">
                <a:ea typeface="ＭＳ Ｐゴシック" charset="0"/>
              </a:rPr>
              <a:t> </a:t>
            </a:r>
            <a:r>
              <a:rPr lang="en-US" sz="2800" dirty="0">
                <a:ea typeface="ＭＳ Ｐゴシック" charset="0"/>
              </a:rPr>
              <a:t>graded relevance judgments, we can compute the </a:t>
            </a:r>
            <a:r>
              <a:rPr lang="en-US" sz="2800" i="1" dirty="0">
                <a:ea typeface="ＭＳ Ｐゴシック" charset="0"/>
              </a:rPr>
              <a:t>gain</a:t>
            </a:r>
            <a:r>
              <a:rPr lang="en-US" sz="2800" dirty="0">
                <a:ea typeface="ＭＳ Ｐゴシック" charset="0"/>
              </a:rPr>
              <a:t> at each rank.</a:t>
            </a:r>
          </a:p>
          <a:p>
            <a:pPr>
              <a:defRPr/>
            </a:pPr>
            <a:r>
              <a:rPr lang="en-US" sz="2800" b="1" dirty="0">
                <a:ea typeface="ＭＳ Ｐゴシック" charset="0"/>
              </a:rPr>
              <a:t>Cumulative Gain</a:t>
            </a:r>
            <a:r>
              <a:rPr lang="en-US" sz="2800" dirty="0">
                <a:ea typeface="ＭＳ Ｐゴシック" charset="0"/>
              </a:rPr>
              <a:t> at rank n:</a:t>
            </a:r>
          </a:p>
          <a:p>
            <a:pPr>
              <a:defRPr/>
            </a:pPr>
            <a:endParaRPr lang="en-US" sz="2800" dirty="0">
              <a:ea typeface="ＭＳ Ｐゴシック" charset="0"/>
            </a:endParaRPr>
          </a:p>
          <a:p>
            <a:pPr marL="0" indent="0">
              <a:buFontTx/>
              <a:buNone/>
              <a:defRPr/>
            </a:pPr>
            <a:endParaRPr lang="en-US" sz="2800" dirty="0">
              <a:ea typeface="ＭＳ Ｐゴシック" charset="0"/>
            </a:endParaRPr>
          </a:p>
          <a:p>
            <a:pPr marL="457200" lvl="1" indent="0">
              <a:buFontTx/>
              <a:buNone/>
              <a:defRPr/>
            </a:pPr>
            <a:r>
              <a:rPr lang="en-US" sz="2000" dirty="0">
                <a:ea typeface="ＭＳ Ｐゴシック" charset="0"/>
              </a:rPr>
              <a:t>(Where </a:t>
            </a:r>
            <a:r>
              <a:rPr lang="en-US" sz="2000" i="1" dirty="0" err="1">
                <a:ea typeface="ＭＳ Ｐゴシック" charset="0"/>
              </a:rPr>
              <a:t>rel</a:t>
            </a:r>
            <a:r>
              <a:rPr lang="en-US" sz="2000" i="1" baseline="-25000" dirty="0" err="1">
                <a:ea typeface="ＭＳ Ｐゴシック" charset="0"/>
              </a:rPr>
              <a:t>i</a:t>
            </a:r>
            <a:r>
              <a:rPr lang="en-US" sz="2000" dirty="0">
                <a:ea typeface="ＭＳ Ｐゴシック" charset="0"/>
              </a:rPr>
              <a:t> is the graded relevance of the document at position </a:t>
            </a:r>
            <a:r>
              <a:rPr lang="en-US" sz="2000" i="1" dirty="0" err="1">
                <a:ea typeface="ＭＳ Ｐゴシック" charset="0"/>
              </a:rPr>
              <a:t>i</a:t>
            </a:r>
            <a:r>
              <a:rPr lang="en-US" sz="2000" i="1" dirty="0">
                <a:ea typeface="ＭＳ Ｐゴシック" charset="0"/>
              </a:rPr>
              <a:t>)</a:t>
            </a:r>
            <a:endParaRPr lang="en-US" sz="2000" dirty="0">
              <a:ea typeface="ＭＳ Ｐゴシック" charset="0"/>
            </a:endParaRPr>
          </a:p>
        </p:txBody>
      </p:sp>
      <p:sp>
        <p:nvSpPr>
          <p:cNvPr id="922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161A0FF3-8085-4E14-98A8-C4F242B99F1F}" type="slidenum">
              <a:rPr lang="en-US" altLang="en-US" sz="1200" i="0">
                <a:latin typeface="Helvetica" pitchFamily="1" charset="0"/>
              </a:rPr>
              <a:pPr eaLnBrk="1" hangingPunct="1"/>
              <a:t>25</a:t>
            </a:fld>
            <a:endParaRPr lang="en-US" altLang="en-US" sz="1200" i="0"/>
          </a:p>
        </p:txBody>
      </p:sp>
      <p:graphicFrame>
        <p:nvGraphicFramePr>
          <p:cNvPr id="9218" name="Object 1028"/>
          <p:cNvGraphicFramePr>
            <a:graphicFrameLocks noChangeAspect="1"/>
          </p:cNvGraphicFramePr>
          <p:nvPr/>
        </p:nvGraphicFramePr>
        <p:xfrm>
          <a:off x="4800600" y="1524000"/>
          <a:ext cx="4194175" cy="464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Worksheet" r:id="rId3" imgW="4267200" imgH="4724400" progId="Excel.Sheet.8">
                  <p:embed/>
                </p:oleObj>
              </mc:Choice>
              <mc:Fallback>
                <p:oleObj name="Worksheet" r:id="rId3" imgW="4267200" imgH="4724400" progId="Excel.Sheet.8">
                  <p:embed/>
                  <p:pic>
                    <p:nvPicPr>
                      <p:cNvPr id="9218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524000"/>
                        <a:ext cx="4194175" cy="464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22" name="Picture 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114800"/>
            <a:ext cx="234156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4D3D2-9C41-43E2-8A0A-C8C7338A4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Discounted Cumulative 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5B990-1F06-49FA-8139-1B5534B02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Popular measure for evaluating web search and related tasks</a:t>
            </a:r>
          </a:p>
          <a:p>
            <a:r>
              <a:rPr lang="en-US" dirty="0"/>
              <a:t>Two assumptions: </a:t>
            </a:r>
          </a:p>
          <a:p>
            <a:pPr lvl="1"/>
            <a:r>
              <a:rPr lang="en-US" dirty="0"/>
              <a:t>Highly relevant documents are more useful than marginally relevant documents </a:t>
            </a:r>
          </a:p>
          <a:p>
            <a:pPr lvl="1"/>
            <a:r>
              <a:rPr lang="en-US" dirty="0"/>
              <a:t>the lower the ranked position of a relevant document, the less useful it is for the user, since it is less likely to be examined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07F6A-1938-4245-93CE-D28146CBC5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21D8313-5673-4412-863D-C8A23EFFBB38}" type="slidenum">
              <a:rPr lang="en-US" smtClean="0"/>
              <a:pPr>
                <a:defRPr/>
              </a:pPr>
              <a:t>26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7337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Discounting Based on Position</a:t>
            </a:r>
          </a:p>
        </p:txBody>
      </p:sp>
      <p:sp>
        <p:nvSpPr>
          <p:cNvPr id="10244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4267200" cy="4687888"/>
          </a:xfrm>
        </p:spPr>
        <p:txBody>
          <a:bodyPr/>
          <a:lstStyle/>
          <a:p>
            <a:r>
              <a:rPr lang="en-US" altLang="en-US" sz="2800" dirty="0"/>
              <a:t>Users care more about high-ranked documents, so we </a:t>
            </a:r>
            <a:r>
              <a:rPr lang="en-US" altLang="en-US" sz="2800" b="1" dirty="0"/>
              <a:t>discount</a:t>
            </a:r>
            <a:r>
              <a:rPr lang="en-US" altLang="en-US" sz="2800" dirty="0"/>
              <a:t> results by </a:t>
            </a:r>
            <a:r>
              <a:rPr lang="en-US" altLang="en-US" sz="2800" i="1" dirty="0"/>
              <a:t>1/log</a:t>
            </a:r>
            <a:r>
              <a:rPr lang="en-US" altLang="en-US" sz="2800" i="1" baseline="-25000" dirty="0"/>
              <a:t>2</a:t>
            </a:r>
            <a:r>
              <a:rPr lang="en-US" altLang="en-US" sz="2800" i="1" dirty="0"/>
              <a:t>(rank)</a:t>
            </a:r>
            <a:br>
              <a:rPr lang="en-US" altLang="en-US" sz="2800" i="1" dirty="0"/>
            </a:br>
            <a:endParaRPr lang="en-US" altLang="en-US" sz="2800" i="1" dirty="0"/>
          </a:p>
          <a:p>
            <a:r>
              <a:rPr lang="en-US" altLang="en-US" sz="2800" b="1" dirty="0"/>
              <a:t>Discounted Cumulative Gain:</a:t>
            </a:r>
          </a:p>
          <a:p>
            <a:endParaRPr lang="en-US" altLang="en-US" sz="2800" b="1" dirty="0"/>
          </a:p>
        </p:txBody>
      </p:sp>
      <p:sp>
        <p:nvSpPr>
          <p:cNvPr id="1024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09B9297B-C976-417A-8DAF-88806BEFF941}" type="slidenum">
              <a:rPr lang="en-US" altLang="en-US" sz="1200" i="0">
                <a:latin typeface="Helvetica" pitchFamily="1" charset="0"/>
              </a:rPr>
              <a:pPr eaLnBrk="1" hangingPunct="1"/>
              <a:t>27</a:t>
            </a:fld>
            <a:endParaRPr lang="en-US" altLang="en-US" sz="1200" i="0"/>
          </a:p>
        </p:txBody>
      </p:sp>
      <p:pic>
        <p:nvPicPr>
          <p:cNvPr id="10246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659313"/>
            <a:ext cx="365760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242" name="Object 7"/>
          <p:cNvGraphicFramePr>
            <a:graphicFrameLocks noChangeAspect="1"/>
          </p:cNvGraphicFramePr>
          <p:nvPr/>
        </p:nvGraphicFramePr>
        <p:xfrm>
          <a:off x="4710113" y="1447800"/>
          <a:ext cx="5805487" cy="581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Worksheet" r:id="rId4" imgW="6311900" imgH="5816600" progId="Excel.Sheet.12">
                  <p:embed/>
                </p:oleObj>
              </mc:Choice>
              <mc:Fallback>
                <p:oleObj name="Worksheet" r:id="rId4" imgW="6311900" imgH="5816600" progId="Excel.Sheet.12">
                  <p:embed/>
                  <p:pic>
                    <p:nvPicPr>
                      <p:cNvPr id="10242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0113" y="1447800"/>
                        <a:ext cx="5805487" cy="581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630C5-5CB0-4F06-AD2B-4B56ECAA6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Ideal Rank w.r.t Graded Relevance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AF12B-A15C-49CA-9BCC-85BD88794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ideal ranking would first return the documents with the highest relevance level, then the next highest relevance level,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FBFF61-2F00-44D3-B758-DF3A7A7114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21D8313-5673-4412-863D-C8A23EFFBB38}" type="slidenum">
              <a:rPr lang="en-US" smtClean="0"/>
              <a:pPr>
                <a:defRPr/>
              </a:pPr>
              <a:t>28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1188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Normalized Discounted </a:t>
            </a:r>
            <a:br>
              <a:rPr lang="en-US" altLang="en-US"/>
            </a:br>
            <a:r>
              <a:rPr lang="en-US" altLang="en-US"/>
              <a:t>Cumulative Gain (NDCG)</a:t>
            </a:r>
          </a:p>
        </p:txBody>
      </p:sp>
      <p:sp>
        <p:nvSpPr>
          <p:cNvPr id="11269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153400" cy="1981200"/>
          </a:xfrm>
        </p:spPr>
        <p:txBody>
          <a:bodyPr/>
          <a:lstStyle/>
          <a:p>
            <a:r>
              <a:rPr lang="en-US" altLang="en-US" sz="2800" dirty="0"/>
              <a:t>To compare DCGs, normalize values so that an</a:t>
            </a:r>
            <a:r>
              <a:rPr lang="en-US" altLang="en-US" sz="2800" i="1" dirty="0"/>
              <a:t> ideal ranking </a:t>
            </a:r>
            <a:r>
              <a:rPr lang="en-US" altLang="en-US" sz="2800" dirty="0"/>
              <a:t>would have a </a:t>
            </a:r>
            <a:r>
              <a:rPr lang="en-US" altLang="en-US" sz="2800" b="1" dirty="0"/>
              <a:t>Normalized DCG</a:t>
            </a:r>
            <a:r>
              <a:rPr lang="en-US" altLang="en-US" sz="2800" b="1" i="1" dirty="0"/>
              <a:t> </a:t>
            </a:r>
            <a:r>
              <a:rPr lang="en-US" altLang="en-US" sz="2800" dirty="0"/>
              <a:t>of 1.0</a:t>
            </a:r>
          </a:p>
          <a:p>
            <a:r>
              <a:rPr lang="en-US" altLang="en-US" sz="2800" dirty="0"/>
              <a:t>Ideal ranking:</a:t>
            </a:r>
          </a:p>
        </p:txBody>
      </p:sp>
      <p:sp>
        <p:nvSpPr>
          <p:cNvPr id="1127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426E6A08-7468-4D63-84A7-5E7771862784}" type="slidenum">
              <a:rPr lang="en-US" altLang="en-US" sz="1200" i="0">
                <a:latin typeface="Helvetica" pitchFamily="1" charset="0"/>
              </a:rPr>
              <a:pPr eaLnBrk="1" hangingPunct="1"/>
              <a:t>29</a:t>
            </a:fld>
            <a:endParaRPr lang="en-US" altLang="en-US" sz="1200" i="0"/>
          </a:p>
        </p:txBody>
      </p:sp>
      <p:graphicFrame>
        <p:nvGraphicFramePr>
          <p:cNvPr id="11266" name="Object 5"/>
          <p:cNvGraphicFramePr>
            <a:graphicFrameLocks noChangeAspect="1"/>
          </p:cNvGraphicFramePr>
          <p:nvPr/>
        </p:nvGraphicFramePr>
        <p:xfrm>
          <a:off x="619125" y="2819400"/>
          <a:ext cx="4791075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Worksheet" r:id="rId3" imgW="6311900" imgH="5816600" progId="Excel.Sheet.12">
                  <p:embed/>
                </p:oleObj>
              </mc:Choice>
              <mc:Fallback>
                <p:oleObj name="Worksheet" r:id="rId3" imgW="6311900" imgH="5816600" progId="Excel.Sheet.12">
                  <p:embed/>
                  <p:pic>
                    <p:nvPicPr>
                      <p:cNvPr id="1126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25" y="2819400"/>
                        <a:ext cx="4791075" cy="480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6"/>
          <p:cNvGraphicFramePr>
            <a:graphicFrameLocks noChangeAspect="1"/>
          </p:cNvGraphicFramePr>
          <p:nvPr/>
        </p:nvGraphicFramePr>
        <p:xfrm>
          <a:off x="4953000" y="2809875"/>
          <a:ext cx="4800600" cy="481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Worksheet" r:id="rId5" imgW="6311900" imgH="5816600" progId="Excel.Sheet.12">
                  <p:embed/>
                </p:oleObj>
              </mc:Choice>
              <mc:Fallback>
                <p:oleObj name="Worksheet" r:id="rId5" imgW="6311900" imgH="5816600" progId="Excel.Sheet.12">
                  <p:embed/>
                  <p:pic>
                    <p:nvPicPr>
                      <p:cNvPr id="1126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809875"/>
                        <a:ext cx="4800600" cy="481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Right Arrow 7"/>
          <p:cNvSpPr>
            <a:spLocks noChangeArrowheads="1"/>
          </p:cNvSpPr>
          <p:nvPr/>
        </p:nvSpPr>
        <p:spPr bwMode="auto">
          <a:xfrm>
            <a:off x="4267200" y="4114800"/>
            <a:ext cx="609600" cy="121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4B2BCB7E-D901-44ED-B157-7EB6E73C29EC}" type="slidenum">
              <a:rPr lang="en-US" altLang="en-US" sz="1200" i="0">
                <a:latin typeface="Helvetica" pitchFamily="1" charset="0"/>
              </a:rPr>
              <a:pPr eaLnBrk="1" hangingPunct="1"/>
              <a:t>3</a:t>
            </a:fld>
            <a:endParaRPr lang="en-US" altLang="en-US" sz="1200" i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PMingLiU" pitchFamily="18" charset="-120"/>
              </a:rPr>
              <a:t>Difficulties in Evaluating IR Systems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473200"/>
            <a:ext cx="8013700" cy="42545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>
                <a:ea typeface="PMingLiU" pitchFamily="18" charset="-120"/>
              </a:rPr>
              <a:t>Effectiveness is related to the </a:t>
            </a:r>
            <a:r>
              <a:rPr lang="en-US" altLang="zh-TW" sz="2800" b="1" i="1">
                <a:solidFill>
                  <a:srgbClr val="FF0000"/>
                </a:solidFill>
                <a:ea typeface="PMingLiU" pitchFamily="18" charset="-120"/>
              </a:rPr>
              <a:t>relevancy</a:t>
            </a:r>
            <a:r>
              <a:rPr lang="en-US" altLang="zh-TW" sz="2800">
                <a:ea typeface="PMingLiU" pitchFamily="18" charset="-120"/>
              </a:rPr>
              <a:t> of retrieved items.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>
                <a:ea typeface="PMingLiU" pitchFamily="18" charset="-120"/>
              </a:rPr>
              <a:t>Relevancy is not typically binary but continuous.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>
                <a:ea typeface="PMingLiU" pitchFamily="18" charset="-120"/>
              </a:rPr>
              <a:t>Even if relevancy is binary, it can be a difficult judgment to make.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>
                <a:ea typeface="PMingLiU" pitchFamily="18" charset="-120"/>
              </a:rPr>
              <a:t>Relevancy, from a human standpoint, is: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>
                <a:ea typeface="PMingLiU" pitchFamily="18" charset="-120"/>
              </a:rPr>
              <a:t>Subjective: Depends upon a specific user</a:t>
            </a:r>
            <a:r>
              <a:rPr lang="en-US" altLang="zh-TW" sz="2400">
                <a:latin typeface="Arial" pitchFamily="34" charset="0"/>
                <a:ea typeface="PMingLiU" pitchFamily="18" charset="-120"/>
              </a:rPr>
              <a:t>’</a:t>
            </a:r>
            <a:r>
              <a:rPr lang="en-US" altLang="zh-TW" sz="2400">
                <a:ea typeface="PMingLiU" pitchFamily="18" charset="-120"/>
              </a:rPr>
              <a:t>s judgment.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>
                <a:ea typeface="PMingLiU" pitchFamily="18" charset="-120"/>
              </a:rPr>
              <a:t>Situational: Relates to user</a:t>
            </a:r>
            <a:r>
              <a:rPr lang="en-US" altLang="zh-TW" sz="2400">
                <a:latin typeface="Arial" pitchFamily="34" charset="0"/>
                <a:ea typeface="PMingLiU" pitchFamily="18" charset="-120"/>
              </a:rPr>
              <a:t>’</a:t>
            </a:r>
            <a:r>
              <a:rPr lang="en-US" altLang="zh-TW" sz="2400">
                <a:ea typeface="PMingLiU" pitchFamily="18" charset="-120"/>
              </a:rPr>
              <a:t>s current needs.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>
                <a:ea typeface="PMingLiU" pitchFamily="18" charset="-120"/>
              </a:rPr>
              <a:t>Cognitive: Depends on human perception and behavior.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>
                <a:ea typeface="PMingLiU" pitchFamily="18" charset="-120"/>
              </a:rPr>
              <a:t>Dynamic: Changes over time.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Normalized Discounted</a:t>
            </a:r>
            <a:br>
              <a:rPr lang="en-US" altLang="en-US"/>
            </a:br>
            <a:r>
              <a:rPr lang="en-US" altLang="en-US"/>
              <a:t> Cumulative Gain (NDCG)</a:t>
            </a:r>
          </a:p>
        </p:txBody>
      </p:sp>
      <p:sp>
        <p:nvSpPr>
          <p:cNvPr id="12292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3733800" cy="4687888"/>
          </a:xfrm>
        </p:spPr>
        <p:txBody>
          <a:bodyPr/>
          <a:lstStyle/>
          <a:p>
            <a:r>
              <a:rPr lang="en-US" altLang="en-US" sz="2800"/>
              <a:t>Normalize by DCG of the ideal ranking:</a:t>
            </a:r>
          </a:p>
          <a:p>
            <a:endParaRPr lang="en-US" altLang="en-US" sz="2800" b="1"/>
          </a:p>
          <a:p>
            <a:endParaRPr lang="en-US" altLang="en-US" sz="2800" b="1"/>
          </a:p>
          <a:p>
            <a:r>
              <a:rPr lang="en-US" altLang="en-US" sz="2800"/>
              <a:t>NDCG ≤ 1 at all ranks</a:t>
            </a:r>
          </a:p>
          <a:p>
            <a:r>
              <a:rPr lang="en-US" altLang="en-US" sz="2800"/>
              <a:t>NDCG is comparable across different queries</a:t>
            </a:r>
          </a:p>
        </p:txBody>
      </p:sp>
      <p:sp>
        <p:nvSpPr>
          <p:cNvPr id="1229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A3E6BFB6-CE3E-41D0-B502-D4CB4E6F260F}" type="slidenum">
              <a:rPr lang="en-US" altLang="en-US" sz="1200" i="0">
                <a:latin typeface="Helvetica" pitchFamily="1" charset="0"/>
              </a:rPr>
              <a:pPr eaLnBrk="1" hangingPunct="1"/>
              <a:t>30</a:t>
            </a:fld>
            <a:endParaRPr lang="en-US" altLang="en-US" sz="1200" i="0"/>
          </a:p>
        </p:txBody>
      </p:sp>
      <p:pic>
        <p:nvPicPr>
          <p:cNvPr id="12294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435225"/>
            <a:ext cx="3284538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290" name="Object 5"/>
          <p:cNvGraphicFramePr>
            <a:graphicFrameLocks noChangeAspect="1"/>
          </p:cNvGraphicFramePr>
          <p:nvPr/>
        </p:nvGraphicFramePr>
        <p:xfrm>
          <a:off x="4572000" y="1524000"/>
          <a:ext cx="4200525" cy="563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Worksheet" r:id="rId4" imgW="4711700" imgH="5816600" progId="Excel.Sheet.12">
                  <p:embed/>
                </p:oleObj>
              </mc:Choice>
              <mc:Fallback>
                <p:oleObj name="Worksheet" r:id="rId4" imgW="4711700" imgH="5816600" progId="Excel.Sheet.12">
                  <p:embed/>
                  <p:pic>
                    <p:nvPicPr>
                      <p:cNvPr id="1229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524000"/>
                        <a:ext cx="4200525" cy="563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1F66C186-4B30-41F5-975E-E277312425E0}" type="slidenum">
              <a:rPr lang="en-US" altLang="en-US" sz="1200" i="0">
                <a:latin typeface="Helvetica" pitchFamily="1" charset="0"/>
              </a:rPr>
              <a:pPr eaLnBrk="1" hangingPunct="1"/>
              <a:t>31</a:t>
            </a:fld>
            <a:endParaRPr lang="en-US" altLang="en-US" sz="1200" i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PMingLiU" pitchFamily="18" charset="-120"/>
              </a:rPr>
              <a:t>Issues with Relevance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763000" cy="5181600"/>
          </a:xfrm>
        </p:spPr>
        <p:txBody>
          <a:bodyPr/>
          <a:lstStyle/>
          <a:p>
            <a:pPr eaLnBrk="1" hangingPunct="1"/>
            <a:r>
              <a:rPr lang="en-US" altLang="zh-TW" sz="2800" b="1" i="1" dirty="0">
                <a:solidFill>
                  <a:srgbClr val="C21A32"/>
                </a:solidFill>
                <a:ea typeface="PMingLiU" pitchFamily="18" charset="-120"/>
              </a:rPr>
              <a:t>Marginal Relevance</a:t>
            </a:r>
            <a:r>
              <a:rPr lang="en-US" altLang="zh-TW" sz="2800" i="1" dirty="0">
                <a:solidFill>
                  <a:srgbClr val="C21A32"/>
                </a:solidFill>
                <a:ea typeface="PMingLiU" pitchFamily="18" charset="-120"/>
              </a:rPr>
              <a:t>: </a:t>
            </a:r>
            <a:r>
              <a:rPr lang="en-US" altLang="zh-TW" sz="2800" dirty="0">
                <a:ea typeface="PMingLiU" pitchFamily="18" charset="-120"/>
              </a:rPr>
              <a:t>Do later documents in the ranking add new information beyond what is already given in higher documents?</a:t>
            </a:r>
          </a:p>
          <a:p>
            <a:pPr lvl="1" eaLnBrk="1" hangingPunct="1"/>
            <a:r>
              <a:rPr lang="en-US" altLang="zh-TW" sz="2400" dirty="0">
                <a:ea typeface="PMingLiU" pitchFamily="18" charset="-120"/>
              </a:rPr>
              <a:t>A document can be redundant even if it is highly relevant</a:t>
            </a:r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en-US" altLang="zh-TW" sz="2000" dirty="0">
                <a:ea typeface="PMingLiU" pitchFamily="18" charset="-120"/>
              </a:rPr>
              <a:t>Duplicates</a:t>
            </a:r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en-US" altLang="zh-TW" sz="2000" dirty="0">
                <a:ea typeface="PMingLiU" pitchFamily="18" charset="-120"/>
              </a:rPr>
              <a:t>The same information from different sources</a:t>
            </a:r>
          </a:p>
          <a:p>
            <a:pPr lvl="1" eaLnBrk="1" hangingPunct="1"/>
            <a:r>
              <a:rPr lang="en-US" altLang="zh-TW" sz="2400" dirty="0">
                <a:ea typeface="PMingLiU" pitchFamily="18" charset="-120"/>
              </a:rPr>
              <a:t>Choice of retrieved set should encourage </a:t>
            </a:r>
            <a:r>
              <a:rPr lang="en-US" altLang="zh-TW" sz="2400" b="1" dirty="0">
                <a:ea typeface="PMingLiU" pitchFamily="18" charset="-120"/>
              </a:rPr>
              <a:t>diversity </a:t>
            </a:r>
            <a:r>
              <a:rPr lang="en-US" altLang="zh-TW" sz="2400" dirty="0">
                <a:ea typeface="PMingLiU" pitchFamily="18" charset="-120"/>
              </a:rPr>
              <a:t>and</a:t>
            </a:r>
            <a:r>
              <a:rPr lang="en-US" altLang="zh-TW" sz="2400" b="1" dirty="0">
                <a:ea typeface="PMingLiU" pitchFamily="18" charset="-120"/>
              </a:rPr>
              <a:t> novelty. </a:t>
            </a:r>
            <a:endParaRPr lang="en-US" altLang="zh-TW" sz="2400" dirty="0">
              <a:solidFill>
                <a:schemeClr val="tx2"/>
              </a:solidFill>
              <a:ea typeface="PMingLiU" pitchFamily="18" charset="-120"/>
            </a:endParaRPr>
          </a:p>
          <a:p>
            <a:pPr eaLnBrk="1" hangingPunct="1"/>
            <a:r>
              <a:rPr lang="en-US" altLang="zh-TW" sz="2800" b="1" i="1" dirty="0">
                <a:solidFill>
                  <a:srgbClr val="C21A32"/>
                </a:solidFill>
                <a:ea typeface="PMingLiU" pitchFamily="18" charset="-120"/>
              </a:rPr>
              <a:t>Coverage Ratio</a:t>
            </a:r>
            <a:r>
              <a:rPr lang="en-US" altLang="zh-TW" sz="2800" dirty="0">
                <a:ea typeface="PMingLiU" pitchFamily="18" charset="-120"/>
              </a:rPr>
              <a:t>: The proportion of relevant items retrieved out of the total relevant documents </a:t>
            </a:r>
            <a:r>
              <a:rPr lang="en-US" altLang="zh-TW" sz="2800" b="1" i="1" dirty="0">
                <a:ea typeface="PMingLiU" pitchFamily="18" charset="-120"/>
              </a:rPr>
              <a:t>known</a:t>
            </a:r>
            <a:r>
              <a:rPr lang="en-US" altLang="zh-TW" sz="2800" dirty="0">
                <a:ea typeface="PMingLiU" pitchFamily="18" charset="-120"/>
              </a:rPr>
              <a:t> to a user prior to the search.</a:t>
            </a:r>
          </a:p>
          <a:p>
            <a:pPr lvl="1" eaLnBrk="1" hangingPunct="1"/>
            <a:r>
              <a:rPr lang="en-US" altLang="zh-TW" sz="2400" dirty="0">
                <a:ea typeface="PMingLiU" pitchFamily="18" charset="-120"/>
              </a:rPr>
              <a:t>Relevant when the user wants to locate documents which they have seen before (e.g., the budget report for Year 2000).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7819A440-9615-4AFC-8BA7-18C5D4E1F9D3}" type="slidenum">
              <a:rPr lang="en-US" altLang="en-US" sz="1200" i="0">
                <a:latin typeface="Helvetica" pitchFamily="1" charset="0"/>
              </a:rPr>
              <a:pPr eaLnBrk="1" hangingPunct="1"/>
              <a:t>32</a:t>
            </a:fld>
            <a:endParaRPr lang="en-US" altLang="en-US" sz="1200" i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PMingLiU" pitchFamily="18" charset="-120"/>
              </a:rPr>
              <a:t>Other Factors to Consider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1544638"/>
            <a:ext cx="7942263" cy="44831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i="1">
                <a:solidFill>
                  <a:srgbClr val="C21A32"/>
                </a:solidFill>
                <a:ea typeface="PMingLiU" pitchFamily="18" charset="-120"/>
              </a:rPr>
              <a:t>User effort</a:t>
            </a:r>
            <a:r>
              <a:rPr lang="en-US" altLang="zh-TW" sz="2800">
                <a:ea typeface="PMingLiU" pitchFamily="18" charset="-120"/>
              </a:rPr>
              <a:t>: Work required from the user in formulating queries, conducting the search, and screening the output.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i="1">
                <a:solidFill>
                  <a:srgbClr val="C21A32"/>
                </a:solidFill>
                <a:ea typeface="PMingLiU" pitchFamily="18" charset="-120"/>
              </a:rPr>
              <a:t>Response time</a:t>
            </a:r>
            <a:r>
              <a:rPr lang="en-US" altLang="zh-TW" sz="2800">
                <a:ea typeface="PMingLiU" pitchFamily="18" charset="-120"/>
              </a:rPr>
              <a:t>: Time interval between receipt of a user query and the presentation of system responses.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i="1">
                <a:solidFill>
                  <a:srgbClr val="C21A32"/>
                </a:solidFill>
                <a:ea typeface="PMingLiU" pitchFamily="18" charset="-120"/>
              </a:rPr>
              <a:t>Form of presentation</a:t>
            </a:r>
            <a:r>
              <a:rPr lang="en-US" altLang="zh-TW" sz="2800">
                <a:ea typeface="PMingLiU" pitchFamily="18" charset="-120"/>
              </a:rPr>
              <a:t>: Influence of search output format on the user’s ability to utilize the retrieved materials.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i="1">
                <a:solidFill>
                  <a:srgbClr val="C21A32"/>
                </a:solidFill>
                <a:ea typeface="PMingLiU" pitchFamily="18" charset="-120"/>
              </a:rPr>
              <a:t>Collection coverage</a:t>
            </a:r>
            <a:r>
              <a:rPr lang="en-US" altLang="zh-TW" sz="2800">
                <a:ea typeface="PMingLiU" pitchFamily="18" charset="-120"/>
              </a:rPr>
              <a:t>: Extent to which any/all relevant items are included in the document corpus.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A/B Testing at Web Search Engines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533400" y="1360394"/>
            <a:ext cx="7924800" cy="4953000"/>
          </a:xfrm>
        </p:spPr>
        <p:txBody>
          <a:bodyPr/>
          <a:lstStyle/>
          <a:p>
            <a:pPr lvl="1"/>
            <a:r>
              <a:rPr lang="en-US" sz="2200" dirty="0"/>
              <a:t>Purpose: Test a single innovation </a:t>
            </a:r>
          </a:p>
          <a:p>
            <a:pPr lvl="1"/>
            <a:r>
              <a:rPr lang="en-US" sz="2200" dirty="0"/>
              <a:t>Prerequisite: You have a large search engine up and running. </a:t>
            </a:r>
          </a:p>
          <a:p>
            <a:pPr lvl="1"/>
            <a:r>
              <a:rPr lang="en-US" sz="2200" dirty="0"/>
              <a:t>Have most users use old system </a:t>
            </a:r>
          </a:p>
          <a:p>
            <a:pPr lvl="1"/>
            <a:r>
              <a:rPr lang="en-US" sz="2200" dirty="0"/>
              <a:t>Divert a small proportion of traffic (e.g., 1%) to the new system that includes the innovation</a:t>
            </a:r>
          </a:p>
          <a:p>
            <a:pPr lvl="1"/>
            <a:r>
              <a:rPr lang="en-US" sz="2200" dirty="0"/>
              <a:t>Evaluate with an “automatic” measure like clickthrough on first result </a:t>
            </a:r>
          </a:p>
          <a:p>
            <a:pPr lvl="1"/>
            <a:r>
              <a:rPr lang="en-US" sz="2200" dirty="0"/>
              <a:t>Now we can directly see if the innovation does improve user happiness.</a:t>
            </a:r>
          </a:p>
          <a:p>
            <a:pPr lvl="1"/>
            <a:r>
              <a:rPr lang="en-US" sz="2200" dirty="0"/>
              <a:t>Probably the evaluation methodology that large search engines trust most </a:t>
            </a:r>
          </a:p>
          <a:p>
            <a:pPr lvl="1"/>
            <a:r>
              <a:rPr lang="en-US" sz="2200" dirty="0"/>
              <a:t>In principle less powerful than doing a multivariate regression analysis, but easier to understand</a:t>
            </a:r>
            <a:endParaRPr lang="en-US" altLang="en-US" sz="2200" dirty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4B074311-2285-4FCC-AC68-F5150B29663E}" type="slidenum">
              <a:rPr lang="en-US" altLang="en-US" sz="1200" i="0">
                <a:latin typeface="Helvetica" pitchFamily="1" charset="0"/>
              </a:rPr>
              <a:pPr eaLnBrk="1" hangingPunct="1"/>
              <a:t>33</a:t>
            </a:fld>
            <a:endParaRPr lang="en-US" altLang="en-US" sz="1200" i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D2CFF369-FD28-4D6C-B2F5-15BCC1005F5A}" type="slidenum">
              <a:rPr lang="en-US" altLang="en-US" sz="1200" i="0">
                <a:latin typeface="Helvetica" pitchFamily="1" charset="0"/>
              </a:rPr>
              <a:pPr eaLnBrk="1" hangingPunct="1"/>
              <a:t>34</a:t>
            </a:fld>
            <a:endParaRPr lang="en-US" altLang="en-US" sz="1200" i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PMingLiU" pitchFamily="18" charset="-120"/>
              </a:rPr>
              <a:t>Experimental Setup for Benchmarking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0550" y="1468438"/>
            <a:ext cx="7918450" cy="41100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b="1" i="1">
                <a:solidFill>
                  <a:srgbClr val="FF5050"/>
                </a:solidFill>
                <a:ea typeface="PMingLiU" pitchFamily="18" charset="-120"/>
              </a:rPr>
              <a:t>A</a:t>
            </a:r>
            <a:r>
              <a:rPr lang="en-US" altLang="zh-TW" sz="2800" b="1" i="1">
                <a:solidFill>
                  <a:srgbClr val="FF0000"/>
                </a:solidFill>
                <a:ea typeface="PMingLiU" pitchFamily="18" charset="-120"/>
              </a:rPr>
              <a:t>nalytical</a:t>
            </a:r>
            <a:r>
              <a:rPr lang="en-US" altLang="zh-TW" sz="2800">
                <a:ea typeface="PMingLiU" pitchFamily="18" charset="-120"/>
              </a:rPr>
              <a:t> performance evaluation is difficult for document retrieval systems because many characteristics such as relevance, distribution of words, etc., are difficult to describe with mathematical precision.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>
                <a:ea typeface="PMingLiU" pitchFamily="18" charset="-120"/>
              </a:rPr>
              <a:t>Performance is measured by </a:t>
            </a:r>
            <a:r>
              <a:rPr lang="en-US" altLang="zh-TW" sz="2800" b="1" i="1">
                <a:solidFill>
                  <a:srgbClr val="FF0000"/>
                </a:solidFill>
                <a:ea typeface="PMingLiU" pitchFamily="18" charset="-120"/>
              </a:rPr>
              <a:t>benchmarking</a:t>
            </a:r>
            <a:r>
              <a:rPr lang="en-US" altLang="zh-TW" sz="2800">
                <a:ea typeface="PMingLiU" pitchFamily="18" charset="-120"/>
              </a:rPr>
              <a:t>. That is, the retrieval effectiveness of a system is evaluated on a </a:t>
            </a:r>
            <a:r>
              <a:rPr lang="en-US" altLang="zh-TW" sz="2800" i="1">
                <a:ea typeface="PMingLiU" pitchFamily="18" charset="-120"/>
              </a:rPr>
              <a:t>given set of documents</a:t>
            </a:r>
            <a:r>
              <a:rPr lang="en-US" altLang="zh-TW" sz="2800">
                <a:ea typeface="PMingLiU" pitchFamily="18" charset="-120"/>
              </a:rPr>
              <a:t>, </a:t>
            </a:r>
            <a:r>
              <a:rPr lang="en-US" altLang="zh-TW" sz="2800" i="1">
                <a:ea typeface="PMingLiU" pitchFamily="18" charset="-120"/>
              </a:rPr>
              <a:t>queries</a:t>
            </a:r>
            <a:r>
              <a:rPr lang="en-US" altLang="zh-TW" sz="2800">
                <a:ea typeface="PMingLiU" pitchFamily="18" charset="-120"/>
              </a:rPr>
              <a:t>, and </a:t>
            </a:r>
            <a:r>
              <a:rPr lang="en-US" altLang="zh-TW" sz="2800" i="1">
                <a:ea typeface="PMingLiU" pitchFamily="18" charset="-120"/>
              </a:rPr>
              <a:t>relevance judgments</a:t>
            </a:r>
            <a:r>
              <a:rPr lang="en-US" altLang="zh-TW" sz="2800">
                <a:ea typeface="PMingLiU" pitchFamily="18" charset="-12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>
                <a:ea typeface="PMingLiU" pitchFamily="18" charset="-120"/>
              </a:rPr>
              <a:t>Performance data is valid only for the environment under which the system is evaluated.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5DEDE68D-FBD1-496C-9596-CE7467E72797}" type="slidenum">
              <a:rPr lang="en-US" altLang="en-US" sz="1200" i="0">
                <a:latin typeface="Helvetica" pitchFamily="1" charset="0"/>
              </a:rPr>
              <a:pPr eaLnBrk="1" hangingPunct="1"/>
              <a:t>35</a:t>
            </a:fld>
            <a:endParaRPr lang="en-US" altLang="en-US" sz="1200" i="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8078788" cy="785813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>
                <a:ea typeface="PMingLiU" pitchFamily="18" charset="-120"/>
              </a:rPr>
              <a:t>Benchmarks</a:t>
            </a:r>
            <a:endParaRPr lang="en-GB" altLang="zh-TW">
              <a:ea typeface="PMingLiU" pitchFamily="18" charset="-120"/>
            </a:endParaRP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447800"/>
            <a:ext cx="7407275" cy="2795588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z="2800">
                <a:ea typeface="PMingLiU" pitchFamily="18" charset="-120"/>
              </a:rPr>
              <a:t>A benchmark collection contains:</a:t>
            </a:r>
          </a:p>
          <a:p>
            <a:pPr marL="819150" lvl="1" eaLnBrk="1" hangingPunct="1"/>
            <a:r>
              <a:rPr lang="en-US" altLang="zh-TW" sz="2400">
                <a:ea typeface="PMingLiU" pitchFamily="18" charset="-120"/>
              </a:rPr>
              <a:t>A set of standard documents and queries/topics.</a:t>
            </a:r>
          </a:p>
          <a:p>
            <a:pPr marL="819150" lvl="1" eaLnBrk="1" hangingPunct="1"/>
            <a:r>
              <a:rPr lang="en-US" altLang="zh-TW" sz="2400">
                <a:ea typeface="PMingLiU" pitchFamily="18" charset="-120"/>
              </a:rPr>
              <a:t>A list of relevant documents for each query.</a:t>
            </a:r>
          </a:p>
          <a:p>
            <a:pPr eaLnBrk="1" hangingPunct="1"/>
            <a:r>
              <a:rPr lang="en-US" altLang="zh-TW" sz="2800">
                <a:ea typeface="PMingLiU" pitchFamily="18" charset="-120"/>
              </a:rPr>
              <a:t>Standard collections for traditional IR:</a:t>
            </a:r>
          </a:p>
          <a:p>
            <a:pPr marL="819150" lvl="1" eaLnBrk="1" hangingPunct="1"/>
            <a:r>
              <a:rPr lang="en-US" altLang="zh-TW" sz="2400">
                <a:ea typeface="PMingLiU" pitchFamily="18" charset="-120"/>
              </a:rPr>
              <a:t>Smart collection: ftp://ftp.cs.cornell.edu/pub/smart</a:t>
            </a:r>
          </a:p>
          <a:p>
            <a:pPr marL="819150" lvl="1" eaLnBrk="1" hangingPunct="1"/>
            <a:r>
              <a:rPr lang="en-US" altLang="zh-TW" sz="2400">
                <a:ea typeface="PMingLiU" pitchFamily="18" charset="-120"/>
              </a:rPr>
              <a:t>TREC: http://trec.nist.gov/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1066800" y="4456113"/>
            <a:ext cx="1371600" cy="72548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b">
            <a:spAutoFit/>
          </a:bodyPr>
          <a:lstStyle>
            <a:lvl1pPr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50000"/>
              </a:spcBef>
            </a:pPr>
            <a:r>
              <a:rPr kumimoji="1" lang="en-US" altLang="zh-TW" b="1" i="0">
                <a:solidFill>
                  <a:schemeClr val="tx2"/>
                </a:solidFill>
                <a:ea typeface="DFKai-SB" pitchFamily="65" charset="-120"/>
              </a:rPr>
              <a:t>Standard document collection</a:t>
            </a: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1066800" y="5476875"/>
            <a:ext cx="1371600" cy="5175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b">
            <a:spAutoFit/>
          </a:bodyPr>
          <a:lstStyle>
            <a:lvl1pPr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50000"/>
              </a:spcBef>
            </a:pPr>
            <a:r>
              <a:rPr kumimoji="1" lang="en-US" altLang="zh-TW" b="1" i="0">
                <a:solidFill>
                  <a:schemeClr val="tx2"/>
                </a:solidFill>
                <a:ea typeface="DFKai-SB" pitchFamily="65" charset="-120"/>
              </a:rPr>
              <a:t>Standard queries</a:t>
            </a:r>
          </a:p>
        </p:txBody>
      </p:sp>
      <p:grpSp>
        <p:nvGrpSpPr>
          <p:cNvPr id="45063" name="Group 7"/>
          <p:cNvGrpSpPr>
            <a:grpSpLocks/>
          </p:cNvGrpSpPr>
          <p:nvPr/>
        </p:nvGrpSpPr>
        <p:grpSpPr bwMode="auto">
          <a:xfrm>
            <a:off x="3429000" y="4419600"/>
            <a:ext cx="1447800" cy="990600"/>
            <a:chOff x="2112" y="2352"/>
            <a:chExt cx="912" cy="624"/>
          </a:xfrm>
        </p:grpSpPr>
        <p:sp>
          <p:nvSpPr>
            <p:cNvPr id="45075" name="Oval 8"/>
            <p:cNvSpPr>
              <a:spLocks noChangeArrowheads="1"/>
            </p:cNvSpPr>
            <p:nvPr/>
          </p:nvSpPr>
          <p:spPr bwMode="auto">
            <a:xfrm>
              <a:off x="2112" y="2352"/>
              <a:ext cx="912" cy="624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076" name="Text Box 9"/>
            <p:cNvSpPr txBox="1">
              <a:spLocks noChangeArrowheads="1"/>
            </p:cNvSpPr>
            <p:nvPr/>
          </p:nvSpPr>
          <p:spPr bwMode="auto">
            <a:xfrm>
              <a:off x="2208" y="2496"/>
              <a:ext cx="720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b">
              <a:spAutoFit/>
            </a:bodyPr>
            <a:lstStyle>
              <a:lvl1pPr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50000"/>
                </a:spcBef>
              </a:pPr>
              <a:r>
                <a:rPr kumimoji="1" lang="en-US" altLang="zh-TW" b="1" i="0">
                  <a:solidFill>
                    <a:schemeClr val="tx2"/>
                  </a:solidFill>
                  <a:ea typeface="DFKai-SB" pitchFamily="65" charset="-120"/>
                </a:rPr>
                <a:t>Algorithm under test</a:t>
              </a:r>
            </a:p>
          </p:txBody>
        </p:sp>
      </p:grpSp>
      <p:grpSp>
        <p:nvGrpSpPr>
          <p:cNvPr id="45064" name="Group 10"/>
          <p:cNvGrpSpPr>
            <a:grpSpLocks/>
          </p:cNvGrpSpPr>
          <p:nvPr/>
        </p:nvGrpSpPr>
        <p:grpSpPr bwMode="auto">
          <a:xfrm>
            <a:off x="5638800" y="4419600"/>
            <a:ext cx="1447800" cy="990600"/>
            <a:chOff x="3936" y="2208"/>
            <a:chExt cx="912" cy="624"/>
          </a:xfrm>
        </p:grpSpPr>
        <p:sp>
          <p:nvSpPr>
            <p:cNvPr id="45073" name="Oval 11"/>
            <p:cNvSpPr>
              <a:spLocks noChangeArrowheads="1"/>
            </p:cNvSpPr>
            <p:nvPr/>
          </p:nvSpPr>
          <p:spPr bwMode="auto">
            <a:xfrm>
              <a:off x="3936" y="2208"/>
              <a:ext cx="912" cy="624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074" name="Text Box 12"/>
            <p:cNvSpPr txBox="1">
              <a:spLocks noChangeArrowheads="1"/>
            </p:cNvSpPr>
            <p:nvPr/>
          </p:nvSpPr>
          <p:spPr bwMode="auto">
            <a:xfrm>
              <a:off x="4032" y="2448"/>
              <a:ext cx="720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b">
              <a:spAutoFit/>
            </a:bodyPr>
            <a:lstStyle>
              <a:lvl1pPr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50000"/>
                </a:spcBef>
              </a:pPr>
              <a:r>
                <a:rPr kumimoji="1" lang="en-US" altLang="zh-TW" b="1" i="0">
                  <a:solidFill>
                    <a:schemeClr val="tx2"/>
                  </a:solidFill>
                  <a:ea typeface="DFKai-SB" pitchFamily="65" charset="-120"/>
                </a:rPr>
                <a:t>Evaluation</a:t>
              </a:r>
            </a:p>
          </p:txBody>
        </p:sp>
      </p:grpSp>
      <p:sp>
        <p:nvSpPr>
          <p:cNvPr id="45065" name="Text Box 13"/>
          <p:cNvSpPr txBox="1">
            <a:spLocks noChangeArrowheads="1"/>
          </p:cNvSpPr>
          <p:nvPr/>
        </p:nvSpPr>
        <p:spPr bwMode="auto">
          <a:xfrm>
            <a:off x="5715000" y="5629275"/>
            <a:ext cx="1371600" cy="5175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b">
            <a:spAutoFit/>
          </a:bodyPr>
          <a:lstStyle>
            <a:lvl1pPr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50000"/>
              </a:spcBef>
            </a:pPr>
            <a:r>
              <a:rPr kumimoji="1" lang="en-US" altLang="zh-TW" b="1" i="0">
                <a:solidFill>
                  <a:schemeClr val="tx2"/>
                </a:solidFill>
                <a:ea typeface="DFKai-SB" pitchFamily="65" charset="-120"/>
              </a:rPr>
              <a:t>Standard result</a:t>
            </a:r>
          </a:p>
        </p:txBody>
      </p:sp>
      <p:sp>
        <p:nvSpPr>
          <p:cNvPr id="45066" name="Freeform 14"/>
          <p:cNvSpPr>
            <a:spLocks/>
          </p:cNvSpPr>
          <p:nvPr/>
        </p:nvSpPr>
        <p:spPr bwMode="auto">
          <a:xfrm>
            <a:off x="2439988" y="4814888"/>
            <a:ext cx="989012" cy="61912"/>
          </a:xfrm>
          <a:custGeom>
            <a:avLst/>
            <a:gdLst>
              <a:gd name="T0" fmla="*/ 0 w 623"/>
              <a:gd name="T1" fmla="*/ 0 h 39"/>
              <a:gd name="T2" fmla="*/ 2147483647 w 623"/>
              <a:gd name="T3" fmla="*/ 2147483647 h 39"/>
              <a:gd name="T4" fmla="*/ 0 60000 65536"/>
              <a:gd name="T5" fmla="*/ 0 60000 65536"/>
              <a:gd name="T6" fmla="*/ 0 w 623"/>
              <a:gd name="T7" fmla="*/ 0 h 39"/>
              <a:gd name="T8" fmla="*/ 623 w 623"/>
              <a:gd name="T9" fmla="*/ 39 h 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23" h="39">
                <a:moveTo>
                  <a:pt x="0" y="0"/>
                </a:moveTo>
                <a:lnTo>
                  <a:pt x="623" y="39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067" name="Freeform 15"/>
          <p:cNvSpPr>
            <a:spLocks/>
          </p:cNvSpPr>
          <p:nvPr/>
        </p:nvSpPr>
        <p:spPr bwMode="auto">
          <a:xfrm>
            <a:off x="2439988" y="5167313"/>
            <a:ext cx="1058862" cy="541337"/>
          </a:xfrm>
          <a:custGeom>
            <a:avLst/>
            <a:gdLst>
              <a:gd name="T0" fmla="*/ 0 w 667"/>
              <a:gd name="T1" fmla="*/ 2147483647 h 341"/>
              <a:gd name="T2" fmla="*/ 2147483647 w 667"/>
              <a:gd name="T3" fmla="*/ 0 h 341"/>
              <a:gd name="T4" fmla="*/ 0 60000 65536"/>
              <a:gd name="T5" fmla="*/ 0 60000 65536"/>
              <a:gd name="T6" fmla="*/ 0 w 667"/>
              <a:gd name="T7" fmla="*/ 0 h 341"/>
              <a:gd name="T8" fmla="*/ 667 w 667"/>
              <a:gd name="T9" fmla="*/ 341 h 34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67" h="341">
                <a:moveTo>
                  <a:pt x="0" y="341"/>
                </a:moveTo>
                <a:lnTo>
                  <a:pt x="667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068" name="Line 16"/>
          <p:cNvSpPr>
            <a:spLocks noChangeShapeType="1"/>
          </p:cNvSpPr>
          <p:nvPr/>
        </p:nvSpPr>
        <p:spPr bwMode="auto">
          <a:xfrm>
            <a:off x="4876800" y="4876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069" name="Line 17"/>
          <p:cNvSpPr>
            <a:spLocks noChangeShapeType="1"/>
          </p:cNvSpPr>
          <p:nvPr/>
        </p:nvSpPr>
        <p:spPr bwMode="auto">
          <a:xfrm flipV="1">
            <a:off x="7086600" y="4876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070" name="Line 18"/>
          <p:cNvSpPr>
            <a:spLocks noChangeShapeType="1"/>
          </p:cNvSpPr>
          <p:nvPr/>
        </p:nvSpPr>
        <p:spPr bwMode="auto">
          <a:xfrm flipV="1">
            <a:off x="6400800" y="5410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5071" name="Text Box 19"/>
          <p:cNvSpPr txBox="1">
            <a:spLocks noChangeArrowheads="1"/>
          </p:cNvSpPr>
          <p:nvPr/>
        </p:nvSpPr>
        <p:spPr bwMode="auto">
          <a:xfrm>
            <a:off x="4800600" y="4343400"/>
            <a:ext cx="10668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>
            <a:spAutoFit/>
          </a:bodyPr>
          <a:lstStyle>
            <a:lvl1pPr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l" eaLnBrk="1" hangingPunct="1">
              <a:lnSpc>
                <a:spcPct val="85000"/>
              </a:lnSpc>
              <a:spcBef>
                <a:spcPct val="50000"/>
              </a:spcBef>
            </a:pPr>
            <a:r>
              <a:rPr kumimoji="1" lang="en-US" altLang="zh-TW" b="1" i="0">
                <a:solidFill>
                  <a:schemeClr val="tx2"/>
                </a:solidFill>
                <a:ea typeface="DFKai-SB" pitchFamily="65" charset="-120"/>
              </a:rPr>
              <a:t>Retrieved result</a:t>
            </a:r>
          </a:p>
        </p:txBody>
      </p:sp>
      <p:sp>
        <p:nvSpPr>
          <p:cNvPr id="45072" name="Text Box 20"/>
          <p:cNvSpPr txBox="1">
            <a:spLocks noChangeArrowheads="1"/>
          </p:cNvSpPr>
          <p:nvPr/>
        </p:nvSpPr>
        <p:spPr bwMode="auto">
          <a:xfrm>
            <a:off x="7010400" y="4267200"/>
            <a:ext cx="10668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>
            <a:spAutoFit/>
          </a:bodyPr>
          <a:lstStyle>
            <a:lvl1pPr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l" eaLnBrk="1" hangingPunct="1">
              <a:lnSpc>
                <a:spcPct val="85000"/>
              </a:lnSpc>
              <a:spcBef>
                <a:spcPct val="50000"/>
              </a:spcBef>
            </a:pPr>
            <a:r>
              <a:rPr kumimoji="1" lang="en-US" altLang="zh-TW" b="1" i="0">
                <a:solidFill>
                  <a:schemeClr val="tx2"/>
                </a:solidFill>
                <a:ea typeface="DFKai-SB" pitchFamily="65" charset="-120"/>
              </a:rPr>
              <a:t>Precision and recall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63268-E33B-4B34-B04B-8EB0E92A6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0361F-E6C0-489B-A55C-4C74F089D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/>
          <a:lstStyle/>
          <a:p>
            <a:r>
              <a:rPr lang="en-US" dirty="0"/>
              <a:t>Benchmarks consist of </a:t>
            </a:r>
          </a:p>
          <a:p>
            <a:pPr lvl="1"/>
            <a:r>
              <a:rPr lang="en-US" dirty="0"/>
              <a:t>Document collection </a:t>
            </a:r>
          </a:p>
          <a:p>
            <a:pPr lvl="1"/>
            <a:r>
              <a:rPr lang="en-US" dirty="0"/>
              <a:t>Query set </a:t>
            </a:r>
          </a:p>
          <a:p>
            <a:pPr lvl="1"/>
            <a:r>
              <a:rPr lang="en-US" dirty="0"/>
              <a:t>Assessment methodology </a:t>
            </a:r>
          </a:p>
          <a:p>
            <a:r>
              <a:rPr lang="en-US" dirty="0"/>
              <a:t>Assessment methodology can use raters, user clicks, or a combination </a:t>
            </a:r>
          </a:p>
          <a:p>
            <a:pPr lvl="1"/>
            <a:r>
              <a:rPr lang="en-US" dirty="0"/>
              <a:t>These get quantized into a goodness measure – Precision/NDCG etc. </a:t>
            </a:r>
          </a:p>
          <a:p>
            <a:pPr lvl="1"/>
            <a:r>
              <a:rPr lang="en-US" dirty="0"/>
              <a:t>Different engines/algorithms compared on a benchmark together with a goodness measure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3FFE58-82CD-4316-832C-A00060F9D5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21D8313-5673-4412-863D-C8A23EFFBB38}" type="slidenum">
              <a:rPr lang="en-US" smtClean="0"/>
              <a:pPr>
                <a:defRPr/>
              </a:pPr>
              <a:t>36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962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EAD94426-CE5F-4895-BFB8-B4495B411DEE}" type="slidenum">
              <a:rPr lang="en-US" altLang="en-US" sz="1200" i="0">
                <a:latin typeface="Helvetica" pitchFamily="1" charset="0"/>
              </a:rPr>
              <a:pPr eaLnBrk="1" hangingPunct="1"/>
              <a:t>4</a:t>
            </a:fld>
            <a:endParaRPr lang="en-US" altLang="en-US" sz="1200" i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Human Labeled Corpora</a:t>
            </a:r>
            <a:br>
              <a:rPr lang="en-US" altLang="en-US"/>
            </a:br>
            <a:r>
              <a:rPr lang="en-US" altLang="en-US"/>
              <a:t> (Gold Standard)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Start with a corpus of documents.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Collect a set of queries for this corpus.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Have one or more human experts exhaustively label the relevant documents for each query.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Typically assumes binary relevance judgments.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Requires considerable human effort for large document/query corpora.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CE73A1BF-5467-49C0-9C65-8696720E28ED}" type="slidenum">
              <a:rPr lang="en-US" altLang="en-US" sz="1200" i="0">
                <a:latin typeface="Helvetica" pitchFamily="1" charset="0"/>
              </a:rPr>
              <a:pPr eaLnBrk="1" hangingPunct="1"/>
              <a:t>5</a:t>
            </a:fld>
            <a:endParaRPr lang="en-US" altLang="en-US" sz="1200" i="0"/>
          </a:p>
        </p:txBody>
      </p:sp>
      <p:graphicFrame>
        <p:nvGraphicFramePr>
          <p:cNvPr id="74754" name="Object 2"/>
          <p:cNvGraphicFramePr>
            <a:graphicFrameLocks noChangeAspect="1"/>
          </p:cNvGraphicFramePr>
          <p:nvPr/>
        </p:nvGraphicFramePr>
        <p:xfrm>
          <a:off x="736600" y="4089400"/>
          <a:ext cx="647700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3086100" imgH="419100" progId="Equation.3">
                  <p:embed/>
                </p:oleObj>
              </mc:Choice>
              <mc:Fallback>
                <p:oleObj name="Equation" r:id="rId4" imgW="3086100" imgH="419100" progId="Equation.3">
                  <p:embed/>
                  <p:pic>
                    <p:nvPicPr>
                      <p:cNvPr id="7475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" y="4089400"/>
                        <a:ext cx="6477000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5" name="Object 3"/>
          <p:cNvGraphicFramePr>
            <a:graphicFrameLocks noChangeAspect="1"/>
          </p:cNvGraphicFramePr>
          <p:nvPr/>
        </p:nvGraphicFramePr>
        <p:xfrm>
          <a:off x="609600" y="5257800"/>
          <a:ext cx="6781800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6" imgW="3378200" imgH="419100" progId="Equation.3">
                  <p:embed/>
                </p:oleObj>
              </mc:Choice>
              <mc:Fallback>
                <p:oleObj name="Equation" r:id="rId6" imgW="3378200" imgH="419100" progId="Equation.3">
                  <p:embed/>
                  <p:pic>
                    <p:nvPicPr>
                      <p:cNvPr id="7475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257800"/>
                        <a:ext cx="6781800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9" name="Group 33"/>
          <p:cNvGrpSpPr>
            <a:grpSpLocks/>
          </p:cNvGrpSpPr>
          <p:nvPr/>
        </p:nvGrpSpPr>
        <p:grpSpPr bwMode="auto">
          <a:xfrm>
            <a:off x="609600" y="1828800"/>
            <a:ext cx="4410075" cy="1752600"/>
            <a:chOff x="432" y="1158"/>
            <a:chExt cx="2778" cy="1104"/>
          </a:xfrm>
        </p:grpSpPr>
        <p:sp>
          <p:nvSpPr>
            <p:cNvPr id="1041" name="Rectangle 6"/>
            <p:cNvSpPr>
              <a:spLocks noChangeArrowheads="1"/>
            </p:cNvSpPr>
            <p:nvPr/>
          </p:nvSpPr>
          <p:spPr bwMode="auto">
            <a:xfrm>
              <a:off x="468" y="1158"/>
              <a:ext cx="2742" cy="110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2" name="Oval 7"/>
            <p:cNvSpPr>
              <a:spLocks noChangeArrowheads="1"/>
            </p:cNvSpPr>
            <p:nvPr/>
          </p:nvSpPr>
          <p:spPr bwMode="auto">
            <a:xfrm>
              <a:off x="1296" y="1248"/>
              <a:ext cx="996" cy="960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3" name="Oval 8"/>
            <p:cNvSpPr>
              <a:spLocks noChangeArrowheads="1"/>
            </p:cNvSpPr>
            <p:nvPr/>
          </p:nvSpPr>
          <p:spPr bwMode="auto">
            <a:xfrm>
              <a:off x="1968" y="1200"/>
              <a:ext cx="1008" cy="1008"/>
            </a:xfrm>
            <a:prstGeom prst="ellipse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4" name="Text Box 9"/>
            <p:cNvSpPr txBox="1">
              <a:spLocks noChangeArrowheads="1"/>
            </p:cNvSpPr>
            <p:nvPr/>
          </p:nvSpPr>
          <p:spPr bwMode="auto">
            <a:xfrm>
              <a:off x="1200" y="1344"/>
              <a:ext cx="960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b">
              <a:spAutoFit/>
            </a:bodyPr>
            <a:lstStyle>
              <a:lvl1pPr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50000"/>
                </a:spcBef>
              </a:pPr>
              <a:r>
                <a:rPr lang="en-US" altLang="zh-TW" b="1" i="0">
                  <a:solidFill>
                    <a:schemeClr val="bg1"/>
                  </a:solidFill>
                  <a:ea typeface="DFKai-SB" pitchFamily="65" charset="-120"/>
                </a:rPr>
                <a:t>Relevant documents</a:t>
              </a:r>
            </a:p>
          </p:txBody>
        </p:sp>
        <p:sp>
          <p:nvSpPr>
            <p:cNvPr id="1045" name="Text Box 11"/>
            <p:cNvSpPr txBox="1">
              <a:spLocks noChangeArrowheads="1"/>
            </p:cNvSpPr>
            <p:nvPr/>
          </p:nvSpPr>
          <p:spPr bwMode="auto">
            <a:xfrm>
              <a:off x="2160" y="1344"/>
              <a:ext cx="864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b">
              <a:spAutoFit/>
            </a:bodyPr>
            <a:lstStyle>
              <a:lvl1pPr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50000"/>
                </a:spcBef>
              </a:pPr>
              <a:r>
                <a:rPr lang="en-US" altLang="zh-TW" b="1" i="0">
                  <a:solidFill>
                    <a:srgbClr val="000000"/>
                  </a:solidFill>
                  <a:ea typeface="DFKai-SB" pitchFamily="65" charset="-120"/>
                </a:rPr>
                <a:t>Retrieved documents</a:t>
              </a:r>
            </a:p>
          </p:txBody>
        </p:sp>
        <p:sp>
          <p:nvSpPr>
            <p:cNvPr id="1046" name="Text Box 12"/>
            <p:cNvSpPr txBox="1">
              <a:spLocks noChangeArrowheads="1"/>
            </p:cNvSpPr>
            <p:nvPr/>
          </p:nvSpPr>
          <p:spPr bwMode="auto">
            <a:xfrm>
              <a:off x="432" y="1200"/>
              <a:ext cx="110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b">
              <a:spAutoFit/>
            </a:bodyPr>
            <a:lstStyle>
              <a:lvl1pPr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TW" b="1" i="0">
                  <a:ea typeface="DFKai-SB" pitchFamily="65" charset="-120"/>
                </a:rPr>
                <a:t>Entire document collection</a:t>
              </a:r>
            </a:p>
          </p:txBody>
        </p:sp>
      </p:grpSp>
      <p:grpSp>
        <p:nvGrpSpPr>
          <p:cNvPr id="1030" name="Group 34"/>
          <p:cNvGrpSpPr>
            <a:grpSpLocks/>
          </p:cNvGrpSpPr>
          <p:nvPr/>
        </p:nvGrpSpPr>
        <p:grpSpPr bwMode="auto">
          <a:xfrm>
            <a:off x="5105400" y="1676400"/>
            <a:ext cx="3144838" cy="2222500"/>
            <a:chOff x="3216" y="1056"/>
            <a:chExt cx="1981" cy="1400"/>
          </a:xfrm>
        </p:grpSpPr>
        <p:grpSp>
          <p:nvGrpSpPr>
            <p:cNvPr id="1032" name="Group 15"/>
            <p:cNvGrpSpPr>
              <a:grpSpLocks/>
            </p:cNvGrpSpPr>
            <p:nvPr/>
          </p:nvGrpSpPr>
          <p:grpSpPr bwMode="auto">
            <a:xfrm>
              <a:off x="3456" y="1104"/>
              <a:ext cx="1741" cy="1116"/>
              <a:chOff x="3534" y="918"/>
              <a:chExt cx="1746" cy="1116"/>
            </a:xfrm>
          </p:grpSpPr>
          <p:sp>
            <p:nvSpPr>
              <p:cNvPr id="1037" name="Rectangle 16"/>
              <p:cNvSpPr>
                <a:spLocks noChangeArrowheads="1"/>
              </p:cNvSpPr>
              <p:nvPr/>
            </p:nvSpPr>
            <p:spPr bwMode="auto">
              <a:xfrm>
                <a:off x="3534" y="1577"/>
                <a:ext cx="757" cy="457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 anchor="ctr"/>
              <a:lstStyle>
                <a:lvl1pPr eaLnBrk="0" hangingPunct="0">
                  <a:defRPr sz="1600" i="1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 eaLnBrk="0" hangingPunct="0">
                  <a:defRPr sz="1600" i="1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 eaLnBrk="0" hangingPunct="0">
                  <a:defRPr sz="1600" i="1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 eaLnBrk="0" hangingPunct="0">
                  <a:defRPr sz="1600" i="1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eaLnBrk="0" hangingPunct="0">
                  <a:defRPr sz="1600" i="1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i="1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i="1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i="1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i="1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eaLnBrk="1" hangingPunct="1"/>
                <a:r>
                  <a:rPr kumimoji="1" lang="en-US" altLang="zh-TW" i="0">
                    <a:ea typeface="PMingLiU" pitchFamily="18" charset="-120"/>
                  </a:rPr>
                  <a:t>retrieved &amp; relevant</a:t>
                </a:r>
              </a:p>
            </p:txBody>
          </p:sp>
          <p:sp>
            <p:nvSpPr>
              <p:cNvPr id="1038" name="Rectangle 17"/>
              <p:cNvSpPr>
                <a:spLocks noChangeArrowheads="1"/>
              </p:cNvSpPr>
              <p:nvPr/>
            </p:nvSpPr>
            <p:spPr bwMode="auto">
              <a:xfrm>
                <a:off x="4291" y="1577"/>
                <a:ext cx="989" cy="457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 anchor="ctr"/>
              <a:lstStyle>
                <a:lvl1pPr eaLnBrk="0" hangingPunct="0">
                  <a:defRPr sz="1600" i="1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 eaLnBrk="0" hangingPunct="0">
                  <a:defRPr sz="1600" i="1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 eaLnBrk="0" hangingPunct="0">
                  <a:defRPr sz="1600" i="1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 eaLnBrk="0" hangingPunct="0">
                  <a:defRPr sz="1600" i="1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eaLnBrk="0" hangingPunct="0">
                  <a:defRPr sz="1600" i="1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i="1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i="1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i="1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i="1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eaLnBrk="1" hangingPunct="1"/>
                <a:r>
                  <a:rPr kumimoji="1" lang="en-US" altLang="zh-TW" i="0">
                    <a:ea typeface="PMingLiU" pitchFamily="18" charset="-120"/>
                  </a:rPr>
                  <a:t>not retrieved but relevant</a:t>
                </a:r>
                <a:endParaRPr kumimoji="1" lang="zh-TW" altLang="en-US" sz="2400" i="0">
                  <a:ea typeface="PMingLiU" pitchFamily="18" charset="-120"/>
                </a:endParaRPr>
              </a:p>
            </p:txBody>
          </p:sp>
          <p:sp>
            <p:nvSpPr>
              <p:cNvPr id="1039" name="Rectangle 18"/>
              <p:cNvSpPr>
                <a:spLocks noChangeArrowheads="1"/>
              </p:cNvSpPr>
              <p:nvPr/>
            </p:nvSpPr>
            <p:spPr bwMode="auto">
              <a:xfrm>
                <a:off x="3534" y="918"/>
                <a:ext cx="757" cy="659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 anchor="ctr"/>
              <a:lstStyle>
                <a:lvl1pPr eaLnBrk="0" hangingPunct="0">
                  <a:defRPr sz="1600" i="1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 eaLnBrk="0" hangingPunct="0">
                  <a:defRPr sz="1600" i="1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 eaLnBrk="0" hangingPunct="0">
                  <a:defRPr sz="1600" i="1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 eaLnBrk="0" hangingPunct="0">
                  <a:defRPr sz="1600" i="1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eaLnBrk="0" hangingPunct="0">
                  <a:defRPr sz="1600" i="1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i="1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i="1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i="1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i="1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eaLnBrk="1" hangingPunct="1"/>
                <a:r>
                  <a:rPr kumimoji="1" lang="en-US" altLang="zh-TW" i="0">
                    <a:ea typeface="PMingLiU" pitchFamily="18" charset="-120"/>
                  </a:rPr>
                  <a:t>retrieved &amp; irrelevant</a:t>
                </a:r>
                <a:endParaRPr kumimoji="1" lang="zh-TW" altLang="en-US" sz="2400" i="0">
                  <a:ea typeface="PMingLiU" pitchFamily="18" charset="-120"/>
                </a:endParaRPr>
              </a:p>
            </p:txBody>
          </p:sp>
          <p:sp>
            <p:nvSpPr>
              <p:cNvPr id="1040" name="Rectangle 19"/>
              <p:cNvSpPr>
                <a:spLocks noChangeArrowheads="1"/>
              </p:cNvSpPr>
              <p:nvPr/>
            </p:nvSpPr>
            <p:spPr bwMode="auto">
              <a:xfrm>
                <a:off x="4291" y="918"/>
                <a:ext cx="989" cy="659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 anchor="ctr"/>
              <a:lstStyle>
                <a:lvl1pPr eaLnBrk="0" hangingPunct="0">
                  <a:defRPr sz="1600" i="1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 eaLnBrk="0" hangingPunct="0">
                  <a:defRPr sz="1600" i="1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 eaLnBrk="0" hangingPunct="0">
                  <a:defRPr sz="1600" i="1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 eaLnBrk="0" hangingPunct="0">
                  <a:defRPr sz="1600" i="1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eaLnBrk="0" hangingPunct="0">
                  <a:defRPr sz="1600" i="1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i="1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i="1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i="1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i="1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eaLnBrk="1" hangingPunct="1"/>
                <a:r>
                  <a:rPr kumimoji="1" lang="en-US" altLang="zh-TW" i="0">
                    <a:ea typeface="PMingLiU" pitchFamily="18" charset="-120"/>
                  </a:rPr>
                  <a:t>Not retrieved &amp; irrelevant</a:t>
                </a:r>
                <a:endParaRPr kumimoji="1" lang="zh-TW" altLang="en-US" sz="2400" i="0">
                  <a:ea typeface="PMingLiU" pitchFamily="18" charset="-120"/>
                </a:endParaRPr>
              </a:p>
            </p:txBody>
          </p:sp>
        </p:grpSp>
        <p:sp>
          <p:nvSpPr>
            <p:cNvPr id="1033" name="Text Box 20"/>
            <p:cNvSpPr txBox="1">
              <a:spLocks noChangeArrowheads="1"/>
            </p:cNvSpPr>
            <p:nvPr/>
          </p:nvSpPr>
          <p:spPr bwMode="auto">
            <a:xfrm>
              <a:off x="3514" y="2225"/>
              <a:ext cx="62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l" eaLnBrk="1" hangingPunct="1"/>
              <a:r>
                <a:rPr kumimoji="1" lang="en-US" altLang="zh-TW" sz="1800" i="0">
                  <a:ea typeface="PMingLiU" pitchFamily="18" charset="-120"/>
                </a:rPr>
                <a:t>retrieved</a:t>
              </a:r>
            </a:p>
          </p:txBody>
        </p:sp>
        <p:sp>
          <p:nvSpPr>
            <p:cNvPr id="1034" name="Text Box 21"/>
            <p:cNvSpPr txBox="1">
              <a:spLocks noChangeArrowheads="1"/>
            </p:cNvSpPr>
            <p:nvPr/>
          </p:nvSpPr>
          <p:spPr bwMode="auto">
            <a:xfrm>
              <a:off x="4280" y="2225"/>
              <a:ext cx="84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l" eaLnBrk="1" hangingPunct="1"/>
              <a:r>
                <a:rPr kumimoji="1" lang="en-US" altLang="zh-TW" sz="1800" i="0">
                  <a:ea typeface="PMingLiU" pitchFamily="18" charset="-120"/>
                </a:rPr>
                <a:t>not retrieved</a:t>
              </a:r>
            </a:p>
          </p:txBody>
        </p:sp>
        <p:sp>
          <p:nvSpPr>
            <p:cNvPr id="1035" name="Text Box 22"/>
            <p:cNvSpPr txBox="1">
              <a:spLocks noChangeArrowheads="1"/>
            </p:cNvSpPr>
            <p:nvPr/>
          </p:nvSpPr>
          <p:spPr bwMode="auto">
            <a:xfrm rot="-5400000">
              <a:off x="3042" y="1902"/>
              <a:ext cx="5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l" eaLnBrk="1" hangingPunct="1"/>
              <a:r>
                <a:rPr kumimoji="1" lang="en-US" altLang="zh-TW" sz="1800" i="0">
                  <a:ea typeface="PMingLiU" pitchFamily="18" charset="-120"/>
                </a:rPr>
                <a:t>relevant</a:t>
              </a:r>
            </a:p>
          </p:txBody>
        </p:sp>
        <p:sp>
          <p:nvSpPr>
            <p:cNvPr id="1036" name="Text Box 23"/>
            <p:cNvSpPr txBox="1">
              <a:spLocks noChangeArrowheads="1"/>
            </p:cNvSpPr>
            <p:nvPr/>
          </p:nvSpPr>
          <p:spPr bwMode="auto">
            <a:xfrm rot="-5400000">
              <a:off x="2998" y="1274"/>
              <a:ext cx="66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l" eaLnBrk="1" hangingPunct="1"/>
              <a:r>
                <a:rPr kumimoji="1" lang="en-US" altLang="zh-TW" sz="1800" i="0">
                  <a:ea typeface="PMingLiU" pitchFamily="18" charset="-120"/>
                </a:rPr>
                <a:t>irrelevant</a:t>
              </a:r>
            </a:p>
          </p:txBody>
        </p:sp>
      </p:grpSp>
      <p:sp>
        <p:nvSpPr>
          <p:cNvPr id="1031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PMingLiU" pitchFamily="18" charset="-120"/>
              </a:rPr>
              <a:t>Precision and Recall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DA2CAD0C-3E14-4379-87CC-253DA2C363B3}" type="slidenum">
              <a:rPr lang="en-US" altLang="en-US" sz="1200" i="0">
                <a:latin typeface="Helvetica" pitchFamily="1" charset="0"/>
              </a:rPr>
              <a:pPr eaLnBrk="1" hangingPunct="1"/>
              <a:t>6</a:t>
            </a:fld>
            <a:endParaRPr lang="en-US" altLang="en-US" sz="1200" i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PMingLiU" pitchFamily="18" charset="-120"/>
              </a:rPr>
              <a:t>Precision and Recall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1504950"/>
            <a:ext cx="7854950" cy="4406900"/>
          </a:xfrm>
        </p:spPr>
        <p:txBody>
          <a:bodyPr/>
          <a:lstStyle/>
          <a:p>
            <a:pPr eaLnBrk="1" hangingPunct="1"/>
            <a:r>
              <a:rPr lang="en-US" altLang="zh-TW">
                <a:ea typeface="PMingLiU" pitchFamily="18" charset="-120"/>
              </a:rPr>
              <a:t>Precision</a:t>
            </a:r>
          </a:p>
          <a:p>
            <a:pPr lvl="1" eaLnBrk="1" hangingPunct="1"/>
            <a:r>
              <a:rPr lang="en-US" altLang="zh-TW">
                <a:ea typeface="PMingLiU" pitchFamily="18" charset="-120"/>
              </a:rPr>
              <a:t>The ability to retrieve</a:t>
            </a:r>
            <a:r>
              <a:rPr lang="en-US" altLang="zh-TW" b="1" i="1">
                <a:ea typeface="PMingLiU" pitchFamily="18" charset="-120"/>
              </a:rPr>
              <a:t> </a:t>
            </a:r>
            <a:r>
              <a:rPr lang="en-US" altLang="zh-TW">
                <a:ea typeface="PMingLiU" pitchFamily="18" charset="-120"/>
              </a:rPr>
              <a:t>top-ranked documents that are mostly relevant.</a:t>
            </a:r>
          </a:p>
          <a:p>
            <a:pPr eaLnBrk="1" hangingPunct="1"/>
            <a:r>
              <a:rPr lang="en-US" altLang="zh-TW">
                <a:ea typeface="PMingLiU" pitchFamily="18" charset="-120"/>
              </a:rPr>
              <a:t>Recall</a:t>
            </a:r>
          </a:p>
          <a:p>
            <a:pPr lvl="1" eaLnBrk="1" hangingPunct="1"/>
            <a:r>
              <a:rPr lang="en-US" altLang="zh-TW">
                <a:ea typeface="PMingLiU" pitchFamily="18" charset="-120"/>
              </a:rPr>
              <a:t>The ability of the search to find </a:t>
            </a:r>
            <a:r>
              <a:rPr lang="en-US" altLang="zh-TW" b="1" i="1">
                <a:ea typeface="PMingLiU" pitchFamily="18" charset="-120"/>
              </a:rPr>
              <a:t>all</a:t>
            </a:r>
            <a:r>
              <a:rPr lang="en-US" altLang="zh-TW">
                <a:ea typeface="PMingLiU" pitchFamily="18" charset="-120"/>
              </a:rPr>
              <a:t> of the relevant items in the corpus.</a:t>
            </a:r>
            <a:br>
              <a:rPr lang="en-US" altLang="zh-TW">
                <a:ea typeface="PMingLiU" pitchFamily="18" charset="-120"/>
              </a:rPr>
            </a:br>
            <a:br>
              <a:rPr lang="en-US" altLang="zh-TW">
                <a:ea typeface="PMingLiU" pitchFamily="18" charset="-120"/>
              </a:rPr>
            </a:br>
            <a:endParaRPr lang="en-US" altLang="zh-TW">
              <a:ea typeface="PMingLiU" pitchFamily="18" charset="-120"/>
            </a:endParaRPr>
          </a:p>
          <a:p>
            <a:pPr lvl="1" eaLnBrk="1" hangingPunct="1"/>
            <a:endParaRPr lang="en-US" altLang="zh-TW">
              <a:ea typeface="PMingLiU" pitchFamily="18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7D6B7C29-E3CE-4ED3-ACF5-A8435EF176ED}" type="slidenum">
              <a:rPr lang="en-US" altLang="en-US" sz="1200" i="0">
                <a:latin typeface="Helvetica" pitchFamily="1" charset="0"/>
              </a:rPr>
              <a:pPr eaLnBrk="1" hangingPunct="1"/>
              <a:t>7</a:t>
            </a:fld>
            <a:endParaRPr lang="en-US" altLang="en-US" sz="1200" i="0"/>
          </a:p>
        </p:txBody>
      </p:sp>
      <p:sp>
        <p:nvSpPr>
          <p:cNvPr id="317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Determining Recall is Difficult</a:t>
            </a:r>
          </a:p>
        </p:txBody>
      </p:sp>
      <p:sp>
        <p:nvSpPr>
          <p:cNvPr id="3174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PMingLiU" pitchFamily="18" charset="-120"/>
              </a:rPr>
              <a:t>Total number of  relevant items is sometimes not available:</a:t>
            </a:r>
          </a:p>
          <a:p>
            <a:pPr lvl="1" eaLnBrk="1" hangingPunct="1"/>
            <a:r>
              <a:rPr lang="en-US" altLang="zh-TW">
                <a:ea typeface="PMingLiU" pitchFamily="18" charset="-120"/>
              </a:rPr>
              <a:t>Sample across the database and perform relevance judgment on these items.</a:t>
            </a:r>
          </a:p>
          <a:p>
            <a:pPr lvl="1" eaLnBrk="1" hangingPunct="1"/>
            <a:r>
              <a:rPr lang="en-US" altLang="zh-TW">
                <a:ea typeface="PMingLiU" pitchFamily="18" charset="-120"/>
              </a:rPr>
              <a:t>Apply different retrieval algorithms to the same database for the same query. The aggregate of relevant items is taken as the total relevant set.</a:t>
            </a:r>
          </a:p>
          <a:p>
            <a:pPr lvl="1" eaLnBrk="1" hangingPunct="1"/>
            <a:endParaRPr lang="en-US" altLang="zh-TW">
              <a:ea typeface="PMingLiU" pitchFamily="18" charset="-120"/>
            </a:endParaRP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C54A6B36-BFBE-49C1-B2BD-BB5850E2C5B8}" type="slidenum">
              <a:rPr lang="en-US" altLang="en-US" sz="1200" i="0">
                <a:latin typeface="Helvetica" pitchFamily="1" charset="0"/>
              </a:rPr>
              <a:pPr eaLnBrk="1" hangingPunct="1"/>
              <a:t>8</a:t>
            </a:fld>
            <a:endParaRPr lang="en-US" altLang="en-US" sz="1200" i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8421688" cy="814388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>
                <a:ea typeface="PMingLiU" pitchFamily="18" charset="-120"/>
              </a:rPr>
              <a:t>Trade-off between Recall and Precision</a:t>
            </a:r>
            <a:endParaRPr lang="zh-TW" altLang="en-US">
              <a:ea typeface="PMingLiU" pitchFamily="18" charset="-120"/>
            </a:endParaRP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53340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l" eaLnBrk="1" hangingPunct="1"/>
            <a:r>
              <a:rPr kumimoji="1" lang="zh-TW" altLang="en-US" sz="2400" i="0">
                <a:ea typeface="PMingLiU" pitchFamily="18" charset="-120"/>
              </a:rPr>
              <a:t>1</a:t>
            </a: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2974975" y="2667000"/>
            <a:ext cx="2438400" cy="1752600"/>
          </a:xfrm>
          <a:prstGeom prst="rect">
            <a:avLst/>
          </a:prstGeom>
          <a:solidFill>
            <a:srgbClr val="CC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74" name="Freeform 6"/>
          <p:cNvSpPr>
            <a:spLocks/>
          </p:cNvSpPr>
          <p:nvPr/>
        </p:nvSpPr>
        <p:spPr bwMode="auto">
          <a:xfrm>
            <a:off x="3127375" y="2895600"/>
            <a:ext cx="2057400" cy="1295400"/>
          </a:xfrm>
          <a:custGeom>
            <a:avLst/>
            <a:gdLst>
              <a:gd name="T0" fmla="*/ 0 w 1296"/>
              <a:gd name="T1" fmla="*/ 0 h 816"/>
              <a:gd name="T2" fmla="*/ 2147483647 w 1296"/>
              <a:gd name="T3" fmla="*/ 2147483647 h 816"/>
              <a:gd name="T4" fmla="*/ 2147483647 w 1296"/>
              <a:gd name="T5" fmla="*/ 2147483647 h 816"/>
              <a:gd name="T6" fmla="*/ 2147483647 w 1296"/>
              <a:gd name="T7" fmla="*/ 2147483647 h 816"/>
              <a:gd name="T8" fmla="*/ 2147483647 w 1296"/>
              <a:gd name="T9" fmla="*/ 2147483647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816"/>
              <a:gd name="T17" fmla="*/ 1296 w 1296"/>
              <a:gd name="T18" fmla="*/ 816 h 8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816">
                <a:moveTo>
                  <a:pt x="0" y="0"/>
                </a:moveTo>
                <a:cubicBezTo>
                  <a:pt x="13" y="64"/>
                  <a:pt x="16" y="270"/>
                  <a:pt x="77" y="386"/>
                </a:cubicBezTo>
                <a:cubicBezTo>
                  <a:pt x="138" y="502"/>
                  <a:pt x="241" y="629"/>
                  <a:pt x="366" y="697"/>
                </a:cubicBezTo>
                <a:cubicBezTo>
                  <a:pt x="491" y="765"/>
                  <a:pt x="670" y="774"/>
                  <a:pt x="825" y="794"/>
                </a:cubicBezTo>
                <a:cubicBezTo>
                  <a:pt x="980" y="814"/>
                  <a:pt x="1198" y="812"/>
                  <a:pt x="1296" y="816"/>
                </a:cubicBez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2670175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l" eaLnBrk="1" hangingPunct="1"/>
            <a:r>
              <a:rPr kumimoji="1" lang="zh-TW" altLang="en-US" sz="2400" i="0">
                <a:ea typeface="PMingLiU" pitchFamily="18" charset="-120"/>
              </a:rPr>
              <a:t>0</a:t>
            </a:r>
          </a:p>
        </p:txBody>
      </p: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2670175" y="2438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l" eaLnBrk="1" hangingPunct="1"/>
            <a:r>
              <a:rPr kumimoji="1" lang="zh-TW" altLang="en-US" sz="2400" i="0">
                <a:ea typeface="PMingLiU" pitchFamily="18" charset="-120"/>
              </a:rPr>
              <a:t>1</a:t>
            </a:r>
          </a:p>
        </p:txBody>
      </p:sp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3584575" y="4419600"/>
            <a:ext cx="960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l" eaLnBrk="1" hangingPunct="1"/>
            <a:r>
              <a:rPr kumimoji="1" lang="en-US" altLang="zh-TW" sz="2400" i="0">
                <a:ea typeface="PMingLiU" pitchFamily="18" charset="-120"/>
              </a:rPr>
              <a:t>Recall</a:t>
            </a:r>
          </a:p>
        </p:txBody>
      </p:sp>
      <p:sp>
        <p:nvSpPr>
          <p:cNvPr id="32778" name="Text Box 10"/>
          <p:cNvSpPr txBox="1">
            <a:spLocks noChangeArrowheads="1"/>
          </p:cNvSpPr>
          <p:nvPr/>
        </p:nvSpPr>
        <p:spPr bwMode="auto">
          <a:xfrm rot="-5400000">
            <a:off x="2008187" y="3249613"/>
            <a:ext cx="1317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l" eaLnBrk="1" hangingPunct="1"/>
            <a:r>
              <a:rPr kumimoji="1" lang="en-US" altLang="zh-TW" sz="2400" i="0">
                <a:ea typeface="PMingLiU" pitchFamily="18" charset="-120"/>
              </a:rPr>
              <a:t>Precision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4953000" y="1981200"/>
            <a:ext cx="1820863" cy="1143000"/>
            <a:chOff x="3120" y="1248"/>
            <a:chExt cx="1147" cy="720"/>
          </a:xfrm>
        </p:grpSpPr>
        <p:sp>
          <p:nvSpPr>
            <p:cNvPr id="32788" name="Oval 16"/>
            <p:cNvSpPr>
              <a:spLocks noChangeArrowheads="1"/>
            </p:cNvSpPr>
            <p:nvPr/>
          </p:nvSpPr>
          <p:spPr bwMode="auto">
            <a:xfrm>
              <a:off x="3120" y="1584"/>
              <a:ext cx="432" cy="384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2789" name="Text Box 17"/>
            <p:cNvSpPr txBox="1">
              <a:spLocks noChangeArrowheads="1"/>
            </p:cNvSpPr>
            <p:nvPr/>
          </p:nvSpPr>
          <p:spPr bwMode="auto">
            <a:xfrm>
              <a:off x="3552" y="1248"/>
              <a:ext cx="71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l" eaLnBrk="1" hangingPunct="1"/>
              <a:r>
                <a:rPr kumimoji="1" lang="en-US" altLang="zh-TW" sz="2000" i="0">
                  <a:ea typeface="PMingLiU" pitchFamily="18" charset="-120"/>
                </a:rPr>
                <a:t>The ideal</a:t>
              </a:r>
              <a:endParaRPr kumimoji="1" lang="en-US" altLang="zh-TW" sz="2400" i="0">
                <a:ea typeface="PMingLiU" pitchFamily="18" charset="-120"/>
              </a:endParaRPr>
            </a:p>
          </p:txBody>
        </p:sp>
        <p:sp>
          <p:nvSpPr>
            <p:cNvPr id="32790" name="Freeform 18"/>
            <p:cNvSpPr>
              <a:spLocks/>
            </p:cNvSpPr>
            <p:nvPr/>
          </p:nvSpPr>
          <p:spPr bwMode="auto">
            <a:xfrm>
              <a:off x="3408" y="1392"/>
              <a:ext cx="192" cy="192"/>
            </a:xfrm>
            <a:custGeom>
              <a:avLst/>
              <a:gdLst>
                <a:gd name="T0" fmla="*/ 192 w 192"/>
                <a:gd name="T1" fmla="*/ 0 h 192"/>
                <a:gd name="T2" fmla="*/ 96 w 192"/>
                <a:gd name="T3" fmla="*/ 48 h 192"/>
                <a:gd name="T4" fmla="*/ 0 w 192"/>
                <a:gd name="T5" fmla="*/ 192 h 192"/>
                <a:gd name="T6" fmla="*/ 0 60000 65536"/>
                <a:gd name="T7" fmla="*/ 0 60000 65536"/>
                <a:gd name="T8" fmla="*/ 0 60000 65536"/>
                <a:gd name="T9" fmla="*/ 0 w 192"/>
                <a:gd name="T10" fmla="*/ 0 h 192"/>
                <a:gd name="T11" fmla="*/ 192 w 192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192">
                  <a:moveTo>
                    <a:pt x="192" y="0"/>
                  </a:moveTo>
                  <a:cubicBezTo>
                    <a:pt x="160" y="8"/>
                    <a:pt x="128" y="16"/>
                    <a:pt x="96" y="48"/>
                  </a:cubicBezTo>
                  <a:cubicBezTo>
                    <a:pt x="64" y="80"/>
                    <a:pt x="32" y="136"/>
                    <a:pt x="0" y="192"/>
                  </a:cubicBezTo>
                </a:path>
              </a:pathLst>
            </a:cu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762000" y="1676400"/>
            <a:ext cx="3402013" cy="1447800"/>
            <a:chOff x="480" y="1056"/>
            <a:chExt cx="2143" cy="912"/>
          </a:xfrm>
        </p:grpSpPr>
        <p:sp>
          <p:nvSpPr>
            <p:cNvPr id="32785" name="Text Box 20"/>
            <p:cNvSpPr txBox="1">
              <a:spLocks noChangeArrowheads="1"/>
            </p:cNvSpPr>
            <p:nvPr/>
          </p:nvSpPr>
          <p:spPr bwMode="auto">
            <a:xfrm>
              <a:off x="480" y="1056"/>
              <a:ext cx="214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l" eaLnBrk="1" hangingPunct="1"/>
              <a:r>
                <a:rPr kumimoji="1" lang="en-US" altLang="zh-TW" sz="2000" i="0">
                  <a:ea typeface="PMingLiU" pitchFamily="18" charset="-120"/>
                </a:rPr>
                <a:t>Returns relevant documents but</a:t>
              </a:r>
            </a:p>
            <a:p>
              <a:pPr algn="l" eaLnBrk="1" hangingPunct="1"/>
              <a:r>
                <a:rPr kumimoji="1" lang="en-US" altLang="zh-TW" sz="2000" i="0">
                  <a:ea typeface="PMingLiU" pitchFamily="18" charset="-120"/>
                </a:rPr>
                <a:t>misses many useful ones too</a:t>
              </a:r>
              <a:endParaRPr kumimoji="1" lang="en-US" altLang="zh-TW" sz="2400" i="0">
                <a:ea typeface="PMingLiU" pitchFamily="18" charset="-120"/>
              </a:endParaRPr>
            </a:p>
          </p:txBody>
        </p:sp>
        <p:sp>
          <p:nvSpPr>
            <p:cNvPr id="32786" name="Oval 21"/>
            <p:cNvSpPr>
              <a:spLocks noChangeArrowheads="1"/>
            </p:cNvSpPr>
            <p:nvPr/>
          </p:nvSpPr>
          <p:spPr bwMode="auto">
            <a:xfrm>
              <a:off x="1632" y="1584"/>
              <a:ext cx="432" cy="384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2787" name="Freeform 22"/>
            <p:cNvSpPr>
              <a:spLocks/>
            </p:cNvSpPr>
            <p:nvPr/>
          </p:nvSpPr>
          <p:spPr bwMode="auto">
            <a:xfrm>
              <a:off x="1288" y="1488"/>
              <a:ext cx="344" cy="240"/>
            </a:xfrm>
            <a:custGeom>
              <a:avLst/>
              <a:gdLst>
                <a:gd name="T0" fmla="*/ 8 w 344"/>
                <a:gd name="T1" fmla="*/ 0 h 240"/>
                <a:gd name="T2" fmla="*/ 56 w 344"/>
                <a:gd name="T3" fmla="*/ 96 h 240"/>
                <a:gd name="T4" fmla="*/ 344 w 344"/>
                <a:gd name="T5" fmla="*/ 240 h 240"/>
                <a:gd name="T6" fmla="*/ 0 60000 65536"/>
                <a:gd name="T7" fmla="*/ 0 60000 65536"/>
                <a:gd name="T8" fmla="*/ 0 60000 65536"/>
                <a:gd name="T9" fmla="*/ 0 w 344"/>
                <a:gd name="T10" fmla="*/ 0 h 240"/>
                <a:gd name="T11" fmla="*/ 344 w 344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4" h="240">
                  <a:moveTo>
                    <a:pt x="8" y="0"/>
                  </a:moveTo>
                  <a:cubicBezTo>
                    <a:pt x="4" y="28"/>
                    <a:pt x="0" y="56"/>
                    <a:pt x="56" y="96"/>
                  </a:cubicBezTo>
                  <a:cubicBezTo>
                    <a:pt x="112" y="136"/>
                    <a:pt x="228" y="188"/>
                    <a:pt x="344" y="240"/>
                  </a:cubicBezTo>
                </a:path>
              </a:pathLst>
            </a:cu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4953000" y="4114800"/>
            <a:ext cx="3873500" cy="1387475"/>
            <a:chOff x="3120" y="2592"/>
            <a:chExt cx="2440" cy="874"/>
          </a:xfrm>
        </p:grpSpPr>
        <p:sp>
          <p:nvSpPr>
            <p:cNvPr id="32782" name="Text Box 12"/>
            <p:cNvSpPr txBox="1">
              <a:spLocks noChangeArrowheads="1"/>
            </p:cNvSpPr>
            <p:nvPr/>
          </p:nvSpPr>
          <p:spPr bwMode="auto">
            <a:xfrm>
              <a:off x="3936" y="2832"/>
              <a:ext cx="1624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l" eaLnBrk="1" hangingPunct="1"/>
              <a:r>
                <a:rPr kumimoji="1" lang="en-US" altLang="zh-TW" sz="2000" i="0">
                  <a:ea typeface="PMingLiU" pitchFamily="18" charset="-120"/>
                </a:rPr>
                <a:t>Returns most relevant</a:t>
              </a:r>
            </a:p>
            <a:p>
              <a:pPr algn="l" eaLnBrk="1" hangingPunct="1"/>
              <a:r>
                <a:rPr kumimoji="1" lang="en-US" altLang="zh-TW" sz="2000" i="0">
                  <a:ea typeface="PMingLiU" pitchFamily="18" charset="-120"/>
                </a:rPr>
                <a:t>documents but includes</a:t>
              </a:r>
            </a:p>
            <a:p>
              <a:pPr algn="l" eaLnBrk="1" hangingPunct="1"/>
              <a:r>
                <a:rPr kumimoji="1" lang="en-US" altLang="zh-TW" sz="2000" i="0">
                  <a:ea typeface="PMingLiU" pitchFamily="18" charset="-120"/>
                </a:rPr>
                <a:t> lots of  junk</a:t>
              </a:r>
              <a:endParaRPr kumimoji="1" lang="en-US" altLang="zh-TW" sz="2400" i="0">
                <a:ea typeface="PMingLiU" pitchFamily="18" charset="-120"/>
              </a:endParaRPr>
            </a:p>
          </p:txBody>
        </p:sp>
        <p:sp>
          <p:nvSpPr>
            <p:cNvPr id="32783" name="Oval 13"/>
            <p:cNvSpPr>
              <a:spLocks noChangeArrowheads="1"/>
            </p:cNvSpPr>
            <p:nvPr/>
          </p:nvSpPr>
          <p:spPr bwMode="auto">
            <a:xfrm>
              <a:off x="3120" y="2592"/>
              <a:ext cx="480" cy="384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2784" name="Freeform 14"/>
            <p:cNvSpPr>
              <a:spLocks/>
            </p:cNvSpPr>
            <p:nvPr/>
          </p:nvSpPr>
          <p:spPr bwMode="auto">
            <a:xfrm>
              <a:off x="3600" y="2736"/>
              <a:ext cx="384" cy="144"/>
            </a:xfrm>
            <a:custGeom>
              <a:avLst/>
              <a:gdLst>
                <a:gd name="T0" fmla="*/ 384 w 384"/>
                <a:gd name="T1" fmla="*/ 144 h 144"/>
                <a:gd name="T2" fmla="*/ 288 w 384"/>
                <a:gd name="T3" fmla="*/ 48 h 144"/>
                <a:gd name="T4" fmla="*/ 0 w 384"/>
                <a:gd name="T5" fmla="*/ 0 h 144"/>
                <a:gd name="T6" fmla="*/ 0 60000 65536"/>
                <a:gd name="T7" fmla="*/ 0 60000 65536"/>
                <a:gd name="T8" fmla="*/ 0 60000 65536"/>
                <a:gd name="T9" fmla="*/ 0 w 384"/>
                <a:gd name="T10" fmla="*/ 0 h 144"/>
                <a:gd name="T11" fmla="*/ 384 w 384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144">
                  <a:moveTo>
                    <a:pt x="384" y="144"/>
                  </a:moveTo>
                  <a:cubicBezTo>
                    <a:pt x="368" y="108"/>
                    <a:pt x="352" y="72"/>
                    <a:pt x="288" y="48"/>
                  </a:cubicBezTo>
                  <a:cubicBezTo>
                    <a:pt x="224" y="24"/>
                    <a:pt x="112" y="12"/>
                    <a:pt x="0" y="0"/>
                  </a:cubicBezTo>
                </a:path>
              </a:pathLst>
            </a:cu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66B932AC-0768-45AC-BB68-848B2337A3CB}" type="slidenum">
              <a:rPr lang="en-US" altLang="en-US" sz="1200" i="0">
                <a:latin typeface="Helvetica" pitchFamily="1" charset="0"/>
              </a:rPr>
              <a:pPr eaLnBrk="1" hangingPunct="1"/>
              <a:t>9</a:t>
            </a:fld>
            <a:endParaRPr lang="en-US" altLang="en-US" sz="1200" i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Computing Recall/Precision Points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For a given query, produce the ranked list of retrievals.</a:t>
            </a:r>
          </a:p>
          <a:p>
            <a:pPr eaLnBrk="1" hangingPunct="1"/>
            <a:r>
              <a:rPr lang="en-US" altLang="en-US" sz="2800"/>
              <a:t>Adjusting a threshold on this ranked list produces different sets of retrieved documents, and therefore different recall/precision measures.</a:t>
            </a:r>
          </a:p>
          <a:p>
            <a:pPr eaLnBrk="1" hangingPunct="1"/>
            <a:r>
              <a:rPr lang="en-US" altLang="en-US" sz="2800"/>
              <a:t>Mark each document in the ranked list that is relevant according to the gold standard.</a:t>
            </a:r>
          </a:p>
          <a:p>
            <a:pPr eaLnBrk="1" hangingPunct="1"/>
            <a:r>
              <a:rPr lang="en-US" altLang="en-US" sz="2800"/>
              <a:t>Compute a recall/precision pair for each position in the ranked list that contains a relevant document.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els">
  <a:themeElements>
    <a:clrScheme name="">
      <a:dk1>
        <a:srgbClr val="000000"/>
      </a:dk1>
      <a:lt1>
        <a:srgbClr val="FFFFFF"/>
      </a:lt1>
      <a:dk2>
        <a:srgbClr val="3333FF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del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odels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s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1845</Words>
  <Application>Microsoft Office PowerPoint</Application>
  <PresentationFormat>On-screen Show (4:3)</PresentationFormat>
  <Paragraphs>299</Paragraphs>
  <Slides>36</Slides>
  <Notes>26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Helvetica</vt:lpstr>
      <vt:lpstr>Monotype Sorts</vt:lpstr>
      <vt:lpstr>Times New Roman</vt:lpstr>
      <vt:lpstr>Wingdings</vt:lpstr>
      <vt:lpstr>models</vt:lpstr>
      <vt:lpstr>Equation</vt:lpstr>
      <vt:lpstr>Worksheet</vt:lpstr>
      <vt:lpstr>Chart</vt:lpstr>
      <vt:lpstr>Performance Evaluation of Information Retrieval Systems</vt:lpstr>
      <vt:lpstr>Why System Evaluation?</vt:lpstr>
      <vt:lpstr>Difficulties in Evaluating IR Systems</vt:lpstr>
      <vt:lpstr>Human Labeled Corpora  (Gold Standard)</vt:lpstr>
      <vt:lpstr>Precision and Recall</vt:lpstr>
      <vt:lpstr>Precision and Recall</vt:lpstr>
      <vt:lpstr>Determining Recall is Difficult</vt:lpstr>
      <vt:lpstr>Trade-off between Recall and Precision</vt:lpstr>
      <vt:lpstr>Computing Recall/Precision Points</vt:lpstr>
      <vt:lpstr>Computing Recall/Precision Points:  Example 1</vt:lpstr>
      <vt:lpstr>Computing Recall/Precision Points:  Example 2</vt:lpstr>
      <vt:lpstr>Interpolating a Recall/Precision Curve</vt:lpstr>
      <vt:lpstr>Interpolating a Recall/Precision Curve: Example 1</vt:lpstr>
      <vt:lpstr>Interpolating a Recall/Precision Curve: Example 2</vt:lpstr>
      <vt:lpstr>Average Recall/Precision Curve</vt:lpstr>
      <vt:lpstr>Compare Two or More Systems</vt:lpstr>
      <vt:lpstr>Sample RP Curve for CF Corpus</vt:lpstr>
      <vt:lpstr>R- Precision</vt:lpstr>
      <vt:lpstr>F-Measure</vt:lpstr>
      <vt:lpstr>E Measure (parameterized F Measure)</vt:lpstr>
      <vt:lpstr>Mean Average Precision (MAP)</vt:lpstr>
      <vt:lpstr>MEAN Average Precision (over multiple rankings)</vt:lpstr>
      <vt:lpstr>Notes on MAP</vt:lpstr>
      <vt:lpstr>Non-Binary Relevance</vt:lpstr>
      <vt:lpstr>Cumulative Gain</vt:lpstr>
      <vt:lpstr>Discounted Cumulative Gain</vt:lpstr>
      <vt:lpstr>Discounting Based on Position</vt:lpstr>
      <vt:lpstr>An Ideal Rank w.r.t Graded Relevance</vt:lpstr>
      <vt:lpstr>Normalized Discounted  Cumulative Gain (NDCG)</vt:lpstr>
      <vt:lpstr>Normalized Discounted  Cumulative Gain (NDCG)</vt:lpstr>
      <vt:lpstr>Issues with Relevance</vt:lpstr>
      <vt:lpstr>Other Factors to Consider</vt:lpstr>
      <vt:lpstr>A/B Testing at Web Search Engines</vt:lpstr>
      <vt:lpstr>Experimental Setup for Benchmarking</vt:lpstr>
      <vt:lpstr>Benchmarks</vt:lpstr>
      <vt:lpstr>Recap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Evaluation of Information Retrieval Systems</dc:title>
  <dc:creator>chen.utpa@outlook.com</dc:creator>
  <cp:lastModifiedBy>chen.utpa@outlook.com</cp:lastModifiedBy>
  <cp:revision>1</cp:revision>
  <dcterms:created xsi:type="dcterms:W3CDTF">2020-06-07T16:47:43Z</dcterms:created>
  <dcterms:modified xsi:type="dcterms:W3CDTF">2020-06-07T18:26:05Z</dcterms:modified>
</cp:coreProperties>
</file>