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70" r:id="rId14"/>
    <p:sldId id="279" r:id="rId15"/>
    <p:sldId id="278" r:id="rId16"/>
    <p:sldId id="280" r:id="rId17"/>
    <p:sldId id="271" r:id="rId18"/>
    <p:sldId id="272" r:id="rId19"/>
    <p:sldId id="273" r:id="rId20"/>
    <p:sldId id="276" r:id="rId21"/>
    <p:sldId id="277" r:id="rId22"/>
    <p:sldId id="274" r:id="rId23"/>
    <p:sldId id="275" r:id="rId24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333399"/>
    <a:srgbClr val="006600"/>
    <a:srgbClr val="FF0000"/>
    <a:srgbClr val="00FFFF"/>
    <a:srgbClr val="33CC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>
      <p:cViewPr>
        <p:scale>
          <a:sx n="96" d="100"/>
          <a:sy n="96" d="100"/>
        </p:scale>
        <p:origin x="-1066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593FBA-16AD-404E-AF7C-9F024D427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8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245F653-41DC-4392-93FD-AC92F862D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6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1F1C12-5ACE-438E-81CE-9B3C604A2E5F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C2EBCB-607B-46D9-BD84-4865BC0F2C44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041638-4581-437F-AF7B-3D494BBEC968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8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CD9000-744D-4DD3-A836-8662051A76B9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78C0A9-6103-414B-A165-A0C0535586CD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EB594C-39BC-4A7A-8775-ABF63565216B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7C4C1-4162-40B3-91CD-FA12C4504920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8862AE-FEE3-482B-A27B-764E076B1723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155872-C925-4C68-8F9A-BA266619A886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593088-B71F-4115-B53E-740EA7AA5E2A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8BB5C2-4E04-4F76-AD82-1878326CFFB8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level Second 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993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734AD4AD-208F-4FC6-8AAF-30F666390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 smtClean="0">
                <a:solidFill>
                  <a:srgbClr val="CC66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DDA441-C0A1-4EB8-B260-CD72C2F7AE5A}" type="slidenum">
              <a:rPr lang="en-US" altLang="en-US" sz="1200">
                <a:latin typeface="Helvetica" pitchFamily="34" charset="0"/>
              </a:rPr>
              <a:pPr eaLnBrk="1" hangingPunct="1"/>
              <a:t>1</a:t>
            </a:fld>
            <a:endParaRPr lang="en-US" altLang="en-US" sz="120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/>
            </a:r>
            <a:br>
              <a:rPr lang="en-US" altLang="en-US" sz="4000" smtClean="0"/>
            </a:br>
            <a:r>
              <a:rPr lang="en-US" altLang="en-US" sz="4000" smtClean="0"/>
              <a:t/>
            </a:r>
            <a:br>
              <a:rPr lang="en-US" altLang="en-US" sz="4000" smtClean="0"/>
            </a:br>
            <a:r>
              <a:rPr lang="en-US" altLang="en-US" sz="4000" smtClean="0"/>
              <a:t>Query Languages</a:t>
            </a:r>
            <a:br>
              <a:rPr lang="en-US" altLang="en-US" sz="4000" smtClean="0"/>
            </a:br>
            <a:r>
              <a:rPr lang="en-US" altLang="en-US" sz="4000" smtClean="0"/>
              <a:t/>
            </a:r>
            <a:br>
              <a:rPr lang="en-US" altLang="en-US" sz="4000" smtClean="0"/>
            </a:br>
            <a:endParaRPr lang="en-US" altLang="en-US" sz="4000" smtClean="0"/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FEA4C4-7DF9-4DD1-B958-930B91AB2C52}" type="slidenum">
              <a:rPr lang="en-US" altLang="en-US" sz="1200">
                <a:latin typeface="Helvetica" pitchFamily="34" charset="0"/>
              </a:rPr>
              <a:pPr eaLnBrk="1" hangingPunct="1"/>
              <a:t>10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Pattern Matching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 queries that match strings rather than word tokens.</a:t>
            </a:r>
          </a:p>
          <a:p>
            <a:pPr eaLnBrk="1" hangingPunct="1"/>
            <a:r>
              <a:rPr lang="en-US" altLang="en-US" smtClean="0"/>
              <a:t>Requires more sophisticated data structures and algorithms than inverted indices to retrieve efficiently.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08C6D1-C8C6-4082-A824-E30A95E9FE11}" type="slidenum">
              <a:rPr lang="en-US" altLang="en-US" sz="1200">
                <a:latin typeface="Helvetica" pitchFamily="34" charset="0"/>
              </a:rPr>
              <a:pPr eaLnBrk="1" hangingPunct="1"/>
              <a:t>11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Allowing Errors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if query or document contains typos or misspellings?</a:t>
            </a:r>
          </a:p>
          <a:p>
            <a:pPr eaLnBrk="1" hangingPunct="1"/>
            <a:r>
              <a:rPr lang="en-US" altLang="en-US" smtClean="0"/>
              <a:t>Judge similarity of words (or arbitrary strings) using:</a:t>
            </a:r>
          </a:p>
          <a:p>
            <a:pPr lvl="1" eaLnBrk="1" hangingPunct="1"/>
            <a:r>
              <a:rPr lang="en-US" altLang="en-US" smtClean="0"/>
              <a:t>Edit distance (Levenstein distance) </a:t>
            </a:r>
          </a:p>
          <a:p>
            <a:pPr lvl="1" eaLnBrk="1" hangingPunct="1"/>
            <a:r>
              <a:rPr lang="en-US" altLang="en-US" smtClean="0"/>
              <a:t>Longest Common Subsequence (LCS)</a:t>
            </a:r>
          </a:p>
          <a:p>
            <a:pPr eaLnBrk="1" hangingPunct="1"/>
            <a:r>
              <a:rPr lang="en-US" altLang="en-US" smtClean="0"/>
              <a:t>Allow proximity search with bound on string similarity.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31E7BB-4C60-4BC7-AEE9-E4B39A0C24A0}" type="slidenum">
              <a:rPr lang="en-US" altLang="en-US" sz="1200">
                <a:latin typeface="Helvetica" pitchFamily="34" charset="0"/>
              </a:rPr>
              <a:pPr eaLnBrk="1" hangingPunct="1"/>
              <a:t>12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Edit (Levenstein) Distance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Minimum number of character </a:t>
            </a:r>
            <a:r>
              <a:rPr lang="en-US" altLang="en-US" i="1" smtClean="0"/>
              <a:t>deletions</a:t>
            </a:r>
            <a:r>
              <a:rPr lang="en-US" altLang="en-US" smtClean="0"/>
              <a:t>, </a:t>
            </a:r>
            <a:r>
              <a:rPr lang="en-US" altLang="en-US" i="1" smtClean="0"/>
              <a:t>additions,</a:t>
            </a:r>
            <a:r>
              <a:rPr lang="en-US" altLang="en-US" smtClean="0"/>
              <a:t> or </a:t>
            </a:r>
            <a:r>
              <a:rPr lang="en-US" altLang="en-US" i="1" smtClean="0"/>
              <a:t>replacements</a:t>
            </a:r>
            <a:r>
              <a:rPr lang="en-US" altLang="en-US" smtClean="0"/>
              <a:t> needed to make two strings equivalent.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“misspell” to “mispell” is distance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“misspell” to “mistell” is distance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“misspell” to “misspelling” is distance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be computed efficiently using </a:t>
            </a:r>
            <a:r>
              <a:rPr lang="en-US" altLang="en-US" i="1" smtClean="0"/>
              <a:t>dynamic programming</a:t>
            </a:r>
            <a:r>
              <a:rPr lang="en-US" altLang="en-US" smtClean="0"/>
              <a:t> in O(</a:t>
            </a:r>
            <a:r>
              <a:rPr lang="en-US" altLang="en-US" i="1" smtClean="0"/>
              <a:t>mn</a:t>
            </a:r>
            <a:r>
              <a:rPr lang="en-US" altLang="en-US" smtClean="0"/>
              <a:t>) time where </a:t>
            </a:r>
            <a:r>
              <a:rPr lang="en-US" altLang="en-US" i="1" smtClean="0"/>
              <a:t>m</a:t>
            </a:r>
            <a:r>
              <a:rPr lang="en-US" altLang="en-US" smtClean="0"/>
              <a:t> and </a:t>
            </a:r>
            <a:r>
              <a:rPr lang="en-US" altLang="en-US" i="1" smtClean="0"/>
              <a:t>n</a:t>
            </a:r>
            <a:r>
              <a:rPr lang="en-US" altLang="en-US" smtClean="0"/>
              <a:t> are the lengths of the two strings being compared.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13C70F-A1F4-465E-BA54-64B4247C3DB6}" type="slidenum">
              <a:rPr lang="en-US" altLang="en-US" sz="1200">
                <a:latin typeface="Helvetica" pitchFamily="34" charset="0"/>
              </a:rPr>
              <a:pPr eaLnBrk="1" hangingPunct="1"/>
              <a:t>13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Longest Common Subsequence (LCS)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Length of the longest subsequence of characters shared by two strings.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subsequence</a:t>
            </a:r>
            <a:r>
              <a:rPr lang="en-US" altLang="en-US" smtClean="0"/>
              <a:t> of a string is obtained by deleting zero or more characters.</a:t>
            </a:r>
          </a:p>
          <a:p>
            <a:pPr eaLnBrk="1" hangingPunct="1"/>
            <a:r>
              <a:rPr lang="en-US" altLang="en-US" smtClean="0"/>
              <a:t>Examples:</a:t>
            </a:r>
          </a:p>
          <a:p>
            <a:pPr lvl="1" eaLnBrk="1" hangingPunct="1"/>
            <a:r>
              <a:rPr lang="en-US" altLang="en-US" smtClean="0"/>
              <a:t>“misspell” to “mispell” is 7</a:t>
            </a:r>
          </a:p>
          <a:p>
            <a:pPr lvl="1" eaLnBrk="1" hangingPunct="1"/>
            <a:r>
              <a:rPr lang="en-US" altLang="en-US" smtClean="0"/>
              <a:t>“misspelled” to “misinterpretted” is 7                                           “mis…p…e…ed”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33CA75-BBC6-48D4-B57F-C3479030A335}" type="slidenum">
              <a:rPr lang="en-US" altLang="en-US" sz="1200">
                <a:latin typeface="Helvetica" pitchFamily="34" charset="0"/>
              </a:rPr>
              <a:pPr eaLnBrk="1" hangingPunct="1"/>
              <a:t>14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Searching for Similar Words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spell-correcting a word, it is inefficient to serially search every word in the dictionary, compute the edit distance or LCS for each, and then take the most similar word.</a:t>
            </a:r>
          </a:p>
          <a:p>
            <a:pPr eaLnBrk="1" hangingPunct="1"/>
            <a:r>
              <a:rPr lang="en-US" altLang="en-US" smtClean="0"/>
              <a:t>Use indexing to find most similar dictionary word without doing a linear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2BE614-6113-4B08-B64F-99A0CD59B001}" type="slidenum">
              <a:rPr lang="en-US" altLang="en-US" sz="1200">
                <a:latin typeface="Helvetica" pitchFamily="34" charset="0"/>
              </a:rPr>
              <a:pPr eaLnBrk="1" hangingPunct="1"/>
              <a:t>15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k</a:t>
            </a:r>
            <a:r>
              <a:rPr lang="en-US" altLang="en-US" smtClean="0"/>
              <a:t>-gram Index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687888"/>
          </a:xfrm>
        </p:spPr>
        <p:txBody>
          <a:bodyPr/>
          <a:lstStyle/>
          <a:p>
            <a:pPr eaLnBrk="1" hangingPunct="1"/>
            <a:r>
              <a:rPr lang="en-US" altLang="en-US" smtClean="0"/>
              <a:t>An inverted index for sequences of </a:t>
            </a:r>
            <a:r>
              <a:rPr lang="en-US" altLang="en-US" i="1" smtClean="0"/>
              <a:t>k</a:t>
            </a:r>
            <a:r>
              <a:rPr lang="en-US" altLang="en-US" smtClean="0"/>
              <a:t> characters contained in a word.</a:t>
            </a:r>
          </a:p>
          <a:p>
            <a:pPr lvl="1" eaLnBrk="1" hangingPunct="1"/>
            <a:r>
              <a:rPr lang="en-US" altLang="en-US" smtClean="0"/>
              <a:t>3-grams for “index”: $in, ind, nde, dex, ex$                                </a:t>
            </a:r>
            <a:r>
              <a:rPr lang="en-US" altLang="en-US" sz="2400" smtClean="0"/>
              <a:t>(where $ is a special char denoting start or end of a word)</a:t>
            </a:r>
          </a:p>
          <a:p>
            <a:pPr eaLnBrk="1" hangingPunct="1"/>
            <a:r>
              <a:rPr lang="en-US" altLang="en-US" smtClean="0"/>
              <a:t>For each </a:t>
            </a:r>
            <a:r>
              <a:rPr lang="en-US" altLang="en-US" i="1" smtClean="0"/>
              <a:t>k</a:t>
            </a:r>
            <a:r>
              <a:rPr lang="en-US" altLang="en-US" smtClean="0"/>
              <a:t>-gram encountered in the dictionary, the </a:t>
            </a:r>
            <a:r>
              <a:rPr lang="en-US" altLang="en-US" i="1" smtClean="0"/>
              <a:t>k</a:t>
            </a:r>
            <a:r>
              <a:rPr lang="en-US" altLang="en-US" smtClean="0"/>
              <a:t>-gram index has a pointer to all words that contain that </a:t>
            </a:r>
            <a:r>
              <a:rPr lang="en-US" altLang="en-US" i="1" smtClean="0"/>
              <a:t>k</a:t>
            </a:r>
            <a:r>
              <a:rPr lang="en-US" altLang="en-US" smtClean="0"/>
              <a:t>-gram.</a:t>
            </a:r>
          </a:p>
          <a:p>
            <a:pPr lvl="1" eaLnBrk="1" hangingPunct="1"/>
            <a:r>
              <a:rPr lang="en-US" altLang="en-US" smtClean="0"/>
              <a:t>dex </a:t>
            </a:r>
            <a:r>
              <a:rPr lang="en-US" altLang="en-US" smtClean="0">
                <a:cs typeface="Times New Roman" pitchFamily="18" charset="0"/>
              </a:rPr>
              <a:t>→ {index, dexterity, ambidextrous}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C4CCF2-338E-4CF2-8DAE-4C2910A622A0}" type="slidenum">
              <a:rPr lang="en-US" altLang="en-US" sz="1200">
                <a:latin typeface="Helvetica" pitchFamily="34" charset="0"/>
              </a:rPr>
              <a:pPr eaLnBrk="1" hangingPunct="1"/>
              <a:t>16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</a:t>
            </a:r>
            <a:r>
              <a:rPr lang="en-US" altLang="en-US" i="1" smtClean="0"/>
              <a:t>k</a:t>
            </a:r>
            <a:r>
              <a:rPr lang="en-US" altLang="en-US" smtClean="0"/>
              <a:t>-gram Index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Given a word, generate its “bag of </a:t>
            </a:r>
            <a:r>
              <a:rPr lang="en-US" altLang="en-US" sz="2800" i="1" smtClean="0"/>
              <a:t>k</a:t>
            </a:r>
            <a:r>
              <a:rPr lang="en-US" altLang="en-US" sz="2800" smtClean="0"/>
              <a:t>-grams” and use the </a:t>
            </a:r>
            <a:r>
              <a:rPr lang="en-US" altLang="en-US" sz="2800" i="1" smtClean="0"/>
              <a:t>k</a:t>
            </a:r>
            <a:r>
              <a:rPr lang="en-US" altLang="en-US" sz="2800" smtClean="0"/>
              <a:t>-gram index like a normal inverted index to find a word that contains many of the same </a:t>
            </a:r>
            <a:r>
              <a:rPr lang="en-US" altLang="en-US" sz="2800" i="1" smtClean="0"/>
              <a:t>k</a:t>
            </a:r>
            <a:r>
              <a:rPr lang="en-US" altLang="en-US" sz="2800" smtClean="0"/>
              <a:t>-grams.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Like normal document retrieval except: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words </a:t>
            </a:r>
            <a:r>
              <a:rPr lang="en-US" altLang="en-US" sz="2400" smtClean="0">
                <a:cs typeface="Times New Roman" pitchFamily="18" charset="0"/>
              </a:rPr>
              <a:t>→ </a:t>
            </a:r>
            <a:r>
              <a:rPr lang="en-US" altLang="en-US" sz="2400" i="1" smtClean="0">
                <a:cs typeface="Times New Roman" pitchFamily="18" charset="0"/>
              </a:rPr>
              <a:t>k</a:t>
            </a:r>
            <a:r>
              <a:rPr lang="en-US" altLang="en-US" sz="2400" smtClean="0">
                <a:cs typeface="Times New Roman" pitchFamily="18" charset="0"/>
              </a:rPr>
              <a:t>-grams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cs typeface="Times New Roman" pitchFamily="18" charset="0"/>
              </a:rPr>
              <a:t>documents → words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cs typeface="Times New Roman" pitchFamily="18" charset="0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cs typeface="Times New Roman" pitchFamily="18" charset="0"/>
              </a:rPr>
              <a:t>Query: endex →{$en, end, nde, dex, ex$}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cs typeface="Times New Roman" pitchFamily="18" charset="0"/>
              </a:rPr>
              <a:t>Retrieval Result: 1) index, 2) ended, 3) endear….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cs typeface="Times New Roman" pitchFamily="18" charset="0"/>
              </a:rPr>
              <a:t>Compute detailed score just for top retrievals and take final top-scoring candidate.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A2695D-0644-4915-84FC-C450F28A333B}" type="slidenum">
              <a:rPr lang="en-US" altLang="en-US" sz="1200">
                <a:latin typeface="Helvetica" pitchFamily="34" charset="0"/>
              </a:rPr>
              <a:pPr eaLnBrk="1" hangingPunct="1"/>
              <a:t>17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 Expressions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Language for composing complex patterns from simpler ones.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 individual character is a regex.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Union</a:t>
            </a:r>
            <a:r>
              <a:rPr lang="en-US" altLang="en-US" sz="2400" smtClean="0"/>
              <a:t>: If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1 </a:t>
            </a:r>
            <a:r>
              <a:rPr lang="en-US" altLang="en-US" sz="2400" smtClean="0"/>
              <a:t>and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2 </a:t>
            </a:r>
            <a:r>
              <a:rPr lang="en-US" altLang="en-US" sz="2400" smtClean="0"/>
              <a:t>are regexes, then (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 | e</a:t>
            </a:r>
            <a:r>
              <a:rPr lang="en-US" altLang="en-US" sz="2400" i="1" baseline="-25000" smtClean="0"/>
              <a:t>2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) is a regex that matches whatever either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 or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2 </a:t>
            </a:r>
            <a:r>
              <a:rPr lang="en-US" altLang="en-US" sz="2400" smtClean="0"/>
              <a:t>matches.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Concatenation</a:t>
            </a:r>
            <a:r>
              <a:rPr lang="en-US" altLang="en-US" sz="2400" smtClean="0"/>
              <a:t>: If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1 </a:t>
            </a:r>
            <a:r>
              <a:rPr lang="en-US" altLang="en-US" sz="2400" smtClean="0"/>
              <a:t>and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2 </a:t>
            </a:r>
            <a:r>
              <a:rPr lang="en-US" altLang="en-US" sz="2400" smtClean="0"/>
              <a:t>are regexes, then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2 </a:t>
            </a:r>
            <a:r>
              <a:rPr lang="en-US" altLang="en-US" sz="2400" smtClean="0"/>
              <a:t>is a regex that matches a string that consists of a substring that matches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 immediately followed by a substring that matches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2 </a:t>
            </a: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Repetition</a:t>
            </a:r>
            <a:r>
              <a:rPr lang="en-US" altLang="en-US" sz="2400" smtClean="0"/>
              <a:t> (Kleene closure): If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 is a regex, then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* is a regex that matches a sequence of zero or more strings that match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578B5F-F978-4BAE-8984-1CA6695BB31C}" type="slidenum">
              <a:rPr lang="en-US" altLang="en-US" sz="1200">
                <a:latin typeface="Helvetica" pitchFamily="34" charset="0"/>
              </a:rPr>
              <a:pPr eaLnBrk="1" hangingPunct="1"/>
              <a:t>18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 Expression Examples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chemeClr val="accent1"/>
                </a:solidFill>
              </a:rPr>
              <a:t>(u|e)nabl(e|ing)</a:t>
            </a:r>
            <a:r>
              <a:rPr lang="en-US" altLang="en-US" sz="2800" smtClean="0"/>
              <a:t> matches</a:t>
            </a:r>
          </a:p>
          <a:p>
            <a:pPr lvl="1" eaLnBrk="1" hangingPunct="1"/>
            <a:r>
              <a:rPr lang="en-US" altLang="en-US" sz="2400" smtClean="0"/>
              <a:t>unable</a:t>
            </a:r>
          </a:p>
          <a:p>
            <a:pPr lvl="1" eaLnBrk="1" hangingPunct="1"/>
            <a:r>
              <a:rPr lang="en-US" altLang="en-US" sz="2400" smtClean="0"/>
              <a:t>unabling</a:t>
            </a:r>
          </a:p>
          <a:p>
            <a:pPr lvl="1" eaLnBrk="1" hangingPunct="1"/>
            <a:r>
              <a:rPr lang="en-US" altLang="en-US" sz="2400" smtClean="0"/>
              <a:t>enable</a:t>
            </a:r>
          </a:p>
          <a:p>
            <a:pPr lvl="1" eaLnBrk="1" hangingPunct="1"/>
            <a:r>
              <a:rPr lang="en-US" altLang="en-US" sz="2400" smtClean="0"/>
              <a:t>enabling</a:t>
            </a:r>
          </a:p>
          <a:p>
            <a:pPr eaLnBrk="1" hangingPunct="1"/>
            <a:r>
              <a:rPr lang="en-US" altLang="en-US" sz="2800" smtClean="0">
                <a:solidFill>
                  <a:schemeClr val="accent1"/>
                </a:solidFill>
              </a:rPr>
              <a:t>(un|en)*</a:t>
            </a:r>
            <a:r>
              <a:rPr lang="en-US" altLang="en-US" sz="2800" smtClean="0"/>
              <a:t>able matches</a:t>
            </a:r>
          </a:p>
          <a:p>
            <a:pPr lvl="1" eaLnBrk="1" hangingPunct="1"/>
            <a:r>
              <a:rPr lang="en-US" altLang="en-US" sz="2400" smtClean="0"/>
              <a:t>able</a:t>
            </a:r>
          </a:p>
          <a:p>
            <a:pPr lvl="1" eaLnBrk="1" hangingPunct="1"/>
            <a:r>
              <a:rPr lang="en-US" altLang="en-US" sz="2400" smtClean="0"/>
              <a:t>unable</a:t>
            </a:r>
          </a:p>
          <a:p>
            <a:pPr lvl="1" eaLnBrk="1" hangingPunct="1"/>
            <a:r>
              <a:rPr lang="en-US" altLang="en-US" sz="2400" smtClean="0"/>
              <a:t>unenable</a:t>
            </a:r>
          </a:p>
          <a:p>
            <a:pPr lvl="1" eaLnBrk="1" hangingPunct="1"/>
            <a:r>
              <a:rPr lang="en-US" altLang="en-US" sz="2400" smtClean="0"/>
              <a:t>enununenable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9752E4-7362-49B0-8BAD-8710AC99C348}" type="slidenum">
              <a:rPr lang="en-US" altLang="en-US" sz="1200">
                <a:latin typeface="Helvetica" pitchFamily="34" charset="0"/>
              </a:rPr>
              <a:pPr eaLnBrk="1" hangingPunct="1"/>
              <a:t>19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Enhanced Regex’s (Perl)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Special terms for common sets of characters, such as alphabetic or numeric or general “wildcard”.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Special repetition operator (</a:t>
            </a:r>
            <a:r>
              <a:rPr lang="en-US" altLang="en-US" sz="2800" smtClean="0">
                <a:solidFill>
                  <a:srgbClr val="FF0000"/>
                </a:solidFill>
              </a:rPr>
              <a:t>+</a:t>
            </a:r>
            <a:r>
              <a:rPr lang="en-US" altLang="en-US" sz="2800" smtClean="0"/>
              <a:t>) for 1 or more occurrences.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Special optional operator (</a:t>
            </a:r>
            <a:r>
              <a:rPr lang="en-US" altLang="en-US" sz="2800" smtClean="0">
                <a:solidFill>
                  <a:srgbClr val="FF0000"/>
                </a:solidFill>
              </a:rPr>
              <a:t>?</a:t>
            </a:r>
            <a:r>
              <a:rPr lang="en-US" altLang="en-US" sz="2800" smtClean="0"/>
              <a:t>) for 0 or 1 occurrences.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Special repetition operator for specific range of number of occurrences: </a:t>
            </a:r>
            <a:r>
              <a:rPr lang="en-US" altLang="en-US" sz="2800" smtClean="0">
                <a:solidFill>
                  <a:srgbClr val="FF0000"/>
                </a:solidFill>
              </a:rPr>
              <a:t>{min,max}</a:t>
            </a:r>
            <a:r>
              <a:rPr lang="en-US" altLang="en-US" sz="28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A{1,5}  One to five A’s.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A{5,}    Five or more A’s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A{5}     Exactly five A’s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7527C4-36A4-4F75-81D8-7D22561BB9C6}" type="slidenum">
              <a:rPr lang="en-US" altLang="en-US" sz="1200">
                <a:latin typeface="Helvetica" pitchFamily="34" charset="0"/>
              </a:rPr>
              <a:pPr eaLnBrk="1" hangingPunct="1"/>
              <a:t>2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Queries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pPr eaLnBrk="1" hangingPunct="1"/>
            <a:r>
              <a:rPr lang="en-US" altLang="en-US" smtClean="0"/>
              <a:t>Keywords combined with Boolean operators:</a:t>
            </a:r>
          </a:p>
          <a:p>
            <a:pPr lvl="1" eaLnBrk="1" hangingPunct="1"/>
            <a:r>
              <a:rPr lang="en-US" altLang="en-US" smtClean="0"/>
              <a:t>OR:  (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OR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AND: (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AND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BUT: (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BUT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) Satisfy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but </a:t>
            </a:r>
            <a:r>
              <a:rPr lang="en-US" altLang="en-US" b="1" smtClean="0"/>
              <a:t>not</a:t>
            </a:r>
            <a:r>
              <a:rPr lang="en-US" altLang="en-US" smtClean="0"/>
              <a:t>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2</a:t>
            </a:r>
          </a:p>
          <a:p>
            <a:pPr eaLnBrk="1" hangingPunct="1"/>
            <a:r>
              <a:rPr lang="en-US" altLang="en-US" smtClean="0"/>
              <a:t>Negation only allowed using BUT to allow efficient use of inverted index by filtering another efficiently retrievable set.</a:t>
            </a:r>
          </a:p>
          <a:p>
            <a:pPr eaLnBrk="1" hangingPunct="1"/>
            <a:r>
              <a:rPr lang="en-US" altLang="en-US" smtClean="0"/>
              <a:t>Naïve users have trouble with Boolean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66B851-48E0-4277-83A6-1BFA6AA9A861}" type="slidenum">
              <a:rPr lang="en-US" altLang="en-US" sz="1200">
                <a:latin typeface="Helvetica" pitchFamily="34" charset="0"/>
              </a:rPr>
              <a:pPr eaLnBrk="1" hangingPunct="1"/>
              <a:t>20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Perl Regex’s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Character classes: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\w</a:t>
            </a:r>
            <a:r>
              <a:rPr lang="en-US" altLang="en-US" smtClean="0"/>
              <a:t> (word char) Any alpha-numeric (not: </a:t>
            </a:r>
            <a:r>
              <a:rPr lang="en-US" altLang="en-US" smtClean="0">
                <a:solidFill>
                  <a:srgbClr val="FF0000"/>
                </a:solidFill>
              </a:rPr>
              <a:t>\W</a:t>
            </a:r>
            <a:r>
              <a:rPr lang="en-US" alt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\d</a:t>
            </a:r>
            <a:r>
              <a:rPr lang="en-US" altLang="en-US" smtClean="0"/>
              <a:t> (digit char) Any digit (not: </a:t>
            </a:r>
            <a:r>
              <a:rPr lang="en-US" altLang="en-US" smtClean="0">
                <a:solidFill>
                  <a:srgbClr val="FF0000"/>
                </a:solidFill>
              </a:rPr>
              <a:t>\D</a:t>
            </a:r>
            <a:r>
              <a:rPr lang="en-US" alt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\s</a:t>
            </a:r>
            <a:r>
              <a:rPr lang="en-US" altLang="en-US" smtClean="0"/>
              <a:t> (space char) Any whitespace (not: </a:t>
            </a:r>
            <a:r>
              <a:rPr lang="en-US" altLang="en-US" smtClean="0">
                <a:solidFill>
                  <a:srgbClr val="FF0000"/>
                </a:solidFill>
              </a:rPr>
              <a:t>\S</a:t>
            </a:r>
            <a:r>
              <a:rPr lang="en-US" alt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.</a:t>
            </a:r>
            <a:r>
              <a:rPr lang="en-US" altLang="en-US" smtClean="0"/>
              <a:t>   (wildcard) Anything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Anchor points: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\b</a:t>
            </a:r>
            <a:r>
              <a:rPr lang="en-US" altLang="en-US" smtClean="0"/>
              <a:t> (boundary) Word boundary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^</a:t>
            </a:r>
            <a:r>
              <a:rPr lang="en-US" altLang="en-US" smtClean="0"/>
              <a:t>  Beginning of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$</a:t>
            </a:r>
            <a:r>
              <a:rPr lang="en-US" altLang="en-US" smtClean="0"/>
              <a:t>  End of string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7E76D7-11EE-4D02-9DDC-BFB06824DB73}" type="slidenum">
              <a:rPr lang="en-US" altLang="en-US" sz="1200">
                <a:latin typeface="Helvetica" pitchFamily="34" charset="0"/>
              </a:rPr>
              <a:pPr eaLnBrk="1" hangingPunct="1"/>
              <a:t>21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Perl Regex Examples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U.S. phone number with optional area code:</a:t>
            </a:r>
          </a:p>
          <a:p>
            <a:pPr lvl="1" eaLnBrk="1" hangingPunct="1"/>
            <a:r>
              <a:rPr lang="en-US" altLang="en-US" smtClean="0"/>
              <a:t>/\b(\(\d{3}\)\s?)?\d{3}-\d{4}\b/</a:t>
            </a:r>
          </a:p>
          <a:p>
            <a:pPr eaLnBrk="1" hangingPunct="1"/>
            <a:r>
              <a:rPr lang="en-US" altLang="en-US" smtClean="0"/>
              <a:t>Email address:</a:t>
            </a:r>
          </a:p>
          <a:p>
            <a:pPr lvl="1" eaLnBrk="1" hangingPunct="1"/>
            <a:r>
              <a:rPr lang="en-US" altLang="en-US" smtClean="0"/>
              <a:t>/\b\S+@\S+(\.com|\.edu|\.gov|\.org|\.net)\b/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rgbClr val="CC0000"/>
                </a:solidFill>
              </a:rPr>
              <a:t>Note:  Perl regex’s supported in java.util.regex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B09DE9-C741-4A14-A2A8-0C790DE434DF}" type="slidenum">
              <a:rPr lang="en-US" altLang="en-US" sz="1200">
                <a:latin typeface="Helvetica" pitchFamily="34" charset="0"/>
              </a:rPr>
              <a:pPr eaLnBrk="1" hangingPunct="1"/>
              <a:t>22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Structural Queries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altLang="en-US" smtClean="0"/>
              <a:t>Assumes documents have structure that can be exploited in search.</a:t>
            </a:r>
          </a:p>
          <a:p>
            <a:pPr eaLnBrk="1" hangingPunct="1"/>
            <a:r>
              <a:rPr lang="en-US" altLang="en-US" smtClean="0"/>
              <a:t>Structure could be:</a:t>
            </a:r>
          </a:p>
          <a:p>
            <a:pPr lvl="1" eaLnBrk="1" hangingPunct="1"/>
            <a:r>
              <a:rPr lang="en-US" altLang="en-US" smtClean="0"/>
              <a:t>Fixed set of fields, e.g. title, author, abstract, etc.</a:t>
            </a:r>
          </a:p>
          <a:p>
            <a:pPr lvl="1" eaLnBrk="1" hangingPunct="1"/>
            <a:r>
              <a:rPr lang="en-US" altLang="en-US" smtClean="0"/>
              <a:t>Hierarchical (recursive) tree structure:</a:t>
            </a:r>
          </a:p>
        </p:txBody>
      </p:sp>
      <p:sp>
        <p:nvSpPr>
          <p:cNvPr id="34821" name="Oval 6"/>
          <p:cNvSpPr>
            <a:spLocks noChangeArrowheads="1"/>
          </p:cNvSpPr>
          <p:nvPr/>
        </p:nvSpPr>
        <p:spPr bwMode="auto">
          <a:xfrm>
            <a:off x="2806700" y="4684713"/>
            <a:ext cx="1250950" cy="5365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chapter</a:t>
            </a:r>
          </a:p>
        </p:txBody>
      </p:sp>
      <p:sp>
        <p:nvSpPr>
          <p:cNvPr id="34822" name="Oval 9"/>
          <p:cNvSpPr>
            <a:spLocks noChangeArrowheads="1"/>
          </p:cNvSpPr>
          <p:nvPr/>
        </p:nvSpPr>
        <p:spPr bwMode="auto">
          <a:xfrm>
            <a:off x="2362200" y="5334000"/>
            <a:ext cx="750888" cy="5365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title</a:t>
            </a:r>
          </a:p>
        </p:txBody>
      </p:sp>
      <p:sp>
        <p:nvSpPr>
          <p:cNvPr id="34823" name="Oval 11"/>
          <p:cNvSpPr>
            <a:spLocks noChangeArrowheads="1"/>
          </p:cNvSpPr>
          <p:nvPr/>
        </p:nvSpPr>
        <p:spPr bwMode="auto">
          <a:xfrm>
            <a:off x="3352800" y="5334000"/>
            <a:ext cx="1209675" cy="5365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section</a:t>
            </a:r>
          </a:p>
        </p:txBody>
      </p:sp>
      <p:sp>
        <p:nvSpPr>
          <p:cNvPr id="34824" name="Oval 13"/>
          <p:cNvSpPr>
            <a:spLocks noChangeArrowheads="1"/>
          </p:cNvSpPr>
          <p:nvPr/>
        </p:nvSpPr>
        <p:spPr bwMode="auto">
          <a:xfrm>
            <a:off x="4724400" y="5334000"/>
            <a:ext cx="750888" cy="5365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title</a:t>
            </a:r>
          </a:p>
        </p:txBody>
      </p:sp>
      <p:sp>
        <p:nvSpPr>
          <p:cNvPr id="34825" name="Oval 14"/>
          <p:cNvSpPr>
            <a:spLocks noChangeArrowheads="1"/>
          </p:cNvSpPr>
          <p:nvPr/>
        </p:nvSpPr>
        <p:spPr bwMode="auto">
          <a:xfrm>
            <a:off x="5715000" y="5334000"/>
            <a:ext cx="1209675" cy="5365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section</a:t>
            </a:r>
          </a:p>
        </p:txBody>
      </p:sp>
      <p:sp>
        <p:nvSpPr>
          <p:cNvPr id="34826" name="Oval 15"/>
          <p:cNvSpPr>
            <a:spLocks noChangeArrowheads="1"/>
          </p:cNvSpPr>
          <p:nvPr/>
        </p:nvSpPr>
        <p:spPr bwMode="auto">
          <a:xfrm>
            <a:off x="2971800" y="6019800"/>
            <a:ext cx="750888" cy="5365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title</a:t>
            </a:r>
          </a:p>
        </p:txBody>
      </p:sp>
      <p:sp>
        <p:nvSpPr>
          <p:cNvPr id="34827" name="Oval 16"/>
          <p:cNvSpPr>
            <a:spLocks noChangeArrowheads="1"/>
          </p:cNvSpPr>
          <p:nvPr/>
        </p:nvSpPr>
        <p:spPr bwMode="auto">
          <a:xfrm>
            <a:off x="3810000" y="6019800"/>
            <a:ext cx="1708150" cy="5365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subsection</a:t>
            </a:r>
          </a:p>
        </p:txBody>
      </p:sp>
      <p:sp>
        <p:nvSpPr>
          <p:cNvPr id="34828" name="Line 18"/>
          <p:cNvSpPr>
            <a:spLocks noChangeShapeType="1"/>
          </p:cNvSpPr>
          <p:nvPr/>
        </p:nvSpPr>
        <p:spPr bwMode="auto">
          <a:xfrm flipH="1">
            <a:off x="38100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29" name="Line 19"/>
          <p:cNvSpPr>
            <a:spLocks noChangeShapeType="1"/>
          </p:cNvSpPr>
          <p:nvPr/>
        </p:nvSpPr>
        <p:spPr bwMode="auto">
          <a:xfrm>
            <a:off x="4876800" y="4495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0" name="Line 20"/>
          <p:cNvSpPr>
            <a:spLocks noChangeShapeType="1"/>
          </p:cNvSpPr>
          <p:nvPr/>
        </p:nvSpPr>
        <p:spPr bwMode="auto">
          <a:xfrm flipV="1">
            <a:off x="2971800" y="51816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1" name="Line 21"/>
          <p:cNvSpPr>
            <a:spLocks noChangeShapeType="1"/>
          </p:cNvSpPr>
          <p:nvPr/>
        </p:nvSpPr>
        <p:spPr bwMode="auto">
          <a:xfrm>
            <a:off x="3733800" y="52578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2" name="Line 22"/>
          <p:cNvSpPr>
            <a:spLocks noChangeShapeType="1"/>
          </p:cNvSpPr>
          <p:nvPr/>
        </p:nvSpPr>
        <p:spPr bwMode="auto">
          <a:xfrm>
            <a:off x="3733800" y="5181600"/>
            <a:ext cx="76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3" name="Line 23"/>
          <p:cNvSpPr>
            <a:spLocks noChangeShapeType="1"/>
          </p:cNvSpPr>
          <p:nvPr/>
        </p:nvSpPr>
        <p:spPr bwMode="auto">
          <a:xfrm flipH="1">
            <a:off x="3505200" y="57912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4" name="Line 24"/>
          <p:cNvSpPr>
            <a:spLocks noChangeShapeType="1"/>
          </p:cNvSpPr>
          <p:nvPr/>
        </p:nvSpPr>
        <p:spPr bwMode="auto">
          <a:xfrm>
            <a:off x="4343400" y="57912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5" name="Line 25"/>
          <p:cNvSpPr>
            <a:spLocks noChangeShapeType="1"/>
          </p:cNvSpPr>
          <p:nvPr/>
        </p:nvSpPr>
        <p:spPr bwMode="auto">
          <a:xfrm flipH="1">
            <a:off x="5257800" y="51816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6" name="Line 26"/>
          <p:cNvSpPr>
            <a:spLocks noChangeShapeType="1"/>
          </p:cNvSpPr>
          <p:nvPr/>
        </p:nvSpPr>
        <p:spPr bwMode="auto">
          <a:xfrm>
            <a:off x="5867400" y="51054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7" name="Oval 8"/>
          <p:cNvSpPr>
            <a:spLocks noChangeArrowheads="1"/>
          </p:cNvSpPr>
          <p:nvPr/>
        </p:nvSpPr>
        <p:spPr bwMode="auto">
          <a:xfrm>
            <a:off x="4953000" y="4648200"/>
            <a:ext cx="1250950" cy="5365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chapter</a:t>
            </a:r>
          </a:p>
        </p:txBody>
      </p:sp>
      <p:sp>
        <p:nvSpPr>
          <p:cNvPr id="34838" name="Oval 4"/>
          <p:cNvSpPr>
            <a:spLocks noChangeArrowheads="1"/>
          </p:cNvSpPr>
          <p:nvPr/>
        </p:nvSpPr>
        <p:spPr bwMode="auto">
          <a:xfrm>
            <a:off x="4038600" y="4114800"/>
            <a:ext cx="914400" cy="5365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ED5818-95C0-4E20-851B-26B0FC53E84C}" type="slidenum">
              <a:rPr lang="en-US" altLang="en-US" sz="1200">
                <a:latin typeface="Helvetica" pitchFamily="34" charset="0"/>
              </a:rPr>
              <a:pPr eaLnBrk="1" hangingPunct="1"/>
              <a:t>23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Queries with Structure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 queries for text appearing in specific fields:</a:t>
            </a:r>
          </a:p>
          <a:p>
            <a:pPr lvl="1" eaLnBrk="1" hangingPunct="1"/>
            <a:r>
              <a:rPr lang="en-US" altLang="en-US" smtClean="0"/>
              <a:t>“nuclear fusion” appearing in a chapter title</a:t>
            </a:r>
          </a:p>
          <a:p>
            <a:pPr eaLnBrk="1" hangingPunct="1"/>
            <a:r>
              <a:rPr lang="en-US" altLang="en-US" smtClean="0"/>
              <a:t>SFQL: Relational database query language SQL enhanced with “full text” search.</a:t>
            </a:r>
          </a:p>
          <a:p>
            <a:pPr lvl="1" eaLnBrk="1" hangingPunct="1"/>
            <a:r>
              <a:rPr lang="en-US" altLang="en-US" smtClean="0"/>
              <a:t>Select abstract from journal.papers where                  author contains “Teller” and                           title contains “nuclear fusion” and                              date &lt; 1/1/1950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10FD16-C7BA-4F05-B16B-127849A92971}" type="slidenum">
              <a:rPr lang="en-US" altLang="en-US" sz="1200">
                <a:latin typeface="Helvetica" pitchFamily="34" charset="0"/>
              </a:rPr>
              <a:pPr eaLnBrk="1" hangingPunct="1"/>
              <a:t>3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Retrieval with Inverted Indices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Primitive keyword</a:t>
            </a:r>
            <a:r>
              <a:rPr lang="en-US" altLang="en-US" smtClean="0"/>
              <a:t>: Retrieve containing documents using the inverted index.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OR</a:t>
            </a:r>
            <a:r>
              <a:rPr lang="en-US" altLang="en-US" smtClean="0"/>
              <a:t>:  Recursively retrieve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and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and take union of results.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AND</a:t>
            </a:r>
            <a:r>
              <a:rPr lang="en-US" altLang="en-US" smtClean="0"/>
              <a:t>: Recursively retrieve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and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and take intersection of results.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BUT</a:t>
            </a:r>
            <a:r>
              <a:rPr lang="en-US" altLang="en-US" smtClean="0"/>
              <a:t>: Recursively retrieve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and </a:t>
            </a:r>
            <a:r>
              <a:rPr lang="en-US" altLang="en-US" i="1" smtClean="0"/>
              <a:t>e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and take set difference of results.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49040A-FD6B-4215-BB51-B9BDA41AB54D}" type="slidenum">
              <a:rPr lang="en-US" altLang="en-US" sz="1200">
                <a:latin typeface="Helvetica" pitchFamily="34" charset="0"/>
              </a:rPr>
              <a:pPr eaLnBrk="1" hangingPunct="1"/>
              <a:t>4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“Natural Language” Queries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Full text queries as arbitrary strings.</a:t>
            </a:r>
          </a:p>
          <a:p>
            <a:pPr eaLnBrk="1" hangingPunct="1"/>
            <a:r>
              <a:rPr lang="en-US" altLang="en-US" smtClean="0"/>
              <a:t>Typically just treated as a bag-of-words for a vector-space model.</a:t>
            </a:r>
          </a:p>
          <a:p>
            <a:pPr eaLnBrk="1" hangingPunct="1"/>
            <a:r>
              <a:rPr lang="en-US" altLang="en-US" smtClean="0"/>
              <a:t>Typically processed using standard vector-space retrieval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03EE73-5D5B-4D91-A3C5-3A3CFB97033C}" type="slidenum">
              <a:rPr lang="en-US" altLang="en-US" sz="1200">
                <a:latin typeface="Helvetica" pitchFamily="34" charset="0"/>
              </a:rPr>
              <a:pPr eaLnBrk="1" hangingPunct="1"/>
              <a:t>5</a:t>
            </a:fld>
            <a:endParaRPr lang="en-US" altLang="en-US" sz="1200"/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Phrasal Queries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Retrieve documents with a specific phrase (ordered list of contiguous words)</a:t>
            </a:r>
          </a:p>
          <a:p>
            <a:pPr lvl="1" eaLnBrk="1" hangingPunct="1"/>
            <a:r>
              <a:rPr lang="en-US" altLang="en-US" smtClean="0"/>
              <a:t>“information theory”</a:t>
            </a:r>
          </a:p>
          <a:p>
            <a:pPr eaLnBrk="1" hangingPunct="1"/>
            <a:r>
              <a:rPr lang="en-US" altLang="en-US" smtClean="0"/>
              <a:t>May allow intervening stop words and/or stemming.</a:t>
            </a:r>
          </a:p>
          <a:p>
            <a:pPr lvl="1" eaLnBrk="1" hangingPunct="1"/>
            <a:r>
              <a:rPr lang="en-US" altLang="en-US" smtClean="0"/>
              <a:t>“buy camera” matches:                                     “buy a camera”                                                 “buying the cameras”                                                etc.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D2D8A6-E2C9-4E33-9CC5-FB6D864FC8FA}" type="slidenum">
              <a:rPr lang="en-US" altLang="en-US" sz="1200">
                <a:latin typeface="Helvetica" pitchFamily="34" charset="0"/>
              </a:rPr>
              <a:pPr eaLnBrk="1" hangingPunct="1"/>
              <a:t>6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Phrasal Retrieval with Inverted Indices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Must have an inverted index that also stores </a:t>
            </a:r>
            <a:r>
              <a:rPr lang="en-US" altLang="en-US" i="1" smtClean="0"/>
              <a:t>positions</a:t>
            </a:r>
            <a:r>
              <a:rPr lang="en-US" altLang="en-US" smtClean="0"/>
              <a:t> of each keyword in a document.</a:t>
            </a:r>
          </a:p>
          <a:p>
            <a:pPr eaLnBrk="1" hangingPunct="1"/>
            <a:r>
              <a:rPr lang="en-US" altLang="en-US" smtClean="0"/>
              <a:t>Retrieve documents and positions for each individual word, intersect documents, and then finally check for ordered contiguity of keyword positions.</a:t>
            </a:r>
          </a:p>
          <a:p>
            <a:pPr eaLnBrk="1" hangingPunct="1"/>
            <a:r>
              <a:rPr lang="en-US" altLang="en-US" smtClean="0"/>
              <a:t>Best to start contiguity check with the least common word in the phrase.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79C183-C092-4E5C-89DE-0163E6CC25C8}" type="slidenum">
              <a:rPr lang="en-US" altLang="en-US" sz="1200">
                <a:latin typeface="Helvetica" pitchFamily="34" charset="0"/>
              </a:rPr>
              <a:pPr eaLnBrk="1" hangingPunct="1"/>
              <a:t>7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Phrasal Search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smtClean="0"/>
              <a:t>Find set of documents </a:t>
            </a:r>
            <a:r>
              <a:rPr lang="en-US" altLang="en-US" sz="2000" i="1" smtClean="0"/>
              <a:t>D</a:t>
            </a:r>
            <a:r>
              <a:rPr lang="en-US" altLang="en-US" sz="2000" smtClean="0"/>
              <a:t> in which all keywords (</a:t>
            </a:r>
            <a:r>
              <a:rPr lang="en-US" altLang="en-US" sz="2000" i="1" smtClean="0"/>
              <a:t>k</a:t>
            </a:r>
            <a:r>
              <a:rPr lang="en-US" altLang="en-US" sz="2000" i="1" baseline="-25000" smtClean="0"/>
              <a:t>1</a:t>
            </a:r>
            <a:r>
              <a:rPr lang="en-US" altLang="en-US" sz="2000" smtClean="0"/>
              <a:t>…</a:t>
            </a:r>
            <a:r>
              <a:rPr lang="en-US" altLang="en-US" sz="2000" i="1" smtClean="0"/>
              <a:t>k</a:t>
            </a:r>
            <a:r>
              <a:rPr lang="en-US" altLang="en-US" sz="2000" i="1" baseline="-25000" smtClean="0"/>
              <a:t>m</a:t>
            </a:r>
            <a:r>
              <a:rPr lang="en-US" altLang="en-US" sz="2000" smtClean="0"/>
              <a:t>) in phrase occur (using AND query processing).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Intitialize empty set, </a:t>
            </a:r>
            <a:r>
              <a:rPr lang="en-US" altLang="en-US" sz="2000" i="1" smtClean="0"/>
              <a:t>R</a:t>
            </a:r>
            <a:r>
              <a:rPr lang="en-US" altLang="en-US" sz="2000" smtClean="0"/>
              <a:t>, of retrieved documents.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For each document, </a:t>
            </a:r>
            <a:r>
              <a:rPr lang="en-US" altLang="en-US" sz="2000" i="1" smtClean="0"/>
              <a:t>d</a:t>
            </a:r>
            <a:r>
              <a:rPr lang="en-US" altLang="en-US" sz="2000" smtClean="0"/>
              <a:t>, in </a:t>
            </a:r>
            <a:r>
              <a:rPr lang="en-US" altLang="en-US" sz="2000" i="1" smtClean="0"/>
              <a:t>D</a:t>
            </a:r>
            <a:r>
              <a:rPr lang="en-US" altLang="en-US" sz="200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Get array,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i </a:t>
            </a:r>
            <a:r>
              <a:rPr lang="en-US" altLang="en-US" sz="2000" smtClean="0"/>
              <a:t>,of positions of occurrences for each </a:t>
            </a:r>
            <a:r>
              <a:rPr lang="en-US" altLang="en-US" sz="2000" i="1" smtClean="0"/>
              <a:t>k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in </a:t>
            </a:r>
            <a:r>
              <a:rPr lang="en-US" altLang="en-US" sz="2000" i="1" smtClean="0"/>
              <a:t>d</a:t>
            </a:r>
            <a:endParaRPr lang="en-US" altLang="en-US" sz="2000" i="1" baseline="-25000" smtClean="0"/>
          </a:p>
          <a:p>
            <a:pPr eaLnBrk="1" hangingPunct="1">
              <a:buFontTx/>
              <a:buNone/>
            </a:pPr>
            <a:r>
              <a:rPr lang="en-US" altLang="en-US" sz="2000" i="1" baseline="-25000" smtClean="0"/>
              <a:t>        </a:t>
            </a:r>
            <a:r>
              <a:rPr lang="en-US" altLang="en-US" sz="2000" smtClean="0"/>
              <a:t>Find shortest array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s</a:t>
            </a:r>
            <a:r>
              <a:rPr lang="en-US" altLang="en-US" sz="2000" smtClean="0"/>
              <a:t> of the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’s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For each position 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 of keyword </a:t>
            </a:r>
            <a:r>
              <a:rPr lang="en-US" altLang="en-US" sz="2000" i="1" smtClean="0"/>
              <a:t>k</a:t>
            </a:r>
            <a:r>
              <a:rPr lang="en-US" altLang="en-US" sz="2000" i="1" baseline="-25000" smtClean="0"/>
              <a:t>s </a:t>
            </a:r>
            <a:r>
              <a:rPr lang="en-US" altLang="en-US" sz="2000" smtClean="0"/>
              <a:t>in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s</a:t>
            </a:r>
            <a:endParaRPr lang="en-US" altLang="en-US" sz="2000" smtClean="0"/>
          </a:p>
          <a:p>
            <a:pPr eaLnBrk="1" hangingPunct="1">
              <a:buFontTx/>
              <a:buNone/>
            </a:pPr>
            <a:r>
              <a:rPr lang="en-US" altLang="en-US" sz="2000" smtClean="0"/>
              <a:t>          For each keyword </a:t>
            </a:r>
            <a:r>
              <a:rPr lang="en-US" altLang="en-US" sz="2000" i="1" smtClean="0"/>
              <a:t>k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except </a:t>
            </a:r>
            <a:r>
              <a:rPr lang="en-US" altLang="en-US" sz="2000" i="1" smtClean="0"/>
              <a:t>k</a:t>
            </a:r>
            <a:r>
              <a:rPr lang="en-US" altLang="en-US" sz="2000" i="1" baseline="-25000" smtClean="0"/>
              <a:t>s</a:t>
            </a:r>
            <a:endParaRPr lang="en-US" altLang="en-US" sz="2000" smtClean="0"/>
          </a:p>
          <a:p>
            <a:pPr eaLnBrk="1" hangingPunct="1">
              <a:buFontTx/>
              <a:buNone/>
            </a:pPr>
            <a:r>
              <a:rPr lang="en-US" altLang="en-US" sz="2000" smtClean="0"/>
              <a:t>               Use binary search to find a position (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 – </a:t>
            </a:r>
            <a:r>
              <a:rPr lang="en-US" altLang="en-US" sz="2000" i="1" smtClean="0"/>
              <a:t>s</a:t>
            </a:r>
            <a:r>
              <a:rPr lang="en-US" altLang="en-US" sz="2000" smtClean="0"/>
              <a:t> + </a:t>
            </a:r>
            <a:r>
              <a:rPr lang="en-US" altLang="en-US" sz="2000" i="1" smtClean="0"/>
              <a:t>i</a:t>
            </a:r>
            <a:r>
              <a:rPr lang="en-US" altLang="en-US" sz="2000" smtClean="0"/>
              <a:t>) in the array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i</a:t>
            </a:r>
            <a:endParaRPr lang="en-US" altLang="en-US" sz="2000" smtClean="0"/>
          </a:p>
          <a:p>
            <a:pPr eaLnBrk="1" hangingPunct="1">
              <a:buFontTx/>
              <a:buNone/>
            </a:pPr>
            <a:r>
              <a:rPr lang="en-US" altLang="en-US" sz="2000" smtClean="0"/>
              <a:t>          If correct position for every keyword found, add </a:t>
            </a:r>
            <a:r>
              <a:rPr lang="en-US" altLang="en-US" sz="2000" i="1" smtClean="0"/>
              <a:t>d</a:t>
            </a:r>
            <a:r>
              <a:rPr lang="en-US" altLang="en-US" sz="2000" smtClean="0"/>
              <a:t> to </a:t>
            </a:r>
            <a:r>
              <a:rPr lang="en-US" altLang="en-US" sz="2000" i="1" smtClean="0"/>
              <a:t>R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Return </a:t>
            </a:r>
            <a:r>
              <a:rPr lang="en-US" altLang="en-US" sz="2000" i="1" smtClean="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553AB7-84A2-4D77-877D-CA4110FEFF01}" type="slidenum">
              <a:rPr lang="en-US" altLang="en-US" sz="1200">
                <a:latin typeface="Helvetica" pitchFamily="34" charset="0"/>
              </a:rPr>
              <a:pPr eaLnBrk="1" hangingPunct="1"/>
              <a:t>8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Proximity Queries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of words with specific maximal distance constraints between terms.</a:t>
            </a:r>
          </a:p>
          <a:p>
            <a:pPr eaLnBrk="1" hangingPunct="1"/>
            <a:r>
              <a:rPr lang="en-US" altLang="en-US" smtClean="0"/>
              <a:t>Example: “dogs” and “race” within 4 words           match “…dogs will begin the race…”</a:t>
            </a:r>
          </a:p>
          <a:p>
            <a:pPr eaLnBrk="1" hangingPunct="1"/>
            <a:r>
              <a:rPr lang="en-US" altLang="en-US" smtClean="0"/>
              <a:t>May also perform stemming and/or not count stop 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B503B7-3CED-45F3-9323-032640322EA3}" type="slidenum">
              <a:rPr lang="en-US" altLang="en-US" sz="1200">
                <a:latin typeface="Helvetica" pitchFamily="34" charset="0"/>
              </a:rPr>
              <a:pPr eaLnBrk="1" hangingPunct="1"/>
              <a:t>9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Proximity Retrieval with Inverted Index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approach similar to phrasal search to find documents in which all keywords are found in a context that satisfies the proximity constraints.</a:t>
            </a:r>
          </a:p>
          <a:p>
            <a:pPr eaLnBrk="1" hangingPunct="1"/>
            <a:r>
              <a:rPr lang="en-US" altLang="en-US" smtClean="0"/>
              <a:t>During binary search for positions of remaining keywords, find closest position of </a:t>
            </a:r>
            <a:r>
              <a:rPr lang="en-US" altLang="en-US" i="1" smtClean="0"/>
              <a:t>k</a:t>
            </a:r>
            <a:r>
              <a:rPr lang="en-US" altLang="en-US" i="1" baseline="-25000" smtClean="0"/>
              <a:t>i</a:t>
            </a:r>
            <a:r>
              <a:rPr lang="en-US" altLang="en-US" i="1" smtClean="0"/>
              <a:t> </a:t>
            </a:r>
            <a:r>
              <a:rPr lang="en-US" altLang="en-US" smtClean="0"/>
              <a:t>to </a:t>
            </a:r>
            <a:r>
              <a:rPr lang="en-US" altLang="en-US" i="1" smtClean="0"/>
              <a:t>p</a:t>
            </a:r>
            <a:r>
              <a:rPr lang="en-US" altLang="en-US" smtClean="0"/>
              <a:t> and check that it is within maximum allowed distance.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5379</TotalTime>
  <Words>1345</Words>
  <Application>Microsoft Office PowerPoint</Application>
  <PresentationFormat>On-screen Show (4:3)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Times New Roman</vt:lpstr>
      <vt:lpstr>Arial</vt:lpstr>
      <vt:lpstr>Helvetica</vt:lpstr>
      <vt:lpstr>models</vt:lpstr>
      <vt:lpstr>  Query Languages  </vt:lpstr>
      <vt:lpstr>Boolean Queries</vt:lpstr>
      <vt:lpstr>Boolean Retrieval with Inverted Indices</vt:lpstr>
      <vt:lpstr>“Natural Language” Queries </vt:lpstr>
      <vt:lpstr>Phrasal Queries</vt:lpstr>
      <vt:lpstr>Phrasal Retrieval with Inverted Indices</vt:lpstr>
      <vt:lpstr>Phrasal Search</vt:lpstr>
      <vt:lpstr>Proximity Queries</vt:lpstr>
      <vt:lpstr>Proximity Retrieval with Inverted Index</vt:lpstr>
      <vt:lpstr>Pattern Matching</vt:lpstr>
      <vt:lpstr>Allowing Errors</vt:lpstr>
      <vt:lpstr>Edit (Levenstein) Distance</vt:lpstr>
      <vt:lpstr>Longest Common Subsequence (LCS)</vt:lpstr>
      <vt:lpstr>Searching for Similar Words</vt:lpstr>
      <vt:lpstr>k-gram Index</vt:lpstr>
      <vt:lpstr>Using a k-gram Index</vt:lpstr>
      <vt:lpstr>Regular Expressions</vt:lpstr>
      <vt:lpstr>Regular Expression Examples</vt:lpstr>
      <vt:lpstr>Enhanced Regex’s (Perl)</vt:lpstr>
      <vt:lpstr>Perl Regex’s</vt:lpstr>
      <vt:lpstr>Perl Regex Examples</vt:lpstr>
      <vt:lpstr>Structural Queries</vt:lpstr>
      <vt:lpstr>Queries with Structure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Zhixiang Chen</cp:lastModifiedBy>
  <cp:revision>57</cp:revision>
  <cp:lastPrinted>1601-01-01T00:00:00Z</cp:lastPrinted>
  <dcterms:created xsi:type="dcterms:W3CDTF">2001-05-20T22:11:52Z</dcterms:created>
  <dcterms:modified xsi:type="dcterms:W3CDTF">2019-06-12T18:00:33Z</dcterms:modified>
</cp:coreProperties>
</file>