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60" r:id="rId5"/>
    <p:sldId id="259" r:id="rId6"/>
    <p:sldId id="261" r:id="rId7"/>
    <p:sldId id="30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8" r:id="rId29"/>
    <p:sldId id="284" r:id="rId30"/>
    <p:sldId id="285" r:id="rId31"/>
    <p:sldId id="286" r:id="rId32"/>
    <p:sldId id="287" r:id="rId33"/>
    <p:sldId id="290" r:id="rId34"/>
    <p:sldId id="296" r:id="rId35"/>
    <p:sldId id="291" r:id="rId36"/>
    <p:sldId id="289" r:id="rId37"/>
    <p:sldId id="292" r:id="rId38"/>
    <p:sldId id="293" r:id="rId39"/>
    <p:sldId id="295" r:id="rId40"/>
    <p:sldId id="299" r:id="rId41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3399"/>
    <a:srgbClr val="006600"/>
    <a:srgbClr val="FF0000"/>
    <a:srgbClr val="00FFFF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93613-9908-464B-A5A7-2901DBDC1D42}" v="3" dt="2020-06-14T16:43:33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97" d="100"/>
          <a:sy n="97" d="100"/>
        </p:scale>
        <p:origin x="9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.utpa@outlook.com" userId="f745662403d38070" providerId="LiveId" clId="{E8F568B0-E434-4627-A52F-56AF86588330}"/>
    <pc:docChg chg="modSld">
      <pc:chgData name="chen.utpa@outlook.com" userId="f745662403d38070" providerId="LiveId" clId="{E8F568B0-E434-4627-A52F-56AF86588330}" dt="2020-06-14T16:43:44.490" v="7" actId="1076"/>
      <pc:docMkLst>
        <pc:docMk/>
      </pc:docMkLst>
      <pc:sldChg chg="addSp delSp modSp">
        <pc:chgData name="chen.utpa@outlook.com" userId="f745662403d38070" providerId="LiveId" clId="{E8F568B0-E434-4627-A52F-56AF86588330}" dt="2020-06-14T16:43:44.490" v="7" actId="1076"/>
        <pc:sldMkLst>
          <pc:docMk/>
          <pc:sldMk cId="0" sldId="261"/>
        </pc:sldMkLst>
        <pc:picChg chg="add mod">
          <ac:chgData name="chen.utpa@outlook.com" userId="f745662403d38070" providerId="LiveId" clId="{E8F568B0-E434-4627-A52F-56AF86588330}" dt="2020-06-14T16:43:44.490" v="7" actId="1076"/>
          <ac:picMkLst>
            <pc:docMk/>
            <pc:sldMk cId="0" sldId="261"/>
            <ac:picMk id="2" creationId="{F357C850-E56D-432E-ADF2-22EFF39CB231}"/>
          </ac:picMkLst>
        </pc:picChg>
        <pc:picChg chg="del mod">
          <ac:chgData name="chen.utpa@outlook.com" userId="f745662403d38070" providerId="LiveId" clId="{E8F568B0-E434-4627-A52F-56AF86588330}" dt="2020-06-14T16:43:33.324" v="3"/>
          <ac:picMkLst>
            <pc:docMk/>
            <pc:sldMk cId="0" sldId="261"/>
            <ac:picMk id="23557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4C0C47D-4FEE-4469-83E4-31407013C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05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3D869AA-8D90-4C29-900E-98084CD34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61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AD15A7-92AC-4B0C-A9A8-8FE8A616223A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A8D78E0-AE6F-46F8-B050-BBDD65FA9E6A}" type="slidenum">
              <a:rPr lang="en-US" altLang="en-US" sz="1200" smtClean="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EC776E3-96AB-4492-B89A-DA6EE0B1EEEC}" type="slidenum">
              <a:rPr lang="en-US" altLang="en-US" sz="1200" smtClean="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CC3FE43-B0FE-46B9-9008-8DB79DE332F1}" type="slidenum">
              <a:rPr lang="en-US" altLang="en-US" sz="1200" smtClean="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B8CB467-DE3F-47E4-8AD0-F8710F308BE5}" type="slidenum">
              <a:rPr lang="en-US" altLang="en-US" sz="1200" smtClean="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148E63B-D1F8-4769-B9C6-5C6B11E53BEC}" type="slidenum">
              <a:rPr lang="en-US" altLang="en-US" sz="1200" smtClean="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87A459E-E32F-40FA-8AA8-1E05CB908999}" type="slidenum">
              <a:rPr lang="en-US" altLang="en-US" sz="1200" smtClean="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213981A-6B7F-4DC0-A1FE-72C44B7FE76A}" type="slidenum">
              <a:rPr lang="en-US" altLang="en-US" sz="1200" smtClean="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3D406EF-6B8B-4DAC-B86D-65786B4189DC}" type="slidenum">
              <a:rPr lang="en-US" altLang="en-US" sz="1200" smtClean="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D2904A4-D5B1-4ED9-BE97-12A6F9B40500}" type="slidenum">
              <a:rPr lang="en-US" altLang="en-US" sz="1200" smtClean="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61DA7D6-29DA-4F5D-BAD5-25FA877A3E3F}" type="slidenum">
              <a:rPr lang="en-US" altLang="en-US" sz="1200" smtClean="0"/>
              <a:pPr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7DF9A70-0985-4D1D-BB0B-BEC0879D81F8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727353A-523C-439E-BEAE-683E74072C98}" type="slidenum">
              <a:rPr lang="en-US" altLang="en-US" sz="1200" smtClean="0"/>
              <a:pPr eaLnBrk="1" hangingPunct="1"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B8AF5C3-DF12-4C7C-B088-3C41E8F4040D}" type="slidenum">
              <a:rPr lang="en-US" altLang="en-US" sz="1200" smtClean="0"/>
              <a:pPr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5CA2EFE-7EB2-45CF-B694-0051AE3EE512}" type="slidenum">
              <a:rPr lang="en-US" altLang="en-US" sz="1200" smtClean="0"/>
              <a:pPr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1E81DB1-ED19-48BA-9385-99F3D9FF5ADB}" type="slidenum">
              <a:rPr lang="en-US" altLang="en-US" sz="1200" smtClean="0"/>
              <a:pPr eaLnBrk="1" hangingPunct="1"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317955A-B8EB-4876-BA4C-11C3790B9903}" type="slidenum">
              <a:rPr lang="en-US" altLang="en-US" sz="1200" smtClean="0"/>
              <a:pPr eaLnBrk="1" hangingPunct="1"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C17D01B-7734-4369-9587-80BB1FA45554}" type="slidenum">
              <a:rPr lang="en-US" altLang="en-US" sz="1200" smtClean="0"/>
              <a:pPr eaLnBrk="1" hangingPunct="1"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81553FB-DB03-4F36-882E-587622634667}" type="slidenum">
              <a:rPr lang="en-US" altLang="en-US" sz="1200" smtClean="0"/>
              <a:pPr eaLnBrk="1" hangingPunct="1"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ABF7098-B4BB-4901-885F-0441BD122C4F}" type="slidenum">
              <a:rPr lang="en-US" altLang="en-US" sz="1200" smtClean="0"/>
              <a:pPr eaLnBrk="1" hangingPunct="1"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592D716-8693-4DB8-A789-093036A80B90}" type="slidenum">
              <a:rPr lang="en-US" altLang="en-US" sz="1200" smtClean="0"/>
              <a:pPr eaLnBrk="1" hangingPunct="1"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A36D43D-24D8-408F-910A-19DA7B4A4974}" type="slidenum">
              <a:rPr lang="en-US" altLang="en-US" sz="1200" smtClean="0"/>
              <a:pPr eaLnBrk="1" hangingPunct="1"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39D1B9A-8019-4047-A33B-1F2EB94F0D2A}" type="slidenum">
              <a:rPr lang="en-US" altLang="en-US" sz="1200" smtClean="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6889684-BF60-4194-BB39-7096E3E0A00C}" type="slidenum">
              <a:rPr lang="en-US" altLang="en-US" sz="1200" smtClean="0"/>
              <a:pPr eaLnBrk="1" hangingPunct="1"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ACBEE77-1E53-4291-9939-2B84D487EA9A}" type="slidenum">
              <a:rPr lang="en-US" altLang="en-US" sz="1200" smtClean="0"/>
              <a:pPr eaLnBrk="1" hangingPunct="1"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BF363BB-7EB0-485D-8094-36BAC99325B8}" type="slidenum">
              <a:rPr lang="en-US" altLang="en-US" sz="1200" smtClean="0"/>
              <a:pPr eaLnBrk="1" hangingPunct="1"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256A1F3-2B5D-4DD7-9C20-10450BA1CB01}" type="slidenum">
              <a:rPr lang="en-US" altLang="en-US" sz="1200" smtClean="0"/>
              <a:pPr eaLnBrk="1" hangingPunct="1"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7125B12-7DAA-47E1-91A2-E253774AEA5A}" type="slidenum">
              <a:rPr lang="en-US" altLang="en-US" sz="1200" smtClean="0"/>
              <a:pPr eaLnBrk="1" hangingPunct="1"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5EE4B2D-B856-4724-9EB4-58D41E7B07FD}" type="slidenum">
              <a:rPr lang="en-US" altLang="en-US" sz="1200" smtClean="0"/>
              <a:pPr eaLnBrk="1" hangingPunct="1"/>
              <a:t>35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FD49B36-886A-4F71-8114-30D2DCBA3FCA}" type="slidenum">
              <a:rPr lang="en-US" altLang="en-US" sz="1200" smtClean="0"/>
              <a:pPr eaLnBrk="1" hangingPunct="1"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57EA606-9EE6-4E9C-8842-0BD7EEA21338}" type="slidenum">
              <a:rPr lang="en-US" altLang="en-US" sz="1200" smtClean="0"/>
              <a:pPr eaLnBrk="1" hangingPunct="1"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24D4497-DE01-48F9-9B3E-A08AC993584E}" type="slidenum">
              <a:rPr lang="en-US" altLang="en-US" sz="1200" smtClean="0"/>
              <a:pPr eaLnBrk="1" hangingPunct="1"/>
              <a:t>38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C1FB985-52E1-449D-A6A7-AAE6AA849CC2}" type="slidenum">
              <a:rPr lang="en-US" altLang="en-US" sz="1200" smtClean="0"/>
              <a:pPr eaLnBrk="1" hangingPunct="1"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3AECA11-DC66-4022-B551-D5DF8385B31F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D41D3F3-3594-46AA-A42F-68F28756CD3B}" type="slidenum">
              <a:rPr lang="en-US" altLang="en-US" sz="1200" smtClean="0"/>
              <a:pPr eaLnBrk="1" hangingPunct="1"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5F1B434-0A64-4027-A61F-842DD672635B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502186A-6DC0-4FCC-AA1D-2797FE14655C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AB8453F-39EF-4546-9565-A5D561FEC3C1}" type="slidenum">
              <a:rPr lang="en-US" altLang="en-US" sz="1200" smtClean="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CA7773D-B702-4FF3-AA83-F9443A3C6092}" type="slidenum">
              <a:rPr lang="en-US" altLang="en-US" sz="1200" smtClean="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20A4485-4FB3-4ACA-A829-253DA3A2E838}" type="slidenum">
              <a:rPr lang="en-US" altLang="en-US" sz="1200" smtClean="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4144-DF8B-4F08-9D41-583CEE22B30D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59474-491F-4B34-9C48-63F394ED4453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83A1E-D68E-4106-868D-CFEB12A70A40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4974-CD43-47A4-B8F6-FC7196822E67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F4114-7BB3-4E9B-A2AB-8798BE1CE26D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994A8-D410-4269-908E-BCA565BDC02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B18A0-21AF-44AC-ADF6-3671256368AF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CF3FA-9852-4F0F-A71C-948E228A15F9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20477-A6AE-4CEC-8DBA-A7D6889DBCDB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3B92-D055-46B8-B848-B0E09EE86145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ACB8C-02A3-42DB-8CE5-22578820F16A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1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48D37DC3-C4DE-4686-B618-5F8910AD1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C157059-A81F-40FC-8A2F-D02D2A09D689}" type="slidenum">
              <a:rPr lang="en-US" altLang="en-US" sz="1200" smtClean="0">
                <a:latin typeface="Helvetica" pitchFamily="34" charset="0"/>
              </a:rPr>
              <a:pPr eaLnBrk="1" hangingPunct="1"/>
              <a:t>1</a:t>
            </a:fld>
            <a:endParaRPr lang="en-US" altLang="en-US" sz="120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Text Properties and Languages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4EAE4D4-F0BD-4414-9F50-DAE442AE5606}" type="slidenum">
              <a:rPr lang="en-US" altLang="en-US" sz="1200" smtClean="0">
                <a:latin typeface="Helvetica" pitchFamily="34" charset="0"/>
              </a:rPr>
              <a:pPr eaLnBrk="1" hangingPunct="1"/>
              <a:t>10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Occurrence Frequency Data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400"/>
              <a:t>(from B. Croft, UMass)</a:t>
            </a:r>
          </a:p>
        </p:txBody>
      </p:sp>
      <p:pic>
        <p:nvPicPr>
          <p:cNvPr id="25604" name="Picture 5" descr="zipf-stat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783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96FB914-A146-46CD-839D-6FC9547C029A}" type="slidenum">
              <a:rPr lang="en-US" altLang="en-US" sz="1200" smtClean="0">
                <a:latin typeface="Helvetica" pitchFamily="34" charset="0"/>
              </a:rPr>
              <a:pPr eaLnBrk="1" hangingPunct="1"/>
              <a:t>11</a:t>
            </a:fld>
            <a:endParaRPr lang="en-US" altLang="en-US" sz="12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Does Real Data Fit Zipf’s Law?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law of the form </a:t>
            </a:r>
            <a:r>
              <a:rPr lang="en-US" altLang="en-US" i="1"/>
              <a:t>y</a:t>
            </a:r>
            <a:r>
              <a:rPr lang="en-US" altLang="en-US"/>
              <a:t> = </a:t>
            </a:r>
            <a:r>
              <a:rPr lang="en-US" altLang="en-US" i="1"/>
              <a:t>kx</a:t>
            </a:r>
            <a:r>
              <a:rPr lang="en-US" altLang="en-US" i="1" baseline="30000"/>
              <a:t>c</a:t>
            </a:r>
            <a:r>
              <a:rPr lang="en-US" altLang="en-US"/>
              <a:t> is called a power law.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Zipf’s law is a power law with </a:t>
            </a:r>
            <a:r>
              <a:rPr lang="en-US" altLang="en-US" i="1"/>
              <a:t>c </a:t>
            </a:r>
            <a:r>
              <a:rPr lang="en-US" altLang="en-US"/>
              <a:t>= </a:t>
            </a:r>
            <a:r>
              <a:rPr lang="en-US" altLang="en-US">
                <a:cs typeface="Times New Roman" charset="0"/>
              </a:rPr>
              <a:t>–</a:t>
            </a:r>
            <a:r>
              <a:rPr lang="en-US" altLang="en-US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 a log-log plot, power laws give a straight line with slope </a:t>
            </a:r>
            <a:r>
              <a:rPr lang="en-US" altLang="en-US" i="1"/>
              <a:t>c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Zipf is quite accurate except for very high and low rank.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828800" y="3962400"/>
          <a:ext cx="5257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133360" imgH="228600" progId="Equation.3">
                  <p:embed/>
                </p:oleObj>
              </mc:Choice>
              <mc:Fallback>
                <p:oleObj name="Equation" r:id="rId4" imgW="2133360" imgH="2286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5257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48F6CB9-7F4A-4771-B33F-301DEB16522A}" type="slidenum">
              <a:rPr lang="en-US" altLang="en-US" sz="1200" smtClean="0">
                <a:latin typeface="Helvetica" pitchFamily="34" charset="0"/>
              </a:rPr>
              <a:pPr eaLnBrk="1" hangingPunct="1"/>
              <a:t>12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Fit to Zipf for Brown Corpus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733800" y="6096000"/>
            <a:ext cx="1389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i="1"/>
              <a:t>k </a:t>
            </a:r>
            <a:r>
              <a:rPr lang="en-US" altLang="en-US"/>
              <a:t>= 100,000</a:t>
            </a:r>
          </a:p>
        </p:txBody>
      </p:sp>
      <p:pic>
        <p:nvPicPr>
          <p:cNvPr id="26629" name="Picture 4" descr="zipf-grap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41191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E1C8629-EAE9-43AD-8702-FE757E904B6B}" type="slidenum">
              <a:rPr lang="en-US" altLang="en-US" sz="1200" smtClean="0">
                <a:latin typeface="Helvetica" pitchFamily="34" charset="0"/>
              </a:rPr>
              <a:pPr eaLnBrk="1" hangingPunct="1"/>
              <a:t>13</a:t>
            </a:fld>
            <a:endParaRPr lang="en-US" altLang="en-US" sz="12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Mandelbrot (1954) Correction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following more general form gives a bit better fit: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676400" y="2438400"/>
          <a:ext cx="5943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438280" imgH="228600" progId="Equation.3">
                  <p:embed/>
                </p:oleObj>
              </mc:Choice>
              <mc:Fallback>
                <p:oleObj name="Equation" r:id="rId4" imgW="2438280" imgH="22860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5943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50DB0C7-7CC1-48E5-8851-FA28FAD918FF}" type="slidenum">
              <a:rPr lang="en-US" altLang="en-US" sz="1200" smtClean="0">
                <a:latin typeface="Helvetica" pitchFamily="34" charset="0"/>
              </a:rPr>
              <a:pPr eaLnBrk="1" hangingPunct="1"/>
              <a:t>14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Mandelbrot Fit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276600" y="6096000"/>
            <a:ext cx="298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P = 10</a:t>
            </a:r>
            <a:r>
              <a:rPr lang="en-US" altLang="en-US" baseline="30000"/>
              <a:t>5.4</a:t>
            </a:r>
            <a:r>
              <a:rPr lang="en-US" altLang="en-US"/>
              <a:t>, B = 1.15, </a:t>
            </a:r>
            <a:r>
              <a:rPr lang="en-US" altLang="en-US">
                <a:sym typeface="Symbol" pitchFamily="18" charset="2"/>
              </a:rPr>
              <a:t></a:t>
            </a:r>
            <a:r>
              <a:rPr lang="en-US" altLang="en-US"/>
              <a:t> = 100</a:t>
            </a:r>
          </a:p>
        </p:txBody>
      </p:sp>
      <p:pic>
        <p:nvPicPr>
          <p:cNvPr id="27653" name="Picture 4" descr="mandelbrot-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7912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2EF3E2A-9884-4AB4-88EB-747917EEE657}" type="slidenum">
              <a:rPr lang="en-US" altLang="en-US" sz="1200" smtClean="0">
                <a:latin typeface="Helvetica" pitchFamily="34" charset="0"/>
              </a:rPr>
              <a:pPr eaLnBrk="1" hangingPunct="1"/>
              <a:t>15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Explanations for Zipf’s Law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Zipf’s</a:t>
            </a:r>
            <a:r>
              <a:rPr lang="en-US" altLang="en-US" sz="2800" dirty="0"/>
              <a:t> explanation was his “principle of least effort.” Balance between speaker’s desire for a small vocabulary and hearer’s desire for a large one.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Debate (1955-61) between Mandelbrot and H. Simon over explanation.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Simon explanation is “rich get richer.”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Li (1992) shows that just random typing of letters including a space will generate “words” with a Zipfian distribution.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Li, W. (1992). Random texts exhibit </a:t>
            </a:r>
            <a:r>
              <a:rPr lang="en-US" altLang="en-US" sz="1800" dirty="0" err="1"/>
              <a:t>Zipf’s</a:t>
            </a:r>
            <a:r>
              <a:rPr lang="en-US" altLang="en-US" sz="1800" dirty="0"/>
              <a:t>-law-like word frequency distribution. IEEE Transactions on InformationTheory,38(6), 1842–1845.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E501CF3-43F1-486B-9DE3-E9AEABFF0771}" type="slidenum">
              <a:rPr lang="en-US" altLang="en-US" sz="1200" smtClean="0">
                <a:latin typeface="Helvetica" pitchFamily="34" charset="0"/>
              </a:rPr>
              <a:pPr eaLnBrk="1" hangingPunct="1"/>
              <a:t>16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Zipf’s Law Impact on IR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Good News</a:t>
            </a:r>
            <a:r>
              <a:rPr lang="en-US" altLang="en-US" sz="28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Stopwords will account for a large fraction of text so eliminating them greatly reduces inverted-index storage costs.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Postings list for most remaining words in the inverted index will be short since they are rare, making retrieval fast.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Bad News</a:t>
            </a:r>
            <a:r>
              <a:rPr lang="en-US" altLang="en-US" sz="28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For most words, gathering sufficient data for meaningful statistical analysis (e.g. for correlation analysis for query expansion) is difficult since they are extremely rare.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0003EB4-D225-4D92-B6C7-A8ABF15730B9}" type="slidenum">
              <a:rPr lang="en-US" altLang="en-US" sz="1200" smtClean="0">
                <a:latin typeface="Helvetica" pitchFamily="34" charset="0"/>
              </a:rPr>
              <a:pPr eaLnBrk="1" hangingPunct="1"/>
              <a:t>17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Vocabulary Growth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the size of the overall vocabulary (number of unique words) grow with the size of the corpus?</a:t>
            </a:r>
          </a:p>
          <a:p>
            <a:pPr eaLnBrk="1" hangingPunct="1"/>
            <a:r>
              <a:rPr lang="en-US" altLang="en-US"/>
              <a:t>This determines how the size of the inverted index will scale with the size of the corpus.</a:t>
            </a:r>
          </a:p>
          <a:p>
            <a:pPr eaLnBrk="1" hangingPunct="1"/>
            <a:r>
              <a:rPr lang="en-US" altLang="en-US"/>
              <a:t>Vocabulary not really upper-bounded due to proper names, typos,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A084476-F9B0-447D-BD71-AA48709BA736}" type="slidenum">
              <a:rPr lang="en-US" altLang="en-US" sz="1200" smtClean="0">
                <a:latin typeface="Helvetica" pitchFamily="34" charset="0"/>
              </a:rPr>
              <a:pPr eaLnBrk="1" hangingPunct="1"/>
              <a:t>18</a:t>
            </a:fld>
            <a:endParaRPr lang="en-US" altLang="en-US" sz="12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Heaps’ Law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V</a:t>
            </a:r>
            <a:r>
              <a:rPr lang="en-US" altLang="en-US"/>
              <a:t> is the size of the vocabulary and the </a:t>
            </a:r>
            <a:r>
              <a:rPr lang="en-US" altLang="en-US" i="1"/>
              <a:t>n </a:t>
            </a:r>
            <a:r>
              <a:rPr lang="en-US" altLang="en-US"/>
              <a:t>is the length of the corpus in words: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Typical constants:</a:t>
            </a:r>
          </a:p>
          <a:p>
            <a:pPr lvl="1" eaLnBrk="1" hangingPunct="1"/>
            <a:r>
              <a:rPr lang="en-US" altLang="en-US" i="1"/>
              <a:t>K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</a:t>
            </a:r>
            <a:r>
              <a:rPr lang="en-US" altLang="en-US"/>
              <a:t> 10</a:t>
            </a:r>
            <a:r>
              <a:rPr lang="en-US" altLang="en-US">
                <a:sym typeface="Symbol" pitchFamily="18" charset="2"/>
              </a:rPr>
              <a:t></a:t>
            </a:r>
            <a:r>
              <a:rPr lang="en-US" altLang="en-US"/>
              <a:t>100</a:t>
            </a:r>
          </a:p>
          <a:p>
            <a:pPr lvl="1" eaLnBrk="1" hangingPunct="1"/>
            <a:r>
              <a:rPr lang="en-US" altLang="en-US">
                <a:sym typeface="Symbol" pitchFamily="18" charset="2"/>
              </a:rPr>
              <a:t>  </a:t>
            </a:r>
            <a:r>
              <a:rPr lang="en-US" altLang="en-US"/>
              <a:t>0.4</a:t>
            </a:r>
            <a:r>
              <a:rPr lang="en-US" altLang="en-US">
                <a:sym typeface="Symbol" pitchFamily="18" charset="2"/>
              </a:rPr>
              <a:t></a:t>
            </a:r>
            <a:r>
              <a:rPr lang="en-US" altLang="en-US"/>
              <a:t>0.6   (approx. square-root)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95438" y="2667000"/>
          <a:ext cx="60420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374560" imgH="228600" progId="Equation.3">
                  <p:embed/>
                </p:oleObj>
              </mc:Choice>
              <mc:Fallback>
                <p:oleObj name="Equation" r:id="rId4" imgW="2374560" imgH="2286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667000"/>
                        <a:ext cx="60420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BAD7380-2429-4241-87A8-E4B18BF64796}" type="slidenum">
              <a:rPr lang="en-US" altLang="en-US" sz="1200" smtClean="0">
                <a:latin typeface="Helvetica" pitchFamily="34" charset="0"/>
              </a:rPr>
              <a:pPr eaLnBrk="1" hangingPunct="1"/>
              <a:t>19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Heaps’ Law Data</a:t>
            </a:r>
          </a:p>
        </p:txBody>
      </p:sp>
      <p:pic>
        <p:nvPicPr>
          <p:cNvPr id="31748" name="Picture 3" descr="vocab-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550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808A686-96DA-4DAB-A132-A9B1617C315B}" type="slidenum">
              <a:rPr lang="en-US" altLang="en-US" sz="1200" smtClean="0">
                <a:latin typeface="Helvetica" pitchFamily="34" charset="0"/>
              </a:rPr>
              <a:pPr eaLnBrk="1" hangingPunct="1"/>
              <a:t>2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Statistical Properties of Text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is the frequency of different words distributed?</a:t>
            </a:r>
          </a:p>
          <a:p>
            <a:pPr eaLnBrk="1" hangingPunct="1"/>
            <a:r>
              <a:rPr lang="en-US" altLang="en-US"/>
              <a:t>How fast does vocabulary size grow with the size of a corpus?</a:t>
            </a:r>
          </a:p>
          <a:p>
            <a:pPr eaLnBrk="1" hangingPunct="1"/>
            <a:r>
              <a:rPr lang="en-US" altLang="en-US"/>
              <a:t>Such factors affect the performance of information retrieval and can be used to select appropriate term weights and other aspects of an IR system.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3409CB9-B291-4260-B6C4-62BB0D0C7378}" type="slidenum">
              <a:rPr lang="en-US" altLang="en-US" sz="1200" smtClean="0">
                <a:latin typeface="Helvetica" pitchFamily="34" charset="0"/>
              </a:rPr>
              <a:pPr eaLnBrk="1" hangingPunct="1"/>
              <a:t>20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Explanation for Heaps’ Law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be derived from Zipf’s law by assuming documents are generated by randomly sampling words from a Zipfian distribution.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1570E2-1C83-4971-B403-C83E95FB5664}" type="slidenum">
              <a:rPr lang="en-US" altLang="en-US" sz="1200" smtClean="0">
                <a:latin typeface="Helvetica" pitchFamily="34" charset="0"/>
              </a:rPr>
              <a:pPr eaLnBrk="1" hangingPunct="1"/>
              <a:t>21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Metadata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Information about a document that may not be a part of the document itself (data about data).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Descriptive</a:t>
            </a:r>
            <a:r>
              <a:rPr lang="en-US" altLang="en-US" sz="2800"/>
              <a:t> metadata is external to the meaning of the document: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Author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Title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Source (book, magazine, newspaper, journal)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ISBN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Publisher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Length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6FE48C-46CE-42E1-95BF-F42901DBDC88}" type="slidenum">
              <a:rPr lang="en-US" altLang="en-US" sz="1200" smtClean="0">
                <a:latin typeface="Helvetica" pitchFamily="34" charset="0"/>
              </a:rPr>
              <a:pPr eaLnBrk="1" hangingPunct="1"/>
              <a:t>22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Metadata (cont)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/>
              <a:t>Semantic</a:t>
            </a:r>
            <a:r>
              <a:rPr lang="en-US" altLang="en-US"/>
              <a:t> metadata concerns the content: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Abstract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Subject Codes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Library of Congress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Dewey Decimal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UMLS (Unified Medical Language System)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Subject terms may come from specific </a:t>
            </a:r>
            <a:r>
              <a:rPr lang="en-US" altLang="en-US" i="1"/>
              <a:t>ontologies </a:t>
            </a:r>
            <a:r>
              <a:rPr lang="en-US" altLang="en-US"/>
              <a:t>(hierarchical taxonomies of standardized semantic terms).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B1C2C20-7308-4ED9-A86F-FD6F40792AE7}" type="slidenum">
              <a:rPr lang="en-US" altLang="en-US" sz="1200" smtClean="0">
                <a:latin typeface="Helvetica" pitchFamily="34" charset="0"/>
              </a:rPr>
              <a:pPr eaLnBrk="1" hangingPunct="1"/>
              <a:t>23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Metadata 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META tag in HTML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&lt;META NAME=“keywords”                 CONTENT=“pets, cats, dogs”&gt;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META “HTTP-EQUIV” attribute allows server or browser to access information: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&lt;META HTTP-EQUIV=“expires”                           CONTENT=“Tue, 01 Jan 02”&gt;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&lt;META HTTP-EQUIV=“creation-date”                         CONTENT=“23-Sep-01”&gt;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3C9D345-C782-426B-8A7A-5EA500592FC2}" type="slidenum">
              <a:rPr lang="en-US" altLang="en-US" sz="1200" smtClean="0">
                <a:latin typeface="Helvetica" pitchFamily="34" charset="0"/>
              </a:rPr>
              <a:pPr eaLnBrk="1" hangingPunct="1"/>
              <a:t>24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Markup Languages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used to annotate documents with “tags” that indicate layout or semantic information.</a:t>
            </a:r>
          </a:p>
          <a:p>
            <a:pPr eaLnBrk="1" hangingPunct="1"/>
            <a:r>
              <a:rPr lang="en-US" altLang="en-US"/>
              <a:t>Most document languages (Word, RTF, Latex, HTML) primarily define </a:t>
            </a:r>
            <a:r>
              <a:rPr lang="en-US" altLang="en-US" i="1"/>
              <a:t>layout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History of Generalized Markup Languages: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42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GML(1969)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819400" y="5029200"/>
            <a:ext cx="162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SGML (1985)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648200" y="5715000"/>
            <a:ext cx="164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HTML (1993)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781800" y="5029200"/>
            <a:ext cx="1485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XML (1998)</a:t>
            </a:r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2209800" y="5257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4419600" y="52578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4267200" y="5410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 flipV="1">
            <a:off x="6172200" y="53340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895600" y="4648200"/>
            <a:ext cx="1082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Standard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4757738" y="6019800"/>
            <a:ext cx="1281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HyperText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934200" y="4648200"/>
            <a:ext cx="1265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eXtensible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71238C-64B9-449A-9D82-D8D65E161246}" type="slidenum">
              <a:rPr lang="en-US" altLang="en-US" sz="1200" smtClean="0">
                <a:latin typeface="Helvetica" pitchFamily="34" charset="0"/>
              </a:rPr>
              <a:pPr eaLnBrk="1" hangingPunct="1"/>
              <a:t>25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SGML Document Syntax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Blocks of text surrounded by start and end tags.</a:t>
            </a:r>
          </a:p>
          <a:p>
            <a:pPr lvl="1" eaLnBrk="1" hangingPunct="1"/>
            <a:r>
              <a:rPr lang="en-US" altLang="en-US"/>
              <a:t>&lt;tagname attribute=value attribute=value …&gt;</a:t>
            </a:r>
          </a:p>
          <a:p>
            <a:pPr lvl="1" eaLnBrk="1" hangingPunct="1"/>
            <a:r>
              <a:rPr lang="en-US" altLang="en-US"/>
              <a:t>&lt;/tagname&gt;</a:t>
            </a:r>
          </a:p>
          <a:p>
            <a:pPr eaLnBrk="1" hangingPunct="1"/>
            <a:r>
              <a:rPr lang="en-US" altLang="en-US"/>
              <a:t>Tagged blocks can be nested.</a:t>
            </a:r>
          </a:p>
          <a:p>
            <a:pPr eaLnBrk="1" hangingPunct="1"/>
            <a:r>
              <a:rPr lang="en-US" altLang="en-US"/>
              <a:t>In HTML end tag is not always necessary, but in XML it is.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CCA2B2F-01F5-42F3-AC5B-C1EC1A70CFE9}" type="slidenum">
              <a:rPr lang="en-US" altLang="en-US" sz="1200" smtClean="0">
                <a:latin typeface="Helvetica" pitchFamily="34" charset="0"/>
              </a:rPr>
              <a:pPr eaLnBrk="1" hangingPunct="1"/>
              <a:t>26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Developed for hypertext on the web.</a:t>
            </a:r>
          </a:p>
          <a:p>
            <a:pPr lvl="1" eaLnBrk="1" hangingPunct="1"/>
            <a:r>
              <a:rPr lang="en-US" altLang="en-US"/>
              <a:t>&lt;a href=“http://www.cs.utexas.edu”&gt;</a:t>
            </a:r>
          </a:p>
          <a:p>
            <a:pPr eaLnBrk="1" hangingPunct="1"/>
            <a:r>
              <a:rPr lang="en-US" altLang="en-US"/>
              <a:t>May include code such as Javascript in Dynamic HTML (DHTML).</a:t>
            </a:r>
          </a:p>
          <a:p>
            <a:pPr eaLnBrk="1" hangingPunct="1"/>
            <a:r>
              <a:rPr lang="en-US" altLang="en-US"/>
              <a:t>Separates layout somewhat by using style sheets (Cascade Style Sheets, CSS).</a:t>
            </a:r>
          </a:p>
          <a:p>
            <a:pPr eaLnBrk="1" hangingPunct="1"/>
            <a:r>
              <a:rPr lang="en-US" altLang="en-US"/>
              <a:t>However, primarily defines layout and formatting.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3462722-3808-4AF9-8205-EEE4D7225C04}" type="slidenum">
              <a:rPr lang="en-US" altLang="en-US" sz="1200" smtClean="0">
                <a:latin typeface="Helvetica" pitchFamily="34" charset="0"/>
              </a:rPr>
              <a:pPr eaLnBrk="1" hangingPunct="1"/>
              <a:t>27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Like SGML, a metalanguage for defining specific document languages.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Simplification of original SGML for the web promoted by WWW Consortium (W3C).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Fully separates semantic information and layout.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Provides structured data (such as a relational DB) in a document format.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Replacement for an explicit database schema.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8A57717-1BAB-46C0-9558-F2B3EB6E156E}" type="slidenum">
              <a:rPr lang="en-US" altLang="en-US" sz="1200" smtClean="0">
                <a:latin typeface="Helvetica" pitchFamily="34" charset="0"/>
              </a:rPr>
              <a:pPr eaLnBrk="1" hangingPunct="1"/>
              <a:t>28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(cont)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Allows </a:t>
            </a:r>
            <a:r>
              <a:rPr lang="en-US" altLang="en-US" i="1"/>
              <a:t>programs</a:t>
            </a:r>
            <a:r>
              <a:rPr lang="en-US" altLang="en-US"/>
              <a:t> to easily interpret information in a document, as opposed to HTML intended as layout language for formatting docs for human consumption.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New tags are defined as needed.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Structures can be nested arbitrarily deep.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Separate (optional) </a:t>
            </a:r>
            <a:r>
              <a:rPr lang="en-US" altLang="en-US" i="1"/>
              <a:t>Document Type Definition</a:t>
            </a:r>
            <a:r>
              <a:rPr lang="en-US" altLang="en-US"/>
              <a:t> (DTD) defines tags and document grammar.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53D8D48-74BD-484C-AB18-C4EF5922C8FA}" type="slidenum">
              <a:rPr lang="en-US" altLang="en-US" sz="1200" smtClean="0">
                <a:latin typeface="Helvetica" pitchFamily="34" charset="0"/>
              </a:rPr>
              <a:pPr eaLnBrk="1" hangingPunct="1"/>
              <a:t>29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&lt;person&gt;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&lt;name&gt; &lt;firstname&gt;John&lt;/firstname&gt;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          &lt;middlename/&gt;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          &lt;lastname&gt;Doe&lt;/lastname&gt;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&lt;/name&gt;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&lt;age&gt; 38 &lt;/age&gt;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&lt;email&gt; jdoe@austin.rr.com&lt;/email&gt;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&lt;/person&gt;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</a:t>
            </a:r>
            <a:r>
              <a:rPr lang="en-US" altLang="en-US" sz="2400" i="1">
                <a:solidFill>
                  <a:srgbClr val="FF0000"/>
                </a:solidFill>
              </a:rPr>
              <a:t>&lt;tag/&gt; is shorthand for empty tag &lt;tag&gt;&lt;/tag&gt;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         </a:t>
            </a:r>
            <a:r>
              <a:rPr lang="en-US" altLang="en-US" sz="2400" i="1">
                <a:solidFill>
                  <a:srgbClr val="FF0000"/>
                </a:solidFill>
              </a:rPr>
              <a:t>Tag names are case-sensitive (unlike HTML)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</a:rPr>
              <a:t>       A tagged piece of text is called an </a:t>
            </a:r>
            <a:r>
              <a:rPr lang="en-US" altLang="en-US" sz="2400" b="1" i="1">
                <a:solidFill>
                  <a:srgbClr val="800000"/>
                </a:solidFill>
              </a:rPr>
              <a:t>element</a:t>
            </a:r>
            <a:r>
              <a:rPr lang="en-US" altLang="en-US" sz="2400" i="1">
                <a:solidFill>
                  <a:srgbClr val="FF0000"/>
                </a:solidFill>
              </a:rPr>
              <a:t>.</a:t>
            </a:r>
            <a:endParaRPr lang="en-US" altLang="en-US" sz="28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35EE03C-6DDE-4152-A9EE-40E79894FA7A}" type="slidenum">
              <a:rPr lang="en-US" altLang="en-US" sz="1200" smtClean="0">
                <a:latin typeface="Helvetica" pitchFamily="34" charset="0"/>
              </a:rPr>
              <a:pPr eaLnBrk="1" hangingPunct="1"/>
              <a:t>3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Word Frequency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en-US"/>
              <a:t>A few words are very common.</a:t>
            </a:r>
          </a:p>
          <a:p>
            <a:pPr lvl="1" eaLnBrk="1" hangingPunct="1"/>
            <a:r>
              <a:rPr lang="en-US" altLang="en-US"/>
              <a:t>2 most frequent words (e.g. “the”, “of”) can account for about 10% of word occurrences.</a:t>
            </a:r>
          </a:p>
          <a:p>
            <a:pPr eaLnBrk="1" hangingPunct="1"/>
            <a:r>
              <a:rPr lang="en-US" altLang="en-US"/>
              <a:t>Most words are very rare.</a:t>
            </a:r>
          </a:p>
          <a:p>
            <a:pPr lvl="1" eaLnBrk="1" hangingPunct="1"/>
            <a:r>
              <a:rPr lang="en-US" altLang="en-US"/>
              <a:t>Half the words in a corpus appear only once, called </a:t>
            </a:r>
            <a:r>
              <a:rPr lang="en-US" altLang="en-US" i="1"/>
              <a:t>hapax legomena</a:t>
            </a:r>
            <a:r>
              <a:rPr lang="en-US" altLang="en-US"/>
              <a:t> (Greek for “read only once”)</a:t>
            </a:r>
          </a:p>
          <a:p>
            <a:pPr eaLnBrk="1" hangingPunct="1"/>
            <a:r>
              <a:rPr lang="en-US" altLang="en-US"/>
              <a:t>Called a “heavy tailed” or “long tailed” distribution, since most of the probability mass is in the “tail” compared to an exponential distribution.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7100CC0-C643-4FE9-8353-8C8C46048C87}" type="slidenum">
              <a:rPr lang="en-US" altLang="en-US" sz="1200" smtClean="0">
                <a:latin typeface="Helvetica" pitchFamily="34" charset="0"/>
              </a:rPr>
              <a:pPr eaLnBrk="1" hangingPunct="1"/>
              <a:t>30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Example with Attributes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&lt;product type=“food”&gt;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&lt;name language=“Spanish”&gt;arroz con pollo&lt;/name&gt;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&lt;price currency=“peso”&gt;2.30&lt;/price&gt;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&lt;/product&gt;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</a:rPr>
              <a:t>    Attribute values must be strings enclosed in quotes.</a:t>
            </a:r>
          </a:p>
          <a:p>
            <a:pPr eaLnBrk="1" hangingPunct="1"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</a:rPr>
              <a:t>    For a given tag, an attribute name can only appear once.</a:t>
            </a:r>
          </a:p>
          <a:p>
            <a:pPr eaLnBrk="1" hangingPunct="1"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D176258-3733-4282-9752-F5AA742227CF}" type="slidenum">
              <a:rPr lang="en-US" altLang="en-US" sz="1200" smtClean="0">
                <a:latin typeface="Helvetica" pitchFamily="34" charset="0"/>
              </a:rPr>
              <a:pPr eaLnBrk="1" hangingPunct="1"/>
              <a:t>31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Graph Structures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Tag “id” and “idref” attributes allows specifying graph-structured data as well as tree-structured data.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</a:t>
            </a:r>
            <a:r>
              <a:rPr lang="en-US" altLang="en-US" sz="1800"/>
              <a:t>&lt;state id=“s2”&gt;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 &lt;abbrev&gt; TX&lt;/abbrev&gt;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 &lt;name&gt;Texas&lt;/abbrev&gt;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&lt;/state&gt;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&lt;city id=“c2”&gt;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  &lt;aircode&gt; AUS &lt;/aircode&gt;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  &lt;name&gt; Austin &lt;/name&gt;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  &lt;state idref=“s2”/&gt;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&lt;/city&gt;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C341823-4810-4FBE-BC8C-71DD23A4820A}" type="slidenum">
              <a:rPr lang="en-US" altLang="en-US" sz="1200" smtClean="0">
                <a:latin typeface="Helvetica" pitchFamily="34" charset="0"/>
              </a:rPr>
              <a:pPr eaLnBrk="1" hangingPunct="1"/>
              <a:t>32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Document Type Definition (DTD)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Grammar or schema for defining the tags and structure of a particular document type.</a:t>
            </a:r>
          </a:p>
          <a:p>
            <a:pPr eaLnBrk="1" hangingPunct="1"/>
            <a:r>
              <a:rPr lang="en-US" altLang="en-US"/>
              <a:t>Allows defining structure of a document element using a regular expression.</a:t>
            </a:r>
          </a:p>
          <a:p>
            <a:pPr eaLnBrk="1" hangingPunct="1"/>
            <a:r>
              <a:rPr lang="en-US" altLang="en-US"/>
              <a:t>Expression defining an element can be recursive, allowing the expressive power of a context-free grammar.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7553F0D-4339-4603-9ECE-A9393D338036}" type="slidenum">
              <a:rPr lang="en-US" altLang="en-US" sz="1200" smtClean="0">
                <a:latin typeface="Helvetica" pitchFamily="34" charset="0"/>
              </a:rPr>
              <a:pPr eaLnBrk="1" hangingPunct="1"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DTD Example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&lt;!DOCTYPE db [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&lt;!ELEMENT db (person*)&gt;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&lt;!ELEMENT person (name,age,(parent | guardian)?&gt;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&lt;!ELEMENT name (#PCDATA)&gt;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&lt;!ELEMENT age   (#PCDATA)&gt;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&lt;!ELEMENT parent (person)&gt;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&lt;!ELEMENT guardian (person)&gt;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]&gt;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  </a:t>
            </a:r>
            <a:r>
              <a:rPr lang="en-US" altLang="en-US" sz="2400">
                <a:solidFill>
                  <a:srgbClr val="FF0000"/>
                </a:solidFill>
              </a:rPr>
              <a:t>*: </a:t>
            </a:r>
            <a:r>
              <a:rPr lang="en-US" altLang="en-US" sz="2400">
                <a:solidFill>
                  <a:srgbClr val="800000"/>
                </a:solidFill>
              </a:rPr>
              <a:t>0 or more repetitions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        ?: </a:t>
            </a:r>
            <a:r>
              <a:rPr lang="en-US" altLang="en-US" sz="2400">
                <a:solidFill>
                  <a:srgbClr val="800000"/>
                </a:solidFill>
              </a:rPr>
              <a:t>0 or 1 (optional)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         | : </a:t>
            </a:r>
            <a:r>
              <a:rPr lang="en-US" altLang="en-US" sz="2400">
                <a:solidFill>
                  <a:srgbClr val="800000"/>
                </a:solidFill>
              </a:rPr>
              <a:t>alternation (or)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</a:rPr>
              <a:t>         PCDATA: </a:t>
            </a:r>
            <a:r>
              <a:rPr lang="en-US" altLang="en-US" sz="2400" i="1">
                <a:solidFill>
                  <a:srgbClr val="800000"/>
                </a:solidFill>
              </a:rPr>
              <a:t>Parsed Character Data  (may contain tags)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7F7A2F3-9919-4B0E-9DD0-435299713B1B}" type="slidenum">
              <a:rPr lang="en-US" altLang="en-US" sz="1200" smtClean="0">
                <a:latin typeface="Helvetica" pitchFamily="34" charset="0"/>
              </a:rPr>
              <a:pPr eaLnBrk="1" hangingPunct="1"/>
              <a:t>34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Valid Document for DTD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&lt;db&gt;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&lt;person&gt;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&lt;name&gt; &lt;firstname&gt;John&lt;/firstname&gt; &lt;lastname&gt;Doe&lt;/lastname&gt;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&lt;/name&gt;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&lt;age&gt; 26 &lt;/age&gt;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&lt;parent&gt;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   &lt;person&gt;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      &lt;name&gt;&lt;firstname&gt;Robert&lt;/firstname&gt; &lt;lastname&gt;Doe&lt;/firstname&gt;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      &lt;/name&gt;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      &lt;age&gt; 55&lt;/age&gt;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   &lt;/person&gt;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&lt;/parent&gt;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&lt;/person&gt;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&lt;/db&gt;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EA46581-C4B7-42AD-93E3-B6DD83F7CE1B}" type="slidenum">
              <a:rPr lang="en-US" altLang="en-US" sz="1200" smtClean="0">
                <a:latin typeface="Helvetica" pitchFamily="34" charset="0"/>
              </a:rPr>
              <a:pPr eaLnBrk="1" hangingPunct="1"/>
              <a:t>35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DTD (cont)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/>
              <a:t>Tag attributes are also defined:</a:t>
            </a:r>
          </a:p>
          <a:p>
            <a:pPr eaLnBrk="1" hangingPunct="1">
              <a:buFontTx/>
              <a:buNone/>
            </a:pPr>
            <a:r>
              <a:rPr lang="en-US" altLang="en-US"/>
              <a:t>   </a:t>
            </a:r>
            <a:r>
              <a:rPr lang="en-US" altLang="en-US" sz="2400"/>
              <a:t>&lt;!ATTLIS name language CDATA #REQUIRED&gt;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&lt;!ATTLIS price currency CDATA #IMPLIED&gt;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      </a:t>
            </a:r>
            <a:r>
              <a:rPr lang="en-US" altLang="en-US" sz="2400">
                <a:solidFill>
                  <a:srgbClr val="FF0000"/>
                </a:solidFill>
              </a:rPr>
              <a:t>CDATA:</a:t>
            </a:r>
            <a:r>
              <a:rPr lang="en-US" altLang="en-US" sz="2400">
                <a:solidFill>
                  <a:srgbClr val="800000"/>
                </a:solidFill>
              </a:rPr>
              <a:t> Character data (string)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                        </a:t>
            </a:r>
            <a:r>
              <a:rPr lang="en-US" altLang="en-US" sz="2400">
                <a:solidFill>
                  <a:srgbClr val="FF0000"/>
                </a:solidFill>
              </a:rPr>
              <a:t>IMPLIED</a:t>
            </a:r>
            <a:r>
              <a:rPr lang="en-US" altLang="en-US" sz="2400">
                <a:solidFill>
                  <a:srgbClr val="800000"/>
                </a:solidFill>
              </a:rPr>
              <a:t>: Optional</a:t>
            </a:r>
          </a:p>
          <a:p>
            <a:pPr eaLnBrk="1" hangingPunct="1">
              <a:buFontTx/>
              <a:buNone/>
            </a:pPr>
            <a:endParaRPr lang="en-US" altLang="en-US" sz="2800">
              <a:solidFill>
                <a:srgbClr val="800000"/>
              </a:solidFill>
            </a:endParaRPr>
          </a:p>
          <a:p>
            <a:pPr eaLnBrk="1" hangingPunct="1"/>
            <a:endParaRPr lang="en-US" altLang="en-US" sz="2400">
              <a:solidFill>
                <a:srgbClr val="8000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>
              <a:solidFill>
                <a:srgbClr val="8000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7CE83C6-18A2-4843-98F2-E713FBB9C6BD}" type="slidenum">
              <a:rPr lang="en-US" altLang="en-US" sz="1200" smtClean="0">
                <a:latin typeface="Helvetica" pitchFamily="34" charset="0"/>
              </a:rPr>
              <a:pPr eaLnBrk="1" hangingPunct="1"/>
              <a:t>36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XSL (Extensible Style-sheet Language)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Defines layout for XML documents.</a:t>
            </a:r>
          </a:p>
          <a:p>
            <a:pPr eaLnBrk="1" hangingPunct="1"/>
            <a:r>
              <a:rPr lang="en-US" altLang="en-US"/>
              <a:t>Defines how to translate XML into HTML.</a:t>
            </a:r>
          </a:p>
          <a:p>
            <a:pPr eaLnBrk="1" hangingPunct="1"/>
            <a:r>
              <a:rPr lang="en-US" altLang="en-US"/>
              <a:t>Define style sheet in document:</a:t>
            </a:r>
          </a:p>
          <a:p>
            <a:pPr lvl="1" eaLnBrk="1" hangingPunct="1"/>
            <a:r>
              <a:rPr lang="en-US" altLang="en-US" sz="2400"/>
              <a:t>&lt;?xml-stylesheet href=“mystyle.css” type=“text/css”&gt;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9A6491D-6E08-403C-8A6E-1DFAF544ABB9}" type="slidenum">
              <a:rPr lang="en-US" altLang="en-US" sz="1200" smtClean="0">
                <a:latin typeface="Helvetica" pitchFamily="34" charset="0"/>
              </a:rPr>
              <a:pPr eaLnBrk="1" hangingPunct="1"/>
              <a:t>37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Parsing XML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XML file into an internal data format for further processing.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SAX </a:t>
            </a:r>
            <a:r>
              <a:rPr lang="en-US" altLang="en-US"/>
              <a:t>(</a:t>
            </a:r>
            <a:r>
              <a:rPr lang="en-US" altLang="en-US">
                <a:solidFill>
                  <a:srgbClr val="FF0000"/>
                </a:solidFill>
              </a:rPr>
              <a:t>Simple API for XML</a:t>
            </a:r>
            <a:r>
              <a:rPr lang="en-US" altLang="en-US"/>
              <a:t>): Reads the flow of XML text, detecting </a:t>
            </a:r>
            <a:r>
              <a:rPr lang="en-US" altLang="en-US" i="1"/>
              <a:t>events</a:t>
            </a:r>
            <a:r>
              <a:rPr lang="en-US" altLang="en-US"/>
              <a:t> (e.g. tag start and end) that are sent back to the application for processing.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DOM</a:t>
            </a:r>
            <a:r>
              <a:rPr lang="en-US" altLang="en-US"/>
              <a:t> (</a:t>
            </a:r>
            <a:r>
              <a:rPr lang="en-US" altLang="en-US">
                <a:solidFill>
                  <a:srgbClr val="FF0000"/>
                </a:solidFill>
              </a:rPr>
              <a:t>Document Object Model</a:t>
            </a:r>
            <a:r>
              <a:rPr lang="en-US" altLang="en-US"/>
              <a:t>): Parses XML text into a tree-structured object-oriented data structure.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408662B-7E43-4FF8-A407-D1AB6AB32F32}" type="slidenum">
              <a:rPr lang="en-US" altLang="en-US" sz="1200" smtClean="0">
                <a:latin typeface="Helvetica" pitchFamily="34" charset="0"/>
              </a:rPr>
              <a:pPr eaLnBrk="1" hangingPunct="1"/>
              <a:t>38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XML document represented as a tree of </a:t>
            </a:r>
            <a:r>
              <a:rPr lang="en-US" altLang="en-US">
                <a:solidFill>
                  <a:srgbClr val="FF0000"/>
                </a:solidFill>
              </a:rPr>
              <a:t>Node</a:t>
            </a:r>
            <a:r>
              <a:rPr lang="en-US" altLang="en-US"/>
              <a:t> objects (e.g. Java objects).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Node class has subclasses: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Element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Attribute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CharacterData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Node has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getParentNode</a:t>
            </a:r>
            <a:r>
              <a:rPr lang="en-US" altLang="en-US">
                <a:solidFill>
                  <a:schemeClr val="tx1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getChildNodes</a:t>
            </a:r>
            <a:r>
              <a:rPr lang="en-US" altLang="en-US">
                <a:solidFill>
                  <a:schemeClr val="tx1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2E1596D-C35E-451E-AD31-7568B87851BF}" type="slidenum">
              <a:rPr lang="en-US" altLang="en-US" sz="1200" smtClean="0">
                <a:latin typeface="Helvetica" pitchFamily="34" charset="0"/>
              </a:rPr>
              <a:pPr eaLnBrk="1" hangingPunct="1"/>
              <a:t>39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DOM Tree</a:t>
            </a:r>
          </a:p>
        </p:txBody>
      </p:sp>
      <p:sp>
        <p:nvSpPr>
          <p:cNvPr id="52228" name="Rectangle 26"/>
          <p:cNvSpPr>
            <a:spLocks noChangeArrowheads="1"/>
          </p:cNvSpPr>
          <p:nvPr/>
        </p:nvSpPr>
        <p:spPr bwMode="auto">
          <a:xfrm>
            <a:off x="6477000" y="5181600"/>
            <a:ext cx="396875" cy="349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55</a:t>
            </a:r>
          </a:p>
        </p:txBody>
      </p:sp>
      <p:sp>
        <p:nvSpPr>
          <p:cNvPr id="52229" name="Line 27"/>
          <p:cNvSpPr>
            <a:spLocks noChangeShapeType="1"/>
          </p:cNvSpPr>
          <p:nvPr/>
        </p:nvSpPr>
        <p:spPr bwMode="auto">
          <a:xfrm flipH="1">
            <a:off x="2971800" y="1752600"/>
            <a:ext cx="1295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0" name="Line 28"/>
          <p:cNvSpPr>
            <a:spLocks noChangeShapeType="1"/>
          </p:cNvSpPr>
          <p:nvPr/>
        </p:nvSpPr>
        <p:spPr bwMode="auto">
          <a:xfrm>
            <a:off x="4648200" y="1676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1" name="Line 29"/>
          <p:cNvSpPr>
            <a:spLocks noChangeShapeType="1"/>
          </p:cNvSpPr>
          <p:nvPr/>
        </p:nvSpPr>
        <p:spPr bwMode="auto">
          <a:xfrm>
            <a:off x="4953000" y="1676400"/>
            <a:ext cx="838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2" name="Line 30"/>
          <p:cNvSpPr>
            <a:spLocks noChangeShapeType="1"/>
          </p:cNvSpPr>
          <p:nvPr/>
        </p:nvSpPr>
        <p:spPr bwMode="auto">
          <a:xfrm flipH="1">
            <a:off x="2133600" y="2667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3" name="Line 31"/>
          <p:cNvSpPr>
            <a:spLocks noChangeShapeType="1"/>
          </p:cNvSpPr>
          <p:nvPr/>
        </p:nvSpPr>
        <p:spPr bwMode="auto">
          <a:xfrm>
            <a:off x="2971800" y="27432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4" name="Line 32"/>
          <p:cNvSpPr>
            <a:spLocks noChangeShapeType="1"/>
          </p:cNvSpPr>
          <p:nvPr/>
        </p:nvSpPr>
        <p:spPr bwMode="auto">
          <a:xfrm>
            <a:off x="4724400" y="2743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5" name="Line 33"/>
          <p:cNvSpPr>
            <a:spLocks noChangeShapeType="1"/>
          </p:cNvSpPr>
          <p:nvPr/>
        </p:nvSpPr>
        <p:spPr bwMode="auto">
          <a:xfrm>
            <a:off x="5791200" y="2667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6" name="Line 34"/>
          <p:cNvSpPr>
            <a:spLocks noChangeShapeType="1"/>
          </p:cNvSpPr>
          <p:nvPr/>
        </p:nvSpPr>
        <p:spPr bwMode="auto">
          <a:xfrm flipH="1">
            <a:off x="4876800" y="38100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7" name="Line 35"/>
          <p:cNvSpPr>
            <a:spLocks noChangeShapeType="1"/>
          </p:cNvSpPr>
          <p:nvPr/>
        </p:nvSpPr>
        <p:spPr bwMode="auto">
          <a:xfrm>
            <a:off x="5943600" y="38100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8" name="Line 36"/>
          <p:cNvSpPr>
            <a:spLocks noChangeShapeType="1"/>
          </p:cNvSpPr>
          <p:nvPr/>
        </p:nvSpPr>
        <p:spPr bwMode="auto">
          <a:xfrm flipH="1">
            <a:off x="4191000" y="46482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9" name="Line 37"/>
          <p:cNvSpPr>
            <a:spLocks noChangeShapeType="1"/>
          </p:cNvSpPr>
          <p:nvPr/>
        </p:nvSpPr>
        <p:spPr bwMode="auto">
          <a:xfrm>
            <a:off x="4876800" y="4648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40" name="Line 38"/>
          <p:cNvSpPr>
            <a:spLocks noChangeShapeType="1"/>
          </p:cNvSpPr>
          <p:nvPr/>
        </p:nvSpPr>
        <p:spPr bwMode="auto">
          <a:xfrm>
            <a:off x="6629400" y="4648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41" name="Line 39"/>
          <p:cNvSpPr>
            <a:spLocks noChangeShapeType="1"/>
          </p:cNvSpPr>
          <p:nvPr/>
        </p:nvSpPr>
        <p:spPr bwMode="auto">
          <a:xfrm>
            <a:off x="1981200" y="3581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42" name="Line 40"/>
          <p:cNvSpPr>
            <a:spLocks noChangeShapeType="1"/>
          </p:cNvSpPr>
          <p:nvPr/>
        </p:nvSpPr>
        <p:spPr bwMode="auto">
          <a:xfrm>
            <a:off x="3505200" y="3581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43" name="Line 41"/>
          <p:cNvSpPr>
            <a:spLocks noChangeShapeType="1"/>
          </p:cNvSpPr>
          <p:nvPr/>
        </p:nvSpPr>
        <p:spPr bwMode="auto">
          <a:xfrm>
            <a:off x="40386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44" name="Line 42"/>
          <p:cNvSpPr>
            <a:spLocks noChangeShapeType="1"/>
          </p:cNvSpPr>
          <p:nvPr/>
        </p:nvSpPr>
        <p:spPr bwMode="auto">
          <a:xfrm>
            <a:off x="55626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45" name="Oval 4"/>
          <p:cNvSpPr>
            <a:spLocks noChangeArrowheads="1"/>
          </p:cNvSpPr>
          <p:nvPr/>
        </p:nvSpPr>
        <p:spPr bwMode="auto">
          <a:xfrm>
            <a:off x="4114800" y="1371600"/>
            <a:ext cx="962025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person</a:t>
            </a:r>
          </a:p>
        </p:txBody>
      </p:sp>
      <p:sp>
        <p:nvSpPr>
          <p:cNvPr id="52246" name="Oval 6"/>
          <p:cNvSpPr>
            <a:spLocks noChangeArrowheads="1"/>
          </p:cNvSpPr>
          <p:nvPr/>
        </p:nvSpPr>
        <p:spPr bwMode="auto">
          <a:xfrm>
            <a:off x="2362200" y="2438400"/>
            <a:ext cx="819150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name</a:t>
            </a:r>
          </a:p>
        </p:txBody>
      </p:sp>
      <p:sp>
        <p:nvSpPr>
          <p:cNvPr id="52247" name="Oval 8"/>
          <p:cNvSpPr>
            <a:spLocks noChangeArrowheads="1"/>
          </p:cNvSpPr>
          <p:nvPr/>
        </p:nvSpPr>
        <p:spPr bwMode="auto">
          <a:xfrm>
            <a:off x="4343400" y="2362200"/>
            <a:ext cx="593725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age</a:t>
            </a:r>
          </a:p>
        </p:txBody>
      </p:sp>
      <p:sp>
        <p:nvSpPr>
          <p:cNvPr id="52248" name="Oval 11"/>
          <p:cNvSpPr>
            <a:spLocks noChangeArrowheads="1"/>
          </p:cNvSpPr>
          <p:nvPr/>
        </p:nvSpPr>
        <p:spPr bwMode="auto">
          <a:xfrm>
            <a:off x="5334000" y="2362200"/>
            <a:ext cx="915988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parent</a:t>
            </a:r>
          </a:p>
        </p:txBody>
      </p:sp>
      <p:sp>
        <p:nvSpPr>
          <p:cNvPr id="52249" name="Oval 13"/>
          <p:cNvSpPr>
            <a:spLocks noChangeArrowheads="1"/>
          </p:cNvSpPr>
          <p:nvPr/>
        </p:nvSpPr>
        <p:spPr bwMode="auto">
          <a:xfrm>
            <a:off x="5410200" y="3429000"/>
            <a:ext cx="962025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person</a:t>
            </a:r>
          </a:p>
        </p:txBody>
      </p:sp>
      <p:sp>
        <p:nvSpPr>
          <p:cNvPr id="52250" name="Oval 18"/>
          <p:cNvSpPr>
            <a:spLocks noChangeArrowheads="1"/>
          </p:cNvSpPr>
          <p:nvPr/>
        </p:nvSpPr>
        <p:spPr bwMode="auto">
          <a:xfrm>
            <a:off x="2927350" y="3200400"/>
            <a:ext cx="1220788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lastname</a:t>
            </a:r>
          </a:p>
        </p:txBody>
      </p:sp>
      <p:sp>
        <p:nvSpPr>
          <p:cNvPr id="52251" name="Oval 17"/>
          <p:cNvSpPr>
            <a:spLocks noChangeArrowheads="1"/>
          </p:cNvSpPr>
          <p:nvPr/>
        </p:nvSpPr>
        <p:spPr bwMode="auto">
          <a:xfrm>
            <a:off x="1371600" y="3200400"/>
            <a:ext cx="1285875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firstname</a:t>
            </a:r>
          </a:p>
        </p:txBody>
      </p:sp>
      <p:sp>
        <p:nvSpPr>
          <p:cNvPr id="52252" name="Oval 14"/>
          <p:cNvSpPr>
            <a:spLocks noChangeArrowheads="1"/>
          </p:cNvSpPr>
          <p:nvPr/>
        </p:nvSpPr>
        <p:spPr bwMode="auto">
          <a:xfrm>
            <a:off x="4343400" y="4343400"/>
            <a:ext cx="819150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name</a:t>
            </a:r>
          </a:p>
        </p:txBody>
      </p:sp>
      <p:sp>
        <p:nvSpPr>
          <p:cNvPr id="52253" name="Oval 19"/>
          <p:cNvSpPr>
            <a:spLocks noChangeArrowheads="1"/>
          </p:cNvSpPr>
          <p:nvPr/>
        </p:nvSpPr>
        <p:spPr bwMode="auto">
          <a:xfrm>
            <a:off x="3321050" y="5181600"/>
            <a:ext cx="1285875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firstname</a:t>
            </a:r>
          </a:p>
        </p:txBody>
      </p:sp>
      <p:sp>
        <p:nvSpPr>
          <p:cNvPr id="52254" name="Oval 15"/>
          <p:cNvSpPr>
            <a:spLocks noChangeArrowheads="1"/>
          </p:cNvSpPr>
          <p:nvPr/>
        </p:nvSpPr>
        <p:spPr bwMode="auto">
          <a:xfrm>
            <a:off x="6199188" y="4302125"/>
            <a:ext cx="593725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age</a:t>
            </a:r>
          </a:p>
        </p:txBody>
      </p:sp>
      <p:sp>
        <p:nvSpPr>
          <p:cNvPr id="52255" name="Oval 20"/>
          <p:cNvSpPr>
            <a:spLocks noChangeArrowheads="1"/>
          </p:cNvSpPr>
          <p:nvPr/>
        </p:nvSpPr>
        <p:spPr bwMode="auto">
          <a:xfrm>
            <a:off x="4876800" y="5181600"/>
            <a:ext cx="1220788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lastname</a:t>
            </a:r>
          </a:p>
        </p:txBody>
      </p:sp>
      <p:sp>
        <p:nvSpPr>
          <p:cNvPr id="52256" name="Rectangle 16"/>
          <p:cNvSpPr>
            <a:spLocks noChangeArrowheads="1"/>
          </p:cNvSpPr>
          <p:nvPr/>
        </p:nvSpPr>
        <p:spPr bwMode="auto">
          <a:xfrm>
            <a:off x="1752600" y="4114800"/>
            <a:ext cx="577850" cy="349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John</a:t>
            </a:r>
          </a:p>
        </p:txBody>
      </p:sp>
      <p:sp>
        <p:nvSpPr>
          <p:cNvPr id="52257" name="Rectangle 22"/>
          <p:cNvSpPr>
            <a:spLocks noChangeArrowheads="1"/>
          </p:cNvSpPr>
          <p:nvPr/>
        </p:nvSpPr>
        <p:spPr bwMode="auto">
          <a:xfrm>
            <a:off x="3224213" y="4114800"/>
            <a:ext cx="531812" cy="349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Doe</a:t>
            </a:r>
          </a:p>
        </p:txBody>
      </p:sp>
      <p:sp>
        <p:nvSpPr>
          <p:cNvPr id="52258" name="Rectangle 23"/>
          <p:cNvSpPr>
            <a:spLocks noChangeArrowheads="1"/>
          </p:cNvSpPr>
          <p:nvPr/>
        </p:nvSpPr>
        <p:spPr bwMode="auto">
          <a:xfrm>
            <a:off x="4495800" y="3276600"/>
            <a:ext cx="396875" cy="349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26</a:t>
            </a:r>
          </a:p>
        </p:txBody>
      </p:sp>
      <p:sp>
        <p:nvSpPr>
          <p:cNvPr id="52259" name="Rectangle 25"/>
          <p:cNvSpPr>
            <a:spLocks noChangeArrowheads="1"/>
          </p:cNvSpPr>
          <p:nvPr/>
        </p:nvSpPr>
        <p:spPr bwMode="auto">
          <a:xfrm>
            <a:off x="5357813" y="5943600"/>
            <a:ext cx="531812" cy="349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Doe</a:t>
            </a:r>
          </a:p>
        </p:txBody>
      </p:sp>
      <p:sp>
        <p:nvSpPr>
          <p:cNvPr id="52260" name="Rectangle 24"/>
          <p:cNvSpPr>
            <a:spLocks noChangeArrowheads="1"/>
          </p:cNvSpPr>
          <p:nvPr/>
        </p:nvSpPr>
        <p:spPr bwMode="auto">
          <a:xfrm>
            <a:off x="3575050" y="5943600"/>
            <a:ext cx="747713" cy="349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Robert</a:t>
            </a:r>
          </a:p>
        </p:txBody>
      </p:sp>
      <p:sp>
        <p:nvSpPr>
          <p:cNvPr id="52261" name="Oval 43"/>
          <p:cNvSpPr>
            <a:spLocks noChangeArrowheads="1"/>
          </p:cNvSpPr>
          <p:nvPr/>
        </p:nvSpPr>
        <p:spPr bwMode="auto">
          <a:xfrm>
            <a:off x="7239000" y="1905000"/>
            <a:ext cx="1155700" cy="4508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Element</a:t>
            </a:r>
          </a:p>
        </p:txBody>
      </p:sp>
      <p:sp>
        <p:nvSpPr>
          <p:cNvPr id="52262" name="Rectangle 52"/>
          <p:cNvSpPr>
            <a:spLocks noChangeArrowheads="1"/>
          </p:cNvSpPr>
          <p:nvPr/>
        </p:nvSpPr>
        <p:spPr bwMode="auto">
          <a:xfrm>
            <a:off x="7162800" y="2590800"/>
            <a:ext cx="1438275" cy="3492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/>
              <a:t>Character-Data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5B5CD01-70DA-40D4-9740-67CE258EA8FB}" type="slidenum">
              <a:rPr lang="en-US" altLang="en-US" sz="1200" smtClean="0">
                <a:latin typeface="Helvetica" pitchFamily="34" charset="0"/>
              </a:rPr>
              <a:pPr eaLnBrk="1" hangingPunct="1"/>
              <a:t>4</a:t>
            </a:fld>
            <a:endParaRPr lang="en-US" altLang="en-US" sz="1200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Word Frequency Data</a:t>
            </a:r>
            <a:br>
              <a:rPr lang="en-US" altLang="en-US"/>
            </a:br>
            <a:r>
              <a:rPr lang="en-US" altLang="en-US" sz="2400"/>
              <a:t>(from B. Croft, UMass)</a:t>
            </a:r>
            <a:endParaRPr lang="en-US" altLang="en-US"/>
          </a:p>
        </p:txBody>
      </p:sp>
      <p:pic>
        <p:nvPicPr>
          <p:cNvPr id="22532" name="Picture 1028" descr="zipf-st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57872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676DC48-AD74-467A-BD48-006194F7E2A9}" type="slidenum">
              <a:rPr lang="en-US" altLang="en-US" sz="1200" smtClean="0">
                <a:latin typeface="Helvetica" pitchFamily="34" charset="0"/>
              </a:rPr>
              <a:pPr eaLnBrk="1" hangingPunct="1"/>
              <a:t>40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Node Methods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Element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getTagName()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getAttributes()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getAttribute(String name)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CharacterData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getData()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Also methods for adding and deleting nodes and text in the DOM tree, setting attributes,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92B1573-6558-4424-9E11-6F9063B3A84C}" type="slidenum">
              <a:rPr lang="en-US" altLang="en-US" sz="1200" smtClean="0">
                <a:latin typeface="Helvetica" pitchFamily="34" charset="0"/>
              </a:rPr>
              <a:pPr eaLnBrk="1" hangingPunct="1"/>
              <a:t>5</a:t>
            </a:fld>
            <a:endParaRPr lang="en-US" altLang="en-US" sz="120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Zipf’s Law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Rank </a:t>
            </a:r>
            <a:r>
              <a:rPr lang="en-US" altLang="en-US"/>
              <a:t>(</a:t>
            </a:r>
            <a:r>
              <a:rPr lang="en-US" altLang="en-US" i="1">
                <a:solidFill>
                  <a:srgbClr val="FF0000"/>
                </a:solidFill>
              </a:rPr>
              <a:t>r</a:t>
            </a:r>
            <a:r>
              <a:rPr lang="en-US" altLang="en-US"/>
              <a:t>): The numerical position of a word in a list sorted by decreasing frequency (</a:t>
            </a:r>
            <a:r>
              <a:rPr lang="en-US" altLang="en-US" i="1"/>
              <a:t>f 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Zipf (1949) “discovered” that: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probability of word of rank </a:t>
            </a:r>
            <a:r>
              <a:rPr lang="en-US" altLang="en-US" i="1"/>
              <a:t>r</a:t>
            </a:r>
            <a:r>
              <a:rPr lang="en-US" altLang="en-US"/>
              <a:t> is </a:t>
            </a:r>
            <a:r>
              <a:rPr lang="en-US" altLang="en-US" i="1"/>
              <a:t>p</a:t>
            </a:r>
            <a:r>
              <a:rPr lang="en-US" altLang="en-US" i="1" baseline="-25000"/>
              <a:t>r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/>
              <a:t>N</a:t>
            </a:r>
            <a:r>
              <a:rPr lang="en-US" altLang="en-US"/>
              <a:t> is the total number of word occurrences:</a:t>
            </a:r>
            <a:endParaRPr lang="en-US" altLang="en-US" i="1" baseline="-2500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57400" y="2971800"/>
          <a:ext cx="1047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419040" imgH="393480" progId="Equation.3">
                  <p:embed/>
                </p:oleObj>
              </mc:Choice>
              <mc:Fallback>
                <p:oleObj name="Equation" r:id="rId4" imgW="419040" imgH="39348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1047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810000" y="3200400"/>
          <a:ext cx="403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536480" imgH="203040" progId="Equation.3">
                  <p:embed/>
                </p:oleObj>
              </mc:Choice>
              <mc:Fallback>
                <p:oleObj name="Equation" r:id="rId6" imgW="1536480" imgH="203040" progId="Equation.3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4038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1524000" y="5257800"/>
          <a:ext cx="62484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743200" imgH="393480" progId="Equation.3">
                  <p:embed/>
                </p:oleObj>
              </mc:Choice>
              <mc:Fallback>
                <p:oleObj name="Equation" r:id="rId8" imgW="2743200" imgH="393480" progId="Equation.3">
                  <p:embed/>
                  <p:pic>
                    <p:nvPicPr>
                      <p:cNvPr id="10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62484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447B70B-8639-4B54-969C-61E07DF190DE}" type="slidenum">
              <a:rPr lang="en-US" altLang="en-US" sz="1200" smtClean="0">
                <a:latin typeface="Helvetica" pitchFamily="34" charset="0"/>
              </a:rPr>
              <a:pPr eaLnBrk="1" hangingPunct="1"/>
              <a:t>6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Zipf and Term Weighting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Luhn (1958) suggested that both extremely common and extremely uncommon words were not very useful for indexing.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57C850-E56D-432E-ADF2-22EFF39C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75125"/>
            <a:ext cx="5105400" cy="34158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Prevalence of Zipfian Laws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 items exhibit a Zipfian distribution.</a:t>
            </a:r>
          </a:p>
          <a:p>
            <a:pPr lvl="1" eaLnBrk="1" hangingPunct="1"/>
            <a:r>
              <a:rPr lang="en-US" altLang="en-US"/>
              <a:t>Population of cities</a:t>
            </a:r>
          </a:p>
          <a:p>
            <a:pPr lvl="1" eaLnBrk="1" hangingPunct="1"/>
            <a:r>
              <a:rPr lang="en-US" altLang="en-US"/>
              <a:t>Wealth of individuals</a:t>
            </a:r>
          </a:p>
          <a:p>
            <a:pPr lvl="2" eaLnBrk="1" hangingPunct="1"/>
            <a:r>
              <a:rPr lang="en-US" altLang="en-US"/>
              <a:t>Discovered by sociologist/economist Pareto in 1909</a:t>
            </a:r>
          </a:p>
          <a:p>
            <a:pPr lvl="1" eaLnBrk="1" hangingPunct="1"/>
            <a:r>
              <a:rPr lang="en-US" altLang="en-US"/>
              <a:t>Popularity of books, movies, music, web-pages,  etc.</a:t>
            </a:r>
          </a:p>
          <a:p>
            <a:pPr lvl="1" eaLnBrk="1" hangingPunct="1"/>
            <a:r>
              <a:rPr lang="en-US" altLang="en-US"/>
              <a:t>Popularity of consumer products</a:t>
            </a:r>
          </a:p>
          <a:p>
            <a:pPr lvl="2" eaLnBrk="1" hangingPunct="1"/>
            <a:r>
              <a:rPr lang="en-US" altLang="en-US"/>
              <a:t>Chris Anderson’s “long tail”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CDBF9C-8A92-4F37-8F36-529B277A58CC}" type="slidenum">
              <a:rPr lang="en-US"/>
              <a:pPr>
                <a:defRPr/>
              </a:pPr>
              <a:t>7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66B0AFC-C1A5-4143-8C9D-19CD53CD5375}" type="slidenum">
              <a:rPr lang="en-US" altLang="en-US" sz="1200" smtClean="0">
                <a:latin typeface="Helvetica" pitchFamily="34" charset="0"/>
              </a:rPr>
              <a:pPr eaLnBrk="1" hangingPunct="1"/>
              <a:t>8</a:t>
            </a:fld>
            <a:endParaRPr lang="en-US" altLang="en-US" sz="12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Predicting Occurrence Frequencies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By Zipf, a word appearing </a:t>
            </a:r>
            <a:r>
              <a:rPr lang="en-US" altLang="en-US" sz="2800" i="1"/>
              <a:t>n</a:t>
            </a:r>
            <a:r>
              <a:rPr lang="en-US" altLang="en-US" sz="2800"/>
              <a:t> times has rank </a:t>
            </a:r>
            <a:r>
              <a:rPr lang="en-US" altLang="en-US" sz="2800" i="1"/>
              <a:t>r</a:t>
            </a:r>
            <a:r>
              <a:rPr lang="en-US" altLang="en-US" sz="2800" i="1" baseline="-25000"/>
              <a:t>n</a:t>
            </a:r>
            <a:r>
              <a:rPr lang="en-US" altLang="en-US" sz="2800"/>
              <a:t>=</a:t>
            </a:r>
            <a:r>
              <a:rPr lang="en-US" altLang="en-US" sz="2800" i="1"/>
              <a:t>AN/n</a:t>
            </a:r>
          </a:p>
          <a:p>
            <a:pPr eaLnBrk="1" hangingPunct="1"/>
            <a:r>
              <a:rPr lang="en-US" altLang="en-US" sz="2800"/>
              <a:t>Several words may occur </a:t>
            </a:r>
            <a:r>
              <a:rPr lang="en-US" altLang="en-US" sz="2800" i="1"/>
              <a:t>n</a:t>
            </a:r>
            <a:r>
              <a:rPr lang="en-US" altLang="en-US" sz="2800"/>
              <a:t> times, assume rank </a:t>
            </a:r>
            <a:r>
              <a:rPr lang="en-US" altLang="en-US" sz="2800" i="1"/>
              <a:t>r</a:t>
            </a:r>
            <a:r>
              <a:rPr lang="en-US" altLang="en-US" sz="2800" i="1" baseline="-25000"/>
              <a:t>n</a:t>
            </a:r>
            <a:r>
              <a:rPr lang="en-US" altLang="en-US" sz="2800"/>
              <a:t> applies to the last of these.</a:t>
            </a:r>
          </a:p>
          <a:p>
            <a:pPr eaLnBrk="1" hangingPunct="1"/>
            <a:r>
              <a:rPr lang="en-US" altLang="en-US" sz="2800"/>
              <a:t>Therefore, </a:t>
            </a:r>
            <a:r>
              <a:rPr lang="en-US" altLang="en-US" sz="2800" i="1"/>
              <a:t>r</a:t>
            </a:r>
            <a:r>
              <a:rPr lang="en-US" altLang="en-US" sz="2800" i="1" baseline="-25000"/>
              <a:t>n</a:t>
            </a:r>
            <a:r>
              <a:rPr lang="en-US" altLang="en-US" sz="2800"/>
              <a:t> words occur </a:t>
            </a:r>
            <a:r>
              <a:rPr lang="en-US" altLang="en-US" sz="2800" i="1"/>
              <a:t>n</a:t>
            </a:r>
            <a:r>
              <a:rPr lang="en-US" altLang="en-US" sz="2800"/>
              <a:t> or more times and </a:t>
            </a:r>
            <a:r>
              <a:rPr lang="en-US" altLang="en-US" sz="2800" i="1"/>
              <a:t>r</a:t>
            </a:r>
            <a:r>
              <a:rPr lang="en-US" altLang="en-US" sz="2800" i="1" baseline="-25000"/>
              <a:t>n+</a:t>
            </a:r>
            <a:r>
              <a:rPr lang="en-US" altLang="en-US" sz="2800" baseline="-25000"/>
              <a:t>1</a:t>
            </a:r>
            <a:r>
              <a:rPr lang="en-US" altLang="en-US" sz="2800"/>
              <a:t> words occur </a:t>
            </a:r>
            <a:r>
              <a:rPr lang="en-US" altLang="en-US" sz="2800" i="1"/>
              <a:t>n+</a:t>
            </a:r>
            <a:r>
              <a:rPr lang="en-US" altLang="en-US" sz="2800"/>
              <a:t>1 or more times.</a:t>
            </a:r>
          </a:p>
          <a:p>
            <a:pPr eaLnBrk="1" hangingPunct="1"/>
            <a:r>
              <a:rPr lang="en-US" altLang="en-US" sz="2800"/>
              <a:t>So, the number of words appearing </a:t>
            </a:r>
            <a:r>
              <a:rPr lang="en-US" altLang="en-US" sz="2800" b="1"/>
              <a:t>exactly</a:t>
            </a:r>
            <a:r>
              <a:rPr lang="en-US" altLang="en-US" sz="2800"/>
              <a:t> </a:t>
            </a:r>
            <a:r>
              <a:rPr lang="en-US" altLang="en-US" sz="2800" i="1"/>
              <a:t>n</a:t>
            </a:r>
            <a:r>
              <a:rPr lang="en-US" altLang="en-US" sz="2800"/>
              <a:t> times is: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05000" y="4419600"/>
          <a:ext cx="48752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222280" imgH="419040" progId="Equation.3">
                  <p:embed/>
                </p:oleObj>
              </mc:Choice>
              <mc:Fallback>
                <p:oleObj name="Equation" r:id="rId4" imgW="2222280" imgH="41904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487521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90F944D-49D2-454D-8BED-98B73F119B9B}" type="slidenum">
              <a:rPr lang="en-US" altLang="en-US" sz="1200" smtClean="0">
                <a:latin typeface="Helvetica" pitchFamily="34" charset="0"/>
              </a:rPr>
              <a:pPr eaLnBrk="1" hangingPunct="1"/>
              <a:t>9</a:t>
            </a:fld>
            <a:endParaRPr lang="en-US" altLang="en-US" sz="12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Predicting Word Frequencies (cont)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highest ranking term occurs once and therefore has rank </a:t>
            </a:r>
            <a:r>
              <a:rPr lang="en-US" altLang="en-US" i="1"/>
              <a:t>D </a:t>
            </a:r>
            <a:r>
              <a:rPr lang="en-US" altLang="en-US"/>
              <a:t>= </a:t>
            </a:r>
            <a:r>
              <a:rPr lang="en-US" altLang="en-US" i="1"/>
              <a:t>AN/</a:t>
            </a:r>
            <a:r>
              <a:rPr lang="en-US" altLang="en-US"/>
              <a:t>1</a:t>
            </a:r>
          </a:p>
          <a:p>
            <a:pPr eaLnBrk="1" hangingPunct="1"/>
            <a:r>
              <a:rPr lang="en-US" altLang="en-US"/>
              <a:t>Fraction of words with frequency </a:t>
            </a:r>
            <a:r>
              <a:rPr lang="en-US" altLang="en-US" i="1"/>
              <a:t>n</a:t>
            </a:r>
            <a:r>
              <a:rPr lang="en-US" altLang="en-US"/>
              <a:t> is: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Fraction  of words appearing only once is therefore ½.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276600" y="3124200"/>
          <a:ext cx="17843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17843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8123</TotalTime>
  <Words>1992</Words>
  <Application>Microsoft Office PowerPoint</Application>
  <PresentationFormat>On-screen Show (4:3)</PresentationFormat>
  <Paragraphs>337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Helvetica</vt:lpstr>
      <vt:lpstr>Times New Roman</vt:lpstr>
      <vt:lpstr>models</vt:lpstr>
      <vt:lpstr>Equation</vt:lpstr>
      <vt:lpstr>Text Properties and Languages</vt:lpstr>
      <vt:lpstr>Statistical Properties of Text</vt:lpstr>
      <vt:lpstr>Word Frequency</vt:lpstr>
      <vt:lpstr>Sample Word Frequency Data (from B. Croft, UMass)</vt:lpstr>
      <vt:lpstr>Zipf’s Law</vt:lpstr>
      <vt:lpstr>Zipf and Term Weighting</vt:lpstr>
      <vt:lpstr>Prevalence of Zipfian Laws</vt:lpstr>
      <vt:lpstr>Predicting Occurrence Frequencies</vt:lpstr>
      <vt:lpstr>Predicting Word Frequencies (cont)</vt:lpstr>
      <vt:lpstr>Occurrence Frequency Data  (from B. Croft, UMass)</vt:lpstr>
      <vt:lpstr>Does Real Data Fit Zipf’s Law?</vt:lpstr>
      <vt:lpstr>Fit to Zipf for Brown Corpus</vt:lpstr>
      <vt:lpstr>Mandelbrot (1954) Correction</vt:lpstr>
      <vt:lpstr>Mandelbrot Fit</vt:lpstr>
      <vt:lpstr>Explanations for Zipf’s Law</vt:lpstr>
      <vt:lpstr>Zipf’s Law Impact on IR</vt:lpstr>
      <vt:lpstr>Vocabulary Growth</vt:lpstr>
      <vt:lpstr>Heaps’ Law</vt:lpstr>
      <vt:lpstr>Heaps’ Law Data</vt:lpstr>
      <vt:lpstr>Explanation for Heaps’ Law</vt:lpstr>
      <vt:lpstr>Metadata</vt:lpstr>
      <vt:lpstr>Metadata (cont)</vt:lpstr>
      <vt:lpstr>Web Metadata  </vt:lpstr>
      <vt:lpstr>Markup Languages</vt:lpstr>
      <vt:lpstr>Basic SGML Document Syntax</vt:lpstr>
      <vt:lpstr>HTML</vt:lpstr>
      <vt:lpstr>XML</vt:lpstr>
      <vt:lpstr>XML (cont)</vt:lpstr>
      <vt:lpstr>XML Example</vt:lpstr>
      <vt:lpstr>XML Example with Attributes</vt:lpstr>
      <vt:lpstr>XML Graph Structures</vt:lpstr>
      <vt:lpstr>Document Type Definition (DTD)</vt:lpstr>
      <vt:lpstr>DTD Example</vt:lpstr>
      <vt:lpstr>Sample Valid Document for DTD</vt:lpstr>
      <vt:lpstr>DTD (cont)</vt:lpstr>
      <vt:lpstr>XSL (Extensible Style-sheet Language)</vt:lpstr>
      <vt:lpstr>Parsing XML</vt:lpstr>
      <vt:lpstr>DOM</vt:lpstr>
      <vt:lpstr>Sample DOM Tree</vt:lpstr>
      <vt:lpstr>More Node Methods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chen.utpa@outlook.com</cp:lastModifiedBy>
  <cp:revision>84</cp:revision>
  <cp:lastPrinted>1601-01-01T00:00:00Z</cp:lastPrinted>
  <dcterms:created xsi:type="dcterms:W3CDTF">2001-05-20T22:11:52Z</dcterms:created>
  <dcterms:modified xsi:type="dcterms:W3CDTF">2020-06-14T16:43:46Z</dcterms:modified>
</cp:coreProperties>
</file>