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84" r:id="rId12"/>
    <p:sldId id="277" r:id="rId13"/>
    <p:sldId id="278" r:id="rId14"/>
    <p:sldId id="280" r:id="rId15"/>
    <p:sldId id="279" r:id="rId16"/>
    <p:sldId id="281" r:id="rId17"/>
    <p:sldId id="282" r:id="rId18"/>
    <p:sldId id="285" r:id="rId19"/>
    <p:sldId id="283" r:id="rId20"/>
    <p:sldId id="266" r:id="rId21"/>
    <p:sldId id="265" r:id="rId22"/>
    <p:sldId id="267" r:id="rId23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3333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3333FF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D15A3-4E7B-4C1D-9EB0-581B9A25CAFF}" v="7" dt="2020-06-14T21:21:4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4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1EF1C1C7-03B8-4E3C-ACA3-F0B0E68EF23A}"/>
    <pc:docChg chg="custSel modSld">
      <pc:chgData name="chen.utpa@outlook.com" userId="f745662403d38070" providerId="LiveId" clId="{1EF1C1C7-03B8-4E3C-ACA3-F0B0E68EF23A}" dt="2020-06-14T17:59:43.600" v="350" actId="14100"/>
      <pc:docMkLst>
        <pc:docMk/>
      </pc:docMkLst>
      <pc:sldChg chg="modSp">
        <pc:chgData name="chen.utpa@outlook.com" userId="f745662403d38070" providerId="LiveId" clId="{1EF1C1C7-03B8-4E3C-ACA3-F0B0E68EF23A}" dt="2020-06-14T17:39:11.814" v="348" actId="20577"/>
        <pc:sldMkLst>
          <pc:docMk/>
          <pc:sldMk cId="0" sldId="268"/>
        </pc:sldMkLst>
        <pc:spChg chg="mod">
          <ac:chgData name="chen.utpa@outlook.com" userId="f745662403d38070" providerId="LiveId" clId="{1EF1C1C7-03B8-4E3C-ACA3-F0B0E68EF23A}" dt="2020-06-14T17:39:11.814" v="348" actId="20577"/>
          <ac:spMkLst>
            <pc:docMk/>
            <pc:sldMk cId="0" sldId="268"/>
            <ac:spMk id="21508" creationId="{00000000-0000-0000-0000-000000000000}"/>
          </ac:spMkLst>
        </pc:spChg>
      </pc:sldChg>
      <pc:sldChg chg="modSp">
        <pc:chgData name="chen.utpa@outlook.com" userId="f745662403d38070" providerId="LiveId" clId="{1EF1C1C7-03B8-4E3C-ACA3-F0B0E68EF23A}" dt="2020-06-14T17:59:43.600" v="350" actId="14100"/>
        <pc:sldMkLst>
          <pc:docMk/>
          <pc:sldMk cId="0" sldId="280"/>
        </pc:sldMkLst>
        <pc:spChg chg="mod">
          <ac:chgData name="chen.utpa@outlook.com" userId="f745662403d38070" providerId="LiveId" clId="{1EF1C1C7-03B8-4E3C-ACA3-F0B0E68EF23A}" dt="2020-06-14T17:59:43.600" v="350" actId="14100"/>
          <ac:spMkLst>
            <pc:docMk/>
            <pc:sldMk cId="0" sldId="280"/>
            <ac:spMk id="26628" creationId="{00000000-0000-0000-0000-000000000000}"/>
          </ac:spMkLst>
        </pc:spChg>
      </pc:sldChg>
    </pc:docChg>
  </pc:docChgLst>
  <pc:docChgLst>
    <pc:chgData name="chen.utpa@outlook.com" userId="f745662403d38070" providerId="LiveId" clId="{97BD15A3-4E7B-4C1D-9EB0-581B9A25CAFF}"/>
    <pc:docChg chg="modSld">
      <pc:chgData name="chen.utpa@outlook.com" userId="f745662403d38070" providerId="LiveId" clId="{97BD15A3-4E7B-4C1D-9EB0-581B9A25CAFF}" dt="2020-06-14T21:21:48.730" v="0" actId="207"/>
      <pc:docMkLst>
        <pc:docMk/>
      </pc:docMkLst>
      <pc:sldChg chg="modSp">
        <pc:chgData name="chen.utpa@outlook.com" userId="f745662403d38070" providerId="LiveId" clId="{97BD15A3-4E7B-4C1D-9EB0-581B9A25CAFF}" dt="2020-06-14T21:21:48.730" v="0" actId="207"/>
        <pc:sldMkLst>
          <pc:docMk/>
          <pc:sldMk cId="0" sldId="268"/>
        </pc:sldMkLst>
        <pc:spChg chg="mod">
          <ac:chgData name="chen.utpa@outlook.com" userId="f745662403d38070" providerId="LiveId" clId="{97BD15A3-4E7B-4C1D-9EB0-581B9A25CAFF}" dt="2020-06-14T21:21:48.730" v="0" actId="207"/>
          <ac:spMkLst>
            <pc:docMk/>
            <pc:sldMk cId="0" sldId="268"/>
            <ac:spMk id="2150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514E70-0595-4AE5-9165-EA1FF18F4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51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1EFE90-A1BC-4478-9295-3967DDA2D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245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D2D5C2-1ABF-4B75-838B-AD3B632071AF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14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E67E8-C337-4113-878E-E385A3AF87A4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44B0B-1A9E-416E-891C-EF92FC3825AA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64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2CCDC-3C96-47C9-BB1E-69FF7F06907C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8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49BAB-495F-4C06-9D7C-5C8B8FE63FCA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9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06D55-2832-43D2-9FDA-5E1C778E5CED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5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C0048C-0013-4240-9C8C-608D22C9B6D9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1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CF013-2522-40CA-A71C-1932024C734F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9B7A1-F74F-4D4D-AFB9-1427CAD79967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95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B35ED1-03D4-4E1A-A676-C3CEF6C7DB98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CEA3CB-8194-4695-B979-749A77B18A48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6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0FBDE004-E178-4501-A7DE-8196C4F9A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 kern="12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 kern="1200">
          <a:solidFill>
            <a:srgbClr val="0066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 kern="1200">
          <a:solidFill>
            <a:srgbClr val="0000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ofbacon.org/" TargetMode="External"/><Relationship Id="rId2" Type="http://schemas.openxmlformats.org/officeDocument/2006/relationships/hyperlink" Target="https://en.wikipedia.org/wiki/Stanley_Milgr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moz-odp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5EC0B15B-9252-45EB-AE29-D66243F914A2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Web Search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5FF546C7-3BAF-47F2-A148-D5F64A2D4299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Growth of Web Pages Indexed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562100" y="5105400"/>
            <a:ext cx="272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SearchEngineWatch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3108325" y="6242050"/>
            <a:ext cx="6413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endParaRPr lang="en-US" altLang="en-US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1752600" y="5715000"/>
            <a:ext cx="64436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CC00"/>
                </a:solidFill>
              </a:rPr>
              <a:t>Assuming 20KB per page, </a:t>
            </a:r>
          </a:p>
          <a:p>
            <a:pPr eaLnBrk="1" hangingPunct="1"/>
            <a:r>
              <a:rPr lang="en-US" altLang="en-US" sz="2800">
                <a:solidFill>
                  <a:srgbClr val="00CC00"/>
                </a:solidFill>
              </a:rPr>
              <a:t>1 billion pages is about 20 terabytes of data.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304800" y="1752600"/>
            <a:ext cx="3429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CC00"/>
              </a:buClr>
            </a:pPr>
            <a:endParaRPr lang="en-US" altLang="en-US"/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 rot="-5400000">
            <a:off x="-704056" y="2761456"/>
            <a:ext cx="2743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CC00"/>
              </a:buClr>
            </a:pPr>
            <a:r>
              <a:rPr lang="en-US" altLang="en-US"/>
              <a:t>Billions of Pages</a:t>
            </a:r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7086600" y="1371600"/>
            <a:ext cx="22098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r>
              <a:rPr lang="en-US" altLang="en-US"/>
              <a:t>Google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r>
              <a:rPr lang="en-US" altLang="en-US"/>
              <a:t>Inktomi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r>
              <a:rPr lang="en-US" altLang="en-US"/>
              <a:t>AllTheWeb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r>
              <a:rPr lang="en-US" altLang="en-US"/>
              <a:t>Teoma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r>
              <a:rPr lang="en-US" altLang="en-US"/>
              <a:t>Altavista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</a:pPr>
            <a:endParaRPr lang="en-US" altLang="en-US"/>
          </a:p>
        </p:txBody>
      </p:sp>
      <p:pic>
        <p:nvPicPr>
          <p:cNvPr id="22538" name="Picture 6" descr="sizes-tr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477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Size of the Web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25206589-3081-4632-8E03-50D1F96A66D5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556" name="AutoShape 2" descr="http://www.worldwidewebsize.com/Graph_v1.php?corpus=0&amp;Last=90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FontTx/>
              <a:buChar char="–"/>
            </a:pPr>
            <a:endParaRPr lang="en-US" altLang="en-US"/>
          </a:p>
        </p:txBody>
      </p:sp>
      <p:pic>
        <p:nvPicPr>
          <p:cNvPr id="2355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C97F8FA2-FFAD-47C3-9359-4E6744AF5A86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Zipf’s Law on the Web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of in-links/out-links to/from a page has a Zipfian distribution.</a:t>
            </a:r>
          </a:p>
          <a:p>
            <a:pPr eaLnBrk="1" hangingPunct="1"/>
            <a:r>
              <a:rPr lang="en-US" altLang="en-US"/>
              <a:t>Length of web pages has a Zipfian distribution.</a:t>
            </a:r>
          </a:p>
          <a:p>
            <a:pPr eaLnBrk="1" hangingPunct="1"/>
            <a:r>
              <a:rPr lang="en-US" altLang="en-US"/>
              <a:t>Number of hits to a web page has a Zipfian distribution.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A96BE561-CAAB-4D10-A525-BDE010F18805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Zipfs Law and Web Page Popularity</a:t>
            </a:r>
          </a:p>
        </p:txBody>
      </p:sp>
      <p:pic>
        <p:nvPicPr>
          <p:cNvPr id="25604" name="Picture 4" descr="zipf_curve_9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68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580622AB-7C2B-48DA-8DA0-6C56C3C1199C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“Small World” (Scale-Free) Graphs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Social networks and six degrees of separation.</a:t>
            </a:r>
          </a:p>
          <a:p>
            <a:pPr lvl="1" eaLnBrk="1" hangingPunct="1"/>
            <a:r>
              <a:rPr lang="en-US" altLang="en-US" sz="2400" dirty="0">
                <a:hlinkClick r:id="rId2"/>
              </a:rPr>
              <a:t>Stanley Milgram Experiment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Power law distribution of in and out degrees.</a:t>
            </a:r>
          </a:p>
          <a:p>
            <a:pPr eaLnBrk="1" hangingPunct="1"/>
            <a:r>
              <a:rPr lang="en-US" altLang="en-US" sz="2800" dirty="0"/>
              <a:t>Distinct from purely random graphs.</a:t>
            </a:r>
          </a:p>
          <a:p>
            <a:pPr eaLnBrk="1" hangingPunct="1"/>
            <a:r>
              <a:rPr lang="en-US" altLang="en-US" sz="2800" dirty="0"/>
              <a:t>“Rich get richer” generation of graphs (preferential attachment).</a:t>
            </a:r>
          </a:p>
          <a:p>
            <a:pPr eaLnBrk="1" hangingPunct="1"/>
            <a:r>
              <a:rPr lang="en-US" altLang="en-US" sz="2800" dirty="0"/>
              <a:t>Kevin Bacon game. </a:t>
            </a:r>
          </a:p>
          <a:p>
            <a:pPr lvl="1" eaLnBrk="1" hangingPunct="1"/>
            <a:r>
              <a:rPr lang="en-US" altLang="en-US" sz="2400" dirty="0">
                <a:hlinkClick r:id="rId3"/>
              </a:rPr>
              <a:t>Oracle of Bacon</a:t>
            </a:r>
            <a:endParaRPr lang="en-US" altLang="en-US" sz="2400" dirty="0"/>
          </a:p>
          <a:p>
            <a:pPr eaLnBrk="1" hangingPunct="1"/>
            <a:r>
              <a:rPr lang="en-US" altLang="en-US" sz="2800" dirty="0" err="1"/>
              <a:t>Erdos</a:t>
            </a:r>
            <a:r>
              <a:rPr lang="en-US" altLang="en-US" sz="2800" dirty="0"/>
              <a:t> number.</a:t>
            </a:r>
          </a:p>
          <a:p>
            <a:pPr eaLnBrk="1" hangingPunct="1"/>
            <a:r>
              <a:rPr lang="en-US" altLang="en-US" sz="2800" dirty="0"/>
              <a:t>Networks in biochemistry, roads, telecommunications, Internet,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 are “small world” 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BB8E5DA5-2E99-4926-B608-6948A90D7DCA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Manual Hierarchical Web Taxonomies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Yahoo</a:t>
            </a:r>
            <a:r>
              <a:rPr lang="en-US" altLang="en-US" dirty="0"/>
              <a:t> approach of using human editors to assemble a large hierarchically structured directory of web pages (closed in 2014).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Open Directory Project</a:t>
            </a:r>
            <a:r>
              <a:rPr lang="en-US" altLang="en-US" dirty="0"/>
              <a:t> is a similar approach based on the distributed labor of volunteer editors (“net-citizens provide the collective brain”). Used by most other search engines. Started by Netscape.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hlinkClick r:id="rId2" tooltip="https://dmoz-odp.org/"/>
              </a:rPr>
              <a:t>https://dmoz-odp.org/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D44E4417-0E82-438F-8CB3-3F6DEE28D910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Models for Web Search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Advertisers pay for banner ads on the site that do not depend on a user’s query.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CPM: Cost Per Mille (thousand impressions).  </a:t>
            </a:r>
            <a:r>
              <a:rPr lang="en-US" altLang="en-US" sz="2000">
                <a:solidFill>
                  <a:schemeClr val="tx1"/>
                </a:solidFill>
              </a:rPr>
              <a:t>Pay for each ad display.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CPC: Cost Per Click. </a:t>
            </a:r>
            <a:r>
              <a:rPr lang="en-US" altLang="en-US" sz="2000">
                <a:solidFill>
                  <a:schemeClr val="tx1"/>
                </a:solidFill>
              </a:rPr>
              <a:t>Pay only when user clicks on 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CTR: Click Through Rate</a:t>
            </a:r>
            <a:r>
              <a:rPr lang="en-US" altLang="en-US" sz="2000">
                <a:solidFill>
                  <a:srgbClr val="3333FF"/>
                </a:solidFill>
              </a:rPr>
              <a:t>.</a:t>
            </a:r>
            <a:r>
              <a:rPr lang="en-US" altLang="en-US" sz="2000">
                <a:solidFill>
                  <a:schemeClr val="tx1"/>
                </a:solidFill>
              </a:rPr>
              <a:t> Fraction of ad impressions that result in clicks throughs. CPC = CPM / (CTR * 1000)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CPA: Cost Per Action (Acquisition). </a:t>
            </a:r>
            <a:r>
              <a:rPr lang="en-US" altLang="en-US" sz="2000">
                <a:solidFill>
                  <a:schemeClr val="tx1"/>
                </a:solidFill>
              </a:rPr>
              <a:t>Pay only when user actually makes a purchase on target site.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Advertisers bid for “keywords”. Ads for highest bidders displayed when user query contains a purchased keyword.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PPC: Pay Per Click. </a:t>
            </a:r>
            <a:r>
              <a:rPr lang="en-US" altLang="en-US" sz="2000">
                <a:solidFill>
                  <a:schemeClr val="tx1"/>
                </a:solidFill>
              </a:rPr>
              <a:t> CPC for bid word ads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1"/>
                </a:solidFill>
              </a:rPr>
              <a:t>(e.g. Google AdWords).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88D1AC90-116C-44E8-8FC3-E0B4A3B5852C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Business Models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en-US" sz="2800"/>
              <a:t>Initially, banner ads paid thru CPM were the norm.</a:t>
            </a:r>
          </a:p>
          <a:p>
            <a:pPr eaLnBrk="1" hangingPunct="1"/>
            <a:r>
              <a:rPr lang="en-US" altLang="en-US" sz="2800"/>
              <a:t>GoTo Inc. formed in 1997 and originates and patents bidding and PPC business model.</a:t>
            </a:r>
          </a:p>
          <a:p>
            <a:pPr eaLnBrk="1" hangingPunct="1"/>
            <a:r>
              <a:rPr lang="en-US" altLang="en-US" sz="2800"/>
              <a:t>Google introduces AdWords in fall 2000.</a:t>
            </a:r>
          </a:p>
          <a:p>
            <a:pPr eaLnBrk="1" hangingPunct="1"/>
            <a:r>
              <a:rPr lang="en-US" altLang="en-US" sz="2800"/>
              <a:t>GoTo renamed Overture in Oct. 2001.</a:t>
            </a:r>
          </a:p>
          <a:p>
            <a:pPr eaLnBrk="1" hangingPunct="1"/>
            <a:r>
              <a:rPr lang="en-US" altLang="en-US" sz="2800"/>
              <a:t>Overture sues Google for use of PPC in Apr. 2002.</a:t>
            </a:r>
          </a:p>
          <a:p>
            <a:pPr eaLnBrk="1" hangingPunct="1"/>
            <a:r>
              <a:rPr lang="en-US" altLang="en-US" sz="2800"/>
              <a:t>Overture acquired by Yahoo in Oct. 2003.</a:t>
            </a:r>
          </a:p>
          <a:p>
            <a:pPr eaLnBrk="1" hangingPunct="1"/>
            <a:r>
              <a:rPr lang="en-US" altLang="en-US" sz="2800"/>
              <a:t>Google settles with Overture/Yahoo for 2.7 million shares of Class A common stock in Aug. 2004.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FB49BF5A-ED8C-4A55-A687-D40A7FE24929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5" name="Picture 2" descr="Where Does Google Make Its Money? [ infographic 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-1524000"/>
            <a:ext cx="4214813" cy="848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457A3706-BC6F-4DD3-87EE-E878FF4CA526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Affiliates Programs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have a website, you can generate income by becoming an </a:t>
            </a:r>
            <a:r>
              <a:rPr lang="en-US" altLang="en-US" i="1"/>
              <a:t>affiliate</a:t>
            </a:r>
            <a:r>
              <a:rPr lang="en-US" altLang="en-US"/>
              <a:t> by agreeing to post ads relevant to the topic of your site.</a:t>
            </a:r>
          </a:p>
          <a:p>
            <a:pPr eaLnBrk="1" hangingPunct="1"/>
            <a:r>
              <a:rPr lang="en-US" altLang="en-US"/>
              <a:t>If users click on your impression of an ad, you get some percentage of the CPC or PPC income that is generated.</a:t>
            </a:r>
          </a:p>
          <a:p>
            <a:pPr eaLnBrk="1" hangingPunct="1"/>
            <a:r>
              <a:rPr lang="en-US" altLang="en-US"/>
              <a:t>Google introduces AdSense affiliates program in 2003.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FB118A65-363E-4717-9BE2-F0E6CEF39470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World Wide Web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Developed by Tim Berners-Lee in 1990 at CERN to organize research documents available on the Internet.</a:t>
            </a:r>
          </a:p>
          <a:p>
            <a:pPr eaLnBrk="1" hangingPunct="1"/>
            <a:r>
              <a:rPr lang="en-US" altLang="en-US"/>
              <a:t>Combined idea of documents available by FTP with the idea of </a:t>
            </a:r>
            <a:r>
              <a:rPr lang="en-US" altLang="en-US" i="1"/>
              <a:t>hypertext</a:t>
            </a:r>
            <a:r>
              <a:rPr lang="en-US" altLang="en-US"/>
              <a:t> to link documents.</a:t>
            </a:r>
          </a:p>
          <a:p>
            <a:pPr eaLnBrk="1" hangingPunct="1"/>
            <a:r>
              <a:rPr lang="en-US" altLang="en-US"/>
              <a:t>Developed initial HTTP network protocol, URLs, HTML, and first “web server.”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F191778D-F750-4833-ADB0-D06A9ACCCCAA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Automatic Document Classification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Manual classification into a given hierarchy is labor intensive, subjective, and error-prone.</a:t>
            </a:r>
          </a:p>
          <a:p>
            <a:pPr eaLnBrk="1" hangingPunct="1"/>
            <a:r>
              <a:rPr lang="en-US" altLang="en-US" sz="2800"/>
              <a:t>Text categorization methods provide a way to automatically classify documents.</a:t>
            </a:r>
          </a:p>
          <a:p>
            <a:pPr eaLnBrk="1" hangingPunct="1"/>
            <a:r>
              <a:rPr lang="en-US" altLang="en-US" sz="2800"/>
              <a:t>Best methods based on training a </a:t>
            </a:r>
            <a:r>
              <a:rPr lang="en-US" altLang="en-US" sz="2800" i="1"/>
              <a:t>machine learning</a:t>
            </a:r>
            <a:r>
              <a:rPr lang="en-US" altLang="en-US" sz="2800"/>
              <a:t> (</a:t>
            </a:r>
            <a:r>
              <a:rPr lang="en-US" altLang="en-US" sz="2800" i="1"/>
              <a:t>pattern recognition</a:t>
            </a:r>
            <a:r>
              <a:rPr lang="en-US" altLang="en-US" sz="2800"/>
              <a:t>) system on a labeled set of examples (</a:t>
            </a:r>
            <a:r>
              <a:rPr lang="en-US" altLang="en-US" sz="2800" i="1"/>
              <a:t>supervised learning</a:t>
            </a:r>
            <a:r>
              <a:rPr lang="en-US" altLang="en-US" sz="2800"/>
              <a:t>).</a:t>
            </a:r>
          </a:p>
          <a:p>
            <a:pPr eaLnBrk="1" hangingPunct="1"/>
            <a:r>
              <a:rPr lang="en-US" altLang="en-US" sz="2800"/>
              <a:t>Text categorization is a topic we will discuss later in the course.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045B4CBB-347F-4767-81E0-A03C185EA935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Automatic Document Hierarchies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Manual hierarchy development is labor intensive, subjective, and error-prone.</a:t>
            </a:r>
          </a:p>
          <a:p>
            <a:pPr eaLnBrk="1" hangingPunct="1"/>
            <a:r>
              <a:rPr lang="en-US" altLang="en-US" sz="2800"/>
              <a:t>It would nice to automatically construct a meaningful hierarchical taxonomy from a corpus of documents.</a:t>
            </a:r>
          </a:p>
          <a:p>
            <a:pPr eaLnBrk="1" hangingPunct="1"/>
            <a:r>
              <a:rPr lang="en-US" altLang="en-US" sz="2800"/>
              <a:t>This is possible with hierarchical text clustering (unsupervised learning).</a:t>
            </a:r>
          </a:p>
          <a:p>
            <a:pPr lvl="1" eaLnBrk="1" hangingPunct="1"/>
            <a:r>
              <a:rPr lang="en-US" altLang="en-US" sz="2400"/>
              <a:t>Hierarchical Agglomerative Clustering (HAC)</a:t>
            </a:r>
          </a:p>
          <a:p>
            <a:pPr eaLnBrk="1" hangingPunct="1"/>
            <a:r>
              <a:rPr lang="en-US" altLang="en-US" sz="2800"/>
              <a:t>Text clustering is a another topic we will discuss later in the course.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A38DDEC9-45D0-4B4E-96F0-EBE865FD4B6F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Using IR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3276600"/>
            <a:ext cx="2971800" cy="3148013"/>
            <a:chOff x="2304" y="2064"/>
            <a:chExt cx="1872" cy="1983"/>
          </a:xfrm>
        </p:grpSpPr>
        <p:grpSp>
          <p:nvGrpSpPr>
            <p:cNvPr id="34919" name="Group 4"/>
            <p:cNvGrpSpPr>
              <a:grpSpLocks/>
            </p:cNvGrpSpPr>
            <p:nvPr/>
          </p:nvGrpSpPr>
          <p:grpSpPr bwMode="auto">
            <a:xfrm>
              <a:off x="2304" y="2064"/>
              <a:ext cx="1872" cy="1983"/>
              <a:chOff x="2304" y="2064"/>
              <a:chExt cx="1872" cy="1983"/>
            </a:xfrm>
          </p:grpSpPr>
          <p:pic>
            <p:nvPicPr>
              <p:cNvPr id="34921" name="Picture 5" descr="amconfu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22" name="AutoShape 6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23" name="Line 7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4920" name="Rectangle 8"/>
            <p:cNvSpPr>
              <a:spLocks noChangeArrowheads="1"/>
            </p:cNvSpPr>
            <p:nvPr/>
          </p:nvSpPr>
          <p:spPr bwMode="auto">
            <a:xfrm>
              <a:off x="2928" y="2112"/>
              <a:ext cx="596" cy="518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</a:rPr>
                <a:t>Query String</a:t>
              </a:r>
            </a:p>
          </p:txBody>
        </p:sp>
      </p:grp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6629400" y="32004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IR</a:t>
            </a:r>
          </a:p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486400" y="4267200"/>
            <a:ext cx="3048000" cy="2046288"/>
            <a:chOff x="3456" y="2688"/>
            <a:chExt cx="1920" cy="1289"/>
          </a:xfrm>
        </p:grpSpPr>
        <p:sp>
          <p:nvSpPr>
            <p:cNvPr id="34915" name="Oval 11"/>
            <p:cNvSpPr>
              <a:spLocks noChangeArrowheads="1"/>
            </p:cNvSpPr>
            <p:nvPr/>
          </p:nvSpPr>
          <p:spPr bwMode="auto">
            <a:xfrm>
              <a:off x="4272" y="3120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</a:rPr>
                <a:t>Ranked</a:t>
              </a:r>
            </a:p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34916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7" name="Rectangle 13"/>
            <p:cNvSpPr>
              <a:spLocks noChangeArrowheads="1"/>
            </p:cNvSpPr>
            <p:nvPr/>
          </p:nvSpPr>
          <p:spPr bwMode="auto">
            <a:xfrm>
              <a:off x="3456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4918" name="Text Box 14"/>
            <p:cNvSpPr txBox="1">
              <a:spLocks noChangeArrowheads="1"/>
            </p:cNvSpPr>
            <p:nvPr/>
          </p:nvSpPr>
          <p:spPr bwMode="auto">
            <a:xfrm>
              <a:off x="3552" y="2976"/>
              <a:ext cx="557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1. Page1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2. Page2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3. Page3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.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.</a:t>
              </a:r>
            </a:p>
            <a:p>
              <a:pPr eaLnBrk="1" hangingPunct="1"/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7620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48400" y="1828800"/>
            <a:ext cx="2209800" cy="914400"/>
            <a:chOff x="3936" y="1152"/>
            <a:chExt cx="1392" cy="576"/>
          </a:xfrm>
        </p:grpSpPr>
        <p:sp>
          <p:nvSpPr>
            <p:cNvPr id="34913" name="Oval 17"/>
            <p:cNvSpPr>
              <a:spLocks noChangeArrowheads="1"/>
            </p:cNvSpPr>
            <p:nvPr/>
          </p:nvSpPr>
          <p:spPr bwMode="auto">
            <a:xfrm>
              <a:off x="4272" y="1152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</a:rPr>
                <a:t>Document</a:t>
              </a:r>
            </a:p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</a:rPr>
                <a:t>corpus</a:t>
              </a:r>
            </a:p>
          </p:txBody>
        </p:sp>
        <p:sp>
          <p:nvSpPr>
            <p:cNvPr id="34914" name="Line 18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25" name="Group 19"/>
          <p:cNvGrpSpPr>
            <a:grpSpLocks/>
          </p:cNvGrpSpPr>
          <p:nvPr/>
        </p:nvGrpSpPr>
        <p:grpSpPr bwMode="auto">
          <a:xfrm>
            <a:off x="838200" y="1524000"/>
            <a:ext cx="2743200" cy="2209800"/>
            <a:chOff x="528" y="960"/>
            <a:chExt cx="1728" cy="1392"/>
          </a:xfrm>
        </p:grpSpPr>
        <p:sp>
          <p:nvSpPr>
            <p:cNvPr id="35856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0 w 21600"/>
                <a:gd name="T1" fmla="*/ 3 h 21600"/>
                <a:gd name="T2" fmla="*/ 6 w 21600"/>
                <a:gd name="T3" fmla="*/ 6 h 21600"/>
                <a:gd name="T4" fmla="*/ 11 w 21600"/>
                <a:gd name="T5" fmla="*/ 3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3" name="Text Box 21"/>
            <p:cNvSpPr txBox="1">
              <a:spLocks noChangeArrowheads="1"/>
            </p:cNvSpPr>
            <p:nvPr/>
          </p:nvSpPr>
          <p:spPr bwMode="auto">
            <a:xfrm>
              <a:off x="1152" y="1104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</a:rPr>
                <a:t>Web</a:t>
              </a:r>
            </a:p>
          </p:txBody>
        </p:sp>
        <p:grpSp>
          <p:nvGrpSpPr>
            <p:cNvPr id="34834" name="Group 22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34835" name="Group 23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34903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904" name="Line 25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5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6" name="Line 27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7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8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9" name="Line 30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10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11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12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836" name="Group 34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34893" name="Rectangle 35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894" name="Line 36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5" name="Line 37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6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7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8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9" name="Line 41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0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1" name="Line 43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902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837" name="Group 45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34883" name="Rectangle 4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884" name="Line 4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5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6" name="Line 4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7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8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9" name="Line 5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0" name="Line 5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1" name="Line 5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92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838" name="Group 56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34873" name="Rectangle 5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874" name="Line 5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5" name="Line 5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6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7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8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9" name="Line 6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0" name="Line 6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1" name="Line 6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82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839" name="Group 67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34863" name="Rectangle 6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864" name="Line 6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5" name="Line 7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6" name="Line 7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7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8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9" name="Line 7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0" name="Line 7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1" name="Line 7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72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4840" name="Group 78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34853" name="Rectangle 79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333399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00CC00"/>
                    </a:buClr>
                    <a:buFontTx/>
                    <a:buChar char="–"/>
                  </a:pPr>
                  <a:endParaRPr lang="en-US" altLang="en-US"/>
                </a:p>
              </p:txBody>
            </p:sp>
            <p:sp>
              <p:nvSpPr>
                <p:cNvPr id="34854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55" name="Line 81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56" name="Line 82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57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58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59" name="Line 85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0" name="Line 86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1" name="Line 87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862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4841" name="Rectangle 8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CC00"/>
                  </a:buClr>
                  <a:buFontTx/>
                  <a:buChar char="–"/>
                </a:pPr>
                <a:endParaRPr lang="en-US" altLang="en-US"/>
              </a:p>
            </p:txBody>
          </p:sp>
          <p:sp>
            <p:nvSpPr>
              <p:cNvPr id="34842" name="Rectangle 90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CC00"/>
                  </a:buClr>
                  <a:buFontTx/>
                  <a:buChar char="–"/>
                </a:pPr>
                <a:endParaRPr lang="en-US" altLang="en-US"/>
              </a:p>
            </p:txBody>
          </p:sp>
          <p:sp>
            <p:nvSpPr>
              <p:cNvPr id="34843" name="Rectangle 91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00CC00"/>
                  </a:buClr>
                  <a:buFontTx/>
                  <a:buChar char="–"/>
                </a:pPr>
                <a:endParaRPr lang="en-US" altLang="en-US"/>
              </a:p>
            </p:txBody>
          </p:sp>
          <p:sp>
            <p:nvSpPr>
              <p:cNvPr id="34844" name="Line 92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45" name="Line 93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46" name="Line 94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47" name="Line 95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48" name="Line 96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49" name="Line 97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50" name="Line 98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51" name="Line 99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52" name="Line 100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3200400" y="1828800"/>
            <a:ext cx="2971800" cy="1066800"/>
            <a:chOff x="2016" y="1152"/>
            <a:chExt cx="1872" cy="672"/>
          </a:xfrm>
        </p:grpSpPr>
        <p:sp>
          <p:nvSpPr>
            <p:cNvPr id="34827" name="Line 102"/>
            <p:cNvSpPr>
              <a:spLocks noChangeShapeType="1"/>
            </p:cNvSpPr>
            <p:nvPr/>
          </p:nvSpPr>
          <p:spPr bwMode="auto">
            <a:xfrm>
              <a:off x="2016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4828" name="Group 103"/>
            <p:cNvGrpSpPr>
              <a:grpSpLocks/>
            </p:cNvGrpSpPr>
            <p:nvPr/>
          </p:nvGrpSpPr>
          <p:grpSpPr bwMode="auto">
            <a:xfrm>
              <a:off x="2592" y="1152"/>
              <a:ext cx="1296" cy="672"/>
              <a:chOff x="2592" y="1152"/>
              <a:chExt cx="1296" cy="672"/>
            </a:xfrm>
          </p:grpSpPr>
          <p:sp>
            <p:nvSpPr>
              <p:cNvPr id="34829" name="Rectangle 104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830" name="Picture 105" descr="AN00080_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1" name="Rectangle 106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333399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tx1"/>
                    </a:solidFill>
                  </a:rPr>
                  <a:t>Spider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E5DA47FE-68D7-408A-9AB3-06755CC8BB17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Pre-History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Ted Nelson developed idea of hypertext in 1965.</a:t>
            </a:r>
          </a:p>
          <a:p>
            <a:pPr eaLnBrk="1" hangingPunct="1"/>
            <a:r>
              <a:rPr lang="en-US" altLang="en-US" sz="2800"/>
              <a:t>Doug Engelbart invented the mouse and built the first implementation of hypertext in the late 1960’s at SRI.</a:t>
            </a:r>
          </a:p>
          <a:p>
            <a:pPr eaLnBrk="1" hangingPunct="1"/>
            <a:r>
              <a:rPr lang="en-US" altLang="en-US" sz="2800"/>
              <a:t>ARPANET was developed in the early 1970’s.</a:t>
            </a:r>
          </a:p>
          <a:p>
            <a:pPr eaLnBrk="1" hangingPunct="1"/>
            <a:r>
              <a:rPr lang="en-US" altLang="en-US" sz="2800"/>
              <a:t>The basic technology was in place in the 1970’s; but it took the PC revolution and widespread networking to inspire the web and make it practical.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0AF63A23-5DB5-4D3E-8466-4D4C7FC8CEAA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 History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Early browsers were developed in 1992 (Erwise, ViolaWWW).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1993, Marc Andreessen and Eric Bina at UIUC NCSA developed the Mosaic browser and distributed it widely.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Andreessen joined with James Clark (Stanford Prof. and Silicon Graphics founder) to form Mosaic Communications Inc. in 1994 (which became Netscape to avoid conflict with UIUC).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Microsoft licensed the original Mosaic from UIUC and used it to build Internet Explorer in 1995.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0DFC971A-44DB-49AE-A8C1-D670DE464A72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Engine Early History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By late 1980’s many files were available by anonymous FTP.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1990, Alan Emtage of McGill Univ. developed Archie (short for “archives”)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Assembled lists of files available on many FTP servers.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Allowed regex search of these file names.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1993, Veronica and Jughead were developed to search names of text files available through Gopher servers.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E903371C-488B-4AFB-9367-796FF3FAABC5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History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1993, early web robots (spiders) were built to collect URL’s: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Wanderer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ALIWEB (Archie-Like Index of the WEB)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WWW Worm (indexed URL’s and titles for regex search)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1994, Stanford grad students David Filo and Jerry Yang started manually collecting popular web sites into a topical hierarchy called Yahoo.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9A9EB55A-C608-43EE-AD2D-238CD0A5BD1E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History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 early 1994, Brian Pinkerton developed WebCrawler as a class project at U Wash. (eventually became part of Excite and AOL).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few months later, Fuzzy Maudlin, a grad student at CMU developed Lycos.  First to use a standard IR system as developed for the DARPA Tipster project. First to index a large set of pages.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late 1995, DEC developed Altavista. Used a large farm of Alpha machines to quickly process large numbers of queries. Supported boolean operators, phrases, and “reverse pointer” queries.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2E226E42-4C0B-40BA-9A2D-469C4C636C80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History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1998, Larry Page and Sergey Brin, Ph.D. students at Stanford, started Google. Main advance is use of </a:t>
            </a:r>
            <a:r>
              <a:rPr lang="en-US" altLang="en-US" i="1"/>
              <a:t>link analysis</a:t>
            </a:r>
            <a:r>
              <a:rPr lang="en-US" altLang="en-US"/>
              <a:t> to rank results partially based on authority. </a:t>
            </a:r>
          </a:p>
          <a:p>
            <a:pPr eaLnBrk="1" hangingPunct="1"/>
            <a:r>
              <a:rPr lang="en-US" altLang="en-US"/>
              <a:t>Microsoft lauched MSN Search in 1998 based on Inktomi (started from UC Berkeley in 1996), changed to Live Search in 2007, and Bing in 2009.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333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33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99"/>
                </a:solidFill>
                <a:latin typeface="Times New Roman" pitchFamily="18" charset="0"/>
              </a:defRPr>
            </a:lvl9pPr>
          </a:lstStyle>
          <a:p>
            <a:fld id="{EDEA38BD-1B24-419F-A68B-167ABEC7E382}" type="slidenum">
              <a:rPr lang="en-US" altLang="en-US" sz="1200">
                <a:solidFill>
                  <a:schemeClr val="tx1"/>
                </a:solidFill>
                <a:latin typeface="Helvetica" pitchFamily="34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Challenges for IR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Distributed Data</a:t>
            </a:r>
            <a:r>
              <a:rPr lang="en-US" altLang="en-US" sz="2400" dirty="0"/>
              <a:t>: Documents spread over millions of different web servers.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Volatile Data</a:t>
            </a:r>
            <a:r>
              <a:rPr lang="en-US" altLang="en-US" sz="2400" dirty="0"/>
              <a:t>:  Many documents change or disappear rapidly (e.g. dead links).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Large Volume</a:t>
            </a:r>
            <a:r>
              <a:rPr lang="en-US" altLang="en-US" sz="2400" dirty="0"/>
              <a:t>: Billions of separate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Unstructured and Redundant Data</a:t>
            </a:r>
            <a:r>
              <a:rPr lang="en-US" altLang="en-US" sz="2400" dirty="0"/>
              <a:t>: No uniform structure, HTML errors, up to 30% (near) duplicate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Quality of Data</a:t>
            </a:r>
            <a:r>
              <a:rPr lang="en-US" altLang="en-US" sz="2400" dirty="0"/>
              <a:t>: No editorial control, false information, poor quality writing, typos,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Heterogeneous Data</a:t>
            </a:r>
            <a:r>
              <a:rPr lang="en-US" altLang="en-US" sz="2400" dirty="0"/>
              <a:t>: Multiple media types (images, video, VRML), languages, character sets,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“Dark Pages”: </a:t>
            </a:r>
            <a:r>
              <a:rPr lang="en-US" altLang="en-US" sz="2400" dirty="0"/>
              <a:t>Floating, no direct links,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Dynamic Pages</a:t>
            </a:r>
            <a:r>
              <a:rPr lang="en-US" altLang="en-US" sz="2400" dirty="0"/>
              <a:t>: More or more now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Pages Not Open to Public</a:t>
            </a:r>
            <a:r>
              <a:rPr lang="en-US" altLang="en-US" sz="2400" dirty="0"/>
              <a:t>: Within a closed organization, etc.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Tx/>
          <a:buChar char="–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CC00"/>
          </a:buClr>
          <a:buSzTx/>
          <a:buFontTx/>
          <a:buChar char="–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10980</TotalTime>
  <Words>1323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Helvetica</vt:lpstr>
      <vt:lpstr>Times New Roman</vt:lpstr>
      <vt:lpstr>models</vt:lpstr>
      <vt:lpstr>Web Search</vt:lpstr>
      <vt:lpstr>The World Wide Web</vt:lpstr>
      <vt:lpstr>Web Pre-History</vt:lpstr>
      <vt:lpstr>Web Browser History</vt:lpstr>
      <vt:lpstr>Search Engine Early History</vt:lpstr>
      <vt:lpstr>Web Search History</vt:lpstr>
      <vt:lpstr>Web Search History (cont.)</vt:lpstr>
      <vt:lpstr>Web Search History (cont.)</vt:lpstr>
      <vt:lpstr>Web Challenges for IR</vt:lpstr>
      <vt:lpstr>Growth of Web Pages Indexed</vt:lpstr>
      <vt:lpstr>Current Size of the Web</vt:lpstr>
      <vt:lpstr>Zipf’s Law on the Web</vt:lpstr>
      <vt:lpstr>Zipfs Law and Web Page Popularity</vt:lpstr>
      <vt:lpstr>“Small World” (Scale-Free) Graphs</vt:lpstr>
      <vt:lpstr>Manual Hierarchical Web Taxonomies</vt:lpstr>
      <vt:lpstr>Business Models for Web Search</vt:lpstr>
      <vt:lpstr>History of Business Models</vt:lpstr>
      <vt:lpstr>PowerPoint Presentation</vt:lpstr>
      <vt:lpstr>Affiliates Programs</vt:lpstr>
      <vt:lpstr>Automatic Document Classification</vt:lpstr>
      <vt:lpstr>Automatic Document Hierarchies</vt:lpstr>
      <vt:lpstr>Web Search Using IR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123</cp:revision>
  <cp:lastPrinted>1601-01-01T00:00:00Z</cp:lastPrinted>
  <dcterms:created xsi:type="dcterms:W3CDTF">2001-05-20T22:11:52Z</dcterms:created>
  <dcterms:modified xsi:type="dcterms:W3CDTF">2020-06-14T21:21:57Z</dcterms:modified>
</cp:coreProperties>
</file>