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87" r:id="rId22"/>
    <p:sldId id="28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9" r:id="rId33"/>
    <p:sldId id="290" r:id="rId34"/>
    <p:sldId id="291" r:id="rId35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33CC"/>
    <a:srgbClr val="0000FF"/>
    <a:srgbClr val="333399"/>
    <a:srgbClr val="FF0000"/>
    <a:srgbClr val="00FFFF"/>
    <a:srgbClr val="33CC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45756-44DF-469A-9763-C30CFE5531C1}" v="2" dt="2020-06-14T18:12:05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.utpa@outlook.com" userId="f745662403d38070" providerId="LiveId" clId="{0D8DC25E-1054-4095-A596-D3711461705C}"/>
    <pc:docChg chg="modSld">
      <pc:chgData name="chen.utpa@outlook.com" userId="f745662403d38070" providerId="LiveId" clId="{0D8DC25E-1054-4095-A596-D3711461705C}" dt="2020-06-14T20:40:39.380" v="2" actId="20577"/>
      <pc:docMkLst>
        <pc:docMk/>
      </pc:docMkLst>
      <pc:sldChg chg="modSp">
        <pc:chgData name="chen.utpa@outlook.com" userId="f745662403d38070" providerId="LiveId" clId="{0D8DC25E-1054-4095-A596-D3711461705C}" dt="2020-06-14T18:12:05.760" v="1" actId="207"/>
        <pc:sldMkLst>
          <pc:docMk/>
          <pc:sldMk cId="0" sldId="263"/>
        </pc:sldMkLst>
        <pc:spChg chg="mod">
          <ac:chgData name="chen.utpa@outlook.com" userId="f745662403d38070" providerId="LiveId" clId="{0D8DC25E-1054-4095-A596-D3711461705C}" dt="2020-06-14T18:12:05.760" v="1" actId="207"/>
          <ac:spMkLst>
            <pc:docMk/>
            <pc:sldMk cId="0" sldId="263"/>
            <ac:spMk id="25604" creationId="{00000000-0000-0000-0000-000000000000}"/>
          </ac:spMkLst>
        </pc:spChg>
      </pc:sldChg>
      <pc:sldChg chg="modSp">
        <pc:chgData name="chen.utpa@outlook.com" userId="f745662403d38070" providerId="LiveId" clId="{0D8DC25E-1054-4095-A596-D3711461705C}" dt="2020-06-14T20:40:39.380" v="2" actId="20577"/>
        <pc:sldMkLst>
          <pc:docMk/>
          <pc:sldMk cId="0" sldId="289"/>
        </pc:sldMkLst>
        <pc:spChg chg="mod">
          <ac:chgData name="chen.utpa@outlook.com" userId="f745662403d38070" providerId="LiveId" clId="{0D8DC25E-1054-4095-A596-D3711461705C}" dt="2020-06-14T20:40:39.380" v="2" actId="20577"/>
          <ac:spMkLst>
            <pc:docMk/>
            <pc:sldMk cId="0" sldId="289"/>
            <ac:spMk id="5120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60F1710-177E-4D15-8B08-45C03BDA45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257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37E300-0082-403B-94D9-DC7A1F5BF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021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FC2E026-DA85-410C-BBA5-62CE65B33601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9222FFE-22AD-4666-B2AC-13B458A97A75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98CD032-4524-49CB-98BE-09878AB598FD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4472A-DA50-4F9B-8611-98497789361D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FE1CC6-033C-4D10-BD8D-3D90A3AD153B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1CD0DD-1340-46C4-8717-972A2593C1C8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153C99-8783-454D-B022-872D75DA8BE6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8A0ED4-865B-4171-AE81-185C081D5A3A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5B91E6-6D56-4ED2-9CD3-84FAE5A02592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6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0798C-F894-473E-A1E8-37E395C8E652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E22A8F-757E-46A4-93CE-C6A81D5B6DBB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D8798F-A5EC-41DA-A3A8-AFECBF93A7E4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F0F959-A1D7-47BE-8E30-C6A32FB01B47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65D23E-B579-4021-8ADC-5257D0736BEF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E7BFED-EE6A-4F91-9A43-599A7FF7B12F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level Second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993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" pitchFamily="34" charset="0"/>
              </a:defRPr>
            </a:lvl1pPr>
          </a:lstStyle>
          <a:p>
            <a:fld id="{08B99C1B-D0CF-4F0F-958C-94C61D332C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exas.edu/home/people/prof.s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users/mooney/ir-course/spider-trace.t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users/mooney/ir-course/search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robots.txt" TargetMode="External"/><Relationship Id="rId2" Type="http://schemas.openxmlformats.org/officeDocument/2006/relationships/hyperlink" Target="http://www.ebay.com/robots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0A3400-75A7-4B1B-89D8-A08C274F9E5E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Web Search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Spidering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2DB426-2212-473A-BDD8-2E2196880320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Extraction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Must find all links in a page and extract URLs.</a:t>
            </a:r>
          </a:p>
          <a:p>
            <a:pPr lvl="1" eaLnBrk="1" hangingPunct="1"/>
            <a:r>
              <a:rPr lang="en-US" altLang="en-US" sz="2000"/>
              <a:t>&lt;a href=“http://www.cs.utexas.edu/users/mooney/ir-course”&gt;</a:t>
            </a:r>
          </a:p>
          <a:p>
            <a:pPr lvl="1" eaLnBrk="1" hangingPunct="1"/>
            <a:r>
              <a:rPr lang="en-US" altLang="en-US" sz="2000"/>
              <a:t>&lt;frame src=“site-index.html”&gt;</a:t>
            </a:r>
          </a:p>
          <a:p>
            <a:pPr eaLnBrk="1" hangingPunct="1"/>
            <a:r>
              <a:rPr lang="en-US" altLang="en-US"/>
              <a:t>Must complete relative URL’s using current page URL:</a:t>
            </a:r>
          </a:p>
          <a:p>
            <a:pPr lvl="1" eaLnBrk="1" hangingPunct="1"/>
            <a:r>
              <a:rPr lang="en-US" altLang="en-US" sz="2000"/>
              <a:t>&lt;a href=“proj3”&gt; </a:t>
            </a:r>
            <a:r>
              <a:rPr lang="en-US" altLang="en-US" sz="2400"/>
              <a:t>  </a:t>
            </a:r>
            <a:r>
              <a:rPr lang="en-US" altLang="en-US" sz="2000"/>
              <a:t>to</a:t>
            </a:r>
            <a:r>
              <a:rPr lang="en-US" altLang="en-US" sz="2400"/>
              <a:t>            </a:t>
            </a:r>
            <a:r>
              <a:rPr lang="en-US" altLang="en-US" sz="2000"/>
              <a:t>http://www.cs.utexas.edu/users/mooney/ir-course/proj3</a:t>
            </a:r>
          </a:p>
          <a:p>
            <a:pPr lvl="1" eaLnBrk="1" hangingPunct="1"/>
            <a:r>
              <a:rPr lang="en-US" altLang="en-US" sz="2000"/>
              <a:t>&lt;a href=“../cs343/syllabus.html”&gt;  to  http://www.cs.utexas.edu/users/mooney/cs343/syllabus.html</a:t>
            </a:r>
          </a:p>
          <a:p>
            <a:pPr lvl="1" eaLnBrk="1" hangingPunct="1">
              <a:buFontTx/>
              <a:buNone/>
            </a:pPr>
            <a:endParaRPr lang="en-US" altLang="en-US" sz="2400"/>
          </a:p>
          <a:p>
            <a:pPr lvl="1"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144EF3-FA32-48D4-A40B-7994330FC849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URL Syntax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URL has the following syntax: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&lt;scheme&gt;://&lt;authority&gt;&lt;path&gt;?&lt;query&gt;#&lt;fragment&gt;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 </a:t>
            </a:r>
            <a:r>
              <a:rPr lang="en-US" altLang="en-US" sz="2800" i="1"/>
              <a:t>authority</a:t>
            </a:r>
            <a:r>
              <a:rPr lang="en-US" altLang="en-US" sz="2800"/>
              <a:t> has the syntax: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&lt;host&gt;:&lt;port-number&gt;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i="1"/>
              <a:t>query</a:t>
            </a:r>
            <a:r>
              <a:rPr lang="en-US" altLang="en-US" sz="2800"/>
              <a:t> passes variable values from an HTML form and has the syntax: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&lt;variable&gt;=&lt;value&gt;&amp;&lt;variable&gt;=&lt;value&gt;…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 A </a:t>
            </a:r>
            <a:r>
              <a:rPr lang="en-US" altLang="en-US" sz="2800" i="1"/>
              <a:t>fragment</a:t>
            </a:r>
            <a:r>
              <a:rPr lang="en-US" altLang="en-US" sz="2800"/>
              <a:t> is also called a </a:t>
            </a:r>
            <a:r>
              <a:rPr lang="en-US" altLang="en-US" sz="2800" i="1"/>
              <a:t>reference</a:t>
            </a:r>
            <a:r>
              <a:rPr lang="en-US" altLang="en-US" sz="2800"/>
              <a:t> or a </a:t>
            </a:r>
            <a:r>
              <a:rPr lang="en-US" altLang="en-US" sz="2800" i="1"/>
              <a:t>ref </a:t>
            </a:r>
            <a:r>
              <a:rPr lang="en-US" altLang="en-US" sz="2800"/>
              <a:t>and is a pointer within the document to a point specified by an anchor tag of the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&lt;A NAME=“&lt;fragment&gt;”&gt;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1FADA1-DD44-461F-801D-2DB166B59F76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Spider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Spidering code in ir.webutils package.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Generic spider in Spider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Does breadth-first crawl from a start URL and saves copy of each page in a local directory.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This directory can then be indexed and searched using VSR InvertedIndex.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Main method 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-u  &lt;start-URL&gt;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-d &lt;save-directory&gt;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-c &lt;page-count-limit&gt;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A9129C-920C-4164-9CD7-A49B89029853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Spider (cont.)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Robot Exclusion can be invoked to prevent crawling restricted sites/pages.</a:t>
            </a:r>
          </a:p>
          <a:p>
            <a:pPr lvl="1" eaLnBrk="1" hangingPunct="1"/>
            <a:r>
              <a:rPr lang="en-US" altLang="en-US"/>
              <a:t>-safe</a:t>
            </a:r>
          </a:p>
          <a:p>
            <a:pPr eaLnBrk="1" hangingPunct="1"/>
            <a:r>
              <a:rPr lang="en-US" altLang="en-US"/>
              <a:t>Specialized classes also restrict search: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SiteSpider</a:t>
            </a:r>
            <a:r>
              <a:rPr lang="en-US" altLang="en-US"/>
              <a:t>: Restrict to initial URL host.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DirectorySpider</a:t>
            </a:r>
            <a:r>
              <a:rPr lang="en-US" altLang="en-US"/>
              <a:t>: Restrict to below initial URL directory.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E63232-D2BC-42A5-9C27-BD31ED721570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Spider Java Classes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43200" y="1752600"/>
            <a:ext cx="3216275" cy="854075"/>
            <a:chOff x="1728" y="1104"/>
            <a:chExt cx="2026" cy="538"/>
          </a:xfrm>
        </p:grpSpPr>
        <p:sp>
          <p:nvSpPr>
            <p:cNvPr id="31777" name="Text Box 4"/>
            <p:cNvSpPr txBox="1">
              <a:spLocks noChangeArrowheads="1"/>
            </p:cNvSpPr>
            <p:nvPr/>
          </p:nvSpPr>
          <p:spPr bwMode="auto">
            <a:xfrm>
              <a:off x="1728" y="1104"/>
              <a:ext cx="198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rgbClr val="00CC00"/>
                </a:buClr>
                <a:buFontTx/>
                <a:buNone/>
              </a:pPr>
              <a:r>
                <a:rPr lang="en-US" altLang="en-US" sz="2400">
                  <a:solidFill>
                    <a:srgbClr val="333399"/>
                  </a:solidFill>
                </a:rPr>
                <a:t>     HTMLPageRetriever</a:t>
              </a:r>
            </a:p>
            <a:p>
              <a:pPr eaLnBrk="1" hangingPunct="1">
                <a:lnSpc>
                  <a:spcPct val="90000"/>
                </a:lnSpc>
                <a:buClr>
                  <a:srgbClr val="00CC00"/>
                </a:buClr>
                <a:buFontTx/>
                <a:buNone/>
              </a:pPr>
              <a:r>
                <a:rPr lang="en-US" altLang="en-US" sz="2400">
                  <a:solidFill>
                    <a:srgbClr val="333399"/>
                  </a:solidFill>
                </a:rPr>
                <a:t>            </a:t>
              </a:r>
              <a:r>
                <a:rPr lang="en-US" altLang="en-US" sz="2000">
                  <a:solidFill>
                    <a:srgbClr val="00CC00"/>
                  </a:solidFill>
                </a:rPr>
                <a:t>getHTMLPage()</a:t>
              </a:r>
            </a:p>
          </p:txBody>
        </p:sp>
        <p:sp>
          <p:nvSpPr>
            <p:cNvPr id="31778" name="Rectangle 5"/>
            <p:cNvSpPr>
              <a:spLocks noChangeArrowheads="1"/>
            </p:cNvSpPr>
            <p:nvPr/>
          </p:nvSpPr>
          <p:spPr bwMode="auto">
            <a:xfrm>
              <a:off x="1978" y="1104"/>
              <a:ext cx="1776" cy="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</p:grp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2662238" y="236378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715000" y="2971800"/>
            <a:ext cx="2652713" cy="1981200"/>
            <a:chOff x="3600" y="1872"/>
            <a:chExt cx="1671" cy="1248"/>
          </a:xfrm>
        </p:grpSpPr>
        <p:grpSp>
          <p:nvGrpSpPr>
            <p:cNvPr id="31773" name="Group 8"/>
            <p:cNvGrpSpPr>
              <a:grpSpLocks/>
            </p:cNvGrpSpPr>
            <p:nvPr/>
          </p:nvGrpSpPr>
          <p:grpSpPr bwMode="auto">
            <a:xfrm>
              <a:off x="3792" y="2352"/>
              <a:ext cx="1479" cy="768"/>
              <a:chOff x="3792" y="2352"/>
              <a:chExt cx="1479" cy="768"/>
            </a:xfrm>
          </p:grpSpPr>
          <p:sp>
            <p:nvSpPr>
              <p:cNvPr id="31775" name="Text Box 9"/>
              <p:cNvSpPr txBox="1">
                <a:spLocks noChangeArrowheads="1"/>
              </p:cNvSpPr>
              <p:nvPr/>
            </p:nvSpPr>
            <p:spPr bwMode="auto">
              <a:xfrm>
                <a:off x="3792" y="2352"/>
                <a:ext cx="1479" cy="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rgbClr val="00CC00"/>
                  </a:buClr>
                  <a:buFontTx/>
                  <a:buNone/>
                </a:pPr>
                <a:r>
                  <a:rPr lang="en-US" altLang="en-US" sz="2400">
                    <a:solidFill>
                      <a:srgbClr val="333399"/>
                    </a:solidFill>
                  </a:rPr>
                  <a:t>      LinkExtractor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00CC00"/>
                  </a:buClr>
                  <a:buFontTx/>
                  <a:buNone/>
                </a:pPr>
                <a:r>
                  <a:rPr lang="en-US" altLang="en-US" sz="2400">
                    <a:solidFill>
                      <a:srgbClr val="333399"/>
                    </a:solidFill>
                  </a:rPr>
                  <a:t>            </a:t>
                </a:r>
                <a:r>
                  <a:rPr lang="en-US" altLang="en-US" sz="2000">
                    <a:solidFill>
                      <a:schemeClr val="tx2"/>
                    </a:solidFill>
                  </a:rPr>
                  <a:t>page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00CC00"/>
                  </a:buClr>
                  <a:buFontTx/>
                  <a:buNone/>
                </a:pPr>
                <a:r>
                  <a:rPr lang="en-US" altLang="en-US" sz="2000">
                    <a:solidFill>
                      <a:srgbClr val="333399"/>
                    </a:solidFill>
                  </a:rPr>
                  <a:t>              </a:t>
                </a:r>
                <a:r>
                  <a:rPr lang="en-US" altLang="en-US" sz="2000">
                    <a:solidFill>
                      <a:srgbClr val="00CC00"/>
                    </a:solidFill>
                  </a:rPr>
                  <a:t>extract()</a:t>
                </a:r>
              </a:p>
            </p:txBody>
          </p:sp>
          <p:sp>
            <p:nvSpPr>
              <p:cNvPr id="31776" name="Rectangle 10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1152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000"/>
              </a:p>
            </p:txBody>
          </p:sp>
        </p:grpSp>
        <p:sp>
          <p:nvSpPr>
            <p:cNvPr id="31774" name="Freeform 11"/>
            <p:cNvSpPr>
              <a:spLocks/>
            </p:cNvSpPr>
            <p:nvPr/>
          </p:nvSpPr>
          <p:spPr bwMode="auto">
            <a:xfrm>
              <a:off x="3600" y="1872"/>
              <a:ext cx="768" cy="936"/>
            </a:xfrm>
            <a:custGeom>
              <a:avLst/>
              <a:gdLst>
                <a:gd name="T0" fmla="*/ 432 w 768"/>
                <a:gd name="T1" fmla="*/ 0 h 936"/>
                <a:gd name="T2" fmla="*/ 96 w 768"/>
                <a:gd name="T3" fmla="*/ 96 h 936"/>
                <a:gd name="T4" fmla="*/ 48 w 768"/>
                <a:gd name="T5" fmla="*/ 480 h 936"/>
                <a:gd name="T6" fmla="*/ 384 w 768"/>
                <a:gd name="T7" fmla="*/ 864 h 936"/>
                <a:gd name="T8" fmla="*/ 768 w 768"/>
                <a:gd name="T9" fmla="*/ 912 h 9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936"/>
                <a:gd name="T17" fmla="*/ 768 w 768"/>
                <a:gd name="T18" fmla="*/ 936 h 9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936">
                  <a:moveTo>
                    <a:pt x="432" y="0"/>
                  </a:moveTo>
                  <a:cubicBezTo>
                    <a:pt x="296" y="8"/>
                    <a:pt x="160" y="16"/>
                    <a:pt x="96" y="96"/>
                  </a:cubicBezTo>
                  <a:cubicBezTo>
                    <a:pt x="32" y="176"/>
                    <a:pt x="0" y="352"/>
                    <a:pt x="48" y="480"/>
                  </a:cubicBezTo>
                  <a:cubicBezTo>
                    <a:pt x="96" y="608"/>
                    <a:pt x="264" y="792"/>
                    <a:pt x="384" y="864"/>
                  </a:cubicBezTo>
                  <a:cubicBezTo>
                    <a:pt x="504" y="936"/>
                    <a:pt x="636" y="924"/>
                    <a:pt x="768" y="91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25" name="Freeform 13"/>
          <p:cNvSpPr>
            <a:spLocks/>
          </p:cNvSpPr>
          <p:nvPr/>
        </p:nvSpPr>
        <p:spPr bwMode="auto">
          <a:xfrm>
            <a:off x="7696200" y="2667000"/>
            <a:ext cx="1231900" cy="2197100"/>
          </a:xfrm>
          <a:custGeom>
            <a:avLst/>
            <a:gdLst>
              <a:gd name="T0" fmla="*/ 152400 w 776"/>
              <a:gd name="T1" fmla="*/ 2057400 h 1384"/>
              <a:gd name="T2" fmla="*/ 990600 w 776"/>
              <a:gd name="T3" fmla="*/ 1905000 h 1384"/>
              <a:gd name="T4" fmla="*/ 1066800 w 776"/>
              <a:gd name="T5" fmla="*/ 304800 h 1384"/>
              <a:gd name="T6" fmla="*/ 0 w 776"/>
              <a:gd name="T7" fmla="*/ 76200 h 1384"/>
              <a:gd name="T8" fmla="*/ 0 60000 65536"/>
              <a:gd name="T9" fmla="*/ 0 60000 65536"/>
              <a:gd name="T10" fmla="*/ 0 60000 65536"/>
              <a:gd name="T11" fmla="*/ 0 60000 65536"/>
              <a:gd name="T12" fmla="*/ 0 w 776"/>
              <a:gd name="T13" fmla="*/ 0 h 1384"/>
              <a:gd name="T14" fmla="*/ 776 w 776"/>
              <a:gd name="T15" fmla="*/ 1384 h 1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6" h="1384">
                <a:moveTo>
                  <a:pt x="96" y="1296"/>
                </a:moveTo>
                <a:cubicBezTo>
                  <a:pt x="312" y="1340"/>
                  <a:pt x="528" y="1384"/>
                  <a:pt x="624" y="1200"/>
                </a:cubicBezTo>
                <a:cubicBezTo>
                  <a:pt x="720" y="1016"/>
                  <a:pt x="776" y="384"/>
                  <a:pt x="672" y="192"/>
                </a:cubicBezTo>
                <a:cubicBezTo>
                  <a:pt x="568" y="0"/>
                  <a:pt x="284" y="24"/>
                  <a:pt x="0" y="4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2971800"/>
            <a:ext cx="1385888" cy="457200"/>
            <a:chOff x="0" y="1872"/>
            <a:chExt cx="873" cy="288"/>
          </a:xfrm>
        </p:grpSpPr>
        <p:sp>
          <p:nvSpPr>
            <p:cNvPr id="31771" name="Text Box 16"/>
            <p:cNvSpPr txBox="1">
              <a:spLocks noChangeArrowheads="1"/>
            </p:cNvSpPr>
            <p:nvPr/>
          </p:nvSpPr>
          <p:spPr bwMode="auto">
            <a:xfrm>
              <a:off x="0" y="1872"/>
              <a:ext cx="87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rgbClr val="00CC00"/>
                </a:buClr>
                <a:buFontTx/>
                <a:buNone/>
              </a:pPr>
              <a:r>
                <a:rPr lang="en-US" altLang="en-US" sz="2400">
                  <a:solidFill>
                    <a:srgbClr val="333399"/>
                  </a:solidFill>
                </a:rPr>
                <a:t>      String</a:t>
              </a:r>
            </a:p>
          </p:txBody>
        </p:sp>
        <p:sp>
          <p:nvSpPr>
            <p:cNvPr id="31772" name="Rectangle 17"/>
            <p:cNvSpPr>
              <a:spLocks noChangeArrowheads="1"/>
            </p:cNvSpPr>
            <p:nvPr/>
          </p:nvSpPr>
          <p:spPr bwMode="auto">
            <a:xfrm>
              <a:off x="288" y="1872"/>
              <a:ext cx="57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295400" y="1828800"/>
            <a:ext cx="1371600" cy="685800"/>
            <a:chOff x="816" y="1200"/>
            <a:chExt cx="864" cy="432"/>
          </a:xfrm>
        </p:grpSpPr>
        <p:sp>
          <p:nvSpPr>
            <p:cNvPr id="31765" name="Text Box 19"/>
            <p:cNvSpPr txBox="1">
              <a:spLocks noChangeArrowheads="1"/>
            </p:cNvSpPr>
            <p:nvPr/>
          </p:nvSpPr>
          <p:spPr bwMode="auto">
            <a:xfrm>
              <a:off x="864" y="1200"/>
              <a:ext cx="71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rgbClr val="00CC00"/>
                </a:buClr>
                <a:buFontTx/>
                <a:buNone/>
              </a:pPr>
              <a:r>
                <a:rPr lang="en-US" altLang="en-US" sz="2400">
                  <a:solidFill>
                    <a:srgbClr val="333399"/>
                  </a:solidFill>
                </a:rPr>
                <a:t>     Link</a:t>
              </a:r>
            </a:p>
          </p:txBody>
        </p:sp>
        <p:grpSp>
          <p:nvGrpSpPr>
            <p:cNvPr id="31766" name="Group 20"/>
            <p:cNvGrpSpPr>
              <a:grpSpLocks/>
            </p:cNvGrpSpPr>
            <p:nvPr/>
          </p:nvGrpSpPr>
          <p:grpSpPr bwMode="auto">
            <a:xfrm>
              <a:off x="816" y="1200"/>
              <a:ext cx="864" cy="432"/>
              <a:chOff x="816" y="1200"/>
              <a:chExt cx="864" cy="432"/>
            </a:xfrm>
          </p:grpSpPr>
          <p:grpSp>
            <p:nvGrpSpPr>
              <p:cNvPr id="31767" name="Group 21"/>
              <p:cNvGrpSpPr>
                <a:grpSpLocks/>
              </p:cNvGrpSpPr>
              <p:nvPr/>
            </p:nvGrpSpPr>
            <p:grpSpPr bwMode="auto">
              <a:xfrm>
                <a:off x="1036" y="1200"/>
                <a:ext cx="644" cy="432"/>
                <a:chOff x="1036" y="1200"/>
                <a:chExt cx="644" cy="432"/>
              </a:xfrm>
            </p:grpSpPr>
            <p:sp>
              <p:nvSpPr>
                <p:cNvPr id="317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036" y="1392"/>
                  <a:ext cx="53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buClr>
                      <a:srgbClr val="00CC00"/>
                    </a:buClr>
                    <a:buFontTx/>
                    <a:buNone/>
                  </a:pPr>
                  <a:r>
                    <a:rPr lang="en-US" altLang="en-US" sz="2000">
                      <a:solidFill>
                        <a:schemeClr val="tx2"/>
                      </a:solidFill>
                    </a:rPr>
                    <a:t>      url</a:t>
                  </a:r>
                </a:p>
              </p:txBody>
            </p:sp>
            <p:sp>
              <p:nvSpPr>
                <p:cNvPr id="31770" name="Rectangle 23"/>
                <p:cNvSpPr>
                  <a:spLocks noChangeArrowheads="1"/>
                </p:cNvSpPr>
                <p:nvPr/>
              </p:nvSpPr>
              <p:spPr bwMode="auto">
                <a:xfrm>
                  <a:off x="1122" y="1200"/>
                  <a:ext cx="558" cy="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000"/>
                </a:p>
              </p:txBody>
            </p:sp>
          </p:grpSp>
          <p:sp>
            <p:nvSpPr>
              <p:cNvPr id="31768" name="Line 24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6200" y="2057400"/>
            <a:ext cx="1250950" cy="914400"/>
            <a:chOff x="48" y="1296"/>
            <a:chExt cx="788" cy="576"/>
          </a:xfrm>
        </p:grpSpPr>
        <p:grpSp>
          <p:nvGrpSpPr>
            <p:cNvPr id="31761" name="Group 26"/>
            <p:cNvGrpSpPr>
              <a:grpSpLocks/>
            </p:cNvGrpSpPr>
            <p:nvPr/>
          </p:nvGrpSpPr>
          <p:grpSpPr bwMode="auto">
            <a:xfrm>
              <a:off x="48" y="1296"/>
              <a:ext cx="788" cy="288"/>
              <a:chOff x="48" y="1296"/>
              <a:chExt cx="788" cy="288"/>
            </a:xfrm>
          </p:grpSpPr>
          <p:sp>
            <p:nvSpPr>
              <p:cNvPr id="31763" name="Rectangle 27"/>
              <p:cNvSpPr>
                <a:spLocks noChangeArrowheads="1"/>
              </p:cNvSpPr>
              <p:nvPr/>
            </p:nvSpPr>
            <p:spPr bwMode="auto">
              <a:xfrm>
                <a:off x="336" y="1296"/>
                <a:ext cx="48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31764" name="Text Box 28"/>
              <p:cNvSpPr txBox="1">
                <a:spLocks noChangeArrowheads="1"/>
              </p:cNvSpPr>
              <p:nvPr/>
            </p:nvSpPr>
            <p:spPr bwMode="auto">
              <a:xfrm>
                <a:off x="48" y="1296"/>
                <a:ext cx="7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rgbClr val="00CC00"/>
                  </a:buClr>
                  <a:buFontTx/>
                  <a:buNone/>
                </a:pPr>
                <a:r>
                  <a:rPr lang="en-US" altLang="en-US" sz="2400">
                    <a:solidFill>
                      <a:srgbClr val="333399"/>
                    </a:solidFill>
                  </a:rPr>
                  <a:t>      URL</a:t>
                </a:r>
              </a:p>
            </p:txBody>
          </p:sp>
        </p:grpSp>
        <p:sp>
          <p:nvSpPr>
            <p:cNvPr id="31762" name="Line 29"/>
            <p:cNvSpPr>
              <a:spLocks noChangeShapeType="1"/>
            </p:cNvSpPr>
            <p:nvPr/>
          </p:nvSpPr>
          <p:spPr bwMode="auto">
            <a:xfrm flipV="1">
              <a:off x="528" y="15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562600" y="1447800"/>
            <a:ext cx="2743200" cy="1827213"/>
            <a:chOff x="3504" y="912"/>
            <a:chExt cx="1728" cy="1151"/>
          </a:xfrm>
        </p:grpSpPr>
        <p:sp>
          <p:nvSpPr>
            <p:cNvPr id="31756" name="Text Box 33"/>
            <p:cNvSpPr txBox="1">
              <a:spLocks noChangeArrowheads="1"/>
            </p:cNvSpPr>
            <p:nvPr/>
          </p:nvSpPr>
          <p:spPr bwMode="auto">
            <a:xfrm>
              <a:off x="3744" y="912"/>
              <a:ext cx="1417" cy="1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rgbClr val="00CC00"/>
                </a:buClr>
                <a:buFontTx/>
                <a:buNone/>
              </a:pPr>
              <a:r>
                <a:rPr lang="en-US" altLang="en-US" sz="2400">
                  <a:solidFill>
                    <a:srgbClr val="333399"/>
                  </a:solidFill>
                </a:rPr>
                <a:t>        HTMLPage</a:t>
              </a:r>
            </a:p>
            <a:p>
              <a:pPr eaLnBrk="1" hangingPunct="1">
                <a:lnSpc>
                  <a:spcPct val="90000"/>
                </a:lnSpc>
                <a:buClr>
                  <a:srgbClr val="00CC00"/>
                </a:buClr>
                <a:buFontTx/>
                <a:buNone/>
              </a:pPr>
              <a:r>
                <a:rPr lang="en-US" altLang="en-US" sz="2400">
                  <a:solidFill>
                    <a:srgbClr val="333399"/>
                  </a:solidFill>
                </a:rPr>
                <a:t>           </a:t>
              </a:r>
              <a:r>
                <a:rPr lang="en-US" altLang="en-US" sz="2000">
                  <a:solidFill>
                    <a:schemeClr val="tx2"/>
                  </a:solidFill>
                </a:rPr>
                <a:t>link</a:t>
              </a:r>
            </a:p>
            <a:p>
              <a:pPr eaLnBrk="1" hangingPunct="1">
                <a:lnSpc>
                  <a:spcPct val="90000"/>
                </a:lnSpc>
                <a:buClr>
                  <a:srgbClr val="00CC00"/>
                </a:buClr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             text</a:t>
              </a:r>
            </a:p>
            <a:p>
              <a:pPr eaLnBrk="1" hangingPunct="1">
                <a:lnSpc>
                  <a:spcPct val="90000"/>
                </a:lnSpc>
                <a:buClr>
                  <a:srgbClr val="00CC00"/>
                </a:buClr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            outLinks</a:t>
              </a:r>
            </a:p>
            <a:p>
              <a:pPr eaLnBrk="1" hangingPunct="1">
                <a:lnSpc>
                  <a:spcPct val="90000"/>
                </a:lnSpc>
                <a:buClr>
                  <a:srgbClr val="00CC00"/>
                </a:buClr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           </a:t>
              </a:r>
            </a:p>
          </p:txBody>
        </p:sp>
        <p:sp>
          <p:nvSpPr>
            <p:cNvPr id="31757" name="Rectangle 34"/>
            <p:cNvSpPr>
              <a:spLocks noChangeArrowheads="1"/>
            </p:cNvSpPr>
            <p:nvPr/>
          </p:nvSpPr>
          <p:spPr bwMode="auto">
            <a:xfrm>
              <a:off x="4032" y="912"/>
              <a:ext cx="1200" cy="10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1758" name="Line 35"/>
            <p:cNvSpPr>
              <a:spLocks noChangeShapeType="1"/>
            </p:cNvSpPr>
            <p:nvPr/>
          </p:nvSpPr>
          <p:spPr bwMode="auto">
            <a:xfrm>
              <a:off x="3504" y="148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36"/>
            <p:cNvSpPr>
              <a:spLocks noChangeShapeType="1"/>
            </p:cNvSpPr>
            <p:nvPr/>
          </p:nvSpPr>
          <p:spPr bwMode="auto">
            <a:xfrm flipV="1">
              <a:off x="4032" y="1296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37"/>
            <p:cNvSpPr>
              <a:spLocks noChangeShapeType="1"/>
            </p:cNvSpPr>
            <p:nvPr/>
          </p:nvSpPr>
          <p:spPr bwMode="auto">
            <a:xfrm>
              <a:off x="4032" y="1488"/>
              <a:ext cx="24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/>
      <p:bldP spid="901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2E2F64-CDE3-4D9E-BAEF-9A4DD46F3721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Canonicalization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Canonicalize URL by using “redirected” URL returned by an established Java URLConnection.</a:t>
            </a:r>
          </a:p>
          <a:p>
            <a:pPr eaLnBrk="1" hangingPunct="1"/>
            <a:r>
              <a:rPr lang="en-US" altLang="en-US"/>
              <a:t>Internal page fragments (ref’s) removed:</a:t>
            </a:r>
          </a:p>
          <a:p>
            <a:pPr lvl="1" eaLnBrk="1" hangingPunct="1"/>
            <a:r>
              <a:rPr lang="en-US" altLang="en-US" sz="2000"/>
              <a:t>http://www.cs.utexas.edu/users/mooney/welcome.html#courses</a:t>
            </a:r>
          </a:p>
          <a:p>
            <a:pPr lvl="1" eaLnBrk="1" hangingPunct="1"/>
            <a:r>
              <a:rPr lang="en-US" altLang="en-US" sz="2000"/>
              <a:t>http://www.cs.utexas.edu/users/mooney/welcome.html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58DE6-F992-4DE1-B0FB-5A5D8F361DF0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Extraction in Java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Java Swing contains an HTML parser.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Parser uses “call-back” methods.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Pass parser an object that has these methods: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HandleText(char[] text, int position)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HandleStartTag(HTML.Tag tag, MutableAttributeSet        			attributes, int position)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HandleEndTag(HTML.Tag tag, int position)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HandleSimpleTag (HTML.Tag tag,   				                 MutableAttributeSet attributes, int position)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parser encounters a tag or intervening text, it calls the appropriate method of this object.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C28204-F37B-43D2-817B-D09E192EAB13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Extraction in Java (cont.)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HandleStartTag, if it is an “A” tag, take the HREF attribute value as an initial URL.</a:t>
            </a:r>
          </a:p>
          <a:p>
            <a:pPr eaLnBrk="1" hangingPunct="1"/>
            <a:r>
              <a:rPr lang="en-US" altLang="en-US"/>
              <a:t>Complete the URL using the base URL:</a:t>
            </a:r>
          </a:p>
          <a:p>
            <a:pPr lvl="1" eaLnBrk="1" hangingPunct="1"/>
            <a:r>
              <a:rPr lang="en-US" altLang="en-US"/>
              <a:t>new URL(URL baseURL, String relativeURL)</a:t>
            </a:r>
          </a:p>
          <a:p>
            <a:pPr lvl="1" eaLnBrk="1" hangingPunct="1"/>
            <a:r>
              <a:rPr lang="en-US" altLang="en-US"/>
              <a:t>Fails if baseURL ends in a directory name but this is not indicated by a final “/”</a:t>
            </a:r>
          </a:p>
          <a:p>
            <a:pPr lvl="1" eaLnBrk="1" hangingPunct="1"/>
            <a:r>
              <a:rPr lang="en-US" altLang="en-US"/>
              <a:t>Append a “/” to baseURL if it does not end in a file name with an extension (and therefore presumably is a directory).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9D21C1-5EC2-45CA-979F-DA9880C37329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Cached File with Base URL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 copy of page in a local directory for eventual indexing for retrieval.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BASE tag in the header section of an HTML file changes the base URL for all relative pointers: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&lt;BASE HREF=“&lt;base-URL&gt;”&gt;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is specifically included in HTML for use in documents that were moved from their original location.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B0D9C3-F9DF-4283-A653-7122BA4D0161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Spider Trace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687888"/>
          </a:xfrm>
        </p:spPr>
        <p:txBody>
          <a:bodyPr/>
          <a:lstStyle/>
          <a:p>
            <a:pPr eaLnBrk="1" hangingPunct="1"/>
            <a:r>
              <a:rPr lang="en-US" altLang="en-US"/>
              <a:t>As a simple demo, SiteSpider was used to collect 100 pages starting at: </a:t>
            </a:r>
            <a:r>
              <a:rPr lang="en-US" altLang="en-US">
                <a:hlinkClick r:id="rId3"/>
              </a:rPr>
              <a:t>UT CS Faculty Page</a:t>
            </a:r>
            <a:endParaRPr lang="en-US" altLang="en-US"/>
          </a:p>
          <a:p>
            <a:pPr eaLnBrk="1" hangingPunct="1"/>
            <a:r>
              <a:rPr lang="en-US" altLang="en-US"/>
              <a:t>See trace at:             </a:t>
            </a:r>
            <a:r>
              <a:rPr lang="en-US" altLang="en-US" sz="2400">
                <a:hlinkClick r:id="rId4"/>
              </a:rPr>
              <a:t>http://www.cs.utexas.edu/users/mooney/ir-course/spider-trace.txt</a:t>
            </a:r>
            <a:endParaRPr lang="en-US" altLang="en-US" sz="2400"/>
          </a:p>
          <a:p>
            <a:pPr eaLnBrk="1" hangingPunct="1"/>
            <a:r>
              <a:rPr lang="en-US" altLang="en-US"/>
              <a:t>A larger crawl from the same page was used to assemble 800 pages that are cached at:              </a:t>
            </a:r>
          </a:p>
          <a:p>
            <a:pPr lvl="1" eaLnBrk="1" hangingPunct="1"/>
            <a:r>
              <a:rPr lang="en-US" altLang="en-US"/>
              <a:t>/u/mooney/ir-code/corpora/cs-faculty/</a:t>
            </a:r>
          </a:p>
          <a:p>
            <a:pPr eaLnBrk="1" hangingPunct="1">
              <a:buFontTx/>
              <a:buNone/>
            </a:pPr>
            <a:endParaRPr lang="en-US" altLang="en-US" sz="24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DA5305-88DA-4574-838D-51167A31EDD6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Spiders (Robots/Bots/Crawlers)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 with a comprehensive set of root URL’s from which to start the search.</a:t>
            </a:r>
          </a:p>
          <a:p>
            <a:pPr eaLnBrk="1" hangingPunct="1"/>
            <a:r>
              <a:rPr lang="en-US" altLang="en-US"/>
              <a:t>Follow all links on these pages recursively to find additional pages.</a:t>
            </a:r>
          </a:p>
          <a:p>
            <a:pPr eaLnBrk="1" hangingPunct="1"/>
            <a:r>
              <a:rPr lang="en-US" altLang="en-US"/>
              <a:t>Index all </a:t>
            </a:r>
            <a:r>
              <a:rPr lang="en-US" altLang="en-US" b="1"/>
              <a:t>novel</a:t>
            </a:r>
            <a:r>
              <a:rPr lang="en-US" altLang="en-US"/>
              <a:t> found pages in an inverted index as they are encountered.</a:t>
            </a:r>
          </a:p>
          <a:p>
            <a:pPr eaLnBrk="1" hangingPunct="1"/>
            <a:r>
              <a:rPr lang="en-US" altLang="en-US"/>
              <a:t>May allow users to directly submit pages to be indexed (and crawled from).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A05D39-60F8-4CEB-AC0E-02E0932A2830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Servlet Web Interface Demo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87888"/>
          </a:xfrm>
        </p:spPr>
        <p:txBody>
          <a:bodyPr/>
          <a:lstStyle/>
          <a:p>
            <a:pPr eaLnBrk="1" hangingPunct="1"/>
            <a:r>
              <a:rPr lang="en-US" altLang="en-US"/>
              <a:t>Web interface to using VSR to search directories of cached HTML files is at:</a:t>
            </a:r>
          </a:p>
          <a:p>
            <a:pPr lvl="1" eaLnBrk="1" hangingPunct="1"/>
            <a:r>
              <a:rPr lang="en-US" altLang="en-US" sz="2400">
                <a:hlinkClick r:id="rId2"/>
              </a:rPr>
              <a:t>http://www.cs.utexas.edu/users/mooney/ir-course/search.html</a:t>
            </a:r>
            <a:endParaRPr lang="en-US" altLang="en-US" sz="2400"/>
          </a:p>
          <a:p>
            <a:pPr eaLnBrk="1" hangingPunct="1"/>
            <a:r>
              <a:rPr lang="en-US" altLang="en-US"/>
              <a:t>The Java Servlet code supporting this demo is at:</a:t>
            </a:r>
          </a:p>
          <a:p>
            <a:pPr lvl="1" eaLnBrk="1" hangingPunct="1"/>
            <a:r>
              <a:rPr lang="en-US" altLang="en-US"/>
              <a:t> /u/ml/servlets/irs/Search.java</a:t>
            </a:r>
          </a:p>
          <a:p>
            <a:pPr lvl="1" eaLnBrk="1" hangingPunct="1"/>
            <a:endParaRPr lang="en-US" altLang="en-US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7FD95C-4FE9-4E12-ABF3-ABF82DB69281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Anchor Text Indexing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Extract anchor text (between &lt;a&gt; and &lt;/a&gt;) of each link followed.</a:t>
            </a:r>
          </a:p>
          <a:p>
            <a:pPr eaLnBrk="1" hangingPunct="1"/>
            <a:r>
              <a:rPr lang="en-US" altLang="en-US" sz="2800"/>
              <a:t>Anchor text is usually descriptive of the document to which it points.</a:t>
            </a:r>
          </a:p>
          <a:p>
            <a:pPr eaLnBrk="1" hangingPunct="1"/>
            <a:r>
              <a:rPr lang="en-US" altLang="en-US" sz="2800"/>
              <a:t>Add anchor text to the content of the destination page to provide additional relevant keyword indices.</a:t>
            </a:r>
          </a:p>
          <a:p>
            <a:pPr eaLnBrk="1" hangingPunct="1"/>
            <a:r>
              <a:rPr lang="en-US" altLang="en-US" sz="2800"/>
              <a:t>Used by Google:</a:t>
            </a:r>
          </a:p>
          <a:p>
            <a:pPr lvl="1" eaLnBrk="1" hangingPunct="1"/>
            <a:r>
              <a:rPr lang="en-US" altLang="en-US" sz="2400"/>
              <a:t>&lt;a href=“http://www.microsoft.com”&gt;Evil Empire&lt;/a&gt;</a:t>
            </a:r>
          </a:p>
          <a:p>
            <a:pPr lvl="1" eaLnBrk="1" hangingPunct="1"/>
            <a:r>
              <a:rPr lang="en-US" altLang="en-US" sz="2400"/>
              <a:t>&lt;a href=“http://www.ibm.com”&gt;IBM&lt;/a&gt;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EB2D74-5ADE-4A69-B84E-F918D607EA49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Anchor Text Indexing (cont)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Helps when descriptive text in destination page is embedded in image logos rather than in accessible text.</a:t>
            </a:r>
          </a:p>
          <a:p>
            <a:pPr eaLnBrk="1" hangingPunct="1"/>
            <a:r>
              <a:rPr lang="en-US" altLang="en-US" sz="2800"/>
              <a:t>Many times anchor text is not useful:</a:t>
            </a:r>
          </a:p>
          <a:p>
            <a:pPr lvl="1" eaLnBrk="1" hangingPunct="1"/>
            <a:r>
              <a:rPr lang="en-US" altLang="en-US" sz="2400"/>
              <a:t>“click here”</a:t>
            </a:r>
          </a:p>
          <a:p>
            <a:pPr eaLnBrk="1" hangingPunct="1"/>
            <a:r>
              <a:rPr lang="en-US" altLang="en-US" sz="2800"/>
              <a:t>Increases content more for popular pages with many in-coming links, increasing recall of these pages.</a:t>
            </a:r>
          </a:p>
          <a:p>
            <a:pPr eaLnBrk="1" hangingPunct="1"/>
            <a:r>
              <a:rPr lang="en-US" altLang="en-US" sz="2800"/>
              <a:t>May even give higher weights to tokens from anchor text.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64D25D-D8DC-498B-8210-E820E274C1C5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Robot Exclusion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sites and pages can specify that robots should not crawl/index certain areas.</a:t>
            </a:r>
          </a:p>
          <a:p>
            <a:pPr eaLnBrk="1" hangingPunct="1"/>
            <a:r>
              <a:rPr lang="en-US" altLang="en-US"/>
              <a:t>Two components: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Robots Exclusion Protocol</a:t>
            </a:r>
            <a:r>
              <a:rPr lang="en-US" altLang="en-US"/>
              <a:t>: Site wide specification of excluded directories.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Robots META Tag</a:t>
            </a:r>
            <a:r>
              <a:rPr lang="en-US" altLang="en-US"/>
              <a:t>: Individual document tag to exclude indexing or following links.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96D52D-0231-44E8-9F38-03FD045554DE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Robots Exclusion Protocol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Site administrator puts a “robots.txt” file at the root of the host’s web directory.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hlinkClick r:id="rId2"/>
              </a:rPr>
              <a:t>http://www.ebay.com/robots.txt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hlinkClick r:id="rId3"/>
              </a:rPr>
              <a:t>http://www.cnn.com/robots.txt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File is a list of excluded directories for a given robot (user-agent).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Exclude all robots from the entire site: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 </a:t>
            </a:r>
            <a:r>
              <a:rPr lang="en-US" altLang="en-US" sz="2800">
                <a:latin typeface="Courier New" pitchFamily="49" charset="0"/>
              </a:rPr>
              <a:t>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itchFamily="49" charset="0"/>
              </a:rPr>
              <a:t>    Disallow: /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89961B-4DEC-4ECD-8F74-BB52FB2AAB86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Robot Exclusion Protocol Examples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Exclude specific directories: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 </a:t>
            </a:r>
            <a:r>
              <a:rPr lang="en-US" altLang="en-US" sz="2000">
                <a:latin typeface="Courier New" pitchFamily="49" charset="0"/>
              </a:rPr>
              <a:t>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Disallow: /tmp/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Disallow: /cgi-bin/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Disallow: /users/paranoid/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Exclude a specific robot: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     </a:t>
            </a:r>
            <a:r>
              <a:rPr lang="en-US" altLang="en-US" sz="2000">
                <a:latin typeface="Courier New" pitchFamily="49" charset="0"/>
              </a:rPr>
              <a:t>User-agent: GoogleBot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latin typeface="Courier New" pitchFamily="49" charset="0"/>
              </a:rPr>
              <a:t>   Disallow: 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Allow a specific robot: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 </a:t>
            </a:r>
            <a:r>
              <a:rPr lang="en-US" altLang="en-US" sz="2000">
                <a:latin typeface="Courier New" pitchFamily="49" charset="0"/>
              </a:rPr>
              <a:t>User-agent: GoogleBot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Disallow: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Disallow: 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C9AE5B-414F-46B3-BDA0-615D7433EA62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Robot Exclusion Protocol Details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use blank lines to separate different User-agent disallowed directories.</a:t>
            </a:r>
          </a:p>
          <a:p>
            <a:pPr eaLnBrk="1" hangingPunct="1"/>
            <a:r>
              <a:rPr lang="en-US" altLang="en-US"/>
              <a:t>One directory per “Disallow” line.</a:t>
            </a:r>
          </a:p>
          <a:p>
            <a:pPr eaLnBrk="1" hangingPunct="1"/>
            <a:r>
              <a:rPr lang="en-US" altLang="en-US"/>
              <a:t>No regex patterns in directories.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244F06-AF2C-4EA1-883F-848852FF0617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Robots META Tag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Include META tag in HEAD section of a specific HTML document.</a:t>
            </a:r>
          </a:p>
          <a:p>
            <a:pPr lvl="1" eaLnBrk="1" hangingPunct="1"/>
            <a:r>
              <a:rPr lang="en-US" altLang="en-US"/>
              <a:t>&lt;meta name=“robots” content=“none”&gt;</a:t>
            </a:r>
          </a:p>
          <a:p>
            <a:pPr eaLnBrk="1" hangingPunct="1"/>
            <a:r>
              <a:rPr lang="en-US" altLang="en-US"/>
              <a:t>Content value is a pair of values for two aspects: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index</a:t>
            </a:r>
            <a:r>
              <a:rPr lang="en-US" altLang="en-US"/>
              <a:t> | </a:t>
            </a:r>
            <a:r>
              <a:rPr lang="en-US" altLang="en-US">
                <a:solidFill>
                  <a:srgbClr val="FF0000"/>
                </a:solidFill>
              </a:rPr>
              <a:t>noindex</a:t>
            </a:r>
            <a:r>
              <a:rPr lang="en-US" altLang="en-US"/>
              <a:t>:  Allow/disallow indexing of this page.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follow</a:t>
            </a:r>
            <a:r>
              <a:rPr lang="en-US" altLang="en-US"/>
              <a:t> | </a:t>
            </a:r>
            <a:r>
              <a:rPr lang="en-US" altLang="en-US">
                <a:solidFill>
                  <a:srgbClr val="FF0000"/>
                </a:solidFill>
              </a:rPr>
              <a:t>nofollow</a:t>
            </a:r>
            <a:r>
              <a:rPr lang="en-US" altLang="en-US"/>
              <a:t>: Allow/disallow following links on this page.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AAE537-58D0-4509-BFA9-B5C10BC6F704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Robots META Tag (cont)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values:</a:t>
            </a:r>
          </a:p>
          <a:p>
            <a:pPr lvl="1" eaLnBrk="1" hangingPunct="1"/>
            <a:r>
              <a:rPr lang="en-US" altLang="en-US"/>
              <a:t>all = index,follow</a:t>
            </a:r>
          </a:p>
          <a:p>
            <a:pPr lvl="1" eaLnBrk="1" hangingPunct="1"/>
            <a:r>
              <a:rPr lang="en-US" altLang="en-US"/>
              <a:t>none = noindex,nofollow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400"/>
              <a:t>&lt;meta name=“robots” content=“noindex,follow”&gt;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&lt;meta name=“robots” content=“index,nofollow”&gt;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&lt;meta name=“robots” content=“none”&gt;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1143D4-163C-489D-8B74-996BF3EBC02E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Robot Exclusion  Issues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META tag is newer and less well-adopted than “robots.txt”.</a:t>
            </a:r>
          </a:p>
          <a:p>
            <a:pPr eaLnBrk="1" hangingPunct="1"/>
            <a:r>
              <a:rPr lang="en-US" altLang="en-US" sz="2800"/>
              <a:t>Standards are conventions to be followed by “good robots.”</a:t>
            </a:r>
          </a:p>
          <a:p>
            <a:pPr eaLnBrk="1" hangingPunct="1"/>
            <a:r>
              <a:rPr lang="en-US" altLang="en-US" sz="2800"/>
              <a:t>Companies have been prosecuted for “disobeying” these conventions and “trespassing” on private cyberspace.</a:t>
            </a:r>
          </a:p>
          <a:p>
            <a:pPr eaLnBrk="1" hangingPunct="1"/>
            <a:r>
              <a:rPr lang="en-US" altLang="en-US" sz="2800"/>
              <a:t>“Good robots” also try not to “hammer” individual sites with lots of rapid requests. </a:t>
            </a:r>
          </a:p>
          <a:p>
            <a:pPr lvl="1" eaLnBrk="1" hangingPunct="1"/>
            <a:r>
              <a:rPr lang="en-US" altLang="en-US" sz="2400"/>
              <a:t>“Denial of service” attack.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6B19C9-1528-439B-99A1-2D090E49BCAC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Strategies</a:t>
            </a:r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64008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4419600" y="2895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853" name="AutoShape 5"/>
          <p:cNvCxnSpPr>
            <a:cxnSpLocks noChangeShapeType="1"/>
            <a:stCxn id="18437" idx="3"/>
          </p:cNvCxnSpPr>
          <p:nvPr/>
        </p:nvCxnSpPr>
        <p:spPr bwMode="auto">
          <a:xfrm flipH="1">
            <a:off x="4005263" y="3090863"/>
            <a:ext cx="4476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4" name="AutoShape 6"/>
          <p:cNvCxnSpPr>
            <a:cxnSpLocks noChangeShapeType="1"/>
            <a:stCxn id="18437" idx="5"/>
          </p:cNvCxnSpPr>
          <p:nvPr/>
        </p:nvCxnSpPr>
        <p:spPr bwMode="auto">
          <a:xfrm>
            <a:off x="4614863" y="3090863"/>
            <a:ext cx="523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5" name="AutoShape 7"/>
          <p:cNvCxnSpPr>
            <a:cxnSpLocks noChangeShapeType="1"/>
            <a:stCxn id="18437" idx="6"/>
            <a:endCxn id="78851" idx="1"/>
          </p:cNvCxnSpPr>
          <p:nvPr/>
        </p:nvCxnSpPr>
        <p:spPr bwMode="auto">
          <a:xfrm>
            <a:off x="4648200" y="3009900"/>
            <a:ext cx="1785938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6" name="AutoShape 8"/>
          <p:cNvCxnSpPr>
            <a:cxnSpLocks noChangeShapeType="1"/>
          </p:cNvCxnSpPr>
          <p:nvPr/>
        </p:nvCxnSpPr>
        <p:spPr bwMode="auto">
          <a:xfrm flipH="1">
            <a:off x="2590800" y="3009900"/>
            <a:ext cx="1828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7" name="AutoShape 9"/>
          <p:cNvCxnSpPr>
            <a:cxnSpLocks noChangeShapeType="1"/>
          </p:cNvCxnSpPr>
          <p:nvPr/>
        </p:nvCxnSpPr>
        <p:spPr bwMode="auto">
          <a:xfrm flipH="1">
            <a:off x="1524000" y="3771900"/>
            <a:ext cx="838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AutoShape 10"/>
          <p:cNvCxnSpPr>
            <a:cxnSpLocks noChangeShapeType="1"/>
          </p:cNvCxnSpPr>
          <p:nvPr/>
        </p:nvCxnSpPr>
        <p:spPr bwMode="auto">
          <a:xfrm flipH="1">
            <a:off x="2024063" y="3852863"/>
            <a:ext cx="371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9" name="AutoShape 11"/>
          <p:cNvCxnSpPr>
            <a:cxnSpLocks noChangeShapeType="1"/>
          </p:cNvCxnSpPr>
          <p:nvPr/>
        </p:nvCxnSpPr>
        <p:spPr bwMode="auto">
          <a:xfrm flipH="1">
            <a:off x="2395538" y="3852863"/>
            <a:ext cx="1619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0" name="AutoShape 12"/>
          <p:cNvCxnSpPr>
            <a:cxnSpLocks noChangeShapeType="1"/>
          </p:cNvCxnSpPr>
          <p:nvPr/>
        </p:nvCxnSpPr>
        <p:spPr bwMode="auto">
          <a:xfrm>
            <a:off x="2590800" y="3771900"/>
            <a:ext cx="261938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962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44196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863" name="AutoShape 15"/>
          <p:cNvCxnSpPr>
            <a:cxnSpLocks noChangeShapeType="1"/>
          </p:cNvCxnSpPr>
          <p:nvPr/>
        </p:nvCxnSpPr>
        <p:spPr bwMode="auto">
          <a:xfrm flipH="1">
            <a:off x="3429000" y="37719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H="1">
            <a:off x="3776663" y="3852863"/>
            <a:ext cx="666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5" name="AutoShape 17"/>
          <p:cNvCxnSpPr>
            <a:cxnSpLocks noChangeShapeType="1"/>
            <a:endCxn id="78861" idx="1"/>
          </p:cNvCxnSpPr>
          <p:nvPr/>
        </p:nvCxnSpPr>
        <p:spPr bwMode="auto">
          <a:xfrm flipH="1">
            <a:off x="3995738" y="3852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6" name="AutoShape 18"/>
          <p:cNvCxnSpPr>
            <a:cxnSpLocks noChangeShapeType="1"/>
            <a:endCxn id="78862" idx="1"/>
          </p:cNvCxnSpPr>
          <p:nvPr/>
        </p:nvCxnSpPr>
        <p:spPr bwMode="auto">
          <a:xfrm>
            <a:off x="4038600" y="3771900"/>
            <a:ext cx="414338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7" name="Oval 19"/>
          <p:cNvSpPr>
            <a:spLocks noChangeArrowheads="1"/>
          </p:cNvSpPr>
          <p:nvPr/>
        </p:nvSpPr>
        <p:spPr bwMode="auto">
          <a:xfrm>
            <a:off x="5105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>
            <a:off x="5486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869" name="Oval 21"/>
          <p:cNvSpPr>
            <a:spLocks noChangeArrowheads="1"/>
          </p:cNvSpPr>
          <p:nvPr/>
        </p:nvSpPr>
        <p:spPr bwMode="auto">
          <a:xfrm>
            <a:off x="5867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4724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871" name="AutoShape 23"/>
          <p:cNvCxnSpPr>
            <a:cxnSpLocks noChangeShapeType="1"/>
            <a:endCxn id="78870" idx="6"/>
          </p:cNvCxnSpPr>
          <p:nvPr/>
        </p:nvCxnSpPr>
        <p:spPr bwMode="auto">
          <a:xfrm flipH="1">
            <a:off x="4953000" y="3771900"/>
            <a:ext cx="1524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2" name="AutoShape 24"/>
          <p:cNvCxnSpPr>
            <a:cxnSpLocks noChangeShapeType="1"/>
            <a:endCxn id="78867" idx="7"/>
          </p:cNvCxnSpPr>
          <p:nvPr/>
        </p:nvCxnSpPr>
        <p:spPr bwMode="auto">
          <a:xfrm>
            <a:off x="5138738" y="3852863"/>
            <a:ext cx="1619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3" name="AutoShape 25"/>
          <p:cNvCxnSpPr>
            <a:cxnSpLocks noChangeShapeType="1"/>
            <a:endCxn id="78868" idx="1"/>
          </p:cNvCxnSpPr>
          <p:nvPr/>
        </p:nvCxnSpPr>
        <p:spPr bwMode="auto">
          <a:xfrm>
            <a:off x="5300663" y="3852863"/>
            <a:ext cx="2190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4" name="AutoShape 26"/>
          <p:cNvCxnSpPr>
            <a:cxnSpLocks noChangeShapeType="1"/>
            <a:endCxn id="78869" idx="1"/>
          </p:cNvCxnSpPr>
          <p:nvPr/>
        </p:nvCxnSpPr>
        <p:spPr bwMode="auto">
          <a:xfrm>
            <a:off x="5334000" y="3771900"/>
            <a:ext cx="566738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5" name="AutoShape 27"/>
          <p:cNvCxnSpPr>
            <a:cxnSpLocks noChangeShapeType="1"/>
          </p:cNvCxnSpPr>
          <p:nvPr/>
        </p:nvCxnSpPr>
        <p:spPr bwMode="auto">
          <a:xfrm>
            <a:off x="6400800" y="3771900"/>
            <a:ext cx="76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6" name="AutoShape 28"/>
          <p:cNvCxnSpPr>
            <a:cxnSpLocks noChangeShapeType="1"/>
          </p:cNvCxnSpPr>
          <p:nvPr/>
        </p:nvCxnSpPr>
        <p:spPr bwMode="auto">
          <a:xfrm>
            <a:off x="6434138" y="3852863"/>
            <a:ext cx="5429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7" name="AutoShape 29"/>
          <p:cNvCxnSpPr>
            <a:cxnSpLocks noChangeShapeType="1"/>
          </p:cNvCxnSpPr>
          <p:nvPr/>
        </p:nvCxnSpPr>
        <p:spPr bwMode="auto">
          <a:xfrm>
            <a:off x="6596063" y="3852863"/>
            <a:ext cx="8286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8" name="AutoShape 30"/>
          <p:cNvCxnSpPr>
            <a:cxnSpLocks noChangeShapeType="1"/>
          </p:cNvCxnSpPr>
          <p:nvPr/>
        </p:nvCxnSpPr>
        <p:spPr bwMode="auto">
          <a:xfrm>
            <a:off x="6629400" y="3771900"/>
            <a:ext cx="1328738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79" name="Oval 31"/>
          <p:cNvSpPr>
            <a:spLocks noChangeArrowheads="1"/>
          </p:cNvSpPr>
          <p:nvPr/>
        </p:nvSpPr>
        <p:spPr bwMode="auto">
          <a:xfrm>
            <a:off x="1676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19812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881" name="AutoShape 33"/>
          <p:cNvCxnSpPr>
            <a:cxnSpLocks noChangeShapeType="1"/>
            <a:endCxn id="78879" idx="7"/>
          </p:cNvCxnSpPr>
          <p:nvPr/>
        </p:nvCxnSpPr>
        <p:spPr bwMode="auto">
          <a:xfrm>
            <a:off x="1862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82" name="AutoShape 34"/>
          <p:cNvCxnSpPr>
            <a:cxnSpLocks noChangeShapeType="1"/>
            <a:endCxn id="78880" idx="1"/>
          </p:cNvCxnSpPr>
          <p:nvPr/>
        </p:nvCxnSpPr>
        <p:spPr bwMode="auto">
          <a:xfrm flipH="1">
            <a:off x="20145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83" name="Oval 35"/>
          <p:cNvSpPr>
            <a:spLocks noChangeArrowheads="1"/>
          </p:cNvSpPr>
          <p:nvPr/>
        </p:nvSpPr>
        <p:spPr bwMode="auto">
          <a:xfrm>
            <a:off x="22098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884" name="Oval 36"/>
          <p:cNvSpPr>
            <a:spLocks noChangeArrowheads="1"/>
          </p:cNvSpPr>
          <p:nvPr/>
        </p:nvSpPr>
        <p:spPr bwMode="auto">
          <a:xfrm>
            <a:off x="2514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885" name="AutoShape 37"/>
          <p:cNvCxnSpPr>
            <a:cxnSpLocks noChangeShapeType="1"/>
            <a:endCxn id="78883" idx="7"/>
          </p:cNvCxnSpPr>
          <p:nvPr/>
        </p:nvCxnSpPr>
        <p:spPr bwMode="auto">
          <a:xfrm>
            <a:off x="23955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86" name="AutoShape 38"/>
          <p:cNvCxnSpPr>
            <a:cxnSpLocks noChangeShapeType="1"/>
            <a:endCxn id="78884" idx="1"/>
          </p:cNvCxnSpPr>
          <p:nvPr/>
        </p:nvCxnSpPr>
        <p:spPr bwMode="auto">
          <a:xfrm flipH="1">
            <a:off x="25479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87" name="Oval 39"/>
          <p:cNvSpPr>
            <a:spLocks noChangeArrowheads="1"/>
          </p:cNvSpPr>
          <p:nvPr/>
        </p:nvSpPr>
        <p:spPr bwMode="auto">
          <a:xfrm>
            <a:off x="11430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888" name="Oval 40"/>
          <p:cNvSpPr>
            <a:spLocks noChangeArrowheads="1"/>
          </p:cNvSpPr>
          <p:nvPr/>
        </p:nvSpPr>
        <p:spPr bwMode="auto">
          <a:xfrm>
            <a:off x="14478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889" name="AutoShape 41"/>
          <p:cNvCxnSpPr>
            <a:cxnSpLocks noChangeShapeType="1"/>
            <a:endCxn id="78887" idx="7"/>
          </p:cNvCxnSpPr>
          <p:nvPr/>
        </p:nvCxnSpPr>
        <p:spPr bwMode="auto">
          <a:xfrm>
            <a:off x="13287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90" name="AutoShape 42"/>
          <p:cNvCxnSpPr>
            <a:cxnSpLocks noChangeShapeType="1"/>
            <a:endCxn id="78888" idx="1"/>
          </p:cNvCxnSpPr>
          <p:nvPr/>
        </p:nvCxnSpPr>
        <p:spPr bwMode="auto">
          <a:xfrm flipH="1">
            <a:off x="1481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91" name="Oval 43"/>
          <p:cNvSpPr>
            <a:spLocks noChangeArrowheads="1"/>
          </p:cNvSpPr>
          <p:nvPr/>
        </p:nvSpPr>
        <p:spPr bwMode="auto">
          <a:xfrm>
            <a:off x="72390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892" name="Oval 44"/>
          <p:cNvSpPr>
            <a:spLocks noChangeArrowheads="1"/>
          </p:cNvSpPr>
          <p:nvPr/>
        </p:nvSpPr>
        <p:spPr bwMode="auto">
          <a:xfrm>
            <a:off x="75438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893" name="AutoShape 45"/>
          <p:cNvCxnSpPr>
            <a:cxnSpLocks noChangeShapeType="1"/>
            <a:endCxn id="78891" idx="7"/>
          </p:cNvCxnSpPr>
          <p:nvPr/>
        </p:nvCxnSpPr>
        <p:spPr bwMode="auto">
          <a:xfrm>
            <a:off x="74247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94" name="AutoShape 46"/>
          <p:cNvCxnSpPr>
            <a:cxnSpLocks noChangeShapeType="1"/>
            <a:endCxn id="78892" idx="1"/>
          </p:cNvCxnSpPr>
          <p:nvPr/>
        </p:nvCxnSpPr>
        <p:spPr bwMode="auto">
          <a:xfrm flipH="1">
            <a:off x="7577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95" name="Oval 47"/>
          <p:cNvSpPr>
            <a:spLocks noChangeArrowheads="1"/>
          </p:cNvSpPr>
          <p:nvPr/>
        </p:nvSpPr>
        <p:spPr bwMode="auto">
          <a:xfrm>
            <a:off x="7772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896" name="Oval 48"/>
          <p:cNvSpPr>
            <a:spLocks noChangeArrowheads="1"/>
          </p:cNvSpPr>
          <p:nvPr/>
        </p:nvSpPr>
        <p:spPr bwMode="auto">
          <a:xfrm>
            <a:off x="80772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897" name="AutoShape 49"/>
          <p:cNvCxnSpPr>
            <a:cxnSpLocks noChangeShapeType="1"/>
            <a:endCxn id="78895" idx="7"/>
          </p:cNvCxnSpPr>
          <p:nvPr/>
        </p:nvCxnSpPr>
        <p:spPr bwMode="auto">
          <a:xfrm>
            <a:off x="7958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98" name="AutoShape 50"/>
          <p:cNvCxnSpPr>
            <a:cxnSpLocks noChangeShapeType="1"/>
            <a:endCxn id="78896" idx="1"/>
          </p:cNvCxnSpPr>
          <p:nvPr/>
        </p:nvCxnSpPr>
        <p:spPr bwMode="auto">
          <a:xfrm flipH="1">
            <a:off x="81105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99" name="Oval 51"/>
          <p:cNvSpPr>
            <a:spLocks noChangeArrowheads="1"/>
          </p:cNvSpPr>
          <p:nvPr/>
        </p:nvSpPr>
        <p:spPr bwMode="auto">
          <a:xfrm>
            <a:off x="6629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00" name="Oval 52"/>
          <p:cNvSpPr>
            <a:spLocks noChangeArrowheads="1"/>
          </p:cNvSpPr>
          <p:nvPr/>
        </p:nvSpPr>
        <p:spPr bwMode="auto">
          <a:xfrm>
            <a:off x="69342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901" name="AutoShape 53"/>
          <p:cNvCxnSpPr>
            <a:cxnSpLocks noChangeShapeType="1"/>
            <a:endCxn id="78899" idx="7"/>
          </p:cNvCxnSpPr>
          <p:nvPr/>
        </p:nvCxnSpPr>
        <p:spPr bwMode="auto">
          <a:xfrm>
            <a:off x="6815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2" name="AutoShape 54"/>
          <p:cNvCxnSpPr>
            <a:cxnSpLocks noChangeShapeType="1"/>
            <a:endCxn id="78900" idx="1"/>
          </p:cNvCxnSpPr>
          <p:nvPr/>
        </p:nvCxnSpPr>
        <p:spPr bwMode="auto">
          <a:xfrm flipH="1">
            <a:off x="69675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03" name="Oval 55"/>
          <p:cNvSpPr>
            <a:spLocks noChangeArrowheads="1"/>
          </p:cNvSpPr>
          <p:nvPr/>
        </p:nvSpPr>
        <p:spPr bwMode="auto">
          <a:xfrm>
            <a:off x="60960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04" name="Oval 56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905" name="AutoShape 57"/>
          <p:cNvCxnSpPr>
            <a:cxnSpLocks noChangeShapeType="1"/>
            <a:endCxn id="78903" idx="7"/>
          </p:cNvCxnSpPr>
          <p:nvPr/>
        </p:nvCxnSpPr>
        <p:spPr bwMode="auto">
          <a:xfrm>
            <a:off x="62817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6" name="AutoShape 58"/>
          <p:cNvCxnSpPr>
            <a:cxnSpLocks noChangeShapeType="1"/>
            <a:endCxn id="78904" idx="1"/>
          </p:cNvCxnSpPr>
          <p:nvPr/>
        </p:nvCxnSpPr>
        <p:spPr bwMode="auto">
          <a:xfrm flipH="1">
            <a:off x="6434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07" name="Oval 59"/>
          <p:cNvSpPr>
            <a:spLocks noChangeArrowheads="1"/>
          </p:cNvSpPr>
          <p:nvPr/>
        </p:nvSpPr>
        <p:spPr bwMode="auto">
          <a:xfrm>
            <a:off x="3581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08" name="Oval 60"/>
          <p:cNvSpPr>
            <a:spLocks noChangeArrowheads="1"/>
          </p:cNvSpPr>
          <p:nvPr/>
        </p:nvSpPr>
        <p:spPr bwMode="auto">
          <a:xfrm>
            <a:off x="2819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909" name="AutoShape 61"/>
          <p:cNvCxnSpPr>
            <a:cxnSpLocks noChangeShapeType="1"/>
            <a:endCxn id="78908" idx="0"/>
          </p:cNvCxnSpPr>
          <p:nvPr/>
        </p:nvCxnSpPr>
        <p:spPr bwMode="auto">
          <a:xfrm>
            <a:off x="2933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10" name="Oval 62"/>
          <p:cNvSpPr>
            <a:spLocks noChangeArrowheads="1"/>
          </p:cNvSpPr>
          <p:nvPr/>
        </p:nvSpPr>
        <p:spPr bwMode="auto">
          <a:xfrm>
            <a:off x="3200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911" name="AutoShape 63"/>
          <p:cNvCxnSpPr>
            <a:cxnSpLocks noChangeShapeType="1"/>
            <a:endCxn id="78910" idx="0"/>
          </p:cNvCxnSpPr>
          <p:nvPr/>
        </p:nvCxnSpPr>
        <p:spPr bwMode="auto">
          <a:xfrm>
            <a:off x="3314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12" name="Oval 64"/>
          <p:cNvSpPr>
            <a:spLocks noChangeArrowheads="1"/>
          </p:cNvSpPr>
          <p:nvPr/>
        </p:nvSpPr>
        <p:spPr bwMode="auto">
          <a:xfrm>
            <a:off x="5105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913" name="AutoShape 65"/>
          <p:cNvCxnSpPr>
            <a:cxnSpLocks noChangeShapeType="1"/>
            <a:endCxn id="78912" idx="0"/>
          </p:cNvCxnSpPr>
          <p:nvPr/>
        </p:nvCxnSpPr>
        <p:spPr bwMode="auto">
          <a:xfrm>
            <a:off x="5219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14" name="Oval 66"/>
          <p:cNvSpPr>
            <a:spLocks noChangeArrowheads="1"/>
          </p:cNvSpPr>
          <p:nvPr/>
        </p:nvSpPr>
        <p:spPr bwMode="auto">
          <a:xfrm>
            <a:off x="4724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915" name="AutoShape 67"/>
          <p:cNvCxnSpPr>
            <a:cxnSpLocks noChangeShapeType="1"/>
            <a:endCxn id="78914" idx="0"/>
          </p:cNvCxnSpPr>
          <p:nvPr/>
        </p:nvCxnSpPr>
        <p:spPr bwMode="auto">
          <a:xfrm>
            <a:off x="4838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16" name="Oval 68"/>
          <p:cNvSpPr>
            <a:spLocks noChangeArrowheads="1"/>
          </p:cNvSpPr>
          <p:nvPr/>
        </p:nvSpPr>
        <p:spPr bwMode="auto">
          <a:xfrm>
            <a:off x="4419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917" name="AutoShape 69"/>
          <p:cNvCxnSpPr>
            <a:cxnSpLocks noChangeShapeType="1"/>
            <a:endCxn id="78916" idx="0"/>
          </p:cNvCxnSpPr>
          <p:nvPr/>
        </p:nvCxnSpPr>
        <p:spPr bwMode="auto">
          <a:xfrm>
            <a:off x="45339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18" name="Oval 70"/>
          <p:cNvSpPr>
            <a:spLocks noChangeArrowheads="1"/>
          </p:cNvSpPr>
          <p:nvPr/>
        </p:nvSpPr>
        <p:spPr bwMode="auto">
          <a:xfrm>
            <a:off x="3962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919" name="AutoShape 71"/>
          <p:cNvCxnSpPr>
            <a:cxnSpLocks noChangeShapeType="1"/>
            <a:endCxn id="78918" idx="0"/>
          </p:cNvCxnSpPr>
          <p:nvPr/>
        </p:nvCxnSpPr>
        <p:spPr bwMode="auto">
          <a:xfrm>
            <a:off x="4076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20" name="Oval 72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921" name="AutoShape 73"/>
          <p:cNvCxnSpPr>
            <a:cxnSpLocks noChangeShapeType="1"/>
            <a:endCxn id="78920" idx="0"/>
          </p:cNvCxnSpPr>
          <p:nvPr/>
        </p:nvCxnSpPr>
        <p:spPr bwMode="auto">
          <a:xfrm>
            <a:off x="3695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22" name="Oval 74"/>
          <p:cNvSpPr>
            <a:spLocks noChangeArrowheads="1"/>
          </p:cNvSpPr>
          <p:nvPr/>
        </p:nvSpPr>
        <p:spPr bwMode="auto">
          <a:xfrm>
            <a:off x="5486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cxnSp>
        <p:nvCxnSpPr>
          <p:cNvPr id="78923" name="AutoShape 75"/>
          <p:cNvCxnSpPr>
            <a:cxnSpLocks noChangeShapeType="1"/>
            <a:endCxn id="78922" idx="0"/>
          </p:cNvCxnSpPr>
          <p:nvPr/>
        </p:nvCxnSpPr>
        <p:spPr bwMode="auto">
          <a:xfrm>
            <a:off x="5600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24" name="Oval 76"/>
          <p:cNvSpPr>
            <a:spLocks noChangeArrowheads="1"/>
          </p:cNvSpPr>
          <p:nvPr/>
        </p:nvSpPr>
        <p:spPr bwMode="auto">
          <a:xfrm>
            <a:off x="5867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8925" name="AutoShape 77"/>
          <p:cNvCxnSpPr>
            <a:cxnSpLocks noChangeShapeType="1"/>
            <a:endCxn id="78924" idx="0"/>
          </p:cNvCxnSpPr>
          <p:nvPr/>
        </p:nvCxnSpPr>
        <p:spPr bwMode="auto">
          <a:xfrm>
            <a:off x="5981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26" name="Oval 78"/>
          <p:cNvSpPr>
            <a:spLocks noChangeArrowheads="1"/>
          </p:cNvSpPr>
          <p:nvPr/>
        </p:nvSpPr>
        <p:spPr bwMode="auto">
          <a:xfrm>
            <a:off x="23622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27" name="Oval 79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28" name="Oval 80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29" name="Oval 81"/>
          <p:cNvSpPr>
            <a:spLocks noChangeArrowheads="1"/>
          </p:cNvSpPr>
          <p:nvPr/>
        </p:nvSpPr>
        <p:spPr bwMode="auto">
          <a:xfrm>
            <a:off x="7924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30" name="Oval 82"/>
          <p:cNvSpPr>
            <a:spLocks noChangeArrowheads="1"/>
          </p:cNvSpPr>
          <p:nvPr/>
        </p:nvSpPr>
        <p:spPr bwMode="auto">
          <a:xfrm>
            <a:off x="7391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31" name="Oval 83"/>
          <p:cNvSpPr>
            <a:spLocks noChangeArrowheads="1"/>
          </p:cNvSpPr>
          <p:nvPr/>
        </p:nvSpPr>
        <p:spPr bwMode="auto">
          <a:xfrm>
            <a:off x="6781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32" name="Oval 84"/>
          <p:cNvSpPr>
            <a:spLocks noChangeArrowheads="1"/>
          </p:cNvSpPr>
          <p:nvPr/>
        </p:nvSpPr>
        <p:spPr bwMode="auto">
          <a:xfrm>
            <a:off x="6248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33" name="Oval 85"/>
          <p:cNvSpPr>
            <a:spLocks noChangeArrowheads="1"/>
          </p:cNvSpPr>
          <p:nvPr/>
        </p:nvSpPr>
        <p:spPr bwMode="auto">
          <a:xfrm>
            <a:off x="2819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34" name="Oval 86"/>
          <p:cNvSpPr>
            <a:spLocks noChangeArrowheads="1"/>
          </p:cNvSpPr>
          <p:nvPr/>
        </p:nvSpPr>
        <p:spPr bwMode="auto">
          <a:xfrm>
            <a:off x="23622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35" name="Oval 87"/>
          <p:cNvSpPr>
            <a:spLocks noChangeArrowheads="1"/>
          </p:cNvSpPr>
          <p:nvPr/>
        </p:nvSpPr>
        <p:spPr bwMode="auto">
          <a:xfrm>
            <a:off x="1828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36" name="Oval 88"/>
          <p:cNvSpPr>
            <a:spLocks noChangeArrowheads="1"/>
          </p:cNvSpPr>
          <p:nvPr/>
        </p:nvSpPr>
        <p:spPr bwMode="auto">
          <a:xfrm>
            <a:off x="1295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8937" name="Oval 89"/>
          <p:cNvSpPr>
            <a:spLocks noChangeArrowheads="1"/>
          </p:cNvSpPr>
          <p:nvPr/>
        </p:nvSpPr>
        <p:spPr bwMode="auto">
          <a:xfrm>
            <a:off x="3200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8523" name="Text Box 90"/>
          <p:cNvSpPr txBox="1">
            <a:spLocks noChangeArrowheads="1"/>
          </p:cNvSpPr>
          <p:nvPr/>
        </p:nvSpPr>
        <p:spPr bwMode="auto">
          <a:xfrm>
            <a:off x="2871788" y="1879600"/>
            <a:ext cx="3468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CC00"/>
                </a:solidFill>
              </a:rPr>
              <a:t>Breadth-first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2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2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2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39000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39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2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41000"/>
                            </p:stCondLst>
                            <p:childTnLst>
                              <p:par>
                                <p:cTn id="2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41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4200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61" grpId="0" animBg="1"/>
      <p:bldP spid="78862" grpId="0" animBg="1"/>
      <p:bldP spid="78867" grpId="0" animBg="1"/>
      <p:bldP spid="78868" grpId="0" animBg="1"/>
      <p:bldP spid="78869" grpId="0" animBg="1"/>
      <p:bldP spid="78870" grpId="0" animBg="1"/>
      <p:bldP spid="78879" grpId="0" animBg="1"/>
      <p:bldP spid="78880" grpId="0" animBg="1"/>
      <p:bldP spid="78883" grpId="0" animBg="1"/>
      <p:bldP spid="78884" grpId="0" animBg="1"/>
      <p:bldP spid="78887" grpId="0" animBg="1"/>
      <p:bldP spid="78888" grpId="0" animBg="1"/>
      <p:bldP spid="78891" grpId="0" animBg="1"/>
      <p:bldP spid="78892" grpId="0" animBg="1"/>
      <p:bldP spid="78895" grpId="0" animBg="1"/>
      <p:bldP spid="78896" grpId="0" animBg="1"/>
      <p:bldP spid="78899" grpId="0" animBg="1"/>
      <p:bldP spid="78900" grpId="0" animBg="1"/>
      <p:bldP spid="78903" grpId="0" animBg="1"/>
      <p:bldP spid="78904" grpId="0" animBg="1"/>
      <p:bldP spid="78907" grpId="0" animBg="1"/>
      <p:bldP spid="78908" grpId="0" animBg="1"/>
      <p:bldP spid="78910" grpId="0" animBg="1"/>
      <p:bldP spid="78912" grpId="0" animBg="1"/>
      <p:bldP spid="78914" grpId="0" animBg="1"/>
      <p:bldP spid="78916" grpId="0" animBg="1"/>
      <p:bldP spid="78918" grpId="0" animBg="1"/>
      <p:bldP spid="78920" grpId="0" animBg="1"/>
      <p:bldP spid="78922" grpId="0" animBg="1" autoUpdateAnimBg="0"/>
      <p:bldP spid="78924" grpId="0" animBg="1"/>
      <p:bldP spid="78926" grpId="0" animBg="1"/>
      <p:bldP spid="78927" grpId="0" animBg="1"/>
      <p:bldP spid="78928" grpId="0" animBg="1"/>
      <p:bldP spid="78929" grpId="0" animBg="1"/>
      <p:bldP spid="78930" grpId="0" animBg="1"/>
      <p:bldP spid="78931" grpId="0" animBg="1"/>
      <p:bldP spid="78932" grpId="0" animBg="1"/>
      <p:bldP spid="78933" grpId="0" animBg="1"/>
      <p:bldP spid="78934" grpId="0" animBg="1"/>
      <p:bldP spid="78935" grpId="0" animBg="1"/>
      <p:bldP spid="78936" grpId="0" animBg="1"/>
      <p:bldP spid="789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E6E551-640B-415C-B2D4-EDB426117560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Multi-Threaded Spidering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Bottleneck is network delay in downloading individual pages.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Best to have multiple threads running in parallel each requesting a page from a different host.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Distribute URL’s to threads to guarantee equitable distribution of requests across different hosts to maximize through-put and avoid overloading any single server.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Early Google spider had multiple co-ordinated crawlers with about 300 threads each, together able to download over 100 pages per second.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D8C70D-73E6-480B-A16A-3DFE7CB79E46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Directed/Focused Spidering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 queue to explore more “interesting” pages first.</a:t>
            </a:r>
          </a:p>
          <a:p>
            <a:pPr eaLnBrk="1" hangingPunct="1"/>
            <a:r>
              <a:rPr lang="en-US" altLang="en-US"/>
              <a:t>Two styles of focus:</a:t>
            </a:r>
          </a:p>
          <a:p>
            <a:pPr lvl="1" eaLnBrk="1" hangingPunct="1"/>
            <a:r>
              <a:rPr lang="en-US" altLang="en-US"/>
              <a:t>Topic-Directed</a:t>
            </a:r>
          </a:p>
          <a:p>
            <a:pPr lvl="1" eaLnBrk="1" hangingPunct="1"/>
            <a:r>
              <a:rPr lang="en-US" altLang="en-US"/>
              <a:t>Link-Directed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4EBA9A-86FB-4A2A-8B1E-833C53FB957F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Topic-Directed Spidering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Assume desired topic description or sample pages of interest are given.</a:t>
            </a:r>
          </a:p>
          <a:p>
            <a:pPr eaLnBrk="1" hangingPunct="1"/>
            <a:r>
              <a:rPr lang="en-US" altLang="en-US" dirty="0"/>
              <a:t>Sort queue of links by the similarity (e.g. cosine metric) of their source pages and/or anchor text to this topic description.</a:t>
            </a:r>
          </a:p>
          <a:p>
            <a:pPr eaLnBrk="1" hangingPunct="1"/>
            <a:r>
              <a:rPr lang="en-US" altLang="en-US" dirty="0"/>
              <a:t>Preferentially explores pages related to a specific </a:t>
            </a:r>
            <a:r>
              <a:rPr lang="en-US" altLang="en-US"/>
              <a:t>topic.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4D0835-D616-4A60-B6F8-7CBE7024FD74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Link-Directed Spidering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Monitor links and keep track of in-degree and out-degree of each page encountered.</a:t>
            </a:r>
          </a:p>
          <a:p>
            <a:pPr eaLnBrk="1" hangingPunct="1"/>
            <a:r>
              <a:rPr lang="en-US" altLang="en-US"/>
              <a:t>Sort queue to prefer popular pages with many in-coming links (</a:t>
            </a:r>
            <a:r>
              <a:rPr lang="en-US" altLang="en-US" i="1"/>
              <a:t>authorities</a:t>
            </a:r>
            <a:r>
              <a:rPr lang="en-US" altLang="en-US"/>
              <a:t>).</a:t>
            </a:r>
          </a:p>
          <a:p>
            <a:pPr eaLnBrk="1" hangingPunct="1"/>
            <a:r>
              <a:rPr lang="en-US" altLang="en-US"/>
              <a:t>Sort queue to prefer summary pages with many out-going links (</a:t>
            </a:r>
            <a:r>
              <a:rPr lang="en-US" altLang="en-US" i="1"/>
              <a:t>hubs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AED1D9-3F4E-4BAE-8594-59B60BA9A051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Keeping Spidered Pages Up to Date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Web is very dynamic: many new pages, updated pages, deleted pages,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Periodically check spidered pages for updates and deletions: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Just look at header info (e.g. META tags on last update) to determine if page has changed, only reload entire page if needed.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Track how often each page is updated and preferentially return to pages which are historically more dynamic.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Preferentially update pages that are accessed more often to optimize freshness of more popular pages.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6BB611-9402-4748-8842-2C038144DD73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Strategies (cont)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64008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419600" y="2895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877" name="AutoShape 5"/>
          <p:cNvCxnSpPr>
            <a:cxnSpLocks noChangeShapeType="1"/>
            <a:stCxn id="19461" idx="3"/>
          </p:cNvCxnSpPr>
          <p:nvPr/>
        </p:nvCxnSpPr>
        <p:spPr bwMode="auto">
          <a:xfrm flipH="1">
            <a:off x="4005263" y="3090863"/>
            <a:ext cx="4476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8" name="AutoShape 6"/>
          <p:cNvCxnSpPr>
            <a:cxnSpLocks noChangeShapeType="1"/>
            <a:stCxn id="19461" idx="5"/>
          </p:cNvCxnSpPr>
          <p:nvPr/>
        </p:nvCxnSpPr>
        <p:spPr bwMode="auto">
          <a:xfrm>
            <a:off x="4614863" y="3090863"/>
            <a:ext cx="523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9" name="AutoShape 7"/>
          <p:cNvCxnSpPr>
            <a:cxnSpLocks noChangeShapeType="1"/>
            <a:stCxn id="19461" idx="6"/>
            <a:endCxn id="79875" idx="1"/>
          </p:cNvCxnSpPr>
          <p:nvPr/>
        </p:nvCxnSpPr>
        <p:spPr bwMode="auto">
          <a:xfrm>
            <a:off x="4648200" y="3009900"/>
            <a:ext cx="1785938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0" name="AutoShape 8"/>
          <p:cNvCxnSpPr>
            <a:cxnSpLocks noChangeShapeType="1"/>
          </p:cNvCxnSpPr>
          <p:nvPr/>
        </p:nvCxnSpPr>
        <p:spPr bwMode="auto">
          <a:xfrm flipH="1">
            <a:off x="2590800" y="3009900"/>
            <a:ext cx="1828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1" name="AutoShape 9"/>
          <p:cNvCxnSpPr>
            <a:cxnSpLocks noChangeShapeType="1"/>
          </p:cNvCxnSpPr>
          <p:nvPr/>
        </p:nvCxnSpPr>
        <p:spPr bwMode="auto">
          <a:xfrm flipH="1">
            <a:off x="1524000" y="3771900"/>
            <a:ext cx="838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AutoShape 10"/>
          <p:cNvCxnSpPr>
            <a:cxnSpLocks noChangeShapeType="1"/>
          </p:cNvCxnSpPr>
          <p:nvPr/>
        </p:nvCxnSpPr>
        <p:spPr bwMode="auto">
          <a:xfrm flipH="1">
            <a:off x="2024063" y="3852863"/>
            <a:ext cx="371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AutoShape 11"/>
          <p:cNvCxnSpPr>
            <a:cxnSpLocks noChangeShapeType="1"/>
          </p:cNvCxnSpPr>
          <p:nvPr/>
        </p:nvCxnSpPr>
        <p:spPr bwMode="auto">
          <a:xfrm flipH="1">
            <a:off x="2395538" y="3852863"/>
            <a:ext cx="1619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4" name="AutoShape 12"/>
          <p:cNvCxnSpPr>
            <a:cxnSpLocks noChangeShapeType="1"/>
          </p:cNvCxnSpPr>
          <p:nvPr/>
        </p:nvCxnSpPr>
        <p:spPr bwMode="auto">
          <a:xfrm>
            <a:off x="2590800" y="3771900"/>
            <a:ext cx="261938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3962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>
            <a:off x="44196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887" name="AutoShape 15"/>
          <p:cNvCxnSpPr>
            <a:cxnSpLocks noChangeShapeType="1"/>
          </p:cNvCxnSpPr>
          <p:nvPr/>
        </p:nvCxnSpPr>
        <p:spPr bwMode="auto">
          <a:xfrm flipH="1">
            <a:off x="3429000" y="37719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8" name="AutoShape 16"/>
          <p:cNvCxnSpPr>
            <a:cxnSpLocks noChangeShapeType="1"/>
          </p:cNvCxnSpPr>
          <p:nvPr/>
        </p:nvCxnSpPr>
        <p:spPr bwMode="auto">
          <a:xfrm flipH="1">
            <a:off x="3776663" y="3852863"/>
            <a:ext cx="666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9" name="AutoShape 17"/>
          <p:cNvCxnSpPr>
            <a:cxnSpLocks noChangeShapeType="1"/>
            <a:endCxn id="79885" idx="1"/>
          </p:cNvCxnSpPr>
          <p:nvPr/>
        </p:nvCxnSpPr>
        <p:spPr bwMode="auto">
          <a:xfrm flipH="1">
            <a:off x="3995738" y="3852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0" name="AutoShape 18"/>
          <p:cNvCxnSpPr>
            <a:cxnSpLocks noChangeShapeType="1"/>
            <a:endCxn id="79886" idx="1"/>
          </p:cNvCxnSpPr>
          <p:nvPr/>
        </p:nvCxnSpPr>
        <p:spPr bwMode="auto">
          <a:xfrm>
            <a:off x="4038600" y="3771900"/>
            <a:ext cx="414338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105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486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5867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4724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895" name="AutoShape 23"/>
          <p:cNvCxnSpPr>
            <a:cxnSpLocks noChangeShapeType="1"/>
            <a:endCxn id="79894" idx="6"/>
          </p:cNvCxnSpPr>
          <p:nvPr/>
        </p:nvCxnSpPr>
        <p:spPr bwMode="auto">
          <a:xfrm flipH="1">
            <a:off x="4953000" y="3771900"/>
            <a:ext cx="1524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6" name="AutoShape 24"/>
          <p:cNvCxnSpPr>
            <a:cxnSpLocks noChangeShapeType="1"/>
            <a:endCxn id="79891" idx="7"/>
          </p:cNvCxnSpPr>
          <p:nvPr/>
        </p:nvCxnSpPr>
        <p:spPr bwMode="auto">
          <a:xfrm>
            <a:off x="5138738" y="3852863"/>
            <a:ext cx="1619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7" name="AutoShape 25"/>
          <p:cNvCxnSpPr>
            <a:cxnSpLocks noChangeShapeType="1"/>
            <a:endCxn id="79892" idx="1"/>
          </p:cNvCxnSpPr>
          <p:nvPr/>
        </p:nvCxnSpPr>
        <p:spPr bwMode="auto">
          <a:xfrm>
            <a:off x="5300663" y="3852863"/>
            <a:ext cx="2190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8" name="AutoShape 26"/>
          <p:cNvCxnSpPr>
            <a:cxnSpLocks noChangeShapeType="1"/>
            <a:endCxn id="79893" idx="1"/>
          </p:cNvCxnSpPr>
          <p:nvPr/>
        </p:nvCxnSpPr>
        <p:spPr bwMode="auto">
          <a:xfrm>
            <a:off x="5334000" y="3771900"/>
            <a:ext cx="566738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9" name="AutoShape 27"/>
          <p:cNvCxnSpPr>
            <a:cxnSpLocks noChangeShapeType="1"/>
          </p:cNvCxnSpPr>
          <p:nvPr/>
        </p:nvCxnSpPr>
        <p:spPr bwMode="auto">
          <a:xfrm>
            <a:off x="6400800" y="3771900"/>
            <a:ext cx="76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00" name="AutoShape 28"/>
          <p:cNvCxnSpPr>
            <a:cxnSpLocks noChangeShapeType="1"/>
          </p:cNvCxnSpPr>
          <p:nvPr/>
        </p:nvCxnSpPr>
        <p:spPr bwMode="auto">
          <a:xfrm>
            <a:off x="6434138" y="3852863"/>
            <a:ext cx="5429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01" name="AutoShape 29"/>
          <p:cNvCxnSpPr>
            <a:cxnSpLocks noChangeShapeType="1"/>
          </p:cNvCxnSpPr>
          <p:nvPr/>
        </p:nvCxnSpPr>
        <p:spPr bwMode="auto">
          <a:xfrm>
            <a:off x="6596063" y="3852863"/>
            <a:ext cx="8286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02" name="AutoShape 30"/>
          <p:cNvCxnSpPr>
            <a:cxnSpLocks noChangeShapeType="1"/>
          </p:cNvCxnSpPr>
          <p:nvPr/>
        </p:nvCxnSpPr>
        <p:spPr bwMode="auto">
          <a:xfrm>
            <a:off x="6629400" y="3771900"/>
            <a:ext cx="1328738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3" name="Oval 31"/>
          <p:cNvSpPr>
            <a:spLocks noChangeArrowheads="1"/>
          </p:cNvSpPr>
          <p:nvPr/>
        </p:nvSpPr>
        <p:spPr bwMode="auto">
          <a:xfrm>
            <a:off x="1676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auto">
          <a:xfrm>
            <a:off x="19812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05" name="AutoShape 33"/>
          <p:cNvCxnSpPr>
            <a:cxnSpLocks noChangeShapeType="1"/>
            <a:endCxn id="79903" idx="7"/>
          </p:cNvCxnSpPr>
          <p:nvPr/>
        </p:nvCxnSpPr>
        <p:spPr bwMode="auto">
          <a:xfrm>
            <a:off x="1862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06" name="AutoShape 34"/>
          <p:cNvCxnSpPr>
            <a:cxnSpLocks noChangeShapeType="1"/>
            <a:endCxn id="79904" idx="1"/>
          </p:cNvCxnSpPr>
          <p:nvPr/>
        </p:nvCxnSpPr>
        <p:spPr bwMode="auto">
          <a:xfrm flipH="1">
            <a:off x="20145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22098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08" name="Oval 36"/>
          <p:cNvSpPr>
            <a:spLocks noChangeArrowheads="1"/>
          </p:cNvSpPr>
          <p:nvPr/>
        </p:nvSpPr>
        <p:spPr bwMode="auto">
          <a:xfrm>
            <a:off x="2514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09" name="AutoShape 37"/>
          <p:cNvCxnSpPr>
            <a:cxnSpLocks noChangeShapeType="1"/>
            <a:endCxn id="79907" idx="7"/>
          </p:cNvCxnSpPr>
          <p:nvPr/>
        </p:nvCxnSpPr>
        <p:spPr bwMode="auto">
          <a:xfrm>
            <a:off x="23955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10" name="AutoShape 38"/>
          <p:cNvCxnSpPr>
            <a:cxnSpLocks noChangeShapeType="1"/>
            <a:endCxn id="79908" idx="1"/>
          </p:cNvCxnSpPr>
          <p:nvPr/>
        </p:nvCxnSpPr>
        <p:spPr bwMode="auto">
          <a:xfrm flipH="1">
            <a:off x="25479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11" name="Oval 39"/>
          <p:cNvSpPr>
            <a:spLocks noChangeArrowheads="1"/>
          </p:cNvSpPr>
          <p:nvPr/>
        </p:nvSpPr>
        <p:spPr bwMode="auto">
          <a:xfrm>
            <a:off x="11430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12" name="Oval 40"/>
          <p:cNvSpPr>
            <a:spLocks noChangeArrowheads="1"/>
          </p:cNvSpPr>
          <p:nvPr/>
        </p:nvSpPr>
        <p:spPr bwMode="auto">
          <a:xfrm>
            <a:off x="14478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13" name="AutoShape 41"/>
          <p:cNvCxnSpPr>
            <a:cxnSpLocks noChangeShapeType="1"/>
            <a:endCxn id="79911" idx="7"/>
          </p:cNvCxnSpPr>
          <p:nvPr/>
        </p:nvCxnSpPr>
        <p:spPr bwMode="auto">
          <a:xfrm>
            <a:off x="13287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14" name="AutoShape 42"/>
          <p:cNvCxnSpPr>
            <a:cxnSpLocks noChangeShapeType="1"/>
            <a:endCxn id="79912" idx="1"/>
          </p:cNvCxnSpPr>
          <p:nvPr/>
        </p:nvCxnSpPr>
        <p:spPr bwMode="auto">
          <a:xfrm flipH="1">
            <a:off x="1481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15" name="Oval 43"/>
          <p:cNvSpPr>
            <a:spLocks noChangeArrowheads="1"/>
          </p:cNvSpPr>
          <p:nvPr/>
        </p:nvSpPr>
        <p:spPr bwMode="auto">
          <a:xfrm>
            <a:off x="72390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16" name="Oval 44"/>
          <p:cNvSpPr>
            <a:spLocks noChangeArrowheads="1"/>
          </p:cNvSpPr>
          <p:nvPr/>
        </p:nvSpPr>
        <p:spPr bwMode="auto">
          <a:xfrm>
            <a:off x="75438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17" name="AutoShape 45"/>
          <p:cNvCxnSpPr>
            <a:cxnSpLocks noChangeShapeType="1"/>
            <a:endCxn id="79915" idx="7"/>
          </p:cNvCxnSpPr>
          <p:nvPr/>
        </p:nvCxnSpPr>
        <p:spPr bwMode="auto">
          <a:xfrm>
            <a:off x="74247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18" name="AutoShape 46"/>
          <p:cNvCxnSpPr>
            <a:cxnSpLocks noChangeShapeType="1"/>
            <a:endCxn id="79916" idx="1"/>
          </p:cNvCxnSpPr>
          <p:nvPr/>
        </p:nvCxnSpPr>
        <p:spPr bwMode="auto">
          <a:xfrm flipH="1">
            <a:off x="7577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19" name="Oval 47"/>
          <p:cNvSpPr>
            <a:spLocks noChangeArrowheads="1"/>
          </p:cNvSpPr>
          <p:nvPr/>
        </p:nvSpPr>
        <p:spPr bwMode="auto">
          <a:xfrm>
            <a:off x="7772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20" name="Oval 48"/>
          <p:cNvSpPr>
            <a:spLocks noChangeArrowheads="1"/>
          </p:cNvSpPr>
          <p:nvPr/>
        </p:nvSpPr>
        <p:spPr bwMode="auto">
          <a:xfrm>
            <a:off x="80772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21" name="AutoShape 49"/>
          <p:cNvCxnSpPr>
            <a:cxnSpLocks noChangeShapeType="1"/>
            <a:endCxn id="79919" idx="7"/>
          </p:cNvCxnSpPr>
          <p:nvPr/>
        </p:nvCxnSpPr>
        <p:spPr bwMode="auto">
          <a:xfrm>
            <a:off x="7958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22" name="AutoShape 50"/>
          <p:cNvCxnSpPr>
            <a:cxnSpLocks noChangeShapeType="1"/>
            <a:endCxn id="79920" idx="1"/>
          </p:cNvCxnSpPr>
          <p:nvPr/>
        </p:nvCxnSpPr>
        <p:spPr bwMode="auto">
          <a:xfrm flipH="1">
            <a:off x="81105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23" name="Oval 51"/>
          <p:cNvSpPr>
            <a:spLocks noChangeArrowheads="1"/>
          </p:cNvSpPr>
          <p:nvPr/>
        </p:nvSpPr>
        <p:spPr bwMode="auto">
          <a:xfrm>
            <a:off x="6629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24" name="Oval 52"/>
          <p:cNvSpPr>
            <a:spLocks noChangeArrowheads="1"/>
          </p:cNvSpPr>
          <p:nvPr/>
        </p:nvSpPr>
        <p:spPr bwMode="auto">
          <a:xfrm>
            <a:off x="69342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25" name="AutoShape 53"/>
          <p:cNvCxnSpPr>
            <a:cxnSpLocks noChangeShapeType="1"/>
            <a:endCxn id="79923" idx="7"/>
          </p:cNvCxnSpPr>
          <p:nvPr/>
        </p:nvCxnSpPr>
        <p:spPr bwMode="auto">
          <a:xfrm>
            <a:off x="6815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26" name="AutoShape 54"/>
          <p:cNvCxnSpPr>
            <a:cxnSpLocks noChangeShapeType="1"/>
            <a:endCxn id="79924" idx="1"/>
          </p:cNvCxnSpPr>
          <p:nvPr/>
        </p:nvCxnSpPr>
        <p:spPr bwMode="auto">
          <a:xfrm flipH="1">
            <a:off x="69675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27" name="Oval 55"/>
          <p:cNvSpPr>
            <a:spLocks noChangeArrowheads="1"/>
          </p:cNvSpPr>
          <p:nvPr/>
        </p:nvSpPr>
        <p:spPr bwMode="auto">
          <a:xfrm>
            <a:off x="60960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28" name="Oval 56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29" name="AutoShape 57"/>
          <p:cNvCxnSpPr>
            <a:cxnSpLocks noChangeShapeType="1"/>
            <a:endCxn id="79927" idx="7"/>
          </p:cNvCxnSpPr>
          <p:nvPr/>
        </p:nvCxnSpPr>
        <p:spPr bwMode="auto">
          <a:xfrm>
            <a:off x="62817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30" name="AutoShape 58"/>
          <p:cNvCxnSpPr>
            <a:cxnSpLocks noChangeShapeType="1"/>
            <a:endCxn id="79928" idx="1"/>
          </p:cNvCxnSpPr>
          <p:nvPr/>
        </p:nvCxnSpPr>
        <p:spPr bwMode="auto">
          <a:xfrm flipH="1">
            <a:off x="6434138" y="4614863"/>
            <a:ext cx="952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31" name="Oval 59"/>
          <p:cNvSpPr>
            <a:spLocks noChangeArrowheads="1"/>
          </p:cNvSpPr>
          <p:nvPr/>
        </p:nvSpPr>
        <p:spPr bwMode="auto">
          <a:xfrm>
            <a:off x="3581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32" name="Oval 60"/>
          <p:cNvSpPr>
            <a:spLocks noChangeArrowheads="1"/>
          </p:cNvSpPr>
          <p:nvPr/>
        </p:nvSpPr>
        <p:spPr bwMode="auto">
          <a:xfrm>
            <a:off x="2819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33" name="AutoShape 61"/>
          <p:cNvCxnSpPr>
            <a:cxnSpLocks noChangeShapeType="1"/>
            <a:endCxn id="79932" idx="0"/>
          </p:cNvCxnSpPr>
          <p:nvPr/>
        </p:nvCxnSpPr>
        <p:spPr bwMode="auto">
          <a:xfrm>
            <a:off x="2933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34" name="Oval 62"/>
          <p:cNvSpPr>
            <a:spLocks noChangeArrowheads="1"/>
          </p:cNvSpPr>
          <p:nvPr/>
        </p:nvSpPr>
        <p:spPr bwMode="auto">
          <a:xfrm>
            <a:off x="3200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35" name="AutoShape 63"/>
          <p:cNvCxnSpPr>
            <a:cxnSpLocks noChangeShapeType="1"/>
            <a:endCxn id="79934" idx="0"/>
          </p:cNvCxnSpPr>
          <p:nvPr/>
        </p:nvCxnSpPr>
        <p:spPr bwMode="auto">
          <a:xfrm>
            <a:off x="3314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36" name="Oval 64"/>
          <p:cNvSpPr>
            <a:spLocks noChangeArrowheads="1"/>
          </p:cNvSpPr>
          <p:nvPr/>
        </p:nvSpPr>
        <p:spPr bwMode="auto">
          <a:xfrm>
            <a:off x="5105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37" name="AutoShape 65"/>
          <p:cNvCxnSpPr>
            <a:cxnSpLocks noChangeShapeType="1"/>
            <a:endCxn id="79936" idx="0"/>
          </p:cNvCxnSpPr>
          <p:nvPr/>
        </p:nvCxnSpPr>
        <p:spPr bwMode="auto">
          <a:xfrm>
            <a:off x="5219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38" name="Oval 66"/>
          <p:cNvSpPr>
            <a:spLocks noChangeArrowheads="1"/>
          </p:cNvSpPr>
          <p:nvPr/>
        </p:nvSpPr>
        <p:spPr bwMode="auto">
          <a:xfrm>
            <a:off x="4724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39" name="AutoShape 67"/>
          <p:cNvCxnSpPr>
            <a:cxnSpLocks noChangeShapeType="1"/>
            <a:endCxn id="79938" idx="0"/>
          </p:cNvCxnSpPr>
          <p:nvPr/>
        </p:nvCxnSpPr>
        <p:spPr bwMode="auto">
          <a:xfrm>
            <a:off x="4838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40" name="Oval 68"/>
          <p:cNvSpPr>
            <a:spLocks noChangeArrowheads="1"/>
          </p:cNvSpPr>
          <p:nvPr/>
        </p:nvSpPr>
        <p:spPr bwMode="auto">
          <a:xfrm>
            <a:off x="4419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41" name="AutoShape 69"/>
          <p:cNvCxnSpPr>
            <a:cxnSpLocks noChangeShapeType="1"/>
            <a:endCxn id="79940" idx="0"/>
          </p:cNvCxnSpPr>
          <p:nvPr/>
        </p:nvCxnSpPr>
        <p:spPr bwMode="auto">
          <a:xfrm>
            <a:off x="45339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42" name="Oval 70"/>
          <p:cNvSpPr>
            <a:spLocks noChangeArrowheads="1"/>
          </p:cNvSpPr>
          <p:nvPr/>
        </p:nvSpPr>
        <p:spPr bwMode="auto">
          <a:xfrm>
            <a:off x="3962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43" name="AutoShape 71"/>
          <p:cNvCxnSpPr>
            <a:cxnSpLocks noChangeShapeType="1"/>
            <a:endCxn id="79942" idx="0"/>
          </p:cNvCxnSpPr>
          <p:nvPr/>
        </p:nvCxnSpPr>
        <p:spPr bwMode="auto">
          <a:xfrm>
            <a:off x="4076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44" name="Oval 72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45" name="AutoShape 73"/>
          <p:cNvCxnSpPr>
            <a:cxnSpLocks noChangeShapeType="1"/>
            <a:endCxn id="79944" idx="0"/>
          </p:cNvCxnSpPr>
          <p:nvPr/>
        </p:nvCxnSpPr>
        <p:spPr bwMode="auto">
          <a:xfrm>
            <a:off x="3695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46" name="Oval 74"/>
          <p:cNvSpPr>
            <a:spLocks noChangeArrowheads="1"/>
          </p:cNvSpPr>
          <p:nvPr/>
        </p:nvSpPr>
        <p:spPr bwMode="auto">
          <a:xfrm>
            <a:off x="5486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>
              <a:solidFill>
                <a:schemeClr val="tx2"/>
              </a:solidFill>
            </a:endParaRPr>
          </a:p>
        </p:txBody>
      </p:sp>
      <p:cxnSp>
        <p:nvCxnSpPr>
          <p:cNvPr id="79947" name="AutoShape 75"/>
          <p:cNvCxnSpPr>
            <a:cxnSpLocks noChangeShapeType="1"/>
            <a:endCxn id="79946" idx="0"/>
          </p:cNvCxnSpPr>
          <p:nvPr/>
        </p:nvCxnSpPr>
        <p:spPr bwMode="auto">
          <a:xfrm>
            <a:off x="5600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48" name="Oval 76"/>
          <p:cNvSpPr>
            <a:spLocks noChangeArrowheads="1"/>
          </p:cNvSpPr>
          <p:nvPr/>
        </p:nvSpPr>
        <p:spPr bwMode="auto">
          <a:xfrm>
            <a:off x="5867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cxnSp>
        <p:nvCxnSpPr>
          <p:cNvPr id="79949" name="AutoShape 77"/>
          <p:cNvCxnSpPr>
            <a:cxnSpLocks noChangeShapeType="1"/>
            <a:endCxn id="79948" idx="0"/>
          </p:cNvCxnSpPr>
          <p:nvPr/>
        </p:nvCxnSpPr>
        <p:spPr bwMode="auto">
          <a:xfrm>
            <a:off x="5981700" y="4648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50" name="Oval 78"/>
          <p:cNvSpPr>
            <a:spLocks noChangeArrowheads="1"/>
          </p:cNvSpPr>
          <p:nvPr/>
        </p:nvSpPr>
        <p:spPr bwMode="auto">
          <a:xfrm>
            <a:off x="23622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51" name="Oval 79"/>
          <p:cNvSpPr>
            <a:spLocks noChangeArrowheads="1"/>
          </p:cNvSpPr>
          <p:nvPr/>
        </p:nvSpPr>
        <p:spPr bwMode="auto">
          <a:xfrm>
            <a:off x="38100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52" name="Oval 80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53" name="Oval 81"/>
          <p:cNvSpPr>
            <a:spLocks noChangeArrowheads="1"/>
          </p:cNvSpPr>
          <p:nvPr/>
        </p:nvSpPr>
        <p:spPr bwMode="auto">
          <a:xfrm>
            <a:off x="7924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54" name="Oval 82"/>
          <p:cNvSpPr>
            <a:spLocks noChangeArrowheads="1"/>
          </p:cNvSpPr>
          <p:nvPr/>
        </p:nvSpPr>
        <p:spPr bwMode="auto">
          <a:xfrm>
            <a:off x="7391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55" name="Oval 83"/>
          <p:cNvSpPr>
            <a:spLocks noChangeArrowheads="1"/>
          </p:cNvSpPr>
          <p:nvPr/>
        </p:nvSpPr>
        <p:spPr bwMode="auto">
          <a:xfrm>
            <a:off x="6781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56" name="Oval 84"/>
          <p:cNvSpPr>
            <a:spLocks noChangeArrowheads="1"/>
          </p:cNvSpPr>
          <p:nvPr/>
        </p:nvSpPr>
        <p:spPr bwMode="auto">
          <a:xfrm>
            <a:off x="6248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57" name="Oval 85"/>
          <p:cNvSpPr>
            <a:spLocks noChangeArrowheads="1"/>
          </p:cNvSpPr>
          <p:nvPr/>
        </p:nvSpPr>
        <p:spPr bwMode="auto">
          <a:xfrm>
            <a:off x="2819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58" name="Oval 86"/>
          <p:cNvSpPr>
            <a:spLocks noChangeArrowheads="1"/>
          </p:cNvSpPr>
          <p:nvPr/>
        </p:nvSpPr>
        <p:spPr bwMode="auto">
          <a:xfrm>
            <a:off x="23622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59" name="Oval 87"/>
          <p:cNvSpPr>
            <a:spLocks noChangeArrowheads="1"/>
          </p:cNvSpPr>
          <p:nvPr/>
        </p:nvSpPr>
        <p:spPr bwMode="auto">
          <a:xfrm>
            <a:off x="1828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60" name="Oval 88"/>
          <p:cNvSpPr>
            <a:spLocks noChangeArrowheads="1"/>
          </p:cNvSpPr>
          <p:nvPr/>
        </p:nvSpPr>
        <p:spPr bwMode="auto">
          <a:xfrm>
            <a:off x="1295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79961" name="Oval 89"/>
          <p:cNvSpPr>
            <a:spLocks noChangeArrowheads="1"/>
          </p:cNvSpPr>
          <p:nvPr/>
        </p:nvSpPr>
        <p:spPr bwMode="auto">
          <a:xfrm>
            <a:off x="32004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9547" name="Text Box 90"/>
          <p:cNvSpPr txBox="1">
            <a:spLocks noChangeArrowheads="1"/>
          </p:cNvSpPr>
          <p:nvPr/>
        </p:nvSpPr>
        <p:spPr bwMode="auto">
          <a:xfrm>
            <a:off x="3017838" y="1879600"/>
            <a:ext cx="317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CC00"/>
                </a:solidFill>
              </a:rPr>
              <a:t>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2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2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2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39000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39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2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41000"/>
                            </p:stCondLst>
                            <p:childTnLst>
                              <p:par>
                                <p:cTn id="2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41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4200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nimBg="1"/>
      <p:bldP spid="79885" grpId="0" animBg="1"/>
      <p:bldP spid="79886" grpId="0" animBg="1"/>
      <p:bldP spid="79891" grpId="0" animBg="1"/>
      <p:bldP spid="79892" grpId="0" animBg="1"/>
      <p:bldP spid="79893" grpId="0" animBg="1"/>
      <p:bldP spid="79894" grpId="0" animBg="1"/>
      <p:bldP spid="79903" grpId="0" animBg="1"/>
      <p:bldP spid="79904" grpId="0" animBg="1"/>
      <p:bldP spid="79907" grpId="0" animBg="1"/>
      <p:bldP spid="79908" grpId="0" animBg="1"/>
      <p:bldP spid="79911" grpId="0" animBg="1"/>
      <p:bldP spid="79912" grpId="0" animBg="1"/>
      <p:bldP spid="79915" grpId="0" animBg="1"/>
      <p:bldP spid="79916" grpId="0" animBg="1"/>
      <p:bldP spid="79919" grpId="0" animBg="1"/>
      <p:bldP spid="79920" grpId="0" animBg="1"/>
      <p:bldP spid="79923" grpId="0" animBg="1"/>
      <p:bldP spid="79924" grpId="0" animBg="1"/>
      <p:bldP spid="79927" grpId="0" animBg="1"/>
      <p:bldP spid="79928" grpId="0" animBg="1"/>
      <p:bldP spid="79931" grpId="0" animBg="1"/>
      <p:bldP spid="79932" grpId="0" animBg="1"/>
      <p:bldP spid="79934" grpId="0" animBg="1"/>
      <p:bldP spid="79936" grpId="0" animBg="1"/>
      <p:bldP spid="79938" grpId="0" animBg="1"/>
      <p:bldP spid="79940" grpId="0" animBg="1"/>
      <p:bldP spid="79942" grpId="0" animBg="1"/>
      <p:bldP spid="79944" grpId="0" animBg="1"/>
      <p:bldP spid="79946" grpId="0" animBg="1" autoUpdateAnimBg="0"/>
      <p:bldP spid="79948" grpId="0" animBg="1"/>
      <p:bldP spid="79950" grpId="0" animBg="1"/>
      <p:bldP spid="79951" grpId="0" animBg="1"/>
      <p:bldP spid="79952" grpId="0" animBg="1"/>
      <p:bldP spid="79953" grpId="0" animBg="1"/>
      <p:bldP spid="79954" grpId="0" animBg="1"/>
      <p:bldP spid="79955" grpId="0" animBg="1"/>
      <p:bldP spid="79956" grpId="0" animBg="1"/>
      <p:bldP spid="79957" grpId="0" animBg="1"/>
      <p:bldP spid="79958" grpId="0" animBg="1"/>
      <p:bldP spid="79959" grpId="0" animBg="1"/>
      <p:bldP spid="79960" grpId="0" animBg="1"/>
      <p:bldP spid="799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080905-1552-489B-81FF-B1C162BC599D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Strategy Trade-Off’s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Breadth-first explores uniformly outward from the root page but requires memory of all nodes on the previous level (exponential in depth).  Standard spidering method.</a:t>
            </a:r>
          </a:p>
          <a:p>
            <a:pPr eaLnBrk="1" hangingPunct="1"/>
            <a:r>
              <a:rPr lang="en-US" altLang="en-US"/>
              <a:t>Depth-first requires memory of only depth times branching-factor (linear in depth) but gets “lost” pursuing a single thread.</a:t>
            </a:r>
          </a:p>
          <a:p>
            <a:pPr eaLnBrk="1" hangingPunct="1"/>
            <a:r>
              <a:rPr lang="en-US" altLang="en-US"/>
              <a:t>Both strategies implementable using a queue of links (URL’s).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21C4C-CCD6-4B1C-A09A-DCE7E0A0EE6F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Avoiding Page Duplication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Must detect when revisiting a page that has already been spidered (web is a graph not a tree).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Must efficiently index visited pages to allow rapid recognition test.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Tree indexing (e.g. trie)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Hashtable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Index page using URL as a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Canonicalize URL by using “redirected” URL from URLConnection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Not detect duplicated or mirrored pages.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Index page using textual content as a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Requires first downloading page.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CD3496-7FDF-4E2A-B1B8-1D23F5FBF23C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Spidering Algorithm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621588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Initialize queue (Q) with initial set of known URL’s.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Until Q empty or page or time limit exhausted: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      Pop URL, L, from front of Q.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      If L is not to an HTML page (.gif, .jpeg, .ps, .pdf, .ppt…)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              continue loop.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      If already visited L, continue loop.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      Download page, P, for L.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      If cannot download P (e.g. 404 error, robot excluded)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              continue loop.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      Index P (e.g. add to inverted index or store cached copy).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      Parse P to obtain list of new links 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CC00"/>
                </a:solidFill>
              </a:rPr>
              <a:t>      Append N to the end of Q.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EDB831-AAAA-4504-A74E-6CF33C47D328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Queueing Strategy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How new links added to the queue determines search strategy.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3333CC"/>
                </a:solidFill>
              </a:rPr>
              <a:t>FIFO (append to end of Q) gives breadth-first search.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6600"/>
                </a:solidFill>
              </a:rPr>
              <a:t>LIFO (add to front of Q) gives depth-first search.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Heuristically ordering the Q gives a “focused crawler” that directs its search towards “interesting” pages.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FCA2CB-B00C-4221-86E3-AD74C0BA5680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Restricting Spidering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Restrict spider to a particular site.</a:t>
            </a:r>
          </a:p>
          <a:p>
            <a:pPr lvl="1" eaLnBrk="1" hangingPunct="1"/>
            <a:r>
              <a:rPr lang="en-US" altLang="en-US"/>
              <a:t>Remove links to other sites from Q.</a:t>
            </a:r>
          </a:p>
          <a:p>
            <a:pPr eaLnBrk="1" hangingPunct="1"/>
            <a:r>
              <a:rPr lang="en-US" altLang="en-US"/>
              <a:t>Restrict spider to a particular directory.</a:t>
            </a:r>
          </a:p>
          <a:p>
            <a:pPr lvl="1" eaLnBrk="1" hangingPunct="1"/>
            <a:r>
              <a:rPr lang="en-US" altLang="en-US"/>
              <a:t>Remove links not in the specified directory.</a:t>
            </a:r>
          </a:p>
          <a:p>
            <a:pPr eaLnBrk="1" hangingPunct="1"/>
            <a:r>
              <a:rPr lang="en-US" altLang="en-US"/>
              <a:t>Obey page-owner restrictions (robot exclusion).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4607</TotalTime>
  <Words>2025</Words>
  <Application>Microsoft Office PowerPoint</Application>
  <PresentationFormat>On-screen Show (4:3)</PresentationFormat>
  <Paragraphs>257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Helvetica</vt:lpstr>
      <vt:lpstr>Times New Roman</vt:lpstr>
      <vt:lpstr>Wingdings</vt:lpstr>
      <vt:lpstr>models</vt:lpstr>
      <vt:lpstr>Web Search</vt:lpstr>
      <vt:lpstr>Spiders (Robots/Bots/Crawlers)</vt:lpstr>
      <vt:lpstr>Search Strategies</vt:lpstr>
      <vt:lpstr>Search Strategies (cont)</vt:lpstr>
      <vt:lpstr>Search Strategy Trade-Off’s</vt:lpstr>
      <vt:lpstr>Avoiding Page Duplication</vt:lpstr>
      <vt:lpstr>Spidering Algorithm</vt:lpstr>
      <vt:lpstr>Queueing Strategy</vt:lpstr>
      <vt:lpstr>Restricting Spidering</vt:lpstr>
      <vt:lpstr>Link Extraction</vt:lpstr>
      <vt:lpstr>URL Syntax</vt:lpstr>
      <vt:lpstr>Java Spider</vt:lpstr>
      <vt:lpstr>Java Spider (cont.)</vt:lpstr>
      <vt:lpstr>Spider Java Classes</vt:lpstr>
      <vt:lpstr>Link Canonicalization</vt:lpstr>
      <vt:lpstr>Link Extraction in Java</vt:lpstr>
      <vt:lpstr>Link Extraction in Java (cont.)</vt:lpstr>
      <vt:lpstr>Cached File with Base URL </vt:lpstr>
      <vt:lpstr>Java Spider Trace</vt:lpstr>
      <vt:lpstr>Servlet Web Interface Demo</vt:lpstr>
      <vt:lpstr>Anchor Text Indexing</vt:lpstr>
      <vt:lpstr>Anchor Text Indexing (cont)</vt:lpstr>
      <vt:lpstr>Robot Exclusion</vt:lpstr>
      <vt:lpstr>Robots Exclusion Protocol</vt:lpstr>
      <vt:lpstr>Robot Exclusion Protocol Examples</vt:lpstr>
      <vt:lpstr>Robot Exclusion Protocol Details</vt:lpstr>
      <vt:lpstr>Robots META Tag</vt:lpstr>
      <vt:lpstr>Robots META Tag (cont)</vt:lpstr>
      <vt:lpstr>Robot Exclusion  Issues</vt:lpstr>
      <vt:lpstr>Multi-Threaded Spidering</vt:lpstr>
      <vt:lpstr>Directed/Focused Spidering</vt:lpstr>
      <vt:lpstr>Topic-Directed Spidering</vt:lpstr>
      <vt:lpstr>Link-Directed Spidering</vt:lpstr>
      <vt:lpstr>Keeping Spidered Pages Up to Date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chen.utpa@outlook.com</cp:lastModifiedBy>
  <cp:revision>48</cp:revision>
  <cp:lastPrinted>1601-01-01T00:00:00Z</cp:lastPrinted>
  <dcterms:created xsi:type="dcterms:W3CDTF">2001-05-20T22:11:52Z</dcterms:created>
  <dcterms:modified xsi:type="dcterms:W3CDTF">2020-06-14T20:40:44Z</dcterms:modified>
</cp:coreProperties>
</file>