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2" r:id="rId3"/>
    <p:sldId id="273" r:id="rId4"/>
    <p:sldId id="274" r:id="rId5"/>
    <p:sldId id="257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5" r:id="rId17"/>
    <p:sldId id="276" r:id="rId18"/>
    <p:sldId id="278" r:id="rId19"/>
    <p:sldId id="277" r:id="rId20"/>
    <p:sldId id="279" r:id="rId21"/>
    <p:sldId id="280" r:id="rId22"/>
  </p:sldIdLst>
  <p:sldSz cx="9144000" cy="6858000" type="screen4x3"/>
  <p:notesSz cx="6858000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CC"/>
    <a:srgbClr val="333399"/>
    <a:srgbClr val="006600"/>
    <a:srgbClr val="FF0000"/>
    <a:srgbClr val="00FFFF"/>
    <a:srgbClr val="33CCCC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2" y="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6C62B3D-B37F-4FCB-BE77-FC803DA88F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847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F5767C5-E8AA-4CC2-A2ED-200E6CAFD2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010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55C67FB-42CE-4628-A923-E4FB4EB30D7B}" type="slidenum">
              <a:rPr kumimoji="0" lang="en-US" altLang="en-US">
                <a:latin typeface="Times New Roman" pitchFamily="18" charset="0"/>
              </a:rPr>
              <a:pPr>
                <a:spcBef>
                  <a:spcPct val="0"/>
                </a:spcBef>
              </a:pPr>
              <a:t>1</a:t>
            </a:fld>
            <a:endParaRPr kumimoji="0"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BD0E90F-3C2B-4E0F-A39D-6A31BE419F19}" type="slidenum">
              <a:rPr kumimoji="0" lang="en-US" altLang="en-US">
                <a:latin typeface="Times New Roman" pitchFamily="18" charset="0"/>
              </a:rPr>
              <a:pPr>
                <a:spcBef>
                  <a:spcPct val="0"/>
                </a:spcBef>
              </a:pPr>
              <a:t>10</a:t>
            </a:fld>
            <a:endParaRPr kumimoji="0"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30432D6-7087-49A7-BBB2-8FBD9E845A1D}" type="slidenum">
              <a:rPr kumimoji="0" lang="en-US" altLang="en-US">
                <a:latin typeface="Times New Roman" pitchFamily="18" charset="0"/>
              </a:rPr>
              <a:pPr>
                <a:spcBef>
                  <a:spcPct val="0"/>
                </a:spcBef>
              </a:pPr>
              <a:t>11</a:t>
            </a:fld>
            <a:endParaRPr kumimoji="0"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3C8A110-3F0A-4CD9-ABC4-42D92323292E}" type="slidenum">
              <a:rPr kumimoji="0" lang="en-US" altLang="en-US">
                <a:latin typeface="Times New Roman" pitchFamily="18" charset="0"/>
              </a:rPr>
              <a:pPr>
                <a:spcBef>
                  <a:spcPct val="0"/>
                </a:spcBef>
              </a:pPr>
              <a:t>12</a:t>
            </a:fld>
            <a:endParaRPr kumimoji="0"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477A811-D2EC-4AC5-8C9F-44F65B552BAA}" type="slidenum">
              <a:rPr kumimoji="0" lang="en-US" altLang="en-US">
                <a:latin typeface="Times New Roman" pitchFamily="18" charset="0"/>
              </a:rPr>
              <a:pPr>
                <a:spcBef>
                  <a:spcPct val="0"/>
                </a:spcBef>
              </a:pPr>
              <a:t>13</a:t>
            </a:fld>
            <a:endParaRPr kumimoji="0"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6AC65826-6FBB-4FFE-B05F-8D3B84E14A71}" type="slidenum">
              <a:rPr kumimoji="0" lang="en-US" altLang="en-US">
                <a:latin typeface="Times New Roman" pitchFamily="18" charset="0"/>
              </a:rPr>
              <a:pPr>
                <a:spcBef>
                  <a:spcPct val="0"/>
                </a:spcBef>
              </a:pPr>
              <a:t>14</a:t>
            </a:fld>
            <a:endParaRPr kumimoji="0"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44D9316-39D8-4855-A329-A83E0E22D02F}" type="slidenum">
              <a:rPr kumimoji="0" lang="en-US" altLang="en-US">
                <a:latin typeface="Times New Roman" pitchFamily="18" charset="0"/>
              </a:rPr>
              <a:pPr>
                <a:spcBef>
                  <a:spcPct val="0"/>
                </a:spcBef>
              </a:pPr>
              <a:t>15</a:t>
            </a:fld>
            <a:endParaRPr kumimoji="0"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A832001-1808-422D-9275-7E39C51B7A77}" type="slidenum">
              <a:rPr kumimoji="0" lang="en-US" altLang="en-US">
                <a:latin typeface="Times New Roman" pitchFamily="18" charset="0"/>
              </a:rPr>
              <a:pPr>
                <a:spcBef>
                  <a:spcPct val="0"/>
                </a:spcBef>
              </a:pPr>
              <a:t>16</a:t>
            </a:fld>
            <a:endParaRPr kumimoji="0"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A5F3579-CC84-4B37-A8DB-C4C926B4155C}" type="slidenum">
              <a:rPr kumimoji="0" lang="en-US" altLang="en-US">
                <a:latin typeface="Times New Roman" pitchFamily="18" charset="0"/>
              </a:rPr>
              <a:pPr>
                <a:spcBef>
                  <a:spcPct val="0"/>
                </a:spcBef>
              </a:pPr>
              <a:t>17</a:t>
            </a:fld>
            <a:endParaRPr kumimoji="0"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A127B2AA-6C8F-467F-8056-32163D6D5F98}" type="slidenum">
              <a:rPr kumimoji="0" lang="en-US" altLang="en-US">
                <a:latin typeface="Times New Roman" pitchFamily="18" charset="0"/>
              </a:rPr>
              <a:pPr>
                <a:spcBef>
                  <a:spcPct val="0"/>
                </a:spcBef>
              </a:pPr>
              <a:t>18</a:t>
            </a:fld>
            <a:endParaRPr kumimoji="0"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A6D26AD-49F1-4F4D-80AD-25CF768DDB7C}" type="slidenum">
              <a:rPr kumimoji="0" lang="en-US" altLang="en-US">
                <a:latin typeface="Times New Roman" pitchFamily="18" charset="0"/>
              </a:rPr>
              <a:pPr>
                <a:spcBef>
                  <a:spcPct val="0"/>
                </a:spcBef>
              </a:pPr>
              <a:t>19</a:t>
            </a:fld>
            <a:endParaRPr kumimoji="0"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E439038-9BE6-461D-BDD9-C0915048E4A0}" type="slidenum">
              <a:rPr kumimoji="0" lang="en-US" altLang="en-US">
                <a:latin typeface="Times New Roman" pitchFamily="18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642BE2AE-BE8B-4464-835D-6E265017E4FF}" type="slidenum">
              <a:rPr kumimoji="0" lang="en-US" altLang="en-US">
                <a:latin typeface="Times New Roman" pitchFamily="18" charset="0"/>
              </a:rPr>
              <a:pPr>
                <a:spcBef>
                  <a:spcPct val="0"/>
                </a:spcBef>
              </a:pPr>
              <a:t>20</a:t>
            </a:fld>
            <a:endParaRPr kumimoji="0"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A39FA4DC-6166-42BA-99B1-A019C34CCEA3}" type="slidenum">
              <a:rPr kumimoji="0" lang="en-US" altLang="en-US">
                <a:latin typeface="Times New Roman" pitchFamily="18" charset="0"/>
              </a:rPr>
              <a:pPr>
                <a:spcBef>
                  <a:spcPct val="0"/>
                </a:spcBef>
              </a:pPr>
              <a:t>3</a:t>
            </a:fld>
            <a:endParaRPr kumimoji="0"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3D17795-3AEF-4B9B-A8AB-E83C721715C8}" type="slidenum">
              <a:rPr kumimoji="0" lang="en-US" altLang="en-US">
                <a:latin typeface="Times New Roman" pitchFamily="18" charset="0"/>
              </a:rPr>
              <a:pPr>
                <a:spcBef>
                  <a:spcPct val="0"/>
                </a:spcBef>
              </a:pPr>
              <a:t>4</a:t>
            </a:fld>
            <a:endParaRPr kumimoji="0"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C47A11F-BFA6-43B5-B7EA-D95EBFB62833}" type="slidenum">
              <a:rPr kumimoji="0" lang="en-US" altLang="en-US">
                <a:latin typeface="Times New Roman" pitchFamily="18" charset="0"/>
              </a:rPr>
              <a:pPr>
                <a:spcBef>
                  <a:spcPct val="0"/>
                </a:spcBef>
              </a:pPr>
              <a:t>5</a:t>
            </a:fld>
            <a:endParaRPr kumimoji="0"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A114478-4059-4A18-945E-8741E28ECC64}" type="slidenum">
              <a:rPr kumimoji="0" lang="en-US" altLang="en-US">
                <a:latin typeface="Times New Roman" pitchFamily="18" charset="0"/>
              </a:rPr>
              <a:pPr>
                <a:spcBef>
                  <a:spcPct val="0"/>
                </a:spcBef>
              </a:pPr>
              <a:t>6</a:t>
            </a:fld>
            <a:endParaRPr kumimoji="0"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047B998-4FA5-4088-A348-F845ECC8BD53}" type="slidenum">
              <a:rPr kumimoji="0" lang="en-US" altLang="en-US">
                <a:latin typeface="Times New Roman" pitchFamily="18" charset="0"/>
              </a:rPr>
              <a:pPr>
                <a:spcBef>
                  <a:spcPct val="0"/>
                </a:spcBef>
              </a:pPr>
              <a:t>7</a:t>
            </a:fld>
            <a:endParaRPr kumimoji="0"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E1A6CD3-E430-4341-ACB0-1D15EE97A5A8}" type="slidenum">
              <a:rPr kumimoji="0" lang="en-US" altLang="en-US">
                <a:latin typeface="Times New Roman" pitchFamily="18" charset="0"/>
              </a:rPr>
              <a:pPr>
                <a:spcBef>
                  <a:spcPct val="0"/>
                </a:spcBef>
              </a:pPr>
              <a:t>8</a:t>
            </a:fld>
            <a:endParaRPr kumimoji="0"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80073FA-E847-4F77-9BA3-FD615BA82674}" type="slidenum">
              <a:rPr kumimoji="0" lang="en-US" altLang="en-US">
                <a:latin typeface="Times New Roman" pitchFamily="18" charset="0"/>
              </a:rPr>
              <a:pPr>
                <a:spcBef>
                  <a:spcPct val="0"/>
                </a:spcBef>
              </a:pPr>
              <a:t>9</a:t>
            </a:fld>
            <a:endParaRPr kumimoji="0"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116954-1E57-4F01-A82D-22E8DD85C23F}" type="slidenum">
              <a:rPr lang="en-US" altLang="en-US"/>
              <a:pPr/>
              <a:t>‹#›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9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1F6A0F-19FE-4652-B1B5-04AAFD34CC69}" type="slidenum">
              <a:rPr lang="en-US" altLang="en-US"/>
              <a:pPr/>
              <a:t>‹#›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9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3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3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C32F8F-5987-4835-93BF-FA059ACBF52E}" type="slidenum">
              <a:rPr lang="en-US" altLang="en-US"/>
              <a:pPr/>
              <a:t>‹#›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4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AE6E74-9C39-4001-B09D-89BD0BEDD34E}" type="slidenum">
              <a:rPr lang="en-US" altLang="en-US"/>
              <a:pPr/>
              <a:t>‹#›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6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D87094-83B5-4E37-907B-8D3D2130B585}" type="slidenum">
              <a:rPr lang="en-US" altLang="en-US"/>
              <a:pPr/>
              <a:t>‹#›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1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0790DE-5A0A-4AA4-89F6-E0073BA68FF9}" type="slidenum">
              <a:rPr lang="en-US" altLang="en-US"/>
              <a:pPr/>
              <a:t>‹#›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3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171763-B052-4376-94E0-E49C9F849256}" type="slidenum">
              <a:rPr lang="en-US" altLang="en-US"/>
              <a:pPr/>
              <a:t>‹#›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2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8E201A-EC23-4007-BB7D-8F2668652666}" type="slidenum">
              <a:rPr lang="en-US" altLang="en-US"/>
              <a:pPr/>
              <a:t>‹#›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5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809F70-331D-470E-98DC-1A5139ED00FF}" type="slidenum">
              <a:rPr lang="en-US" altLang="en-US"/>
              <a:pPr/>
              <a:t>‹#›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6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B96DD3-FE29-4E45-9232-BE68FC61D601}" type="slidenum">
              <a:rPr lang="en-US" altLang="en-US"/>
              <a:pPr/>
              <a:t>‹#›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2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E48608-1911-4845-9C75-1E4F53E896D3}" type="slidenum">
              <a:rPr lang="en-US" altLang="en-US"/>
              <a:pPr/>
              <a:t>‹#›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6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level Second 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FF993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533400" y="1295400"/>
            <a:ext cx="8077200" cy="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Helvetica" pitchFamily="34" charset="0"/>
              </a:defRPr>
            </a:lvl1pPr>
          </a:lstStyle>
          <a:p>
            <a:fld id="{BFFA3CFE-C3D2-436A-B6DF-82519C2BE9E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FF0000"/>
              </a:buClr>
              <a:buFontTx/>
              <a:buChar char="•"/>
              <a:defRPr sz="1400">
                <a:solidFill>
                  <a:srgbClr val="CC66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Char char="–"/>
        <a:defRPr sz="2800">
          <a:solidFill>
            <a:srgbClr val="33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•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texas.edu/users/mooney/ir-course/search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thernlight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13D7D6B-8B95-4057-BE52-48B3CFDCCCAB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20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Web Search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Interfaces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BC966C3-7D55-40E8-8CF4-4CD275C5AD3A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2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Parameters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6116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public class ThreeParams extends HttpServlet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 public void doGet(HttpServletRequest request, HttpServletResponse response) throws ServletException, IOException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	response.setContentType("text/html");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	PrintWriter out = response.getWriter();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	out.println(… +"&lt;UL&gt;\n" +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	 </a:t>
            </a:r>
            <a:r>
              <a:rPr lang="en-US" altLang="en-US" sz="1800" b="1">
                <a:latin typeface="Courier New" pitchFamily="49" charset="0"/>
              </a:rPr>
              <a:t>"</a:t>
            </a:r>
            <a:r>
              <a:rPr lang="en-US" altLang="en-US" sz="1800">
                <a:latin typeface="Courier New" pitchFamily="49" charset="0"/>
              </a:rPr>
              <a:t>&lt;LI&gt;param1: " + </a:t>
            </a:r>
            <a:r>
              <a:rPr lang="en-US" altLang="en-US" sz="1800" b="1">
                <a:latin typeface="Courier New" pitchFamily="49" charset="0"/>
              </a:rPr>
              <a:t>request.getParameter("param1")</a:t>
            </a:r>
            <a:r>
              <a:rPr lang="en-US" altLang="en-US" sz="1800">
                <a:latin typeface="Courier New" pitchFamily="49" charset="0"/>
              </a:rPr>
              <a:t> + "\n" +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</a:t>
            </a:r>
            <a:r>
              <a:rPr lang="en-US" altLang="en-US" sz="1800" b="1">
                <a:latin typeface="Courier New" pitchFamily="49" charset="0"/>
              </a:rPr>
              <a:t>"</a:t>
            </a:r>
            <a:r>
              <a:rPr lang="en-US" altLang="en-US" sz="1800">
                <a:latin typeface="Courier New" pitchFamily="49" charset="0"/>
              </a:rPr>
              <a:t>&lt;LI&gt;param2: " + </a:t>
            </a:r>
            <a:r>
              <a:rPr lang="en-US" altLang="en-US" sz="1800" b="1">
                <a:latin typeface="Courier New" pitchFamily="49" charset="0"/>
              </a:rPr>
              <a:t>request.getParameter("param2")</a:t>
            </a:r>
            <a:r>
              <a:rPr lang="en-US" altLang="en-US" sz="1800">
                <a:latin typeface="Courier New" pitchFamily="49" charset="0"/>
              </a:rPr>
              <a:t> + "\n" +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</a:t>
            </a:r>
            <a:r>
              <a:rPr lang="en-US" altLang="en-US" sz="1800" b="1">
                <a:latin typeface="Courier New" pitchFamily="49" charset="0"/>
              </a:rPr>
              <a:t>"</a:t>
            </a:r>
            <a:r>
              <a:rPr lang="en-US" altLang="en-US" sz="1800">
                <a:latin typeface="Courier New" pitchFamily="49" charset="0"/>
              </a:rPr>
              <a:t>&lt;LI&gt;param3: " + </a:t>
            </a:r>
            <a:r>
              <a:rPr lang="en-US" altLang="en-US" sz="1800" b="1">
                <a:latin typeface="Courier New" pitchFamily="49" charset="0"/>
              </a:rPr>
              <a:t>request.getParameter("param3")</a:t>
            </a:r>
            <a:r>
              <a:rPr lang="en-US" altLang="en-US" sz="1800">
                <a:latin typeface="Courier New" pitchFamily="49" charset="0"/>
              </a:rPr>
              <a:t> + "\n" +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"&lt;/UL&gt;\n" + …);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public void doPost(HttpServletRequest request, HttpServletResponse response) throws ServletException, IOException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      doGet(request, response);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  }</a:t>
            </a:r>
            <a:r>
              <a:rPr lang="en-US" altLang="en-US" sz="180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0AAB35-C67C-463F-BB9C-F94F079FD534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 Example</a:t>
            </a:r>
          </a:p>
        </p:txBody>
      </p:sp>
      <p:pic>
        <p:nvPicPr>
          <p:cNvPr id="35844" name="Picture 3"/>
          <p:cNvPicPr>
            <a:picLocks noGrp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843088"/>
            <a:ext cx="7413625" cy="326866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C0D08E-9D7A-4AD7-9C78-F7334C447ACF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Servlet Output</a:t>
            </a:r>
          </a:p>
        </p:txBody>
      </p:sp>
      <p:pic>
        <p:nvPicPr>
          <p:cNvPr id="37892" name="Picture 4" descr="ThreeParams-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2000250"/>
            <a:ext cx="77247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3E2574-FBC7-40CB-8544-FDB24637E11C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Session Tracking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Typical scenario – shopping cart in online store.</a:t>
            </a:r>
          </a:p>
          <a:p>
            <a:pPr eaLnBrk="1" hangingPunct="1"/>
            <a:r>
              <a:rPr lang="en-US" altLang="en-US" sz="2800"/>
              <a:t>Necessary because HTTP is a "stateless" protocol.</a:t>
            </a:r>
          </a:p>
          <a:p>
            <a:pPr eaLnBrk="1" hangingPunct="1"/>
            <a:r>
              <a:rPr lang="en-US" altLang="en-US" sz="2800"/>
              <a:t>Common solutions: Cookies and URL-rewriting.</a:t>
            </a:r>
          </a:p>
          <a:p>
            <a:pPr eaLnBrk="1" hangingPunct="1"/>
            <a:r>
              <a:rPr lang="en-US" altLang="en-US" sz="2800"/>
              <a:t>Session Tracking API allows you to:</a:t>
            </a:r>
          </a:p>
          <a:p>
            <a:pPr lvl="1" eaLnBrk="1" hangingPunct="1"/>
            <a:r>
              <a:rPr lang="en-US" altLang="en-US" sz="2400"/>
              <a:t>Look up session object associated with current request.</a:t>
            </a:r>
          </a:p>
          <a:p>
            <a:pPr lvl="1" eaLnBrk="1" hangingPunct="1"/>
            <a:r>
              <a:rPr lang="en-US" altLang="en-US" sz="2400"/>
              <a:t>Create a new session object when necessary.</a:t>
            </a:r>
          </a:p>
          <a:p>
            <a:pPr lvl="1" eaLnBrk="1" hangingPunct="1"/>
            <a:r>
              <a:rPr lang="en-US" altLang="en-US" sz="2400"/>
              <a:t>Look up information associated with a session.</a:t>
            </a:r>
          </a:p>
          <a:p>
            <a:pPr lvl="1" eaLnBrk="1" hangingPunct="1"/>
            <a:r>
              <a:rPr lang="en-US" altLang="en-US" sz="2400"/>
              <a:t>Store information in a session.</a:t>
            </a:r>
          </a:p>
          <a:p>
            <a:pPr lvl="1" eaLnBrk="1" hangingPunct="1"/>
            <a:r>
              <a:rPr lang="en-US" altLang="en-US" sz="2400"/>
              <a:t>Discard completed or abandoned sessions.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F8F9DD8-125D-4BF4-9708-D2A3253CE507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Session Tracking API - I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93863"/>
            <a:ext cx="8839200" cy="4365625"/>
          </a:xfrm>
        </p:spPr>
        <p:txBody>
          <a:bodyPr/>
          <a:lstStyle/>
          <a:p>
            <a:pPr eaLnBrk="1" hangingPunct="1"/>
            <a:r>
              <a:rPr lang="en-US" altLang="en-US" sz="2800"/>
              <a:t>Looking up a session object:</a:t>
            </a:r>
          </a:p>
          <a:p>
            <a:pPr lvl="1" eaLnBrk="1" hangingPunct="1"/>
            <a:r>
              <a:rPr lang="en-US" altLang="en-US" sz="2000">
                <a:latin typeface="Courier New" pitchFamily="49" charset="0"/>
              </a:rPr>
              <a:t>HttpSession session = request.getSession(true);</a:t>
            </a:r>
            <a:r>
              <a:rPr lang="en-US" altLang="en-US" sz="2400">
                <a:latin typeface="Arial Unicode MS" pitchFamily="34" charset="-128"/>
              </a:rPr>
              <a:t> </a:t>
            </a:r>
          </a:p>
          <a:p>
            <a:pPr lvl="1" eaLnBrk="1" hangingPunct="1"/>
            <a:r>
              <a:rPr lang="en-US" altLang="en-US" sz="2400"/>
              <a:t>Pass </a:t>
            </a:r>
            <a:r>
              <a:rPr lang="en-US" altLang="en-US" sz="2400" i="1"/>
              <a:t>true </a:t>
            </a:r>
            <a:r>
              <a:rPr lang="en-US" altLang="en-US" sz="2400"/>
              <a:t>to create a new session if one does not exist.</a:t>
            </a:r>
          </a:p>
          <a:p>
            <a:pPr eaLnBrk="1" hangingPunct="1"/>
            <a:r>
              <a:rPr lang="en-US" altLang="en-US" sz="2800"/>
              <a:t>Associating information with session:</a:t>
            </a:r>
          </a:p>
          <a:p>
            <a:pPr lvl="1" eaLnBrk="1" hangingPunct="1"/>
            <a:r>
              <a:rPr lang="en-US" altLang="en-US" sz="2000">
                <a:latin typeface="Courier New" pitchFamily="49" charset="0"/>
              </a:rPr>
              <a:t>session.setAttribute(“user”,               						  request.getParameter(“name”)) </a:t>
            </a:r>
          </a:p>
          <a:p>
            <a:pPr lvl="1" eaLnBrk="1" hangingPunct="1"/>
            <a:r>
              <a:rPr lang="en-US" altLang="en-US" sz="2400"/>
              <a:t>Session attributes can be of any type.</a:t>
            </a:r>
          </a:p>
          <a:p>
            <a:pPr eaLnBrk="1" hangingPunct="1"/>
            <a:r>
              <a:rPr lang="en-US" altLang="en-US" sz="2800"/>
              <a:t>Looking up session information:</a:t>
            </a:r>
          </a:p>
          <a:p>
            <a:pPr lvl="1" eaLnBrk="1" hangingPunct="1"/>
            <a:r>
              <a:rPr lang="en-US" altLang="en-US" sz="2000">
                <a:latin typeface="Courier New" pitchFamily="49" charset="0"/>
              </a:rPr>
              <a:t>String name = (String) session.getAttribute(“user”)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94D015E-42FC-4993-B530-3AE81EC58917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Session Tracking API - II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>
                <a:latin typeface="Courier New" pitchFamily="49" charset="0"/>
              </a:rPr>
              <a:t>getId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 unique identifier generated for the session.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>
                <a:latin typeface="Courier New" pitchFamily="49" charset="0"/>
              </a:rPr>
              <a:t>isNew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Courier New" pitchFamily="49" charset="0"/>
              </a:rPr>
              <a:t>true</a:t>
            </a:r>
            <a:r>
              <a:rPr lang="en-US" altLang="en-US" sz="2400"/>
              <a:t> if the client (browser) has never seen the session.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>
                <a:latin typeface="Courier New" pitchFamily="49" charset="0"/>
              </a:rPr>
              <a:t>getCreationTime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Time in milliseconds since session was made.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>
                <a:latin typeface="Courier New" pitchFamily="49" charset="0"/>
              </a:rPr>
              <a:t>getLastAccessedTime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Time in milliseconds since the session was last sent from client.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>
                <a:latin typeface="Courier New" pitchFamily="49" charset="0"/>
              </a:rPr>
              <a:t>getMaxInactiveInterval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# of seconds session should go without access before being invalidated.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Negative value indicates that session should never timeout.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BCE18A-BD97-4D18-84DE-9B5CB24F872B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hlinkClick r:id="rId3"/>
              </a:rPr>
              <a:t>Simple Search Servlet</a:t>
            </a:r>
            <a:endParaRPr lang="en-US" altLang="en-US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Based on </a:t>
            </a:r>
            <a:r>
              <a:rPr lang="en-US" altLang="en-US" sz="2800">
                <a:latin typeface="Arial Unicode MS" pitchFamily="34" charset="-128"/>
              </a:rPr>
              <a:t>directory</a:t>
            </a:r>
            <a:r>
              <a:rPr lang="en-US" altLang="en-US" sz="2800"/>
              <a:t> parameter, creates or selects existing InvertedIndex for the appropriate corpus.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Processes the query with VSR to get ranked results.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Writes out HTML ordered list of 10 results starting at the rank of the </a:t>
            </a:r>
            <a:r>
              <a:rPr lang="en-US" altLang="en-US" sz="2800">
                <a:latin typeface="Arial Unicode MS" pitchFamily="34" charset="-128"/>
              </a:rPr>
              <a:t>start</a:t>
            </a:r>
            <a:r>
              <a:rPr lang="en-US" altLang="en-US" sz="2800"/>
              <a:t> parameter.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Each item includes: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Link to the original URL saved by the spider in the top of the document in BASE tag.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Name link with page &lt;TITLE&gt; extracted from file.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Additional link to local cached file.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If all retrievals not already shown, creates a submit form for “</a:t>
            </a:r>
            <a:r>
              <a:rPr lang="en-US" altLang="en-US" sz="2800">
                <a:solidFill>
                  <a:srgbClr val="990033"/>
                </a:solidFill>
                <a:latin typeface="Arial Narrow" pitchFamily="34" charset="0"/>
              </a:rPr>
              <a:t>More Results</a:t>
            </a:r>
            <a:r>
              <a:rPr lang="en-US" altLang="en-US" sz="2800"/>
              <a:t>” starting from the next ranked item.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B2B28C-12F3-4228-A65F-1294C45EFE4B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Search Interface Refinements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For “</a:t>
            </a:r>
            <a:r>
              <a:rPr lang="en-US" altLang="en-US">
                <a:solidFill>
                  <a:srgbClr val="990033"/>
                </a:solidFill>
                <a:latin typeface="Arial Narrow" pitchFamily="34" charset="0"/>
              </a:rPr>
              <a:t>More results</a:t>
            </a:r>
            <a:r>
              <a:rPr lang="en-US" altLang="en-US"/>
              <a:t>” requests, stores current ranked list with the user session and displays next set in the list.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Integrates relevance feedback interaction with “radio buttons” for “</a:t>
            </a:r>
            <a:r>
              <a:rPr lang="en-US" altLang="en-US">
                <a:latin typeface="Arial Narrow" pitchFamily="34" charset="0"/>
              </a:rPr>
              <a:t>NEUTRAL</a:t>
            </a:r>
            <a:r>
              <a:rPr lang="en-US" altLang="en-US"/>
              <a:t>,” “</a:t>
            </a:r>
            <a:r>
              <a:rPr lang="en-US" altLang="en-US">
                <a:latin typeface="Arial Narrow" pitchFamily="34" charset="0"/>
              </a:rPr>
              <a:t>GOOD</a:t>
            </a:r>
            <a:r>
              <a:rPr lang="en-US" altLang="en-US"/>
              <a:t>,” and “</a:t>
            </a:r>
            <a:r>
              <a:rPr lang="en-US" altLang="en-US">
                <a:latin typeface="Arial Narrow" pitchFamily="34" charset="0"/>
              </a:rPr>
              <a:t>BAD</a:t>
            </a:r>
            <a:r>
              <a:rPr lang="en-US" altLang="en-US"/>
              <a:t>” in HTML form.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6CB0E7-DFC3-4E26-8188-6092B3BDD262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Search Interface Refinements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Highlight search terms in the displayed document.</a:t>
            </a:r>
          </a:p>
          <a:p>
            <a:pPr lvl="1" eaLnBrk="1" hangingPunct="1"/>
            <a:r>
              <a:rPr lang="en-US" altLang="en-US" sz="2400"/>
              <a:t>Provided in cached file on </a:t>
            </a:r>
            <a:r>
              <a:rPr lang="en-US" altLang="en-US" sz="2400">
                <a:hlinkClick r:id="rId3"/>
              </a:rPr>
              <a:t>Google</a:t>
            </a:r>
            <a:r>
              <a:rPr lang="en-US" altLang="en-US" sz="2400"/>
              <a:t>. </a:t>
            </a:r>
          </a:p>
          <a:p>
            <a:pPr eaLnBrk="1" hangingPunct="1"/>
            <a:r>
              <a:rPr lang="en-US" altLang="en-US" sz="2800"/>
              <a:t>Allow for “advanced” search:</a:t>
            </a:r>
          </a:p>
          <a:p>
            <a:pPr lvl="1" eaLnBrk="1" hangingPunct="1"/>
            <a:r>
              <a:rPr lang="en-US" altLang="en-US" sz="2400"/>
              <a:t>Phrasal search (“..”)</a:t>
            </a:r>
          </a:p>
          <a:p>
            <a:pPr lvl="1" eaLnBrk="1" hangingPunct="1"/>
            <a:r>
              <a:rPr lang="en-US" altLang="en-US" sz="2400"/>
              <a:t>Mandatory terms (+)</a:t>
            </a:r>
          </a:p>
          <a:p>
            <a:pPr lvl="1" eaLnBrk="1" hangingPunct="1"/>
            <a:r>
              <a:rPr lang="en-US" altLang="en-US" sz="2400"/>
              <a:t>Negated term (-)</a:t>
            </a:r>
          </a:p>
          <a:p>
            <a:pPr lvl="1" eaLnBrk="1" hangingPunct="1"/>
            <a:r>
              <a:rPr lang="en-US" altLang="en-US" sz="2400"/>
              <a:t>Language preference</a:t>
            </a:r>
          </a:p>
          <a:p>
            <a:pPr lvl="1" eaLnBrk="1" hangingPunct="1"/>
            <a:r>
              <a:rPr lang="en-US" altLang="en-US" sz="2400"/>
              <a:t>Reverse link </a:t>
            </a:r>
          </a:p>
          <a:p>
            <a:pPr lvl="1" eaLnBrk="1" hangingPunct="1"/>
            <a:r>
              <a:rPr lang="en-US" altLang="en-US" sz="2400"/>
              <a:t>Date preference</a:t>
            </a:r>
          </a:p>
          <a:p>
            <a:pPr eaLnBrk="1" hangingPunct="1"/>
            <a:r>
              <a:rPr lang="en-US" altLang="en-US" sz="2800"/>
              <a:t>Machine translation of pages.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10B8FAA-0268-4113-93D1-9A6CF5FBED22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Clustering Results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Group search results into coherent “clusters”: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“microwave dish”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One group of on food recipes or cookware.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Another group on satellite TV reception.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“Austin bats”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One group on the local flying mammals.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One group on the local hockey team.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hlinkClick r:id="rId3"/>
              </a:rPr>
              <a:t>Northern Light </a:t>
            </a:r>
            <a:r>
              <a:rPr lang="en-US" altLang="en-US" sz="2800"/>
              <a:t> used to group results into “folders” based on a pre-established categorization of pages (like DMOZ categories).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Alternative is to dynamically cluster search results into groups of similar documents.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5541AF-DB37-4CAE-BDD0-EBFC874F7E92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Search Interface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Web search engines of course need a web-based interface.</a:t>
            </a:r>
          </a:p>
          <a:p>
            <a:pPr eaLnBrk="1" hangingPunct="1"/>
            <a:r>
              <a:rPr lang="en-US" altLang="en-US" sz="2800"/>
              <a:t>Search page must accept a query string and submit it within an HTML &lt;</a:t>
            </a:r>
            <a:r>
              <a:rPr lang="en-US" altLang="en-US" sz="2800">
                <a:latin typeface="Courier New" pitchFamily="49" charset="0"/>
              </a:rPr>
              <a:t>form&gt;</a:t>
            </a:r>
            <a:r>
              <a:rPr lang="en-US" altLang="en-US" sz="2800"/>
              <a:t>.</a:t>
            </a:r>
          </a:p>
          <a:p>
            <a:pPr eaLnBrk="1" hangingPunct="1"/>
            <a:r>
              <a:rPr lang="en-US" altLang="en-US" sz="2800"/>
              <a:t>Program on the server must process requests and generate HTML text for the top ranked documents with pointers to the original and/or cached web pages.</a:t>
            </a:r>
          </a:p>
          <a:p>
            <a:pPr eaLnBrk="1" hangingPunct="1"/>
            <a:r>
              <a:rPr lang="en-US" altLang="en-US" sz="2800"/>
              <a:t>Server program must also allow for requests for more relevant documents for a previous query.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405204E-7E92-402A-94DA-6E1D99759711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User Query Length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2133600"/>
          </a:xfrm>
        </p:spPr>
        <p:txBody>
          <a:bodyPr/>
          <a:lstStyle/>
          <a:p>
            <a:pPr eaLnBrk="1" hangingPunct="1"/>
            <a:r>
              <a:rPr lang="en-US" altLang="en-US"/>
              <a:t>Users tend to enter short queries.</a:t>
            </a:r>
          </a:p>
          <a:p>
            <a:pPr lvl="1" eaLnBrk="1" hangingPunct="1"/>
            <a:r>
              <a:rPr lang="en-US" altLang="en-US"/>
              <a:t>Study in 1998 gave average length of 2.35 words.</a:t>
            </a:r>
          </a:p>
          <a:p>
            <a:pPr eaLnBrk="1" hangingPunct="1"/>
            <a:r>
              <a:rPr lang="en-US" altLang="en-US"/>
              <a:t>Evidence that queries are getting longer.</a:t>
            </a:r>
          </a:p>
        </p:txBody>
      </p:sp>
      <p:pic>
        <p:nvPicPr>
          <p:cNvPr id="54277" name="Picture 6" descr="http://a5.files.readwrite.com/image/upload/c_fit,cs_srgb,w_620/MTIyNDQxMjM2NjQzNjA1Nz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25800"/>
            <a:ext cx="5200650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Speech Queries are Longer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7FF02CDD-812B-46B8-9070-E7D1BBA18D7E}" type="slidenum">
              <a:rPr lang="en-US" altLang="en-US" sz="1200">
                <a:latin typeface="Helvetica" pitchFamily="34" charset="0"/>
              </a:rPr>
              <a:pPr algn="r"/>
              <a:t>21</a:t>
            </a:fld>
            <a:endParaRPr lang="en-US" altLang="en-US" sz="1200"/>
          </a:p>
        </p:txBody>
      </p:sp>
      <p:pic>
        <p:nvPicPr>
          <p:cNvPr id="56325" name="Picture 2" descr="words-in-vo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2095500"/>
            <a:ext cx="53435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4B6353-DFED-4422-869B-A9654B8D1406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Submit Forms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HTML supports various types of program input in forms, including: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Text boxes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Menus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Check boxes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Radio buttons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When user submits a form, string values for various </a:t>
            </a:r>
            <a:r>
              <a:rPr lang="en-US" altLang="en-US" sz="2800" i="1"/>
              <a:t>parameters </a:t>
            </a:r>
            <a:r>
              <a:rPr lang="en-US" altLang="en-US" sz="2800"/>
              <a:t>are sent to the server program for processing.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Server program uses these values to compute an appropriate HTML response page.</a:t>
            </a:r>
            <a:endParaRPr lang="en-US" altLang="en-US" sz="2800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FAC9F0-9754-45BC-8CF8-F435D990484F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Search Submit Form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152400" y="1524000"/>
            <a:ext cx="9415463" cy="440372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&lt;form action="http://prospero.cs.utexas.edu:8082/servlet/irs.Search" method="POST"&gt;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&lt;p&gt; &lt;b&gt; Enter your query: &lt;/b&gt;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     &lt;input type="text" name="query" size=40&gt;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&lt;p&gt; &lt;b&gt;Search Database: &lt;/b&gt;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    &lt;select name="directory"&gt;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    &lt;option selected value="/u/mooney/ir-code/corpora/cs-faculty/"&gt; UT CS Faculty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    &lt;option value="/u/mooney/ir-code/corpora/yahoo-science/"&gt; Yahoo Science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   &lt;/select&gt;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&lt;p&gt; &lt;b&gt;Use Relevance Feedback: &lt;/b&gt;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&lt;input type="checkbox" name="feedback" value="1"&gt;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&lt;br&gt; &lt;br&gt;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&lt;input type="submit" value="Submit Query"&gt;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&lt;input type="reset" value="Reset Form"&gt;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&lt;/form&gt;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51A7C6-1A06-4EC0-B813-50E6A22F3F69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What’s a Servlet?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772400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Java’s answer to CGI programming for processing web form requests.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Program runs on Web server and builds pages on the fly.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When would you use servlets?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Page is based on user-submitted data e.g search engines.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Data changes frequently e.g. weather-reports.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Page uses information from a databases e.g. on-line stores.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Requires running a web server that supports servlets.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EA3617-3B30-45CF-AD3F-FB54380779D4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2560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Servlet Structure</a:t>
            </a:r>
          </a:p>
        </p:txBody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43830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Arial Unicode MS" pitchFamily="34" charset="-128"/>
              </a:rPr>
              <a:t>import java.io.*;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Arial Unicode MS" pitchFamily="34" charset="-128"/>
              </a:rPr>
              <a:t>import javax.servlet.*;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Arial Unicode MS" pitchFamily="34" charset="-128"/>
              </a:rPr>
              <a:t>import javax.servlet.http.*;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>
              <a:latin typeface="Arial Unicode MS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Arial Unicode MS" pitchFamily="34" charset="-128"/>
              </a:rPr>
              <a:t>public class SomeServlet extends HttpServlet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Arial Unicode MS" pitchFamily="34" charset="-128"/>
              </a:rPr>
              <a:t>   </a:t>
            </a:r>
            <a:r>
              <a:rPr lang="en-US" altLang="en-US" sz="2000" i="1">
                <a:solidFill>
                  <a:srgbClr val="CC3300"/>
                </a:solidFill>
                <a:latin typeface="Arial Unicode MS" pitchFamily="34" charset="-128"/>
              </a:rPr>
              <a:t>// Handle get request</a:t>
            </a:r>
            <a:endParaRPr lang="en-US" altLang="en-US" sz="2000">
              <a:latin typeface="Arial Unicode MS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Arial Unicode MS" pitchFamily="34" charset="-128"/>
              </a:rPr>
              <a:t>  public void doGet(HttpServletRequest request, HttpServletResponse response) throws ServletException, IOException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i="1">
                <a:latin typeface="Arial Unicode MS" pitchFamily="34" charset="-128"/>
              </a:rPr>
              <a:t>    </a:t>
            </a:r>
            <a:r>
              <a:rPr lang="en-US" altLang="en-US" sz="2000" i="1">
                <a:solidFill>
                  <a:srgbClr val="CC3300"/>
                </a:solidFill>
                <a:latin typeface="Arial Unicode MS" pitchFamily="34" charset="-128"/>
              </a:rPr>
              <a:t>// </a:t>
            </a:r>
            <a:r>
              <a:rPr lang="en-US" altLang="en-US" sz="2000" b="1" i="1">
                <a:solidFill>
                  <a:srgbClr val="CC3300"/>
                </a:solidFill>
                <a:latin typeface="Arial Unicode MS" pitchFamily="34" charset="-128"/>
              </a:rPr>
              <a:t>request</a:t>
            </a:r>
            <a:r>
              <a:rPr lang="en-US" altLang="en-US" sz="2000" i="1">
                <a:solidFill>
                  <a:srgbClr val="CC3300"/>
                </a:solidFill>
                <a:latin typeface="Arial Unicode MS" pitchFamily="34" charset="-128"/>
              </a:rPr>
              <a:t> – access incoming HTTP headers and HTML form data</a:t>
            </a:r>
            <a:endParaRPr lang="en-US" altLang="en-US" sz="2000">
              <a:latin typeface="Arial Unicode MS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Arial Unicode MS" pitchFamily="34" charset="-128"/>
              </a:rPr>
              <a:t>    </a:t>
            </a:r>
            <a:r>
              <a:rPr lang="en-US" altLang="en-US" sz="2000" i="1">
                <a:solidFill>
                  <a:srgbClr val="CC3300"/>
                </a:solidFill>
                <a:latin typeface="Arial Unicode MS" pitchFamily="34" charset="-128"/>
              </a:rPr>
              <a:t>// </a:t>
            </a:r>
            <a:r>
              <a:rPr lang="en-US" altLang="en-US" sz="2000" b="1" i="1">
                <a:solidFill>
                  <a:srgbClr val="CC3300"/>
                </a:solidFill>
                <a:latin typeface="Arial Unicode MS" pitchFamily="34" charset="-128"/>
              </a:rPr>
              <a:t>response</a:t>
            </a:r>
            <a:r>
              <a:rPr lang="en-US" altLang="en-US" sz="2000" i="1">
                <a:solidFill>
                  <a:srgbClr val="CC3300"/>
                </a:solidFill>
                <a:latin typeface="Arial Unicode MS" pitchFamily="34" charset="-128"/>
              </a:rPr>
              <a:t> - specify the HTTP response line and headers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i="1">
                <a:solidFill>
                  <a:srgbClr val="CC3300"/>
                </a:solidFill>
                <a:latin typeface="Arial Unicode MS" pitchFamily="34" charset="-128"/>
              </a:rPr>
              <a:t>    // (e.g. specifying the content type, setting cookies).</a:t>
            </a:r>
            <a:endParaRPr lang="en-US" altLang="en-US" sz="2000" i="1">
              <a:latin typeface="Arial Unicode MS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i="1">
                <a:latin typeface="Arial Unicode MS" pitchFamily="34" charset="-128"/>
              </a:rPr>
              <a:t> </a:t>
            </a:r>
            <a:r>
              <a:rPr lang="en-US" altLang="en-US" sz="2000">
                <a:latin typeface="Arial Unicode MS" pitchFamily="34" charset="-128"/>
              </a:rPr>
              <a:t>   PrintWriter out = response.getWriter(); </a:t>
            </a:r>
            <a:r>
              <a:rPr lang="en-US" altLang="en-US" sz="2000" i="1">
                <a:solidFill>
                  <a:srgbClr val="CC3300"/>
                </a:solidFill>
                <a:latin typeface="Arial Unicode MS" pitchFamily="34" charset="-128"/>
              </a:rPr>
              <a:t>//</a:t>
            </a:r>
            <a:r>
              <a:rPr lang="en-US" altLang="en-US" sz="2000" b="1" i="1">
                <a:solidFill>
                  <a:srgbClr val="CC3300"/>
                </a:solidFill>
                <a:latin typeface="Arial Unicode MS" pitchFamily="34" charset="-128"/>
              </a:rPr>
              <a:t>out</a:t>
            </a:r>
            <a:r>
              <a:rPr lang="en-US" altLang="en-US" sz="2000" i="1">
                <a:solidFill>
                  <a:srgbClr val="CC3300"/>
                </a:solidFill>
                <a:latin typeface="Arial Unicode MS" pitchFamily="34" charset="-128"/>
              </a:rPr>
              <a:t> - send content to browser</a:t>
            </a:r>
            <a:r>
              <a:rPr lang="en-US" altLang="en-US" sz="2000">
                <a:latin typeface="Arial Unicode MS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Arial Unicode MS" pitchFamily="34" charset="-128"/>
              </a:rPr>
              <a:t>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Arial Unicode MS" pitchFamily="34" charset="-128"/>
              </a:rPr>
              <a:t> }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F7B6B9-2799-4410-83D8-47F44DDCD19A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Simple Servlet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>
                <a:latin typeface="Arial Unicode MS" pitchFamily="34" charset="-128"/>
              </a:rPr>
              <a:t>import java.io.*; 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Arial Unicode MS" pitchFamily="34" charset="-128"/>
              </a:rPr>
              <a:t>import javax.servlet.*; 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Arial Unicode MS" pitchFamily="34" charset="-128"/>
              </a:rPr>
              <a:t>import javax.servlet.http.*; </a:t>
            </a:r>
          </a:p>
          <a:p>
            <a:pPr eaLnBrk="1" hangingPunct="1">
              <a:buFontTx/>
              <a:buNone/>
            </a:pPr>
            <a:endParaRPr lang="en-US" altLang="en-US" sz="1800">
              <a:latin typeface="Arial Unicode MS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Arial Unicode MS" pitchFamily="34" charset="-128"/>
              </a:rPr>
              <a:t>public class HelloWorld extends HttpServlet {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Arial Unicode MS" pitchFamily="34" charset="-128"/>
              </a:rPr>
              <a:t>  public void doGet(HttpServletRequest request, HttpServletResponse response) throws ServletException, IOException {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Arial Unicode MS" pitchFamily="34" charset="-128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Arial Unicode MS" pitchFamily="34" charset="-128"/>
              </a:rPr>
              <a:t>      PrintWriter out = response.getWriter();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Arial Unicode MS" pitchFamily="34" charset="-128"/>
              </a:rPr>
              <a:t>      out.println("Hello World");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Arial Unicode MS" pitchFamily="34" charset="-128"/>
              </a:rPr>
              <a:t>   }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Arial Unicode MS" pitchFamily="34" charset="-128"/>
              </a:rPr>
              <a:t>}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010740-7626-4544-82A8-A3D8ED4B4557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Generating HTML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Arial Unicode MS" pitchFamily="34" charset="-128"/>
              </a:rPr>
              <a:t>public class HelloWWW extends HttpServlet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Arial Unicode MS" pitchFamily="34" charset="-128"/>
              </a:rPr>
              <a:t>  public void doGet(HttpServletRequest request, HttpServletResponse response) throws ServletException, IOException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Arial Unicode MS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Arial Unicode MS" pitchFamily="34" charset="-128"/>
              </a:rPr>
              <a:t>     response.setContentType("text/html");</a:t>
            </a:r>
            <a:r>
              <a:rPr lang="en-US" altLang="en-US" sz="2000">
                <a:latin typeface="Arial Unicode MS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Arial Unicode MS" pitchFamily="34" charset="-128"/>
              </a:rPr>
              <a:t>     PrintWriter out = response.getWriter();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Arial Unicode MS" pitchFamily="34" charset="-128"/>
              </a:rPr>
              <a:t>     out.println("&lt;HTML&gt;</a:t>
            </a:r>
            <a:r>
              <a:rPr lang="en-US" altLang="en-US" sz="2000" b="1">
                <a:cs typeface="Times New Roman" pitchFamily="18" charset="0"/>
              </a:rPr>
              <a:t>\</a:t>
            </a:r>
            <a:r>
              <a:rPr lang="en-US" altLang="en-US" sz="2000" b="1">
                <a:latin typeface="Arial Unicode MS" pitchFamily="34" charset="-128"/>
              </a:rPr>
              <a:t>n" +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Arial Unicode MS" pitchFamily="34" charset="-128"/>
              </a:rPr>
              <a:t>	         "&lt;HEAD&gt;&lt;TITLE&gt;HelloWWW&lt;/TITLE&gt;&lt;/HEAD&gt;</a:t>
            </a:r>
            <a:r>
              <a:rPr lang="en-US" altLang="en-US" sz="2000" b="1">
                <a:cs typeface="Times New Roman" pitchFamily="18" charset="0"/>
              </a:rPr>
              <a:t>\</a:t>
            </a:r>
            <a:r>
              <a:rPr lang="en-US" altLang="en-US" sz="2000" b="1">
                <a:latin typeface="Arial Unicode MS" pitchFamily="34" charset="-128"/>
              </a:rPr>
              <a:t>n" +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Arial Unicode MS" pitchFamily="34" charset="-128"/>
              </a:rPr>
              <a:t>	         "&lt;BODY&gt;</a:t>
            </a:r>
            <a:r>
              <a:rPr lang="en-US" altLang="en-US" sz="2000" b="1">
                <a:cs typeface="Times New Roman" pitchFamily="18" charset="0"/>
              </a:rPr>
              <a:t>\</a:t>
            </a:r>
            <a:r>
              <a:rPr lang="en-US" altLang="en-US" sz="2000" b="1">
                <a:latin typeface="Arial Unicode MS" pitchFamily="34" charset="-128"/>
              </a:rPr>
              <a:t>n" + "&lt;H1&gt;Hello WWW&lt;/H1&gt;</a:t>
            </a:r>
            <a:r>
              <a:rPr lang="en-US" altLang="en-US" sz="2000" b="1">
                <a:cs typeface="Times New Roman" pitchFamily="18" charset="0"/>
              </a:rPr>
              <a:t>\</a:t>
            </a:r>
            <a:r>
              <a:rPr lang="en-US" altLang="en-US" sz="2000" b="1">
                <a:latin typeface="Arial Unicode MS" pitchFamily="34" charset="-128"/>
              </a:rPr>
              <a:t>n" + 	 	 	"&lt;/BODY&gt;&lt;/HTML&gt;");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Arial Unicode MS" pitchFamily="34" charset="-128"/>
              </a:rPr>
              <a:t>    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Arial Unicode MS" pitchFamily="34" charset="-128"/>
              </a:rPr>
              <a:t>}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826099-1A67-4509-A444-4696C8EFE245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HTML Post Form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&lt;FORM ACTION=“/servlet/hall.ThreeParams”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 METHOD=“POST”&gt;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  First Parameter:  &lt;INPUT TYPE="TEXT" NAME="param1"&gt;&lt;BR&gt;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  Second Parameter: &lt;INPUT TYPE="TEXT" NAME="param2"&gt;&lt;BR&gt;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  Third Parameter:  &lt;INPUT TYPE="TEXT" NAME="param3"&gt;&lt;BR&gt;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  &lt;CENTER&gt;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&lt;INPUT TYPE="SUBMIT"&gt;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  &lt;/CENTER&gt;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&lt;/FORM&gt;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s">
  <a:themeElements>
    <a:clrScheme name="">
      <a:dk1>
        <a:srgbClr val="000000"/>
      </a:dk1>
      <a:lt1>
        <a:srgbClr val="FFFFFF"/>
      </a:lt1>
      <a:dk2>
        <a:srgbClr val="3333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66"/>
      </a:hlink>
      <a:folHlink>
        <a:srgbClr val="B2B2B2"/>
      </a:folHlink>
    </a:clrScheme>
    <a:fontScheme name="model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Documents\Powerpoint\IR Course\models.ppt</Template>
  <TotalTime>4961</TotalTime>
  <Words>1262</Words>
  <Application>Microsoft Office PowerPoint</Application>
  <PresentationFormat>On-screen Show (4:3)</PresentationFormat>
  <Paragraphs>212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Narrow</vt:lpstr>
      <vt:lpstr>Arial Unicode MS</vt:lpstr>
      <vt:lpstr>Courier New</vt:lpstr>
      <vt:lpstr>Helvetica</vt:lpstr>
      <vt:lpstr>Times New Roman</vt:lpstr>
      <vt:lpstr>models</vt:lpstr>
      <vt:lpstr>Web Search</vt:lpstr>
      <vt:lpstr>Web Search Interface</vt:lpstr>
      <vt:lpstr>Submit Forms</vt:lpstr>
      <vt:lpstr>Simple Search Submit Form</vt:lpstr>
      <vt:lpstr>What’s a Servlet?</vt:lpstr>
      <vt:lpstr>Basic Servlet Structure</vt:lpstr>
      <vt:lpstr>A Simple Servlet</vt:lpstr>
      <vt:lpstr>Generating HTML</vt:lpstr>
      <vt:lpstr>HTML Post Form</vt:lpstr>
      <vt:lpstr>Reading Parameters</vt:lpstr>
      <vt:lpstr>Form Example</vt:lpstr>
      <vt:lpstr>Servlet Output</vt:lpstr>
      <vt:lpstr>Session Tracking</vt:lpstr>
      <vt:lpstr>Session Tracking API - I</vt:lpstr>
      <vt:lpstr>Session Tracking API - II</vt:lpstr>
      <vt:lpstr>Simple Search Servlet</vt:lpstr>
      <vt:lpstr>Simple Search Interface Refinements</vt:lpstr>
      <vt:lpstr>Other Search Interface Refinements</vt:lpstr>
      <vt:lpstr>Clustering Results</vt:lpstr>
      <vt:lpstr>User Query Length</vt:lpstr>
      <vt:lpstr>Speech Queries are Longer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Information Retrieval and Web Search</dc:title>
  <dc:creator>Raymond Mooney</dc:creator>
  <cp:lastModifiedBy>chen.utpa@outlook.com</cp:lastModifiedBy>
  <cp:revision>60</cp:revision>
  <cp:lastPrinted>1601-01-01T00:00:00Z</cp:lastPrinted>
  <dcterms:created xsi:type="dcterms:W3CDTF">2001-05-20T22:11:52Z</dcterms:created>
  <dcterms:modified xsi:type="dcterms:W3CDTF">2020-06-21T17:40:43Z</dcterms:modified>
</cp:coreProperties>
</file>